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287" r:id="rId3"/>
    <p:sldId id="309" r:id="rId5"/>
    <p:sldId id="308" r:id="rId6"/>
    <p:sldId id="310" r:id="rId7"/>
    <p:sldId id="311" r:id="rId8"/>
    <p:sldId id="312" r:id="rId9"/>
    <p:sldId id="317" r:id="rId10"/>
    <p:sldId id="318" r:id="rId11"/>
    <p:sldId id="302" r:id="rId12"/>
    <p:sldId id="313" r:id="rId13"/>
    <p:sldId id="315" r:id="rId14"/>
    <p:sldId id="292" r:id="rId15"/>
  </p:sldIdLst>
  <p:sldSz cx="12192000" cy="6858000"/>
  <p:notesSz cx="6858000" cy="9144000"/>
  <p:custDataLst>
    <p:tags r:id="rId1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94" userDrawn="1">
          <p15:clr>
            <a:srgbClr val="A4A3A4"/>
          </p15:clr>
        </p15:guide>
        <p15:guide id="2" pos="1118" userDrawn="1">
          <p15:clr>
            <a:srgbClr val="A4A3A4"/>
          </p15:clr>
        </p15:guide>
        <p15:guide id="3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9" autoAdjust="0"/>
    <p:restoredTop sz="94660"/>
  </p:normalViewPr>
  <p:slideViewPr>
    <p:cSldViewPr snapToGrid="0">
      <p:cViewPr>
        <p:scale>
          <a:sx n="84" d="100"/>
          <a:sy n="84" d="100"/>
        </p:scale>
        <p:origin x="-1530" y="-768"/>
      </p:cViewPr>
      <p:guideLst>
        <p:guide orient="horz" pos="1094"/>
        <p:guide pos="111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750674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0" y="482191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964382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1446573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0" y="1928764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2410955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2893146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3375337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3857528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4339719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4821910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5304101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5786292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0" y="6268483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51013" y="125173"/>
            <a:ext cx="819630" cy="76454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file:///D:\qq&#25991;&#20214;\712321467\Image\C2C\Image2\%7b75232B38-A165-1FB7-499C-2E1C792CACB5%7d.png" TargetMode="External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/>
        </p:nvGrpSpPr>
        <p:grpSpPr>
          <a:xfrm>
            <a:off x="-1" y="0"/>
            <a:ext cx="12182407" cy="6858000"/>
            <a:chOff x="0" y="0"/>
            <a:chExt cx="12192000" cy="6750674"/>
          </a:xfrm>
        </p:grpSpPr>
        <p:sp>
          <p:nvSpPr>
            <p:cNvPr id="4" name="矩形 3"/>
            <p:cNvSpPr/>
            <p:nvPr/>
          </p:nvSpPr>
          <p:spPr>
            <a:xfrm>
              <a:off x="0" y="0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0" y="482191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0" y="964382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0" y="1446573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0" y="1928764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0" y="2410955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2893146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0" y="3375337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0" y="3857528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4339719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0" y="4821910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0" y="5304101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0" y="5786292"/>
              <a:ext cx="12192000" cy="482191"/>
            </a:xfrm>
            <a:prstGeom prst="rect">
              <a:avLst/>
            </a:prstGeom>
            <a:solidFill>
              <a:srgbClr val="DFFA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0" y="6268483"/>
              <a:ext cx="12192000" cy="482191"/>
            </a:xfrm>
            <a:prstGeom prst="rect">
              <a:avLst/>
            </a:prstGeom>
            <a:solidFill>
              <a:srgbClr val="FAF9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20" name="图片 319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3968617" y="6150619"/>
            <a:ext cx="8213790" cy="698913"/>
          </a:xfrm>
          <a:prstGeom prst="rect">
            <a:avLst/>
          </a:prstGeom>
        </p:spPr>
      </p:pic>
      <p:pic>
        <p:nvPicPr>
          <p:cNvPr id="321" name="图片 320"/>
          <p:cNvPicPr>
            <a:picLocks noChangeAspect="1"/>
          </p:cNvPicPr>
          <p:nvPr userDrawn="1"/>
        </p:nvPicPr>
        <p:blipFill>
          <a:blip r:embed="rId7" cstate="email"/>
          <a:stretch>
            <a:fillRect/>
          </a:stretch>
        </p:blipFill>
        <p:spPr>
          <a:xfrm>
            <a:off x="11344" y="6150619"/>
            <a:ext cx="7914548" cy="698913"/>
          </a:xfrm>
          <a:prstGeom prst="rect">
            <a:avLst/>
          </a:prstGeom>
        </p:spPr>
      </p:pic>
      <p:pic>
        <p:nvPicPr>
          <p:cNvPr id="322" name="图片 1073743875" descr="学科网 zxxk.com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slide" Target="slide3.xml"/><Relationship Id="rId1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image" Target="../media/image24.png"/><Relationship Id="rId7" Type="http://schemas.openxmlformats.org/officeDocument/2006/relationships/image" Target="../media/image23.png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0" Type="http://schemas.openxmlformats.org/officeDocument/2006/relationships/notesSlide" Target="../notesSlides/notesSlide3.xml"/><Relationship Id="rId1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notesSlide" Target="../notesSlides/notesSlide6.xml"/><Relationship Id="rId24" Type="http://schemas.openxmlformats.org/officeDocument/2006/relationships/slideLayout" Target="../slideLayouts/slideLayout4.xml"/><Relationship Id="rId23" Type="http://schemas.openxmlformats.org/officeDocument/2006/relationships/image" Target="../media/image30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图片 32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349784" y="3355275"/>
            <a:ext cx="3842216" cy="3079542"/>
          </a:xfrm>
          <a:prstGeom prst="rect">
            <a:avLst/>
          </a:prstGeom>
        </p:spPr>
      </p:pic>
      <p:pic>
        <p:nvPicPr>
          <p:cNvPr id="332" name="图片 33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3183466"/>
            <a:ext cx="3068236" cy="3674533"/>
          </a:xfrm>
          <a:prstGeom prst="rect">
            <a:avLst/>
          </a:prstGeom>
        </p:spPr>
      </p:pic>
      <p:pic>
        <p:nvPicPr>
          <p:cNvPr id="334" name="图片 33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5132307"/>
            <a:ext cx="1833548" cy="1725692"/>
          </a:xfrm>
          <a:prstGeom prst="rect">
            <a:avLst/>
          </a:prstGeom>
        </p:spPr>
      </p:pic>
      <p:pic>
        <p:nvPicPr>
          <p:cNvPr id="336" name="图片 33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518400" y="5874695"/>
            <a:ext cx="4673599" cy="730871"/>
          </a:xfrm>
          <a:prstGeom prst="rect">
            <a:avLst/>
          </a:prstGeom>
        </p:spPr>
      </p:pic>
      <p:pic>
        <p:nvPicPr>
          <p:cNvPr id="338" name="图片 33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287302" y="521867"/>
            <a:ext cx="8711808" cy="1785066"/>
          </a:xfrm>
          <a:prstGeom prst="rect">
            <a:avLst/>
          </a:prstGeom>
        </p:spPr>
      </p:pic>
      <p:pic>
        <p:nvPicPr>
          <p:cNvPr id="342" name="图片 341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683041" y="5199353"/>
            <a:ext cx="4825912" cy="1658646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578328" y="1447311"/>
            <a:ext cx="303534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8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周长</a:t>
            </a:r>
            <a:endParaRPr lang="zh-CN" altLang="en-US" sz="8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70643" y="243389"/>
            <a:ext cx="2792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小试牛刀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970643" y="1277938"/>
            <a:ext cx="69135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57505" indent="356235" algn="just" latinLnBrk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3．我会计算下面各图形的周长。</a:t>
            </a:r>
            <a:endParaRPr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613705" y="2100263"/>
            <a:ext cx="5854019" cy="395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3072492" y="3573463"/>
            <a:ext cx="10816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79607" y="3584576"/>
            <a:ext cx="13760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82254" y="5568711"/>
            <a:ext cx="11740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27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70643" y="243389"/>
            <a:ext cx="2792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小试牛刀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8"/>
          <p:cNvSpPr>
            <a:spLocks noChangeArrowheads="1"/>
          </p:cNvSpPr>
          <p:nvPr/>
        </p:nvSpPr>
        <p:spPr bwMode="auto">
          <a:xfrm>
            <a:off x="970643" y="1277938"/>
            <a:ext cx="9983107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57505" indent="356235" algn="just" latinLnBrk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sz="2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sz="24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．</a:t>
            </a:r>
            <a:r>
              <a:rPr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解决问题。</a:t>
            </a:r>
            <a:endParaRPr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709295" indent="-36195" algn="just" latinLnBrk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sz="2400" err="1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下面是一个街心公园示意图，沿这个公园走一周是多少米？</a:t>
            </a:r>
            <a:endParaRPr sz="2400" err="1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931331" y="2705100"/>
            <a:ext cx="3040969" cy="2196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2554968" y="5045075"/>
            <a:ext cx="731293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3850" indent="349250">
              <a:lnSpc>
                <a:spcPct val="150000"/>
              </a:lnSpc>
              <a:defRPr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20＋40＋50＋44＋24＝178(米)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23850" indent="349250">
              <a:lnSpc>
                <a:spcPct val="150000"/>
              </a:lnSpc>
              <a:defRPr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答：沿这个公园走一周是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178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米。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roup 4"/>
          <p:cNvGrpSpPr>
            <a:grpSpLocks noChangeAspect="1"/>
          </p:cNvGrpSpPr>
          <p:nvPr/>
        </p:nvGrpSpPr>
        <p:grpSpPr>
          <a:xfrm>
            <a:off x="9645254" y="200547"/>
            <a:ext cx="2074408" cy="2846894"/>
            <a:chOff x="1563" y="1178"/>
            <a:chExt cx="1101" cy="1511"/>
          </a:xfrm>
        </p:grpSpPr>
        <p:sp>
          <p:nvSpPr>
            <p:cNvPr id="146" name="Freeform 5"/>
            <p:cNvSpPr/>
            <p:nvPr/>
          </p:nvSpPr>
          <p:spPr bwMode="auto">
            <a:xfrm>
              <a:off x="2313" y="1243"/>
              <a:ext cx="301" cy="391"/>
            </a:xfrm>
            <a:custGeom>
              <a:avLst/>
              <a:gdLst>
                <a:gd name="T0" fmla="*/ 17 w 169"/>
                <a:gd name="T1" fmla="*/ 75 h 220"/>
                <a:gd name="T2" fmla="*/ 13 w 169"/>
                <a:gd name="T3" fmla="*/ 197 h 220"/>
                <a:gd name="T4" fmla="*/ 11 w 169"/>
                <a:gd name="T5" fmla="*/ 220 h 220"/>
                <a:gd name="T6" fmla="*/ 167 w 169"/>
                <a:gd name="T7" fmla="*/ 205 h 220"/>
                <a:gd name="T8" fmla="*/ 97 w 169"/>
                <a:gd name="T9" fmla="*/ 44 h 220"/>
                <a:gd name="T10" fmla="*/ 23 w 169"/>
                <a:gd name="T11" fmla="*/ 0 h 220"/>
                <a:gd name="T12" fmla="*/ 0 w 169"/>
                <a:gd name="T13" fmla="*/ 9 h 220"/>
                <a:gd name="T14" fmla="*/ 17 w 169"/>
                <a:gd name="T15" fmla="*/ 7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" h="220">
                  <a:moveTo>
                    <a:pt x="17" y="75"/>
                  </a:moveTo>
                  <a:cubicBezTo>
                    <a:pt x="20" y="115"/>
                    <a:pt x="18" y="157"/>
                    <a:pt x="13" y="197"/>
                  </a:cubicBezTo>
                  <a:cubicBezTo>
                    <a:pt x="13" y="205"/>
                    <a:pt x="12" y="212"/>
                    <a:pt x="11" y="220"/>
                  </a:cubicBezTo>
                  <a:cubicBezTo>
                    <a:pt x="46" y="168"/>
                    <a:pt x="149" y="148"/>
                    <a:pt x="167" y="205"/>
                  </a:cubicBezTo>
                  <a:cubicBezTo>
                    <a:pt x="169" y="145"/>
                    <a:pt x="150" y="86"/>
                    <a:pt x="97" y="44"/>
                  </a:cubicBezTo>
                  <a:cubicBezTo>
                    <a:pt x="75" y="27"/>
                    <a:pt x="50" y="12"/>
                    <a:pt x="23" y="0"/>
                  </a:cubicBezTo>
                  <a:cubicBezTo>
                    <a:pt x="15" y="4"/>
                    <a:pt x="8" y="7"/>
                    <a:pt x="0" y="9"/>
                  </a:cubicBezTo>
                  <a:cubicBezTo>
                    <a:pt x="12" y="28"/>
                    <a:pt x="15" y="54"/>
                    <a:pt x="17" y="75"/>
                  </a:cubicBezTo>
                </a:path>
              </a:pathLst>
            </a:custGeom>
            <a:solidFill>
              <a:srgbClr val="736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7" name="Freeform 6"/>
            <p:cNvSpPr/>
            <p:nvPr/>
          </p:nvSpPr>
          <p:spPr bwMode="auto">
            <a:xfrm>
              <a:off x="1689" y="1195"/>
              <a:ext cx="429" cy="368"/>
            </a:xfrm>
            <a:custGeom>
              <a:avLst/>
              <a:gdLst>
                <a:gd name="T0" fmla="*/ 74 w 241"/>
                <a:gd name="T1" fmla="*/ 135 h 207"/>
                <a:gd name="T2" fmla="*/ 143 w 241"/>
                <a:gd name="T3" fmla="*/ 207 h 207"/>
                <a:gd name="T4" fmla="*/ 183 w 241"/>
                <a:gd name="T5" fmla="*/ 93 h 207"/>
                <a:gd name="T6" fmla="*/ 241 w 241"/>
                <a:gd name="T7" fmla="*/ 21 h 207"/>
                <a:gd name="T8" fmla="*/ 217 w 241"/>
                <a:gd name="T9" fmla="*/ 0 h 207"/>
                <a:gd name="T10" fmla="*/ 117 w 241"/>
                <a:gd name="T11" fmla="*/ 29 h 207"/>
                <a:gd name="T12" fmla="*/ 0 w 241"/>
                <a:gd name="T13" fmla="*/ 179 h 207"/>
                <a:gd name="T14" fmla="*/ 74 w 241"/>
                <a:gd name="T15" fmla="*/ 13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206">
                  <a:moveTo>
                    <a:pt x="74" y="135"/>
                  </a:moveTo>
                  <a:cubicBezTo>
                    <a:pt x="113" y="136"/>
                    <a:pt x="139" y="170"/>
                    <a:pt x="143" y="207"/>
                  </a:cubicBezTo>
                  <a:cubicBezTo>
                    <a:pt x="152" y="167"/>
                    <a:pt x="164" y="129"/>
                    <a:pt x="183" y="93"/>
                  </a:cubicBezTo>
                  <a:cubicBezTo>
                    <a:pt x="197" y="68"/>
                    <a:pt x="215" y="38"/>
                    <a:pt x="241" y="21"/>
                  </a:cubicBezTo>
                  <a:cubicBezTo>
                    <a:pt x="232" y="15"/>
                    <a:pt x="224" y="8"/>
                    <a:pt x="217" y="0"/>
                  </a:cubicBezTo>
                  <a:cubicBezTo>
                    <a:pt x="182" y="3"/>
                    <a:pt x="148" y="13"/>
                    <a:pt x="117" y="29"/>
                  </a:cubicBezTo>
                  <a:cubicBezTo>
                    <a:pt x="58" y="62"/>
                    <a:pt x="19" y="117"/>
                    <a:pt x="0" y="179"/>
                  </a:cubicBezTo>
                  <a:cubicBezTo>
                    <a:pt x="17" y="153"/>
                    <a:pt x="44" y="134"/>
                    <a:pt x="74" y="135"/>
                  </a:cubicBezTo>
                </a:path>
              </a:pathLst>
            </a:custGeom>
            <a:solidFill>
              <a:srgbClr val="736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8" name="Freeform 7"/>
            <p:cNvSpPr/>
            <p:nvPr/>
          </p:nvSpPr>
          <p:spPr bwMode="auto">
            <a:xfrm>
              <a:off x="2130" y="1554"/>
              <a:ext cx="477" cy="663"/>
            </a:xfrm>
            <a:custGeom>
              <a:avLst/>
              <a:gdLst>
                <a:gd name="T0" fmla="*/ 233 w 268"/>
                <a:gd name="T1" fmla="*/ 6 h 373"/>
                <a:gd name="T2" fmla="*/ 182 w 268"/>
                <a:gd name="T3" fmla="*/ 8 h 373"/>
                <a:gd name="T4" fmla="*/ 110 w 268"/>
                <a:gd name="T5" fmla="*/ 67 h 373"/>
                <a:gd name="T6" fmla="*/ 63 w 268"/>
                <a:gd name="T7" fmla="*/ 220 h 373"/>
                <a:gd name="T8" fmla="*/ 22 w 268"/>
                <a:gd name="T9" fmla="*/ 316 h 373"/>
                <a:gd name="T10" fmla="*/ 0 w 268"/>
                <a:gd name="T11" fmla="*/ 362 h 373"/>
                <a:gd name="T12" fmla="*/ 29 w 268"/>
                <a:gd name="T13" fmla="*/ 365 h 373"/>
                <a:gd name="T14" fmla="*/ 60 w 268"/>
                <a:gd name="T15" fmla="*/ 373 h 373"/>
                <a:gd name="T16" fmla="*/ 241 w 268"/>
                <a:gd name="T17" fmla="*/ 148 h 373"/>
                <a:gd name="T18" fmla="*/ 268 w 268"/>
                <a:gd name="T19" fmla="*/ 59 h 373"/>
                <a:gd name="T20" fmla="*/ 233 w 268"/>
                <a:gd name="T21" fmla="*/ 6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8" h="373">
                  <a:moveTo>
                    <a:pt x="233" y="6"/>
                  </a:moveTo>
                  <a:cubicBezTo>
                    <a:pt x="216" y="0"/>
                    <a:pt x="199" y="2"/>
                    <a:pt x="182" y="8"/>
                  </a:cubicBezTo>
                  <a:cubicBezTo>
                    <a:pt x="152" y="18"/>
                    <a:pt x="124" y="38"/>
                    <a:pt x="110" y="67"/>
                  </a:cubicBezTo>
                  <a:cubicBezTo>
                    <a:pt x="100" y="120"/>
                    <a:pt x="83" y="170"/>
                    <a:pt x="63" y="220"/>
                  </a:cubicBezTo>
                  <a:cubicBezTo>
                    <a:pt x="50" y="252"/>
                    <a:pt x="35" y="284"/>
                    <a:pt x="22" y="316"/>
                  </a:cubicBezTo>
                  <a:cubicBezTo>
                    <a:pt x="16" y="331"/>
                    <a:pt x="9" y="347"/>
                    <a:pt x="0" y="362"/>
                  </a:cubicBezTo>
                  <a:cubicBezTo>
                    <a:pt x="10" y="362"/>
                    <a:pt x="20" y="363"/>
                    <a:pt x="29" y="365"/>
                  </a:cubicBezTo>
                  <a:cubicBezTo>
                    <a:pt x="37" y="366"/>
                    <a:pt x="51" y="368"/>
                    <a:pt x="60" y="373"/>
                  </a:cubicBezTo>
                  <a:cubicBezTo>
                    <a:pt x="143" y="325"/>
                    <a:pt x="203" y="233"/>
                    <a:pt x="241" y="148"/>
                  </a:cubicBezTo>
                  <a:cubicBezTo>
                    <a:pt x="254" y="120"/>
                    <a:pt x="263" y="90"/>
                    <a:pt x="268" y="59"/>
                  </a:cubicBezTo>
                  <a:cubicBezTo>
                    <a:pt x="264" y="38"/>
                    <a:pt x="257" y="13"/>
                    <a:pt x="233" y="6"/>
                  </a:cubicBezTo>
                </a:path>
              </a:pathLst>
            </a:custGeom>
            <a:solidFill>
              <a:srgbClr val="A4D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9" name="Freeform 8"/>
            <p:cNvSpPr/>
            <p:nvPr/>
          </p:nvSpPr>
          <p:spPr bwMode="auto">
            <a:xfrm>
              <a:off x="2130" y="2116"/>
              <a:ext cx="235" cy="101"/>
            </a:xfrm>
            <a:custGeom>
              <a:avLst/>
              <a:gdLst>
                <a:gd name="T0" fmla="*/ 63 w 132"/>
                <a:gd name="T1" fmla="*/ 12 h 57"/>
                <a:gd name="T2" fmla="*/ 16 w 132"/>
                <a:gd name="T3" fmla="*/ 13 h 57"/>
                <a:gd name="T4" fmla="*/ 0 w 132"/>
                <a:gd name="T5" fmla="*/ 46 h 57"/>
                <a:gd name="T6" fmla="*/ 29 w 132"/>
                <a:gd name="T7" fmla="*/ 49 h 57"/>
                <a:gd name="T8" fmla="*/ 60 w 132"/>
                <a:gd name="T9" fmla="*/ 57 h 57"/>
                <a:gd name="T10" fmla="*/ 132 w 132"/>
                <a:gd name="T11" fmla="*/ 0 h 57"/>
                <a:gd name="T12" fmla="*/ 63 w 132"/>
                <a:gd name="T13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57">
                  <a:moveTo>
                    <a:pt x="63" y="12"/>
                  </a:moveTo>
                  <a:cubicBezTo>
                    <a:pt x="49" y="12"/>
                    <a:pt x="33" y="14"/>
                    <a:pt x="16" y="13"/>
                  </a:cubicBezTo>
                  <a:cubicBezTo>
                    <a:pt x="12" y="24"/>
                    <a:pt x="6" y="35"/>
                    <a:pt x="0" y="46"/>
                  </a:cubicBezTo>
                  <a:cubicBezTo>
                    <a:pt x="10" y="46"/>
                    <a:pt x="20" y="47"/>
                    <a:pt x="29" y="49"/>
                  </a:cubicBezTo>
                  <a:cubicBezTo>
                    <a:pt x="37" y="50"/>
                    <a:pt x="51" y="52"/>
                    <a:pt x="60" y="57"/>
                  </a:cubicBezTo>
                  <a:cubicBezTo>
                    <a:pt x="86" y="42"/>
                    <a:pt x="110" y="22"/>
                    <a:pt x="132" y="0"/>
                  </a:cubicBezTo>
                  <a:cubicBezTo>
                    <a:pt x="109" y="7"/>
                    <a:pt x="86" y="11"/>
                    <a:pt x="63" y="12"/>
                  </a:cubicBezTo>
                </a:path>
              </a:pathLst>
            </a:custGeom>
            <a:solidFill>
              <a:srgbClr val="736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0" name="Freeform 9"/>
            <p:cNvSpPr/>
            <p:nvPr/>
          </p:nvSpPr>
          <p:spPr bwMode="auto">
            <a:xfrm>
              <a:off x="2095" y="1192"/>
              <a:ext cx="236" cy="62"/>
            </a:xfrm>
            <a:custGeom>
              <a:avLst/>
              <a:gdLst>
                <a:gd name="T0" fmla="*/ 29 w 133"/>
                <a:gd name="T1" fmla="*/ 22 h 35"/>
                <a:gd name="T2" fmla="*/ 59 w 133"/>
                <a:gd name="T3" fmla="*/ 32 h 35"/>
                <a:gd name="T4" fmla="*/ 109 w 133"/>
                <a:gd name="T5" fmla="*/ 32 h 35"/>
                <a:gd name="T6" fmla="*/ 116 w 133"/>
                <a:gd name="T7" fmla="*/ 30 h 35"/>
                <a:gd name="T8" fmla="*/ 122 w 133"/>
                <a:gd name="T9" fmla="*/ 29 h 35"/>
                <a:gd name="T10" fmla="*/ 133 w 133"/>
                <a:gd name="T11" fmla="*/ 24 h 35"/>
                <a:gd name="T12" fmla="*/ 0 w 133"/>
                <a:gd name="T13" fmla="*/ 2 h 35"/>
                <a:gd name="T14" fmla="*/ 21 w 133"/>
                <a:gd name="T15" fmla="*/ 18 h 35"/>
                <a:gd name="T16" fmla="*/ 29 w 133"/>
                <a:gd name="T17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35">
                  <a:moveTo>
                    <a:pt x="29" y="22"/>
                  </a:moveTo>
                  <a:cubicBezTo>
                    <a:pt x="38" y="27"/>
                    <a:pt x="48" y="31"/>
                    <a:pt x="59" y="32"/>
                  </a:cubicBezTo>
                  <a:cubicBezTo>
                    <a:pt x="75" y="35"/>
                    <a:pt x="92" y="35"/>
                    <a:pt x="109" y="32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8" y="30"/>
                    <a:pt x="120" y="29"/>
                    <a:pt x="122" y="29"/>
                  </a:cubicBezTo>
                  <a:cubicBezTo>
                    <a:pt x="126" y="27"/>
                    <a:pt x="130" y="26"/>
                    <a:pt x="133" y="24"/>
                  </a:cubicBezTo>
                  <a:cubicBezTo>
                    <a:pt x="91" y="8"/>
                    <a:pt x="45" y="0"/>
                    <a:pt x="0" y="2"/>
                  </a:cubicBezTo>
                  <a:cubicBezTo>
                    <a:pt x="6" y="8"/>
                    <a:pt x="13" y="14"/>
                    <a:pt x="21" y="18"/>
                  </a:cubicBezTo>
                  <a:lnTo>
                    <a:pt x="29" y="22"/>
                  </a:lnTo>
                  <a:close/>
                </a:path>
              </a:pathLst>
            </a:custGeom>
            <a:solidFill>
              <a:srgbClr val="736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1" name="Freeform 10"/>
            <p:cNvSpPr/>
            <p:nvPr/>
          </p:nvSpPr>
          <p:spPr bwMode="auto">
            <a:xfrm>
              <a:off x="1918" y="1451"/>
              <a:ext cx="392" cy="752"/>
            </a:xfrm>
            <a:custGeom>
              <a:avLst/>
              <a:gdLst>
                <a:gd name="T0" fmla="*/ 16 w 220"/>
                <a:gd name="T1" fmla="*/ 93 h 423"/>
                <a:gd name="T2" fmla="*/ 3 w 220"/>
                <a:gd name="T3" fmla="*/ 279 h 423"/>
                <a:gd name="T4" fmla="*/ 9 w 220"/>
                <a:gd name="T5" fmla="*/ 360 h 423"/>
                <a:gd name="T6" fmla="*/ 21 w 220"/>
                <a:gd name="T7" fmla="*/ 423 h 423"/>
                <a:gd name="T8" fmla="*/ 80 w 220"/>
                <a:gd name="T9" fmla="*/ 420 h 423"/>
                <a:gd name="T10" fmla="*/ 109 w 220"/>
                <a:gd name="T11" fmla="*/ 420 h 423"/>
                <a:gd name="T12" fmla="*/ 137 w 220"/>
                <a:gd name="T13" fmla="*/ 359 h 423"/>
                <a:gd name="T14" fmla="*/ 173 w 220"/>
                <a:gd name="T15" fmla="*/ 276 h 423"/>
                <a:gd name="T16" fmla="*/ 220 w 220"/>
                <a:gd name="T17" fmla="*/ 124 h 423"/>
                <a:gd name="T18" fmla="*/ 123 w 220"/>
                <a:gd name="T19" fmla="*/ 0 h 423"/>
                <a:gd name="T20" fmla="*/ 19 w 220"/>
                <a:gd name="T21" fmla="*/ 80 h 423"/>
                <a:gd name="T22" fmla="*/ 16 w 220"/>
                <a:gd name="T23" fmla="*/ 9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0" h="422">
                  <a:moveTo>
                    <a:pt x="16" y="93"/>
                  </a:moveTo>
                  <a:cubicBezTo>
                    <a:pt x="5" y="155"/>
                    <a:pt x="0" y="217"/>
                    <a:pt x="3" y="279"/>
                  </a:cubicBezTo>
                  <a:cubicBezTo>
                    <a:pt x="4" y="307"/>
                    <a:pt x="7" y="333"/>
                    <a:pt x="9" y="360"/>
                  </a:cubicBezTo>
                  <a:cubicBezTo>
                    <a:pt x="11" y="382"/>
                    <a:pt x="14" y="403"/>
                    <a:pt x="21" y="423"/>
                  </a:cubicBezTo>
                  <a:cubicBezTo>
                    <a:pt x="41" y="419"/>
                    <a:pt x="63" y="421"/>
                    <a:pt x="80" y="420"/>
                  </a:cubicBezTo>
                  <a:cubicBezTo>
                    <a:pt x="90" y="420"/>
                    <a:pt x="100" y="420"/>
                    <a:pt x="109" y="420"/>
                  </a:cubicBezTo>
                  <a:cubicBezTo>
                    <a:pt x="121" y="400"/>
                    <a:pt x="129" y="380"/>
                    <a:pt x="137" y="359"/>
                  </a:cubicBezTo>
                  <a:cubicBezTo>
                    <a:pt x="149" y="331"/>
                    <a:pt x="162" y="304"/>
                    <a:pt x="173" y="276"/>
                  </a:cubicBezTo>
                  <a:cubicBezTo>
                    <a:pt x="193" y="227"/>
                    <a:pt x="211" y="176"/>
                    <a:pt x="220" y="124"/>
                  </a:cubicBezTo>
                  <a:cubicBezTo>
                    <a:pt x="218" y="73"/>
                    <a:pt x="183" y="0"/>
                    <a:pt x="123" y="0"/>
                  </a:cubicBezTo>
                  <a:cubicBezTo>
                    <a:pt x="70" y="0"/>
                    <a:pt x="46" y="41"/>
                    <a:pt x="19" y="80"/>
                  </a:cubicBezTo>
                  <a:cubicBezTo>
                    <a:pt x="18" y="84"/>
                    <a:pt x="17" y="89"/>
                    <a:pt x="16" y="93"/>
                  </a:cubicBezTo>
                </a:path>
              </a:pathLst>
            </a:custGeom>
            <a:solidFill>
              <a:srgbClr val="FF70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2" name="Freeform 11"/>
            <p:cNvSpPr/>
            <p:nvPr/>
          </p:nvSpPr>
          <p:spPr bwMode="auto">
            <a:xfrm>
              <a:off x="1934" y="2094"/>
              <a:ext cx="210" cy="109"/>
            </a:xfrm>
            <a:custGeom>
              <a:avLst/>
              <a:gdLst>
                <a:gd name="T0" fmla="*/ 0 w 118"/>
                <a:gd name="T1" fmla="*/ 0 h 61"/>
                <a:gd name="T2" fmla="*/ 12 w 118"/>
                <a:gd name="T3" fmla="*/ 61 h 61"/>
                <a:gd name="T4" fmla="*/ 71 w 118"/>
                <a:gd name="T5" fmla="*/ 58 h 61"/>
                <a:gd name="T6" fmla="*/ 100 w 118"/>
                <a:gd name="T7" fmla="*/ 58 h 61"/>
                <a:gd name="T8" fmla="*/ 118 w 118"/>
                <a:gd name="T9" fmla="*/ 22 h 61"/>
                <a:gd name="T10" fmla="*/ 0 w 118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61">
                  <a:moveTo>
                    <a:pt x="0" y="0"/>
                  </a:moveTo>
                  <a:cubicBezTo>
                    <a:pt x="2" y="21"/>
                    <a:pt x="5" y="41"/>
                    <a:pt x="12" y="61"/>
                  </a:cubicBezTo>
                  <a:cubicBezTo>
                    <a:pt x="32" y="57"/>
                    <a:pt x="54" y="59"/>
                    <a:pt x="71" y="58"/>
                  </a:cubicBezTo>
                  <a:cubicBezTo>
                    <a:pt x="81" y="58"/>
                    <a:pt x="91" y="58"/>
                    <a:pt x="100" y="58"/>
                  </a:cubicBezTo>
                  <a:cubicBezTo>
                    <a:pt x="107" y="46"/>
                    <a:pt x="113" y="34"/>
                    <a:pt x="118" y="22"/>
                  </a:cubicBezTo>
                  <a:cubicBezTo>
                    <a:pt x="80" y="28"/>
                    <a:pt x="33" y="21"/>
                    <a:pt x="0" y="0"/>
                  </a:cubicBezTo>
                </a:path>
              </a:pathLst>
            </a:custGeom>
            <a:solidFill>
              <a:srgbClr val="FF4D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Freeform 12"/>
            <p:cNvSpPr/>
            <p:nvPr/>
          </p:nvSpPr>
          <p:spPr bwMode="auto">
            <a:xfrm>
              <a:off x="1959" y="1242"/>
              <a:ext cx="372" cy="367"/>
            </a:xfrm>
            <a:custGeom>
              <a:avLst/>
              <a:gdLst>
                <a:gd name="T0" fmla="*/ 113 w 209"/>
                <a:gd name="T1" fmla="*/ 111 h 207"/>
                <a:gd name="T2" fmla="*/ 203 w 209"/>
                <a:gd name="T3" fmla="*/ 207 h 207"/>
                <a:gd name="T4" fmla="*/ 203 w 209"/>
                <a:gd name="T5" fmla="*/ 206 h 207"/>
                <a:gd name="T6" fmla="*/ 208 w 209"/>
                <a:gd name="T7" fmla="*/ 96 h 207"/>
                <a:gd name="T8" fmla="*/ 192 w 209"/>
                <a:gd name="T9" fmla="*/ 12 h 207"/>
                <a:gd name="T10" fmla="*/ 127 w 209"/>
                <a:gd name="T11" fmla="*/ 12 h 207"/>
                <a:gd name="T12" fmla="*/ 96 w 209"/>
                <a:gd name="T13" fmla="*/ 0 h 207"/>
                <a:gd name="T14" fmla="*/ 0 w 209"/>
                <a:gd name="T15" fmla="*/ 180 h 207"/>
                <a:gd name="T16" fmla="*/ 113 w 209"/>
                <a:gd name="T17" fmla="*/ 111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9" h="206">
                  <a:moveTo>
                    <a:pt x="113" y="111"/>
                  </a:moveTo>
                  <a:cubicBezTo>
                    <a:pt x="154" y="121"/>
                    <a:pt x="193" y="163"/>
                    <a:pt x="203" y="207"/>
                  </a:cubicBezTo>
                  <a:cubicBezTo>
                    <a:pt x="203" y="207"/>
                    <a:pt x="203" y="206"/>
                    <a:pt x="203" y="206"/>
                  </a:cubicBezTo>
                  <a:cubicBezTo>
                    <a:pt x="206" y="169"/>
                    <a:pt x="209" y="132"/>
                    <a:pt x="208" y="96"/>
                  </a:cubicBezTo>
                  <a:cubicBezTo>
                    <a:pt x="208" y="72"/>
                    <a:pt x="207" y="35"/>
                    <a:pt x="192" y="12"/>
                  </a:cubicBezTo>
                  <a:cubicBezTo>
                    <a:pt x="171" y="18"/>
                    <a:pt x="149" y="18"/>
                    <a:pt x="127" y="12"/>
                  </a:cubicBezTo>
                  <a:cubicBezTo>
                    <a:pt x="116" y="9"/>
                    <a:pt x="106" y="5"/>
                    <a:pt x="96" y="0"/>
                  </a:cubicBezTo>
                  <a:cubicBezTo>
                    <a:pt x="40" y="38"/>
                    <a:pt x="14" y="114"/>
                    <a:pt x="0" y="180"/>
                  </a:cubicBezTo>
                  <a:cubicBezTo>
                    <a:pt x="24" y="139"/>
                    <a:pt x="59" y="97"/>
                    <a:pt x="113" y="111"/>
                  </a:cubicBezTo>
                </a:path>
              </a:pathLst>
            </a:custGeom>
            <a:solidFill>
              <a:srgbClr val="FF9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5" name="Freeform 13"/>
            <p:cNvSpPr/>
            <p:nvPr/>
          </p:nvSpPr>
          <p:spPr bwMode="auto">
            <a:xfrm>
              <a:off x="1664" y="1434"/>
              <a:ext cx="278" cy="795"/>
            </a:xfrm>
            <a:custGeom>
              <a:avLst/>
              <a:gdLst>
                <a:gd name="T0" fmla="*/ 128 w 156"/>
                <a:gd name="T1" fmla="*/ 447 h 448"/>
                <a:gd name="T2" fmla="*/ 156 w 156"/>
                <a:gd name="T3" fmla="*/ 434 h 448"/>
                <a:gd name="T4" fmla="*/ 145 w 156"/>
                <a:gd name="T5" fmla="*/ 383 h 448"/>
                <a:gd name="T6" fmla="*/ 137 w 156"/>
                <a:gd name="T7" fmla="*/ 289 h 448"/>
                <a:gd name="T8" fmla="*/ 152 w 156"/>
                <a:gd name="T9" fmla="*/ 99 h 448"/>
                <a:gd name="T10" fmla="*/ 77 w 156"/>
                <a:gd name="T11" fmla="*/ 10 h 448"/>
                <a:gd name="T12" fmla="*/ 7 w 156"/>
                <a:gd name="T13" fmla="*/ 73 h 448"/>
                <a:gd name="T14" fmla="*/ 1 w 156"/>
                <a:gd name="T15" fmla="*/ 150 h 448"/>
                <a:gd name="T16" fmla="*/ 126 w 156"/>
                <a:gd name="T17" fmla="*/ 448 h 448"/>
                <a:gd name="T18" fmla="*/ 128 w 156"/>
                <a:gd name="T19" fmla="*/ 447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448">
                  <a:moveTo>
                    <a:pt x="128" y="447"/>
                  </a:moveTo>
                  <a:cubicBezTo>
                    <a:pt x="136" y="440"/>
                    <a:pt x="146" y="436"/>
                    <a:pt x="156" y="434"/>
                  </a:cubicBezTo>
                  <a:cubicBezTo>
                    <a:pt x="149" y="418"/>
                    <a:pt x="147" y="400"/>
                    <a:pt x="145" y="383"/>
                  </a:cubicBezTo>
                  <a:cubicBezTo>
                    <a:pt x="142" y="352"/>
                    <a:pt x="138" y="321"/>
                    <a:pt x="137" y="289"/>
                  </a:cubicBezTo>
                  <a:cubicBezTo>
                    <a:pt x="135" y="226"/>
                    <a:pt x="140" y="162"/>
                    <a:pt x="152" y="99"/>
                  </a:cubicBezTo>
                  <a:cubicBezTo>
                    <a:pt x="148" y="59"/>
                    <a:pt x="130" y="0"/>
                    <a:pt x="77" y="10"/>
                  </a:cubicBezTo>
                  <a:cubicBezTo>
                    <a:pt x="43" y="17"/>
                    <a:pt x="21" y="43"/>
                    <a:pt x="7" y="73"/>
                  </a:cubicBezTo>
                  <a:cubicBezTo>
                    <a:pt x="2" y="98"/>
                    <a:pt x="0" y="124"/>
                    <a:pt x="1" y="150"/>
                  </a:cubicBezTo>
                  <a:cubicBezTo>
                    <a:pt x="4" y="262"/>
                    <a:pt x="58" y="361"/>
                    <a:pt x="126" y="448"/>
                  </a:cubicBezTo>
                  <a:cubicBezTo>
                    <a:pt x="127" y="448"/>
                    <a:pt x="128" y="447"/>
                    <a:pt x="128" y="447"/>
                  </a:cubicBezTo>
                </a:path>
              </a:pathLst>
            </a:custGeom>
            <a:solidFill>
              <a:srgbClr val="A4DD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6" name="Freeform 14"/>
            <p:cNvSpPr/>
            <p:nvPr/>
          </p:nvSpPr>
          <p:spPr bwMode="auto">
            <a:xfrm>
              <a:off x="1664" y="1647"/>
              <a:ext cx="278" cy="582"/>
            </a:xfrm>
            <a:custGeom>
              <a:avLst/>
              <a:gdLst>
                <a:gd name="T0" fmla="*/ 144 w 156"/>
                <a:gd name="T1" fmla="*/ 251 h 328"/>
                <a:gd name="T2" fmla="*/ 64 w 156"/>
                <a:gd name="T3" fmla="*/ 169 h 328"/>
                <a:gd name="T4" fmla="*/ 1 w 156"/>
                <a:gd name="T5" fmla="*/ 0 h 328"/>
                <a:gd name="T6" fmla="*/ 1 w 156"/>
                <a:gd name="T7" fmla="*/ 30 h 328"/>
                <a:gd name="T8" fmla="*/ 126 w 156"/>
                <a:gd name="T9" fmla="*/ 328 h 328"/>
                <a:gd name="T10" fmla="*/ 128 w 156"/>
                <a:gd name="T11" fmla="*/ 327 h 328"/>
                <a:gd name="T12" fmla="*/ 156 w 156"/>
                <a:gd name="T13" fmla="*/ 314 h 328"/>
                <a:gd name="T14" fmla="*/ 145 w 156"/>
                <a:gd name="T15" fmla="*/ 263 h 328"/>
                <a:gd name="T16" fmla="*/ 144 w 156"/>
                <a:gd name="T17" fmla="*/ 251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328">
                  <a:moveTo>
                    <a:pt x="144" y="251"/>
                  </a:moveTo>
                  <a:cubicBezTo>
                    <a:pt x="111" y="231"/>
                    <a:pt x="85" y="203"/>
                    <a:pt x="64" y="169"/>
                  </a:cubicBezTo>
                  <a:cubicBezTo>
                    <a:pt x="35" y="122"/>
                    <a:pt x="9" y="61"/>
                    <a:pt x="1" y="0"/>
                  </a:cubicBezTo>
                  <a:cubicBezTo>
                    <a:pt x="0" y="10"/>
                    <a:pt x="0" y="20"/>
                    <a:pt x="1" y="30"/>
                  </a:cubicBezTo>
                  <a:cubicBezTo>
                    <a:pt x="4" y="142"/>
                    <a:pt x="58" y="241"/>
                    <a:pt x="126" y="328"/>
                  </a:cubicBezTo>
                  <a:cubicBezTo>
                    <a:pt x="127" y="328"/>
                    <a:pt x="128" y="327"/>
                    <a:pt x="128" y="327"/>
                  </a:cubicBezTo>
                  <a:cubicBezTo>
                    <a:pt x="136" y="320"/>
                    <a:pt x="146" y="316"/>
                    <a:pt x="156" y="314"/>
                  </a:cubicBezTo>
                  <a:cubicBezTo>
                    <a:pt x="149" y="298"/>
                    <a:pt x="147" y="280"/>
                    <a:pt x="145" y="263"/>
                  </a:cubicBezTo>
                  <a:cubicBezTo>
                    <a:pt x="145" y="259"/>
                    <a:pt x="144" y="255"/>
                    <a:pt x="144" y="251"/>
                  </a:cubicBezTo>
                </a:path>
              </a:pathLst>
            </a:custGeom>
            <a:solidFill>
              <a:srgbClr val="7363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Freeform 15"/>
            <p:cNvSpPr>
              <a:spLocks noEditPoints="1"/>
            </p:cNvSpPr>
            <p:nvPr/>
          </p:nvSpPr>
          <p:spPr bwMode="auto">
            <a:xfrm>
              <a:off x="1867" y="2210"/>
              <a:ext cx="386" cy="74"/>
            </a:xfrm>
            <a:custGeom>
              <a:avLst/>
              <a:gdLst>
                <a:gd name="T0" fmla="*/ 208 w 217"/>
                <a:gd name="T1" fmla="*/ 14 h 42"/>
                <a:gd name="T2" fmla="*/ 199 w 217"/>
                <a:gd name="T3" fmla="*/ 9 h 42"/>
                <a:gd name="T4" fmla="*/ 197 w 217"/>
                <a:gd name="T5" fmla="*/ 8 h 42"/>
                <a:gd name="T6" fmla="*/ 183 w 217"/>
                <a:gd name="T7" fmla="*/ 4 h 42"/>
                <a:gd name="T8" fmla="*/ 147 w 217"/>
                <a:gd name="T9" fmla="*/ 0 h 42"/>
                <a:gd name="T10" fmla="*/ 143 w 217"/>
                <a:gd name="T11" fmla="*/ 0 h 42"/>
                <a:gd name="T12" fmla="*/ 134 w 217"/>
                <a:gd name="T13" fmla="*/ 0 h 42"/>
                <a:gd name="T14" fmla="*/ 87 w 217"/>
                <a:gd name="T15" fmla="*/ 1 h 42"/>
                <a:gd name="T16" fmla="*/ 53 w 217"/>
                <a:gd name="T17" fmla="*/ 2 h 42"/>
                <a:gd name="T18" fmla="*/ 45 w 217"/>
                <a:gd name="T19" fmla="*/ 3 h 42"/>
                <a:gd name="T20" fmla="*/ 28 w 217"/>
                <a:gd name="T21" fmla="*/ 9 h 42"/>
                <a:gd name="T22" fmla="*/ 17 w 217"/>
                <a:gd name="T23" fmla="*/ 17 h 42"/>
                <a:gd name="T24" fmla="*/ 12 w 217"/>
                <a:gd name="T25" fmla="*/ 22 h 42"/>
                <a:gd name="T26" fmla="*/ 6 w 217"/>
                <a:gd name="T27" fmla="*/ 42 h 42"/>
                <a:gd name="T28" fmla="*/ 14 w 217"/>
                <a:gd name="T29" fmla="*/ 40 h 42"/>
                <a:gd name="T30" fmla="*/ 62 w 217"/>
                <a:gd name="T31" fmla="*/ 23 h 42"/>
                <a:gd name="T32" fmla="*/ 66 w 217"/>
                <a:gd name="T33" fmla="*/ 22 h 42"/>
                <a:gd name="T34" fmla="*/ 99 w 217"/>
                <a:gd name="T35" fmla="*/ 20 h 42"/>
                <a:gd name="T36" fmla="*/ 199 w 217"/>
                <a:gd name="T37" fmla="*/ 35 h 42"/>
                <a:gd name="T38" fmla="*/ 204 w 217"/>
                <a:gd name="T39" fmla="*/ 36 h 42"/>
                <a:gd name="T40" fmla="*/ 209 w 217"/>
                <a:gd name="T41" fmla="*/ 14 h 42"/>
                <a:gd name="T42" fmla="*/ 208 w 217"/>
                <a:gd name="T43" fmla="*/ 14 h 42"/>
                <a:gd name="T44" fmla="*/ 199 w 217"/>
                <a:gd name="T45" fmla="*/ 27 h 42"/>
                <a:gd name="T46" fmla="*/ 195 w 217"/>
                <a:gd name="T47" fmla="*/ 24 h 42"/>
                <a:gd name="T48" fmla="*/ 199 w 217"/>
                <a:gd name="T49" fmla="*/ 22 h 42"/>
                <a:gd name="T50" fmla="*/ 201 w 217"/>
                <a:gd name="T51" fmla="*/ 24 h 42"/>
                <a:gd name="T52" fmla="*/ 199 w 217"/>
                <a:gd name="T53" fmla="*/ 27 h 42"/>
                <a:gd name="T54" fmla="*/ 203 w 217"/>
                <a:gd name="T55" fmla="*/ 22 h 42"/>
                <a:gd name="T56" fmla="*/ 197 w 217"/>
                <a:gd name="T57" fmla="*/ 16 h 42"/>
                <a:gd name="T58" fmla="*/ 199 w 217"/>
                <a:gd name="T59" fmla="*/ 14 h 42"/>
                <a:gd name="T60" fmla="*/ 206 w 217"/>
                <a:gd name="T61" fmla="*/ 20 h 42"/>
                <a:gd name="T62" fmla="*/ 203 w 217"/>
                <a:gd name="T63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6" h="42">
                  <a:moveTo>
                    <a:pt x="208" y="14"/>
                  </a:moveTo>
                  <a:cubicBezTo>
                    <a:pt x="199" y="9"/>
                    <a:pt x="199" y="9"/>
                    <a:pt x="199" y="9"/>
                  </a:cubicBezTo>
                  <a:cubicBezTo>
                    <a:pt x="198" y="9"/>
                    <a:pt x="197" y="8"/>
                    <a:pt x="197" y="8"/>
                  </a:cubicBezTo>
                  <a:cubicBezTo>
                    <a:pt x="192" y="6"/>
                    <a:pt x="187" y="5"/>
                    <a:pt x="183" y="4"/>
                  </a:cubicBezTo>
                  <a:cubicBezTo>
                    <a:pt x="171" y="2"/>
                    <a:pt x="159" y="0"/>
                    <a:pt x="147" y="0"/>
                  </a:cubicBezTo>
                  <a:cubicBezTo>
                    <a:pt x="145" y="0"/>
                    <a:pt x="144" y="0"/>
                    <a:pt x="143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18" y="0"/>
                    <a:pt x="103" y="1"/>
                    <a:pt x="87" y="1"/>
                  </a:cubicBezTo>
                  <a:cubicBezTo>
                    <a:pt x="78" y="1"/>
                    <a:pt x="65" y="1"/>
                    <a:pt x="53" y="2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38" y="4"/>
                    <a:pt x="32" y="6"/>
                    <a:pt x="28" y="9"/>
                  </a:cubicBezTo>
                  <a:cubicBezTo>
                    <a:pt x="25" y="10"/>
                    <a:pt x="21" y="13"/>
                    <a:pt x="17" y="17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5" y="29"/>
                    <a:pt x="0" y="37"/>
                    <a:pt x="6" y="42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27" y="30"/>
                    <a:pt x="45" y="25"/>
                    <a:pt x="62" y="23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78" y="21"/>
                    <a:pt x="89" y="20"/>
                    <a:pt x="99" y="20"/>
                  </a:cubicBezTo>
                  <a:cubicBezTo>
                    <a:pt x="131" y="19"/>
                    <a:pt x="170" y="19"/>
                    <a:pt x="199" y="35"/>
                  </a:cubicBezTo>
                  <a:cubicBezTo>
                    <a:pt x="204" y="36"/>
                    <a:pt x="204" y="36"/>
                    <a:pt x="204" y="36"/>
                  </a:cubicBezTo>
                  <a:cubicBezTo>
                    <a:pt x="215" y="30"/>
                    <a:pt x="217" y="23"/>
                    <a:pt x="209" y="14"/>
                  </a:cubicBezTo>
                  <a:cubicBezTo>
                    <a:pt x="209" y="14"/>
                    <a:pt x="208" y="14"/>
                    <a:pt x="208" y="14"/>
                  </a:cubicBezTo>
                  <a:moveTo>
                    <a:pt x="199" y="27"/>
                  </a:moveTo>
                  <a:cubicBezTo>
                    <a:pt x="197" y="27"/>
                    <a:pt x="196" y="25"/>
                    <a:pt x="195" y="24"/>
                  </a:cubicBezTo>
                  <a:cubicBezTo>
                    <a:pt x="194" y="22"/>
                    <a:pt x="197" y="19"/>
                    <a:pt x="199" y="22"/>
                  </a:cubicBezTo>
                  <a:cubicBezTo>
                    <a:pt x="199" y="23"/>
                    <a:pt x="200" y="23"/>
                    <a:pt x="201" y="24"/>
                  </a:cubicBezTo>
                  <a:cubicBezTo>
                    <a:pt x="202" y="26"/>
                    <a:pt x="201" y="28"/>
                    <a:pt x="199" y="27"/>
                  </a:cubicBezTo>
                  <a:moveTo>
                    <a:pt x="203" y="22"/>
                  </a:moveTo>
                  <a:cubicBezTo>
                    <a:pt x="201" y="21"/>
                    <a:pt x="199" y="18"/>
                    <a:pt x="197" y="16"/>
                  </a:cubicBezTo>
                  <a:cubicBezTo>
                    <a:pt x="196" y="15"/>
                    <a:pt x="198" y="13"/>
                    <a:pt x="199" y="14"/>
                  </a:cubicBezTo>
                  <a:cubicBezTo>
                    <a:pt x="202" y="15"/>
                    <a:pt x="205" y="17"/>
                    <a:pt x="206" y="20"/>
                  </a:cubicBezTo>
                  <a:cubicBezTo>
                    <a:pt x="206" y="21"/>
                    <a:pt x="205" y="23"/>
                    <a:pt x="203" y="22"/>
                  </a:cubicBezTo>
                </a:path>
              </a:pathLst>
            </a:custGeom>
            <a:solidFill>
              <a:srgbClr val="F7B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Freeform 16"/>
            <p:cNvSpPr>
              <a:spLocks noEditPoints="1"/>
            </p:cNvSpPr>
            <p:nvPr/>
          </p:nvSpPr>
          <p:spPr bwMode="auto">
            <a:xfrm>
              <a:off x="1813" y="2469"/>
              <a:ext cx="340" cy="203"/>
            </a:xfrm>
            <a:custGeom>
              <a:avLst/>
              <a:gdLst>
                <a:gd name="T0" fmla="*/ 9 w 191"/>
                <a:gd name="T1" fmla="*/ 11 h 114"/>
                <a:gd name="T2" fmla="*/ 10 w 191"/>
                <a:gd name="T3" fmla="*/ 99 h 114"/>
                <a:gd name="T4" fmla="*/ 95 w 191"/>
                <a:gd name="T5" fmla="*/ 112 h 114"/>
                <a:gd name="T6" fmla="*/ 176 w 191"/>
                <a:gd name="T7" fmla="*/ 100 h 114"/>
                <a:gd name="T8" fmla="*/ 185 w 191"/>
                <a:gd name="T9" fmla="*/ 52 h 114"/>
                <a:gd name="T10" fmla="*/ 191 w 191"/>
                <a:gd name="T11" fmla="*/ 20 h 114"/>
                <a:gd name="T12" fmla="*/ 9 w 191"/>
                <a:gd name="T13" fmla="*/ 11 h 114"/>
                <a:gd name="T14" fmla="*/ 162 w 191"/>
                <a:gd name="T15" fmla="*/ 80 h 114"/>
                <a:gd name="T16" fmla="*/ 166 w 191"/>
                <a:gd name="T17" fmla="*/ 77 h 114"/>
                <a:gd name="T18" fmla="*/ 168 w 191"/>
                <a:gd name="T19" fmla="*/ 79 h 114"/>
                <a:gd name="T20" fmla="*/ 164 w 191"/>
                <a:gd name="T21" fmla="*/ 83 h 114"/>
                <a:gd name="T22" fmla="*/ 162 w 191"/>
                <a:gd name="T23" fmla="*/ 80 h 114"/>
                <a:gd name="T24" fmla="*/ 159 w 191"/>
                <a:gd name="T25" fmla="*/ 94 h 114"/>
                <a:gd name="T26" fmla="*/ 166 w 191"/>
                <a:gd name="T27" fmla="*/ 89 h 114"/>
                <a:gd name="T28" fmla="*/ 173 w 191"/>
                <a:gd name="T29" fmla="*/ 85 h 114"/>
                <a:gd name="T30" fmla="*/ 176 w 191"/>
                <a:gd name="T31" fmla="*/ 88 h 114"/>
                <a:gd name="T32" fmla="*/ 169 w 191"/>
                <a:gd name="T33" fmla="*/ 95 h 114"/>
                <a:gd name="T34" fmla="*/ 160 w 191"/>
                <a:gd name="T35" fmla="*/ 99 h 114"/>
                <a:gd name="T36" fmla="*/ 159 w 191"/>
                <a:gd name="T37" fmla="*/ 9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1" h="114">
                  <a:moveTo>
                    <a:pt x="9" y="11"/>
                  </a:moveTo>
                  <a:cubicBezTo>
                    <a:pt x="4" y="40"/>
                    <a:pt x="0" y="71"/>
                    <a:pt x="10" y="99"/>
                  </a:cubicBezTo>
                  <a:cubicBezTo>
                    <a:pt x="37" y="112"/>
                    <a:pt x="65" y="114"/>
                    <a:pt x="95" y="112"/>
                  </a:cubicBezTo>
                  <a:cubicBezTo>
                    <a:pt x="119" y="111"/>
                    <a:pt x="154" y="111"/>
                    <a:pt x="176" y="100"/>
                  </a:cubicBezTo>
                  <a:cubicBezTo>
                    <a:pt x="182" y="85"/>
                    <a:pt x="182" y="67"/>
                    <a:pt x="185" y="52"/>
                  </a:cubicBezTo>
                  <a:cubicBezTo>
                    <a:pt x="186" y="41"/>
                    <a:pt x="188" y="30"/>
                    <a:pt x="191" y="20"/>
                  </a:cubicBezTo>
                  <a:cubicBezTo>
                    <a:pt x="130" y="6"/>
                    <a:pt x="71" y="0"/>
                    <a:pt x="9" y="11"/>
                  </a:cubicBezTo>
                  <a:moveTo>
                    <a:pt x="162" y="80"/>
                  </a:moveTo>
                  <a:cubicBezTo>
                    <a:pt x="163" y="79"/>
                    <a:pt x="164" y="78"/>
                    <a:pt x="166" y="77"/>
                  </a:cubicBezTo>
                  <a:cubicBezTo>
                    <a:pt x="167" y="76"/>
                    <a:pt x="169" y="78"/>
                    <a:pt x="168" y="79"/>
                  </a:cubicBezTo>
                  <a:cubicBezTo>
                    <a:pt x="167" y="81"/>
                    <a:pt x="165" y="82"/>
                    <a:pt x="164" y="83"/>
                  </a:cubicBezTo>
                  <a:cubicBezTo>
                    <a:pt x="162" y="84"/>
                    <a:pt x="160" y="81"/>
                    <a:pt x="162" y="80"/>
                  </a:cubicBezTo>
                  <a:moveTo>
                    <a:pt x="159" y="94"/>
                  </a:moveTo>
                  <a:cubicBezTo>
                    <a:pt x="161" y="93"/>
                    <a:pt x="164" y="91"/>
                    <a:pt x="166" y="89"/>
                  </a:cubicBezTo>
                  <a:cubicBezTo>
                    <a:pt x="168" y="88"/>
                    <a:pt x="170" y="86"/>
                    <a:pt x="173" y="85"/>
                  </a:cubicBezTo>
                  <a:cubicBezTo>
                    <a:pt x="174" y="85"/>
                    <a:pt x="176" y="86"/>
                    <a:pt x="176" y="88"/>
                  </a:cubicBezTo>
                  <a:cubicBezTo>
                    <a:pt x="175" y="91"/>
                    <a:pt x="172" y="94"/>
                    <a:pt x="169" y="95"/>
                  </a:cubicBezTo>
                  <a:cubicBezTo>
                    <a:pt x="167" y="97"/>
                    <a:pt x="163" y="99"/>
                    <a:pt x="160" y="99"/>
                  </a:cubicBezTo>
                  <a:cubicBezTo>
                    <a:pt x="157" y="99"/>
                    <a:pt x="157" y="95"/>
                    <a:pt x="159" y="94"/>
                  </a:cubicBezTo>
                </a:path>
              </a:pathLst>
            </a:custGeom>
            <a:solidFill>
              <a:srgbClr val="F7B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Freeform 17"/>
            <p:cNvSpPr/>
            <p:nvPr/>
          </p:nvSpPr>
          <p:spPr bwMode="auto">
            <a:xfrm>
              <a:off x="1822" y="2595"/>
              <a:ext cx="305" cy="77"/>
            </a:xfrm>
            <a:custGeom>
              <a:avLst/>
              <a:gdLst>
                <a:gd name="T0" fmla="*/ 164 w 171"/>
                <a:gd name="T1" fmla="*/ 25 h 43"/>
                <a:gd name="T2" fmla="*/ 155 w 171"/>
                <a:gd name="T3" fmla="*/ 28 h 43"/>
                <a:gd name="T4" fmla="*/ 154 w 171"/>
                <a:gd name="T5" fmla="*/ 23 h 43"/>
                <a:gd name="T6" fmla="*/ 157 w 171"/>
                <a:gd name="T7" fmla="*/ 21 h 43"/>
                <a:gd name="T8" fmla="*/ 113 w 171"/>
                <a:gd name="T9" fmla="*/ 7 h 43"/>
                <a:gd name="T10" fmla="*/ 0 w 171"/>
                <a:gd name="T11" fmla="*/ 7 h 43"/>
                <a:gd name="T12" fmla="*/ 5 w 171"/>
                <a:gd name="T13" fmla="*/ 28 h 43"/>
                <a:gd name="T14" fmla="*/ 90 w 171"/>
                <a:gd name="T15" fmla="*/ 41 h 43"/>
                <a:gd name="T16" fmla="*/ 171 w 171"/>
                <a:gd name="T17" fmla="*/ 29 h 43"/>
                <a:gd name="T18" fmla="*/ 164 w 171"/>
                <a:gd name="T19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1" h="43">
                  <a:moveTo>
                    <a:pt x="164" y="25"/>
                  </a:moveTo>
                  <a:cubicBezTo>
                    <a:pt x="161" y="27"/>
                    <a:pt x="158" y="28"/>
                    <a:pt x="155" y="28"/>
                  </a:cubicBezTo>
                  <a:cubicBezTo>
                    <a:pt x="152" y="28"/>
                    <a:pt x="152" y="24"/>
                    <a:pt x="154" y="23"/>
                  </a:cubicBezTo>
                  <a:cubicBezTo>
                    <a:pt x="155" y="22"/>
                    <a:pt x="156" y="22"/>
                    <a:pt x="157" y="21"/>
                  </a:cubicBezTo>
                  <a:cubicBezTo>
                    <a:pt x="143" y="15"/>
                    <a:pt x="129" y="10"/>
                    <a:pt x="113" y="7"/>
                  </a:cubicBezTo>
                  <a:cubicBezTo>
                    <a:pt x="75" y="0"/>
                    <a:pt x="38" y="8"/>
                    <a:pt x="0" y="7"/>
                  </a:cubicBezTo>
                  <a:cubicBezTo>
                    <a:pt x="1" y="14"/>
                    <a:pt x="2" y="21"/>
                    <a:pt x="5" y="28"/>
                  </a:cubicBezTo>
                  <a:cubicBezTo>
                    <a:pt x="32" y="41"/>
                    <a:pt x="60" y="43"/>
                    <a:pt x="90" y="41"/>
                  </a:cubicBezTo>
                  <a:cubicBezTo>
                    <a:pt x="113" y="40"/>
                    <a:pt x="149" y="40"/>
                    <a:pt x="171" y="29"/>
                  </a:cubicBezTo>
                  <a:cubicBezTo>
                    <a:pt x="168" y="27"/>
                    <a:pt x="166" y="26"/>
                    <a:pt x="164" y="25"/>
                  </a:cubicBezTo>
                </a:path>
              </a:pathLst>
            </a:custGeom>
            <a:solidFill>
              <a:srgbClr val="FF83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0" name="Freeform 18"/>
            <p:cNvSpPr/>
            <p:nvPr/>
          </p:nvSpPr>
          <p:spPr bwMode="auto">
            <a:xfrm>
              <a:off x="1831" y="2444"/>
              <a:ext cx="328" cy="48"/>
            </a:xfrm>
            <a:custGeom>
              <a:avLst/>
              <a:gdLst>
                <a:gd name="T0" fmla="*/ 118 w 184"/>
                <a:gd name="T1" fmla="*/ 3 h 27"/>
                <a:gd name="T2" fmla="*/ 86 w 184"/>
                <a:gd name="T3" fmla="*/ 0 h 27"/>
                <a:gd name="T4" fmla="*/ 63 w 184"/>
                <a:gd name="T5" fmla="*/ 0 h 27"/>
                <a:gd name="T6" fmla="*/ 59 w 184"/>
                <a:gd name="T7" fmla="*/ 0 h 27"/>
                <a:gd name="T8" fmla="*/ 3 w 184"/>
                <a:gd name="T9" fmla="*/ 6 h 27"/>
                <a:gd name="T10" fmla="*/ 0 w 184"/>
                <a:gd name="T11" fmla="*/ 20 h 27"/>
                <a:gd name="T12" fmla="*/ 182 w 184"/>
                <a:gd name="T13" fmla="*/ 27 h 27"/>
                <a:gd name="T14" fmla="*/ 184 w 184"/>
                <a:gd name="T15" fmla="*/ 17 h 27"/>
                <a:gd name="T16" fmla="*/ 122 w 184"/>
                <a:gd name="T17" fmla="*/ 4 h 27"/>
                <a:gd name="T18" fmla="*/ 118 w 184"/>
                <a:gd name="T1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4" h="27">
                  <a:moveTo>
                    <a:pt x="118" y="3"/>
                  </a:moveTo>
                  <a:cubicBezTo>
                    <a:pt x="108" y="2"/>
                    <a:pt x="97" y="1"/>
                    <a:pt x="86" y="0"/>
                  </a:cubicBezTo>
                  <a:cubicBezTo>
                    <a:pt x="78" y="0"/>
                    <a:pt x="71" y="0"/>
                    <a:pt x="63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41" y="1"/>
                    <a:pt x="22" y="2"/>
                    <a:pt x="3" y="6"/>
                  </a:cubicBezTo>
                  <a:cubicBezTo>
                    <a:pt x="2" y="11"/>
                    <a:pt x="1" y="15"/>
                    <a:pt x="0" y="20"/>
                  </a:cubicBezTo>
                  <a:cubicBezTo>
                    <a:pt x="58" y="6"/>
                    <a:pt x="125" y="7"/>
                    <a:pt x="182" y="27"/>
                  </a:cubicBezTo>
                  <a:cubicBezTo>
                    <a:pt x="183" y="24"/>
                    <a:pt x="183" y="20"/>
                    <a:pt x="184" y="17"/>
                  </a:cubicBezTo>
                  <a:cubicBezTo>
                    <a:pt x="163" y="12"/>
                    <a:pt x="143" y="7"/>
                    <a:pt x="122" y="4"/>
                  </a:cubicBezTo>
                  <a:lnTo>
                    <a:pt x="118" y="3"/>
                  </a:lnTo>
                  <a:close/>
                </a:path>
              </a:pathLst>
            </a:custGeom>
            <a:solidFill>
              <a:srgbClr val="F7BD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1" name="Freeform 19"/>
            <p:cNvSpPr/>
            <p:nvPr/>
          </p:nvSpPr>
          <p:spPr bwMode="auto">
            <a:xfrm>
              <a:off x="2395" y="1343"/>
              <a:ext cx="175" cy="609"/>
            </a:xfrm>
            <a:custGeom>
              <a:avLst/>
              <a:gdLst>
                <a:gd name="T0" fmla="*/ 81 w 98"/>
                <a:gd name="T1" fmla="*/ 49 h 343"/>
                <a:gd name="T2" fmla="*/ 30 w 98"/>
                <a:gd name="T3" fmla="*/ 0 h 343"/>
                <a:gd name="T4" fmla="*/ 28 w 98"/>
                <a:gd name="T5" fmla="*/ 5 h 343"/>
                <a:gd name="T6" fmla="*/ 67 w 98"/>
                <a:gd name="T7" fmla="*/ 147 h 343"/>
                <a:gd name="T8" fmla="*/ 43 w 98"/>
                <a:gd name="T9" fmla="*/ 241 h 343"/>
                <a:gd name="T10" fmla="*/ 3 w 98"/>
                <a:gd name="T11" fmla="*/ 328 h 343"/>
                <a:gd name="T12" fmla="*/ 16 w 98"/>
                <a:gd name="T13" fmla="*/ 338 h 343"/>
                <a:gd name="T14" fmla="*/ 72 w 98"/>
                <a:gd name="T15" fmla="*/ 255 h 343"/>
                <a:gd name="T16" fmla="*/ 96 w 98"/>
                <a:gd name="T17" fmla="*/ 141 h 343"/>
                <a:gd name="T18" fmla="*/ 81 w 98"/>
                <a:gd name="T19" fmla="*/ 4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" h="343">
                  <a:moveTo>
                    <a:pt x="81" y="49"/>
                  </a:moveTo>
                  <a:cubicBezTo>
                    <a:pt x="72" y="28"/>
                    <a:pt x="56" y="0"/>
                    <a:pt x="30" y="0"/>
                  </a:cubicBezTo>
                  <a:cubicBezTo>
                    <a:pt x="28" y="0"/>
                    <a:pt x="26" y="3"/>
                    <a:pt x="28" y="5"/>
                  </a:cubicBezTo>
                  <a:cubicBezTo>
                    <a:pt x="67" y="41"/>
                    <a:pt x="71" y="97"/>
                    <a:pt x="67" y="147"/>
                  </a:cubicBezTo>
                  <a:cubicBezTo>
                    <a:pt x="65" y="179"/>
                    <a:pt x="55" y="211"/>
                    <a:pt x="43" y="241"/>
                  </a:cubicBezTo>
                  <a:cubicBezTo>
                    <a:pt x="32" y="271"/>
                    <a:pt x="12" y="298"/>
                    <a:pt x="3" y="328"/>
                  </a:cubicBezTo>
                  <a:cubicBezTo>
                    <a:pt x="0" y="336"/>
                    <a:pt x="9" y="343"/>
                    <a:pt x="16" y="338"/>
                  </a:cubicBezTo>
                  <a:cubicBezTo>
                    <a:pt x="44" y="320"/>
                    <a:pt x="60" y="286"/>
                    <a:pt x="72" y="255"/>
                  </a:cubicBezTo>
                  <a:cubicBezTo>
                    <a:pt x="87" y="219"/>
                    <a:pt x="95" y="180"/>
                    <a:pt x="96" y="141"/>
                  </a:cubicBezTo>
                  <a:cubicBezTo>
                    <a:pt x="98" y="110"/>
                    <a:pt x="93" y="77"/>
                    <a:pt x="81" y="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2" name="Freeform 20"/>
            <p:cNvSpPr/>
            <p:nvPr/>
          </p:nvSpPr>
          <p:spPr bwMode="auto">
            <a:xfrm>
              <a:off x="2356" y="1965"/>
              <a:ext cx="34" cy="55"/>
            </a:xfrm>
            <a:custGeom>
              <a:avLst/>
              <a:gdLst>
                <a:gd name="T0" fmla="*/ 18 w 19"/>
                <a:gd name="T1" fmla="*/ 14 h 31"/>
                <a:gd name="T2" fmla="*/ 17 w 19"/>
                <a:gd name="T3" fmla="*/ 10 h 31"/>
                <a:gd name="T4" fmla="*/ 16 w 19"/>
                <a:gd name="T5" fmla="*/ 8 h 31"/>
                <a:gd name="T6" fmla="*/ 16 w 19"/>
                <a:gd name="T7" fmla="*/ 8 h 31"/>
                <a:gd name="T8" fmla="*/ 8 w 19"/>
                <a:gd name="T9" fmla="*/ 0 h 31"/>
                <a:gd name="T10" fmla="*/ 0 w 19"/>
                <a:gd name="T11" fmla="*/ 8 h 31"/>
                <a:gd name="T12" fmla="*/ 1 w 19"/>
                <a:gd name="T13" fmla="*/ 17 h 31"/>
                <a:gd name="T14" fmla="*/ 6 w 19"/>
                <a:gd name="T15" fmla="*/ 26 h 31"/>
                <a:gd name="T16" fmla="*/ 19 w 19"/>
                <a:gd name="T17" fmla="*/ 21 h 31"/>
                <a:gd name="T18" fmla="*/ 18 w 19"/>
                <a:gd name="T1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31">
                  <a:moveTo>
                    <a:pt x="18" y="14"/>
                  </a:moveTo>
                  <a:cubicBezTo>
                    <a:pt x="17" y="12"/>
                    <a:pt x="17" y="11"/>
                    <a:pt x="17" y="10"/>
                  </a:cubicBezTo>
                  <a:cubicBezTo>
                    <a:pt x="16" y="10"/>
                    <a:pt x="16" y="9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3" y="0"/>
                    <a:pt x="8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1"/>
                    <a:pt x="0" y="14"/>
                    <a:pt x="1" y="17"/>
                  </a:cubicBezTo>
                  <a:cubicBezTo>
                    <a:pt x="2" y="21"/>
                    <a:pt x="3" y="24"/>
                    <a:pt x="6" y="26"/>
                  </a:cubicBezTo>
                  <a:cubicBezTo>
                    <a:pt x="11" y="31"/>
                    <a:pt x="19" y="28"/>
                    <a:pt x="19" y="21"/>
                  </a:cubicBezTo>
                  <a:cubicBezTo>
                    <a:pt x="19" y="19"/>
                    <a:pt x="19" y="16"/>
                    <a:pt x="18" y="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Freeform 21"/>
            <p:cNvSpPr>
              <a:spLocks noEditPoints="1"/>
            </p:cNvSpPr>
            <p:nvPr/>
          </p:nvSpPr>
          <p:spPr bwMode="auto">
            <a:xfrm>
              <a:off x="1563" y="1178"/>
              <a:ext cx="1101" cy="1511"/>
            </a:xfrm>
            <a:custGeom>
              <a:avLst/>
              <a:gdLst>
                <a:gd name="T0" fmla="*/ 445 w 619"/>
                <a:gd name="T1" fmla="*/ 26 h 851"/>
                <a:gd name="T2" fmla="*/ 281 w 619"/>
                <a:gd name="T3" fmla="*/ 2 h 851"/>
                <a:gd name="T4" fmla="*/ 174 w 619"/>
                <a:gd name="T5" fmla="*/ 629 h 851"/>
                <a:gd name="T6" fmla="*/ 145 w 619"/>
                <a:gd name="T7" fmla="*/ 723 h 851"/>
                <a:gd name="T8" fmla="*/ 147 w 619"/>
                <a:gd name="T9" fmla="*/ 831 h 851"/>
                <a:gd name="T10" fmla="*/ 287 w 619"/>
                <a:gd name="T11" fmla="*/ 842 h 851"/>
                <a:gd name="T12" fmla="*/ 320 w 619"/>
                <a:gd name="T13" fmla="*/ 834 h 851"/>
                <a:gd name="T14" fmla="*/ 329 w 619"/>
                <a:gd name="T15" fmla="*/ 804 h 851"/>
                <a:gd name="T16" fmla="*/ 341 w 619"/>
                <a:gd name="T17" fmla="*/ 736 h 851"/>
                <a:gd name="T18" fmla="*/ 372 w 619"/>
                <a:gd name="T19" fmla="*/ 625 h 851"/>
                <a:gd name="T20" fmla="*/ 570 w 619"/>
                <a:gd name="T21" fmla="*/ 122 h 851"/>
                <a:gd name="T22" fmla="*/ 433 w 619"/>
                <a:gd name="T23" fmla="*/ 257 h 851"/>
                <a:gd name="T24" fmla="*/ 422 w 619"/>
                <a:gd name="T25" fmla="*/ 46 h 851"/>
                <a:gd name="T26" fmla="*/ 336 w 619"/>
                <a:gd name="T27" fmla="*/ 147 h 851"/>
                <a:gd name="T28" fmla="*/ 350 w 619"/>
                <a:gd name="T29" fmla="*/ 48 h 851"/>
                <a:gd name="T30" fmla="*/ 426 w 619"/>
                <a:gd name="T31" fmla="*/ 242 h 851"/>
                <a:gd name="T32" fmla="*/ 420 w 619"/>
                <a:gd name="T33" fmla="*/ 278 h 851"/>
                <a:gd name="T34" fmla="*/ 309 w 619"/>
                <a:gd name="T35" fmla="*/ 574 h 851"/>
                <a:gd name="T36" fmla="*/ 209 w 619"/>
                <a:gd name="T37" fmla="*/ 514 h 851"/>
                <a:gd name="T38" fmla="*/ 219 w 619"/>
                <a:gd name="T39" fmla="*/ 234 h 851"/>
                <a:gd name="T40" fmla="*/ 432 w 619"/>
                <a:gd name="T41" fmla="*/ 32 h 851"/>
                <a:gd name="T42" fmla="*/ 408 w 619"/>
                <a:gd name="T43" fmla="*/ 40 h 851"/>
                <a:gd name="T44" fmla="*/ 320 w 619"/>
                <a:gd name="T45" fmla="*/ 26 h 851"/>
                <a:gd name="T46" fmla="*/ 188 w 619"/>
                <a:gd name="T47" fmla="*/ 39 h 851"/>
                <a:gd name="T48" fmla="*/ 254 w 619"/>
                <a:gd name="T49" fmla="*/ 103 h 851"/>
                <a:gd name="T50" fmla="*/ 71 w 619"/>
                <a:gd name="T51" fmla="*/ 189 h 851"/>
                <a:gd name="T52" fmla="*/ 64 w 619"/>
                <a:gd name="T53" fmla="*/ 217 h 851"/>
                <a:gd name="T54" fmla="*/ 194 w 619"/>
                <a:gd name="T55" fmla="*/ 433 h 851"/>
                <a:gd name="T56" fmla="*/ 185 w 619"/>
                <a:gd name="T57" fmla="*/ 591 h 851"/>
                <a:gd name="T58" fmla="*/ 183 w 619"/>
                <a:gd name="T59" fmla="*/ 627 h 851"/>
                <a:gd name="T60" fmla="*/ 156 w 619"/>
                <a:gd name="T61" fmla="*/ 714 h 851"/>
                <a:gd name="T62" fmla="*/ 304 w 619"/>
                <a:gd name="T63" fmla="*/ 608 h 851"/>
                <a:gd name="T64" fmla="*/ 235 w 619"/>
                <a:gd name="T65" fmla="*/ 611 h 851"/>
                <a:gd name="T66" fmla="*/ 236 w 619"/>
                <a:gd name="T67" fmla="*/ 839 h 851"/>
                <a:gd name="T68" fmla="*/ 332 w 619"/>
                <a:gd name="T69" fmla="*/ 747 h 851"/>
                <a:gd name="T70" fmla="*/ 151 w 619"/>
                <a:gd name="T71" fmla="*/ 733 h 851"/>
                <a:gd name="T72" fmla="*/ 214 w 619"/>
                <a:gd name="T73" fmla="*/ 713 h 851"/>
                <a:gd name="T74" fmla="*/ 273 w 619"/>
                <a:gd name="T75" fmla="*/ 717 h 851"/>
                <a:gd name="T76" fmla="*/ 337 w 619"/>
                <a:gd name="T77" fmla="*/ 719 h 851"/>
                <a:gd name="T78" fmla="*/ 308 w 619"/>
                <a:gd name="T79" fmla="*/ 608 h 851"/>
                <a:gd name="T80" fmla="*/ 375 w 619"/>
                <a:gd name="T81" fmla="*/ 617 h 851"/>
                <a:gd name="T82" fmla="*/ 237 w 619"/>
                <a:gd name="T83" fmla="*/ 603 h 851"/>
                <a:gd name="T84" fmla="*/ 177 w 619"/>
                <a:gd name="T85" fmla="*/ 623 h 851"/>
                <a:gd name="T86" fmla="*/ 199 w 619"/>
                <a:gd name="T87" fmla="*/ 590 h 851"/>
                <a:gd name="T88" fmla="*/ 258 w 619"/>
                <a:gd name="T89" fmla="*/ 582 h 851"/>
                <a:gd name="T90" fmla="*/ 318 w 619"/>
                <a:gd name="T91" fmla="*/ 581 h 851"/>
                <a:gd name="T92" fmla="*/ 370 w 619"/>
                <a:gd name="T93" fmla="*/ 590 h 851"/>
                <a:gd name="T94" fmla="*/ 375 w 619"/>
                <a:gd name="T95" fmla="*/ 617 h 851"/>
                <a:gd name="T96" fmla="*/ 348 w 619"/>
                <a:gd name="T97" fmla="*/ 577 h 851"/>
                <a:gd name="T98" fmla="*/ 382 w 619"/>
                <a:gd name="T99" fmla="*/ 432 h 851"/>
                <a:gd name="T100" fmla="*/ 552 w 619"/>
                <a:gd name="T101" fmla="*/ 218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9" h="851">
                  <a:moveTo>
                    <a:pt x="570" y="122"/>
                  </a:moveTo>
                  <a:cubicBezTo>
                    <a:pt x="544" y="81"/>
                    <a:pt x="503" y="51"/>
                    <a:pt x="457" y="31"/>
                  </a:cubicBezTo>
                  <a:cubicBezTo>
                    <a:pt x="445" y="26"/>
                    <a:pt x="445" y="26"/>
                    <a:pt x="445" y="26"/>
                  </a:cubicBezTo>
                  <a:cubicBezTo>
                    <a:pt x="402" y="9"/>
                    <a:pt x="354" y="1"/>
                    <a:pt x="310" y="0"/>
                  </a:cubicBezTo>
                  <a:cubicBezTo>
                    <a:pt x="304" y="0"/>
                    <a:pt x="297" y="0"/>
                    <a:pt x="291" y="1"/>
                  </a:cubicBezTo>
                  <a:cubicBezTo>
                    <a:pt x="281" y="2"/>
                    <a:pt x="281" y="2"/>
                    <a:pt x="281" y="2"/>
                  </a:cubicBezTo>
                  <a:cubicBezTo>
                    <a:pt x="196" y="10"/>
                    <a:pt x="121" y="60"/>
                    <a:pt x="81" y="138"/>
                  </a:cubicBezTo>
                  <a:cubicBezTo>
                    <a:pt x="0" y="294"/>
                    <a:pt x="75" y="472"/>
                    <a:pt x="178" y="597"/>
                  </a:cubicBezTo>
                  <a:cubicBezTo>
                    <a:pt x="169" y="607"/>
                    <a:pt x="160" y="623"/>
                    <a:pt x="174" y="629"/>
                  </a:cubicBezTo>
                  <a:cubicBezTo>
                    <a:pt x="162" y="657"/>
                    <a:pt x="154" y="687"/>
                    <a:pt x="147" y="716"/>
                  </a:cubicBezTo>
                  <a:cubicBezTo>
                    <a:pt x="145" y="721"/>
                    <a:pt x="145" y="721"/>
                    <a:pt x="145" y="721"/>
                  </a:cubicBezTo>
                  <a:cubicBezTo>
                    <a:pt x="145" y="722"/>
                    <a:pt x="145" y="722"/>
                    <a:pt x="145" y="723"/>
                  </a:cubicBezTo>
                  <a:cubicBezTo>
                    <a:pt x="144" y="727"/>
                    <a:pt x="143" y="731"/>
                    <a:pt x="142" y="735"/>
                  </a:cubicBezTo>
                  <a:cubicBezTo>
                    <a:pt x="141" y="740"/>
                    <a:pt x="141" y="740"/>
                    <a:pt x="141" y="740"/>
                  </a:cubicBezTo>
                  <a:cubicBezTo>
                    <a:pt x="135" y="770"/>
                    <a:pt x="130" y="808"/>
                    <a:pt x="147" y="831"/>
                  </a:cubicBezTo>
                  <a:cubicBezTo>
                    <a:pt x="148" y="832"/>
                    <a:pt x="149" y="832"/>
                    <a:pt x="150" y="832"/>
                  </a:cubicBezTo>
                  <a:cubicBezTo>
                    <a:pt x="171" y="851"/>
                    <a:pt x="210" y="848"/>
                    <a:pt x="236" y="847"/>
                  </a:cubicBezTo>
                  <a:cubicBezTo>
                    <a:pt x="253" y="847"/>
                    <a:pt x="270" y="844"/>
                    <a:pt x="287" y="842"/>
                  </a:cubicBezTo>
                  <a:cubicBezTo>
                    <a:pt x="296" y="841"/>
                    <a:pt x="305" y="841"/>
                    <a:pt x="312" y="838"/>
                  </a:cubicBezTo>
                  <a:cubicBezTo>
                    <a:pt x="313" y="839"/>
                    <a:pt x="315" y="839"/>
                    <a:pt x="316" y="838"/>
                  </a:cubicBezTo>
                  <a:cubicBezTo>
                    <a:pt x="318" y="837"/>
                    <a:pt x="319" y="836"/>
                    <a:pt x="320" y="834"/>
                  </a:cubicBezTo>
                  <a:cubicBezTo>
                    <a:pt x="323" y="832"/>
                    <a:pt x="325" y="830"/>
                    <a:pt x="326" y="827"/>
                  </a:cubicBezTo>
                  <a:cubicBezTo>
                    <a:pt x="327" y="826"/>
                    <a:pt x="327" y="825"/>
                    <a:pt x="326" y="824"/>
                  </a:cubicBezTo>
                  <a:cubicBezTo>
                    <a:pt x="328" y="818"/>
                    <a:pt x="328" y="811"/>
                    <a:pt x="329" y="804"/>
                  </a:cubicBezTo>
                  <a:cubicBezTo>
                    <a:pt x="332" y="785"/>
                    <a:pt x="335" y="767"/>
                    <a:pt x="339" y="748"/>
                  </a:cubicBezTo>
                  <a:cubicBezTo>
                    <a:pt x="340" y="742"/>
                    <a:pt x="340" y="742"/>
                    <a:pt x="340" y="742"/>
                  </a:cubicBezTo>
                  <a:cubicBezTo>
                    <a:pt x="340" y="740"/>
                    <a:pt x="341" y="738"/>
                    <a:pt x="341" y="736"/>
                  </a:cubicBezTo>
                  <a:cubicBezTo>
                    <a:pt x="341" y="734"/>
                    <a:pt x="342" y="733"/>
                    <a:pt x="342" y="732"/>
                  </a:cubicBezTo>
                  <a:cubicBezTo>
                    <a:pt x="343" y="725"/>
                    <a:pt x="343" y="725"/>
                    <a:pt x="343" y="725"/>
                  </a:cubicBezTo>
                  <a:cubicBezTo>
                    <a:pt x="351" y="691"/>
                    <a:pt x="361" y="658"/>
                    <a:pt x="372" y="625"/>
                  </a:cubicBezTo>
                  <a:cubicBezTo>
                    <a:pt x="390" y="624"/>
                    <a:pt x="396" y="605"/>
                    <a:pt x="386" y="591"/>
                  </a:cubicBezTo>
                  <a:cubicBezTo>
                    <a:pt x="468" y="545"/>
                    <a:pt x="524" y="458"/>
                    <a:pt x="564" y="376"/>
                  </a:cubicBezTo>
                  <a:cubicBezTo>
                    <a:pt x="604" y="297"/>
                    <a:pt x="619" y="201"/>
                    <a:pt x="570" y="122"/>
                  </a:cubicBezTo>
                  <a:moveTo>
                    <a:pt x="519" y="81"/>
                  </a:moveTo>
                  <a:cubicBezTo>
                    <a:pt x="572" y="123"/>
                    <a:pt x="591" y="182"/>
                    <a:pt x="589" y="242"/>
                  </a:cubicBezTo>
                  <a:cubicBezTo>
                    <a:pt x="571" y="185"/>
                    <a:pt x="468" y="205"/>
                    <a:pt x="433" y="257"/>
                  </a:cubicBezTo>
                  <a:cubicBezTo>
                    <a:pt x="434" y="249"/>
                    <a:pt x="435" y="242"/>
                    <a:pt x="435" y="234"/>
                  </a:cubicBezTo>
                  <a:cubicBezTo>
                    <a:pt x="440" y="194"/>
                    <a:pt x="442" y="152"/>
                    <a:pt x="439" y="112"/>
                  </a:cubicBezTo>
                  <a:cubicBezTo>
                    <a:pt x="437" y="91"/>
                    <a:pt x="434" y="65"/>
                    <a:pt x="422" y="46"/>
                  </a:cubicBezTo>
                  <a:cubicBezTo>
                    <a:pt x="430" y="44"/>
                    <a:pt x="437" y="41"/>
                    <a:pt x="445" y="37"/>
                  </a:cubicBezTo>
                  <a:cubicBezTo>
                    <a:pt x="472" y="49"/>
                    <a:pt x="497" y="64"/>
                    <a:pt x="519" y="81"/>
                  </a:cubicBezTo>
                  <a:moveTo>
                    <a:pt x="336" y="147"/>
                  </a:moveTo>
                  <a:cubicBezTo>
                    <a:pt x="282" y="133"/>
                    <a:pt x="247" y="175"/>
                    <a:pt x="223" y="216"/>
                  </a:cubicBezTo>
                  <a:cubicBezTo>
                    <a:pt x="237" y="150"/>
                    <a:pt x="263" y="74"/>
                    <a:pt x="319" y="36"/>
                  </a:cubicBezTo>
                  <a:cubicBezTo>
                    <a:pt x="329" y="41"/>
                    <a:pt x="339" y="45"/>
                    <a:pt x="350" y="48"/>
                  </a:cubicBezTo>
                  <a:cubicBezTo>
                    <a:pt x="372" y="54"/>
                    <a:pt x="394" y="54"/>
                    <a:pt x="415" y="48"/>
                  </a:cubicBezTo>
                  <a:cubicBezTo>
                    <a:pt x="430" y="71"/>
                    <a:pt x="431" y="108"/>
                    <a:pt x="431" y="132"/>
                  </a:cubicBezTo>
                  <a:cubicBezTo>
                    <a:pt x="432" y="168"/>
                    <a:pt x="429" y="205"/>
                    <a:pt x="426" y="242"/>
                  </a:cubicBezTo>
                  <a:cubicBezTo>
                    <a:pt x="426" y="242"/>
                    <a:pt x="426" y="243"/>
                    <a:pt x="426" y="243"/>
                  </a:cubicBezTo>
                  <a:cubicBezTo>
                    <a:pt x="416" y="199"/>
                    <a:pt x="377" y="157"/>
                    <a:pt x="336" y="147"/>
                  </a:cubicBezTo>
                  <a:moveTo>
                    <a:pt x="420" y="278"/>
                  </a:moveTo>
                  <a:cubicBezTo>
                    <a:pt x="411" y="330"/>
                    <a:pt x="393" y="381"/>
                    <a:pt x="373" y="430"/>
                  </a:cubicBezTo>
                  <a:cubicBezTo>
                    <a:pt x="362" y="458"/>
                    <a:pt x="349" y="485"/>
                    <a:pt x="337" y="513"/>
                  </a:cubicBezTo>
                  <a:cubicBezTo>
                    <a:pt x="329" y="534"/>
                    <a:pt x="321" y="554"/>
                    <a:pt x="309" y="574"/>
                  </a:cubicBezTo>
                  <a:cubicBezTo>
                    <a:pt x="300" y="574"/>
                    <a:pt x="290" y="574"/>
                    <a:pt x="280" y="574"/>
                  </a:cubicBezTo>
                  <a:cubicBezTo>
                    <a:pt x="263" y="575"/>
                    <a:pt x="241" y="573"/>
                    <a:pt x="221" y="577"/>
                  </a:cubicBezTo>
                  <a:cubicBezTo>
                    <a:pt x="214" y="557"/>
                    <a:pt x="211" y="536"/>
                    <a:pt x="209" y="514"/>
                  </a:cubicBezTo>
                  <a:cubicBezTo>
                    <a:pt x="207" y="487"/>
                    <a:pt x="204" y="461"/>
                    <a:pt x="203" y="433"/>
                  </a:cubicBezTo>
                  <a:cubicBezTo>
                    <a:pt x="200" y="371"/>
                    <a:pt x="205" y="309"/>
                    <a:pt x="216" y="247"/>
                  </a:cubicBezTo>
                  <a:cubicBezTo>
                    <a:pt x="217" y="243"/>
                    <a:pt x="218" y="238"/>
                    <a:pt x="219" y="234"/>
                  </a:cubicBezTo>
                  <a:cubicBezTo>
                    <a:pt x="246" y="195"/>
                    <a:pt x="270" y="154"/>
                    <a:pt x="323" y="154"/>
                  </a:cubicBezTo>
                  <a:cubicBezTo>
                    <a:pt x="383" y="154"/>
                    <a:pt x="418" y="227"/>
                    <a:pt x="420" y="278"/>
                  </a:cubicBezTo>
                  <a:moveTo>
                    <a:pt x="432" y="32"/>
                  </a:moveTo>
                  <a:cubicBezTo>
                    <a:pt x="429" y="34"/>
                    <a:pt x="425" y="35"/>
                    <a:pt x="421" y="37"/>
                  </a:cubicBezTo>
                  <a:cubicBezTo>
                    <a:pt x="419" y="37"/>
                    <a:pt x="417" y="38"/>
                    <a:pt x="415" y="38"/>
                  </a:cubicBezTo>
                  <a:cubicBezTo>
                    <a:pt x="408" y="40"/>
                    <a:pt x="408" y="40"/>
                    <a:pt x="408" y="40"/>
                  </a:cubicBezTo>
                  <a:cubicBezTo>
                    <a:pt x="391" y="43"/>
                    <a:pt x="374" y="43"/>
                    <a:pt x="358" y="40"/>
                  </a:cubicBezTo>
                  <a:cubicBezTo>
                    <a:pt x="347" y="39"/>
                    <a:pt x="337" y="35"/>
                    <a:pt x="328" y="30"/>
                  </a:cubicBezTo>
                  <a:cubicBezTo>
                    <a:pt x="320" y="26"/>
                    <a:pt x="320" y="26"/>
                    <a:pt x="320" y="26"/>
                  </a:cubicBezTo>
                  <a:cubicBezTo>
                    <a:pt x="312" y="22"/>
                    <a:pt x="305" y="16"/>
                    <a:pt x="299" y="10"/>
                  </a:cubicBezTo>
                  <a:cubicBezTo>
                    <a:pt x="344" y="8"/>
                    <a:pt x="390" y="16"/>
                    <a:pt x="432" y="32"/>
                  </a:cubicBezTo>
                  <a:moveTo>
                    <a:pt x="188" y="39"/>
                  </a:moveTo>
                  <a:cubicBezTo>
                    <a:pt x="219" y="23"/>
                    <a:pt x="253" y="13"/>
                    <a:pt x="288" y="10"/>
                  </a:cubicBezTo>
                  <a:cubicBezTo>
                    <a:pt x="295" y="18"/>
                    <a:pt x="303" y="25"/>
                    <a:pt x="312" y="31"/>
                  </a:cubicBezTo>
                  <a:cubicBezTo>
                    <a:pt x="286" y="48"/>
                    <a:pt x="268" y="78"/>
                    <a:pt x="254" y="103"/>
                  </a:cubicBezTo>
                  <a:cubicBezTo>
                    <a:pt x="235" y="139"/>
                    <a:pt x="223" y="177"/>
                    <a:pt x="214" y="217"/>
                  </a:cubicBezTo>
                  <a:cubicBezTo>
                    <a:pt x="210" y="180"/>
                    <a:pt x="184" y="146"/>
                    <a:pt x="145" y="145"/>
                  </a:cubicBezTo>
                  <a:cubicBezTo>
                    <a:pt x="115" y="144"/>
                    <a:pt x="88" y="163"/>
                    <a:pt x="71" y="189"/>
                  </a:cubicBezTo>
                  <a:cubicBezTo>
                    <a:pt x="90" y="127"/>
                    <a:pt x="129" y="72"/>
                    <a:pt x="188" y="39"/>
                  </a:cubicBezTo>
                  <a:moveTo>
                    <a:pt x="58" y="294"/>
                  </a:moveTo>
                  <a:cubicBezTo>
                    <a:pt x="57" y="268"/>
                    <a:pt x="59" y="242"/>
                    <a:pt x="64" y="217"/>
                  </a:cubicBezTo>
                  <a:cubicBezTo>
                    <a:pt x="78" y="187"/>
                    <a:pt x="100" y="161"/>
                    <a:pt x="134" y="154"/>
                  </a:cubicBezTo>
                  <a:cubicBezTo>
                    <a:pt x="187" y="144"/>
                    <a:pt x="205" y="203"/>
                    <a:pt x="209" y="243"/>
                  </a:cubicBezTo>
                  <a:cubicBezTo>
                    <a:pt x="197" y="306"/>
                    <a:pt x="192" y="370"/>
                    <a:pt x="194" y="433"/>
                  </a:cubicBezTo>
                  <a:cubicBezTo>
                    <a:pt x="195" y="465"/>
                    <a:pt x="199" y="496"/>
                    <a:pt x="202" y="527"/>
                  </a:cubicBezTo>
                  <a:cubicBezTo>
                    <a:pt x="204" y="544"/>
                    <a:pt x="206" y="562"/>
                    <a:pt x="213" y="578"/>
                  </a:cubicBezTo>
                  <a:cubicBezTo>
                    <a:pt x="203" y="580"/>
                    <a:pt x="193" y="584"/>
                    <a:pt x="185" y="591"/>
                  </a:cubicBezTo>
                  <a:cubicBezTo>
                    <a:pt x="185" y="591"/>
                    <a:pt x="184" y="592"/>
                    <a:pt x="183" y="592"/>
                  </a:cubicBezTo>
                  <a:cubicBezTo>
                    <a:pt x="115" y="505"/>
                    <a:pt x="61" y="406"/>
                    <a:pt x="58" y="294"/>
                  </a:cubicBezTo>
                  <a:moveTo>
                    <a:pt x="183" y="627"/>
                  </a:moveTo>
                  <a:cubicBezTo>
                    <a:pt x="198" y="620"/>
                    <a:pt x="214" y="615"/>
                    <a:pt x="230" y="612"/>
                  </a:cubicBezTo>
                  <a:cubicBezTo>
                    <a:pt x="221" y="642"/>
                    <a:pt x="214" y="675"/>
                    <a:pt x="211" y="706"/>
                  </a:cubicBezTo>
                  <a:cubicBezTo>
                    <a:pt x="192" y="707"/>
                    <a:pt x="174" y="710"/>
                    <a:pt x="156" y="714"/>
                  </a:cubicBezTo>
                  <a:cubicBezTo>
                    <a:pt x="163" y="684"/>
                    <a:pt x="174" y="656"/>
                    <a:pt x="183" y="627"/>
                  </a:cubicBezTo>
                  <a:moveTo>
                    <a:pt x="235" y="611"/>
                  </a:moveTo>
                  <a:cubicBezTo>
                    <a:pt x="258" y="607"/>
                    <a:pt x="281" y="606"/>
                    <a:pt x="304" y="608"/>
                  </a:cubicBezTo>
                  <a:cubicBezTo>
                    <a:pt x="287" y="637"/>
                    <a:pt x="274" y="674"/>
                    <a:pt x="270" y="708"/>
                  </a:cubicBezTo>
                  <a:cubicBezTo>
                    <a:pt x="252" y="706"/>
                    <a:pt x="234" y="705"/>
                    <a:pt x="216" y="706"/>
                  </a:cubicBezTo>
                  <a:cubicBezTo>
                    <a:pt x="224" y="675"/>
                    <a:pt x="227" y="642"/>
                    <a:pt x="235" y="611"/>
                  </a:cubicBezTo>
                  <a:moveTo>
                    <a:pt x="326" y="779"/>
                  </a:moveTo>
                  <a:cubicBezTo>
                    <a:pt x="323" y="794"/>
                    <a:pt x="323" y="812"/>
                    <a:pt x="317" y="827"/>
                  </a:cubicBezTo>
                  <a:cubicBezTo>
                    <a:pt x="295" y="838"/>
                    <a:pt x="260" y="838"/>
                    <a:pt x="236" y="839"/>
                  </a:cubicBezTo>
                  <a:cubicBezTo>
                    <a:pt x="206" y="841"/>
                    <a:pt x="178" y="839"/>
                    <a:pt x="151" y="826"/>
                  </a:cubicBezTo>
                  <a:cubicBezTo>
                    <a:pt x="141" y="798"/>
                    <a:pt x="145" y="767"/>
                    <a:pt x="150" y="738"/>
                  </a:cubicBezTo>
                  <a:cubicBezTo>
                    <a:pt x="212" y="727"/>
                    <a:pt x="271" y="733"/>
                    <a:pt x="332" y="747"/>
                  </a:cubicBezTo>
                  <a:cubicBezTo>
                    <a:pt x="329" y="757"/>
                    <a:pt x="327" y="768"/>
                    <a:pt x="326" y="779"/>
                  </a:cubicBezTo>
                  <a:moveTo>
                    <a:pt x="333" y="740"/>
                  </a:moveTo>
                  <a:cubicBezTo>
                    <a:pt x="276" y="720"/>
                    <a:pt x="209" y="719"/>
                    <a:pt x="151" y="733"/>
                  </a:cubicBezTo>
                  <a:cubicBezTo>
                    <a:pt x="152" y="728"/>
                    <a:pt x="153" y="724"/>
                    <a:pt x="154" y="719"/>
                  </a:cubicBezTo>
                  <a:cubicBezTo>
                    <a:pt x="173" y="715"/>
                    <a:pt x="192" y="714"/>
                    <a:pt x="210" y="713"/>
                  </a:cubicBezTo>
                  <a:cubicBezTo>
                    <a:pt x="214" y="713"/>
                    <a:pt x="214" y="713"/>
                    <a:pt x="214" y="713"/>
                  </a:cubicBezTo>
                  <a:cubicBezTo>
                    <a:pt x="222" y="713"/>
                    <a:pt x="229" y="713"/>
                    <a:pt x="237" y="713"/>
                  </a:cubicBezTo>
                  <a:cubicBezTo>
                    <a:pt x="248" y="714"/>
                    <a:pt x="259" y="715"/>
                    <a:pt x="269" y="716"/>
                  </a:cubicBezTo>
                  <a:cubicBezTo>
                    <a:pt x="273" y="717"/>
                    <a:pt x="273" y="717"/>
                    <a:pt x="273" y="717"/>
                  </a:cubicBezTo>
                  <a:cubicBezTo>
                    <a:pt x="294" y="720"/>
                    <a:pt x="314" y="725"/>
                    <a:pt x="335" y="730"/>
                  </a:cubicBezTo>
                  <a:cubicBezTo>
                    <a:pt x="334" y="733"/>
                    <a:pt x="334" y="737"/>
                    <a:pt x="333" y="740"/>
                  </a:cubicBezTo>
                  <a:moveTo>
                    <a:pt x="337" y="719"/>
                  </a:moveTo>
                  <a:cubicBezTo>
                    <a:pt x="337" y="720"/>
                    <a:pt x="337" y="721"/>
                    <a:pt x="336" y="723"/>
                  </a:cubicBezTo>
                  <a:cubicBezTo>
                    <a:pt x="317" y="716"/>
                    <a:pt x="296" y="712"/>
                    <a:pt x="275" y="709"/>
                  </a:cubicBezTo>
                  <a:cubicBezTo>
                    <a:pt x="284" y="674"/>
                    <a:pt x="291" y="640"/>
                    <a:pt x="308" y="608"/>
                  </a:cubicBezTo>
                  <a:cubicBezTo>
                    <a:pt x="329" y="610"/>
                    <a:pt x="349" y="615"/>
                    <a:pt x="368" y="622"/>
                  </a:cubicBezTo>
                  <a:cubicBezTo>
                    <a:pt x="355" y="653"/>
                    <a:pt x="345" y="686"/>
                    <a:pt x="337" y="719"/>
                  </a:cubicBezTo>
                  <a:moveTo>
                    <a:pt x="375" y="617"/>
                  </a:moveTo>
                  <a:cubicBezTo>
                    <a:pt x="370" y="616"/>
                    <a:pt x="370" y="616"/>
                    <a:pt x="370" y="616"/>
                  </a:cubicBezTo>
                  <a:cubicBezTo>
                    <a:pt x="341" y="600"/>
                    <a:pt x="302" y="600"/>
                    <a:pt x="270" y="601"/>
                  </a:cubicBezTo>
                  <a:cubicBezTo>
                    <a:pt x="260" y="601"/>
                    <a:pt x="249" y="602"/>
                    <a:pt x="237" y="603"/>
                  </a:cubicBezTo>
                  <a:cubicBezTo>
                    <a:pt x="233" y="604"/>
                    <a:pt x="233" y="604"/>
                    <a:pt x="233" y="604"/>
                  </a:cubicBezTo>
                  <a:cubicBezTo>
                    <a:pt x="216" y="606"/>
                    <a:pt x="198" y="611"/>
                    <a:pt x="185" y="621"/>
                  </a:cubicBezTo>
                  <a:cubicBezTo>
                    <a:pt x="177" y="623"/>
                    <a:pt x="177" y="623"/>
                    <a:pt x="177" y="623"/>
                  </a:cubicBezTo>
                  <a:cubicBezTo>
                    <a:pt x="171" y="618"/>
                    <a:pt x="176" y="610"/>
                    <a:pt x="183" y="603"/>
                  </a:cubicBezTo>
                  <a:cubicBezTo>
                    <a:pt x="188" y="598"/>
                    <a:pt x="188" y="598"/>
                    <a:pt x="188" y="598"/>
                  </a:cubicBezTo>
                  <a:cubicBezTo>
                    <a:pt x="192" y="594"/>
                    <a:pt x="196" y="591"/>
                    <a:pt x="199" y="590"/>
                  </a:cubicBezTo>
                  <a:cubicBezTo>
                    <a:pt x="203" y="587"/>
                    <a:pt x="209" y="585"/>
                    <a:pt x="216" y="584"/>
                  </a:cubicBezTo>
                  <a:cubicBezTo>
                    <a:pt x="224" y="583"/>
                    <a:pt x="224" y="583"/>
                    <a:pt x="224" y="583"/>
                  </a:cubicBezTo>
                  <a:cubicBezTo>
                    <a:pt x="236" y="582"/>
                    <a:pt x="249" y="582"/>
                    <a:pt x="258" y="582"/>
                  </a:cubicBezTo>
                  <a:cubicBezTo>
                    <a:pt x="274" y="582"/>
                    <a:pt x="289" y="581"/>
                    <a:pt x="305" y="581"/>
                  </a:cubicBezTo>
                  <a:cubicBezTo>
                    <a:pt x="314" y="581"/>
                    <a:pt x="314" y="581"/>
                    <a:pt x="314" y="581"/>
                  </a:cubicBezTo>
                  <a:cubicBezTo>
                    <a:pt x="315" y="581"/>
                    <a:pt x="316" y="581"/>
                    <a:pt x="318" y="581"/>
                  </a:cubicBezTo>
                  <a:cubicBezTo>
                    <a:pt x="330" y="581"/>
                    <a:pt x="342" y="583"/>
                    <a:pt x="354" y="585"/>
                  </a:cubicBezTo>
                  <a:cubicBezTo>
                    <a:pt x="358" y="586"/>
                    <a:pt x="363" y="587"/>
                    <a:pt x="368" y="589"/>
                  </a:cubicBezTo>
                  <a:cubicBezTo>
                    <a:pt x="368" y="589"/>
                    <a:pt x="369" y="590"/>
                    <a:pt x="370" y="590"/>
                  </a:cubicBezTo>
                  <a:cubicBezTo>
                    <a:pt x="379" y="595"/>
                    <a:pt x="379" y="595"/>
                    <a:pt x="379" y="595"/>
                  </a:cubicBezTo>
                  <a:cubicBezTo>
                    <a:pt x="379" y="595"/>
                    <a:pt x="380" y="595"/>
                    <a:pt x="380" y="595"/>
                  </a:cubicBezTo>
                  <a:cubicBezTo>
                    <a:pt x="388" y="604"/>
                    <a:pt x="386" y="611"/>
                    <a:pt x="375" y="617"/>
                  </a:cubicBezTo>
                  <a:moveTo>
                    <a:pt x="560" y="360"/>
                  </a:moveTo>
                  <a:cubicBezTo>
                    <a:pt x="522" y="445"/>
                    <a:pt x="462" y="537"/>
                    <a:pt x="379" y="585"/>
                  </a:cubicBezTo>
                  <a:cubicBezTo>
                    <a:pt x="370" y="580"/>
                    <a:pt x="356" y="578"/>
                    <a:pt x="348" y="577"/>
                  </a:cubicBezTo>
                  <a:cubicBezTo>
                    <a:pt x="339" y="575"/>
                    <a:pt x="329" y="574"/>
                    <a:pt x="319" y="574"/>
                  </a:cubicBezTo>
                  <a:cubicBezTo>
                    <a:pt x="328" y="559"/>
                    <a:pt x="335" y="543"/>
                    <a:pt x="341" y="528"/>
                  </a:cubicBezTo>
                  <a:cubicBezTo>
                    <a:pt x="354" y="496"/>
                    <a:pt x="369" y="464"/>
                    <a:pt x="382" y="432"/>
                  </a:cubicBezTo>
                  <a:cubicBezTo>
                    <a:pt x="402" y="382"/>
                    <a:pt x="419" y="332"/>
                    <a:pt x="429" y="279"/>
                  </a:cubicBezTo>
                  <a:cubicBezTo>
                    <a:pt x="443" y="250"/>
                    <a:pt x="471" y="230"/>
                    <a:pt x="501" y="220"/>
                  </a:cubicBezTo>
                  <a:cubicBezTo>
                    <a:pt x="518" y="214"/>
                    <a:pt x="535" y="212"/>
                    <a:pt x="552" y="218"/>
                  </a:cubicBezTo>
                  <a:cubicBezTo>
                    <a:pt x="576" y="225"/>
                    <a:pt x="583" y="250"/>
                    <a:pt x="587" y="271"/>
                  </a:cubicBezTo>
                  <a:cubicBezTo>
                    <a:pt x="582" y="302"/>
                    <a:pt x="573" y="332"/>
                    <a:pt x="560" y="36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Freeform 22"/>
            <p:cNvSpPr/>
            <p:nvPr/>
          </p:nvSpPr>
          <p:spPr bwMode="auto">
            <a:xfrm>
              <a:off x="2093" y="2620"/>
              <a:ext cx="34" cy="25"/>
            </a:xfrm>
            <a:custGeom>
              <a:avLst/>
              <a:gdLst>
                <a:gd name="T0" fmla="*/ 16 w 19"/>
                <a:gd name="T1" fmla="*/ 0 h 14"/>
                <a:gd name="T2" fmla="*/ 9 w 19"/>
                <a:gd name="T3" fmla="*/ 4 h 14"/>
                <a:gd name="T4" fmla="*/ 2 w 19"/>
                <a:gd name="T5" fmla="*/ 9 h 14"/>
                <a:gd name="T6" fmla="*/ 3 w 19"/>
                <a:gd name="T7" fmla="*/ 14 h 14"/>
                <a:gd name="T8" fmla="*/ 12 w 19"/>
                <a:gd name="T9" fmla="*/ 10 h 14"/>
                <a:gd name="T10" fmla="*/ 19 w 19"/>
                <a:gd name="T11" fmla="*/ 3 h 14"/>
                <a:gd name="T12" fmla="*/ 16 w 19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4">
                  <a:moveTo>
                    <a:pt x="16" y="0"/>
                  </a:moveTo>
                  <a:cubicBezTo>
                    <a:pt x="13" y="1"/>
                    <a:pt x="11" y="3"/>
                    <a:pt x="9" y="4"/>
                  </a:cubicBezTo>
                  <a:cubicBezTo>
                    <a:pt x="7" y="6"/>
                    <a:pt x="4" y="8"/>
                    <a:pt x="2" y="9"/>
                  </a:cubicBezTo>
                  <a:cubicBezTo>
                    <a:pt x="0" y="10"/>
                    <a:pt x="0" y="14"/>
                    <a:pt x="3" y="14"/>
                  </a:cubicBezTo>
                  <a:cubicBezTo>
                    <a:pt x="6" y="14"/>
                    <a:pt x="10" y="12"/>
                    <a:pt x="12" y="10"/>
                  </a:cubicBezTo>
                  <a:cubicBezTo>
                    <a:pt x="15" y="9"/>
                    <a:pt x="18" y="6"/>
                    <a:pt x="19" y="3"/>
                  </a:cubicBezTo>
                  <a:cubicBezTo>
                    <a:pt x="19" y="1"/>
                    <a:pt x="17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5" name="Freeform 23"/>
            <p:cNvSpPr/>
            <p:nvPr/>
          </p:nvSpPr>
          <p:spPr bwMode="auto">
            <a:xfrm>
              <a:off x="2098" y="2604"/>
              <a:ext cx="16" cy="14"/>
            </a:xfrm>
            <a:custGeom>
              <a:avLst/>
              <a:gdLst>
                <a:gd name="T0" fmla="*/ 6 w 9"/>
                <a:gd name="T1" fmla="*/ 1 h 8"/>
                <a:gd name="T2" fmla="*/ 2 w 9"/>
                <a:gd name="T3" fmla="*/ 4 h 8"/>
                <a:gd name="T4" fmla="*/ 4 w 9"/>
                <a:gd name="T5" fmla="*/ 7 h 8"/>
                <a:gd name="T6" fmla="*/ 8 w 9"/>
                <a:gd name="T7" fmla="*/ 3 h 8"/>
                <a:gd name="T8" fmla="*/ 6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6" y="1"/>
                  </a:moveTo>
                  <a:cubicBezTo>
                    <a:pt x="4" y="2"/>
                    <a:pt x="3" y="3"/>
                    <a:pt x="2" y="4"/>
                  </a:cubicBezTo>
                  <a:cubicBezTo>
                    <a:pt x="0" y="5"/>
                    <a:pt x="2" y="8"/>
                    <a:pt x="4" y="7"/>
                  </a:cubicBezTo>
                  <a:cubicBezTo>
                    <a:pt x="5" y="6"/>
                    <a:pt x="7" y="5"/>
                    <a:pt x="8" y="3"/>
                  </a:cubicBezTo>
                  <a:cubicBezTo>
                    <a:pt x="9" y="2"/>
                    <a:pt x="7" y="0"/>
                    <a:pt x="6" y="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6" name="Freeform 24"/>
            <p:cNvSpPr/>
            <p:nvPr/>
          </p:nvSpPr>
          <p:spPr bwMode="auto">
            <a:xfrm>
              <a:off x="2215" y="2233"/>
              <a:ext cx="18" cy="18"/>
            </a:xfrm>
            <a:custGeom>
              <a:avLst/>
              <a:gdLst>
                <a:gd name="T0" fmla="*/ 3 w 10"/>
                <a:gd name="T1" fmla="*/ 1 h 10"/>
                <a:gd name="T2" fmla="*/ 1 w 10"/>
                <a:gd name="T3" fmla="*/ 3 h 10"/>
                <a:gd name="T4" fmla="*/ 7 w 10"/>
                <a:gd name="T5" fmla="*/ 9 h 10"/>
                <a:gd name="T6" fmla="*/ 10 w 10"/>
                <a:gd name="T7" fmla="*/ 7 h 10"/>
                <a:gd name="T8" fmla="*/ 3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1"/>
                  </a:moveTo>
                  <a:cubicBezTo>
                    <a:pt x="2" y="0"/>
                    <a:pt x="0" y="2"/>
                    <a:pt x="1" y="3"/>
                  </a:cubicBezTo>
                  <a:cubicBezTo>
                    <a:pt x="3" y="5"/>
                    <a:pt x="5" y="8"/>
                    <a:pt x="7" y="9"/>
                  </a:cubicBezTo>
                  <a:cubicBezTo>
                    <a:pt x="9" y="10"/>
                    <a:pt x="10" y="8"/>
                    <a:pt x="10" y="7"/>
                  </a:cubicBezTo>
                  <a:cubicBezTo>
                    <a:pt x="9" y="4"/>
                    <a:pt x="6" y="2"/>
                    <a:pt x="3" y="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7" name="Freeform 25"/>
            <p:cNvSpPr/>
            <p:nvPr/>
          </p:nvSpPr>
          <p:spPr bwMode="auto">
            <a:xfrm>
              <a:off x="2212" y="2244"/>
              <a:ext cx="14" cy="16"/>
            </a:xfrm>
            <a:custGeom>
              <a:avLst/>
              <a:gdLst>
                <a:gd name="T0" fmla="*/ 7 w 8"/>
                <a:gd name="T1" fmla="*/ 5 h 9"/>
                <a:gd name="T2" fmla="*/ 5 w 8"/>
                <a:gd name="T3" fmla="*/ 3 h 9"/>
                <a:gd name="T4" fmla="*/ 1 w 8"/>
                <a:gd name="T5" fmla="*/ 5 h 9"/>
                <a:gd name="T6" fmla="*/ 5 w 8"/>
                <a:gd name="T7" fmla="*/ 8 h 9"/>
                <a:gd name="T8" fmla="*/ 7 w 8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7" y="5"/>
                  </a:moveTo>
                  <a:cubicBezTo>
                    <a:pt x="6" y="4"/>
                    <a:pt x="5" y="4"/>
                    <a:pt x="5" y="3"/>
                  </a:cubicBezTo>
                  <a:cubicBezTo>
                    <a:pt x="3" y="0"/>
                    <a:pt x="0" y="3"/>
                    <a:pt x="1" y="5"/>
                  </a:cubicBezTo>
                  <a:cubicBezTo>
                    <a:pt x="2" y="6"/>
                    <a:pt x="3" y="8"/>
                    <a:pt x="5" y="8"/>
                  </a:cubicBezTo>
                  <a:cubicBezTo>
                    <a:pt x="7" y="9"/>
                    <a:pt x="8" y="7"/>
                    <a:pt x="7" y="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0" name="直线连接符 38"/>
          <p:cNvCxnSpPr/>
          <p:nvPr/>
        </p:nvCxnSpPr>
        <p:spPr>
          <a:xfrm>
            <a:off x="985568" y="1716110"/>
            <a:ext cx="800752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文本框 4"/>
          <p:cNvSpPr txBox="1">
            <a:spLocks noChangeArrowheads="1"/>
          </p:cNvSpPr>
          <p:nvPr/>
        </p:nvSpPr>
        <p:spPr bwMode="auto">
          <a:xfrm>
            <a:off x="1226074" y="1069779"/>
            <a:ext cx="3446462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1" lang="zh-CN" altLang="en-US" sz="36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归纳总结：</a:t>
            </a:r>
            <a:endParaRPr kumimoji="1" lang="zh-CN" altLang="en-US" sz="36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 Box 18"/>
          <p:cNvSpPr txBox="1">
            <a:spLocks noChangeArrowheads="1"/>
          </p:cNvSpPr>
          <p:nvPr/>
        </p:nvSpPr>
        <p:spPr bwMode="auto">
          <a:xfrm>
            <a:off x="1226074" y="1967845"/>
            <a:ext cx="8807745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周长的含义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: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</a:t>
            </a:r>
            <a:r>
              <a:rPr lang="zh-CN" altLang="en-US" sz="240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封闭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图形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一周的长度，就是它的周长。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认识周长的意义：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</a:t>
            </a: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从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图形边缘的某一点起，沿边缘描画一周，</a:t>
            </a: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再回到</a:t>
            </a:r>
            <a:b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</a:b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起点，这一周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的长度就是图形的周长。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周长的测量方法：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(1)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用尺测量。 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绕绳法。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983033" y="2443921"/>
            <a:ext cx="5718544" cy="251786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70643" y="243389"/>
            <a:ext cx="2792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情景导入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3987801" y="1224682"/>
            <a:ext cx="3657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动物运动会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Picture 16" descr="002">
            <a:hlinkClick r:id="rId2" action="ppaction://hlinksldjump" highlightClick="1"/>
            <a:hlinkHover r:id="" action="ppaction://noaction" highlightClick="1"/>
          </p:cNvPr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949086" y="2401944"/>
            <a:ext cx="5624513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 descr="003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7494588" y="1457603"/>
            <a:ext cx="1158875" cy="120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" descr="004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8408988" y="2219603"/>
            <a:ext cx="987425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9" descr="005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8866188" y="2524403"/>
            <a:ext cx="750887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0" descr="006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9247188" y="2791103"/>
            <a:ext cx="10493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2465388" y="4961787"/>
            <a:ext cx="8450262" cy="953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同学们，你有什么方法计算出小动物们跑了多少米吗？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70643" y="243389"/>
            <a:ext cx="2792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探索新知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920875" y="1362075"/>
            <a:ext cx="1778000" cy="449263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CCD8"/>
              </a:gs>
              <a:gs pos="100000">
                <a:schemeClr val="bg1"/>
              </a:gs>
            </a:gsLst>
          </a:gradFill>
          <a:ln>
            <a:solidFill>
              <a:srgbClr val="ECADC4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13"/>
          <p:cNvSpPr txBox="1">
            <a:spLocks noChangeArrowheads="1"/>
          </p:cNvSpPr>
          <p:nvPr/>
        </p:nvSpPr>
        <p:spPr bwMode="auto">
          <a:xfrm>
            <a:off x="2255838" y="1362075"/>
            <a:ext cx="1590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探究点</a:t>
            </a:r>
            <a:r>
              <a:rPr kumimoji="1"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 1</a:t>
            </a:r>
            <a:endParaRPr kumimoji="1"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2"/>
          <p:cNvSpPr txBox="1">
            <a:spLocks noChangeArrowheads="1"/>
          </p:cNvSpPr>
          <p:nvPr/>
        </p:nvSpPr>
        <p:spPr bwMode="auto">
          <a:xfrm>
            <a:off x="3824288" y="1350963"/>
            <a:ext cx="1760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认识周长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Picture 21" descr="0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959475" y="1798637"/>
            <a:ext cx="147637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08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754313" y="1736725"/>
            <a:ext cx="1081087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9" descr="08"/>
          <p:cNvPicPr>
            <a:picLocks noChangeAspect="1" noChangeArrowheads="1"/>
          </p:cNvPicPr>
          <p:nvPr/>
        </p:nvPicPr>
        <p:blipFill>
          <a:blip r:embed="rId3" cstate="email"/>
          <a:srcRect r="-7029"/>
          <a:stretch>
            <a:fillRect/>
          </a:stretch>
        </p:blipFill>
        <p:spPr bwMode="auto">
          <a:xfrm>
            <a:off x="7723188" y="2087562"/>
            <a:ext cx="16192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0" descr="08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979863" y="2303462"/>
            <a:ext cx="17272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2" descr="08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827338" y="3922712"/>
            <a:ext cx="9366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3" descr="08"/>
          <p:cNvPicPr>
            <a:picLocks noChangeAspect="1" noChangeArrowheads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>
            <a:off x="4051300" y="3886200"/>
            <a:ext cx="1584325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4" descr="08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5919788" y="4029075"/>
            <a:ext cx="15113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5" descr="08"/>
          <p:cNvPicPr>
            <a:picLocks noChangeAspect="1" noChangeArrowheads="1"/>
          </p:cNvPicPr>
          <p:nvPr/>
        </p:nvPicPr>
        <p:blipFill>
          <a:blip r:embed="rId8" cstate="email"/>
          <a:stretch>
            <a:fillRect/>
          </a:stretch>
        </p:blipFill>
        <p:spPr bwMode="auto">
          <a:xfrm>
            <a:off x="8083550" y="3959225"/>
            <a:ext cx="900113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35"/>
          <p:cNvSpPr txBox="1">
            <a:spLocks noChangeArrowheads="1"/>
          </p:cNvSpPr>
          <p:nvPr/>
        </p:nvSpPr>
        <p:spPr bwMode="auto">
          <a:xfrm>
            <a:off x="2827338" y="4987925"/>
            <a:ext cx="525621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spcBef>
                <a:spcPct val="50000"/>
              </a:spcBef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你了解周长是什么意思吗？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2898775" y="5607050"/>
            <a:ext cx="6443663" cy="535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hlin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封闭图形一周的长度，是它的周长。</a:t>
            </a:r>
            <a:endParaRPr lang="zh-CN" altLang="en-US" sz="2400">
              <a:solidFill>
                <a:schemeClr val="hlin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70643" y="243389"/>
            <a:ext cx="2792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探索新知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1995488" y="2074863"/>
            <a:ext cx="7507287" cy="1303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认识周长：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 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封闭图形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一周的长度，是它的周长。</a:t>
            </a:r>
            <a:endParaRPr lang="en-US" altLang="zh-CN" sz="28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484768" y="3524137"/>
            <a:ext cx="2347163" cy="2591025"/>
          </a:xfrm>
          <a:prstGeom prst="rect">
            <a:avLst/>
          </a:prstGeom>
        </p:spPr>
      </p:pic>
      <p:pic>
        <p:nvPicPr>
          <p:cNvPr id="7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026900" y="112903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70643" y="243389"/>
            <a:ext cx="2792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探索新知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949450" y="1381125"/>
            <a:ext cx="1778000" cy="449263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CCD8"/>
              </a:gs>
              <a:gs pos="100000">
                <a:schemeClr val="bg1"/>
              </a:gs>
            </a:gsLst>
          </a:gradFill>
          <a:ln>
            <a:solidFill>
              <a:srgbClr val="ECADC4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kumimoji="1"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13"/>
          <p:cNvSpPr txBox="1">
            <a:spLocks noChangeArrowheads="1"/>
          </p:cNvSpPr>
          <p:nvPr/>
        </p:nvSpPr>
        <p:spPr bwMode="auto">
          <a:xfrm>
            <a:off x="2284413" y="1358900"/>
            <a:ext cx="1590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kumimoji="1"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探究点</a:t>
            </a:r>
            <a:r>
              <a:rPr kumimoji="1"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 2</a:t>
            </a:r>
            <a:endParaRPr kumimoji="1"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22"/>
          <p:cNvSpPr txBox="1">
            <a:spLocks noChangeArrowheads="1"/>
          </p:cNvSpPr>
          <p:nvPr/>
        </p:nvSpPr>
        <p:spPr bwMode="auto">
          <a:xfrm>
            <a:off x="3875088" y="1381125"/>
            <a:ext cx="4252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计算图形的周长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511425" y="4946654"/>
            <a:ext cx="65722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>
              <a:lnSpc>
                <a:spcPct val="12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活动要求：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以小组为单位。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>
              <a:lnSpc>
                <a:spcPct val="1200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            </a:t>
            </a: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2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.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合理利用工具。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8" name="Picture 27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93925" y="2117469"/>
            <a:ext cx="5248275" cy="249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17"/>
          <p:cNvGrpSpPr/>
          <p:nvPr/>
        </p:nvGrpSpPr>
        <p:grpSpPr>
          <a:xfrm>
            <a:off x="7991475" y="2229646"/>
            <a:ext cx="3498850" cy="1966912"/>
            <a:chOff x="3012" y="2693"/>
            <a:chExt cx="2204" cy="1239"/>
          </a:xfrm>
        </p:grpSpPr>
        <p:pic>
          <p:nvPicPr>
            <p:cNvPr id="10" name="Picture 15" descr="男天使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4580" y="2693"/>
              <a:ext cx="636" cy="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utoShape 27"/>
            <p:cNvSpPr>
              <a:spLocks noChangeArrowheads="1"/>
            </p:cNvSpPr>
            <p:nvPr/>
          </p:nvSpPr>
          <p:spPr bwMode="auto">
            <a:xfrm>
              <a:off x="3012" y="2919"/>
              <a:ext cx="1381" cy="1013"/>
            </a:xfrm>
            <a:prstGeom prst="wedgeRoundRectCallout">
              <a:avLst>
                <a:gd name="adj1" fmla="val 55329"/>
                <a:gd name="adj2" fmla="val -31843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有办法知道上面这些图形的周长吗？</a:t>
              </a:r>
              <a:endPara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pic>
        <p:nvPicPr>
          <p:cNvPr id="12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193925" y="5014916"/>
            <a:ext cx="3222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5728497" y="2548281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0643" y="243389"/>
            <a:ext cx="2792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探索新知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346325" y="4035947"/>
            <a:ext cx="7643813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在活动中我们用到哪些工具可以得到周长？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111501" y="4786041"/>
            <a:ext cx="12954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软尺、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608513" y="4828109"/>
            <a:ext cx="1285875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>
              <a:lnSpc>
                <a:spcPct val="12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绳子、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096000" y="4786041"/>
            <a:ext cx="3009900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>
              <a:lnSpc>
                <a:spcPct val="12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直尺、三角尺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" name="TextBox 26"/>
          <p:cNvSpPr>
            <a:spLocks noChangeArrowheads="1"/>
          </p:cNvSpPr>
          <p:nvPr/>
        </p:nvSpPr>
        <p:spPr bwMode="auto">
          <a:xfrm>
            <a:off x="4554538" y="5536135"/>
            <a:ext cx="1808162" cy="510778"/>
          </a:xfrm>
          <a:prstGeom prst="roundRect">
            <a:avLst>
              <a:gd name="adj" fmla="val 16667"/>
            </a:avLst>
          </a:pr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1524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化曲为直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9" name="Picture 9" descr="未标题-4"/>
          <p:cNvPicPr>
            <a:picLocks noChangeAspect="1" noChangeArrowheads="1"/>
          </p:cNvPicPr>
          <p:nvPr/>
        </p:nvPicPr>
        <p:blipFill>
          <a:blip r:embed="rId23" cstate="email"/>
          <a:stretch>
            <a:fillRect/>
          </a:stretch>
        </p:blipFill>
        <p:spPr bwMode="auto">
          <a:xfrm>
            <a:off x="2843213" y="1158875"/>
            <a:ext cx="6650037" cy="281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70643" y="243389"/>
            <a:ext cx="2792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典题精讲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643063" y="1293814"/>
            <a:ext cx="9558337" cy="442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下图是一个公园的示意图。王奶奶绕着公园走一</a:t>
            </a: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圈是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多少米</a:t>
            </a: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7775" y="5123295"/>
            <a:ext cx="7156450" cy="1024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150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80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180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＋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100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＝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530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（米）</a:t>
            </a:r>
            <a:endParaRPr lang="en-US" altLang="zh-CN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defTabSz="914400" eaLnBrk="1" hangingPunct="1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答：王奶奶绕着公园走一圈是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530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米。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Text Box 60"/>
          <p:cNvSpPr txBox="1">
            <a:spLocks noChangeArrowheads="1"/>
          </p:cNvSpPr>
          <p:nvPr/>
        </p:nvSpPr>
        <p:spPr bwMode="auto">
          <a:xfrm>
            <a:off x="5137150" y="1995727"/>
            <a:ext cx="1838600" cy="458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150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米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316288" y="2241788"/>
            <a:ext cx="4300537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60"/>
          <p:cNvSpPr txBox="1">
            <a:spLocks noChangeArrowheads="1"/>
          </p:cNvSpPr>
          <p:nvPr/>
        </p:nvSpPr>
        <p:spPr bwMode="auto">
          <a:xfrm rot="16046929">
            <a:off x="6967799" y="2993024"/>
            <a:ext cx="156381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100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米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Text Box 60"/>
          <p:cNvSpPr txBox="1">
            <a:spLocks noChangeArrowheads="1"/>
          </p:cNvSpPr>
          <p:nvPr/>
        </p:nvSpPr>
        <p:spPr bwMode="auto">
          <a:xfrm rot="16790592">
            <a:off x="2742702" y="3455242"/>
            <a:ext cx="9715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80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米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Text Box 60"/>
          <p:cNvSpPr txBox="1">
            <a:spLocks noChangeArrowheads="1"/>
          </p:cNvSpPr>
          <p:nvPr/>
        </p:nvSpPr>
        <p:spPr bwMode="auto">
          <a:xfrm rot="18671020">
            <a:off x="3111759" y="2173505"/>
            <a:ext cx="97154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米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1" name="Text Box 60"/>
          <p:cNvSpPr txBox="1">
            <a:spLocks noChangeArrowheads="1"/>
          </p:cNvSpPr>
          <p:nvPr/>
        </p:nvSpPr>
        <p:spPr bwMode="auto">
          <a:xfrm>
            <a:off x="5218113" y="4583587"/>
            <a:ext cx="20256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180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米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70643" y="243389"/>
            <a:ext cx="2792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典题精讲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690688" y="1336676"/>
            <a:ext cx="82629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下图的长方形分成了两个部分，哪个部分的周长长</a:t>
            </a: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？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4" name="Picture 12" descr="01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3763016" y="2266232"/>
            <a:ext cx="3903663" cy="23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4054475" y="4918075"/>
            <a:ext cx="377983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两个部分的周长一样长。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70643" y="243389"/>
            <a:ext cx="2792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小试牛刀</a:t>
            </a:r>
            <a:endParaRPr lang="zh-CN" altLang="en-US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9" name="Rectangle 8"/>
          <p:cNvSpPr>
            <a:spLocks noChangeArrowheads="1"/>
          </p:cNvSpPr>
          <p:nvPr/>
        </p:nvSpPr>
        <p:spPr bwMode="auto">
          <a:xfrm>
            <a:off x="964293" y="1254125"/>
            <a:ext cx="1065620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57505" indent="356235" latinLnBrk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sz="2400">
                <a:latin typeface="微软雅黑" panose="020B0503020204020204" pitchFamily="34" charset="-122"/>
                <a:ea typeface="微软雅黑" panose="020B0503020204020204" pitchFamily="34" charset="-122"/>
              </a:rPr>
              <a:t>1．下列图形中，哪些是封闭图形？描出封闭图形的边线。</a:t>
            </a:r>
            <a:endParaRPr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0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064555" y="2105243"/>
            <a:ext cx="4621213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" name="文本框 150"/>
          <p:cNvSpPr txBox="1"/>
          <p:nvPr/>
        </p:nvSpPr>
        <p:spPr>
          <a:xfrm>
            <a:off x="3331255" y="2978368"/>
            <a:ext cx="65087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2" name="文本框 151"/>
          <p:cNvSpPr txBox="1"/>
          <p:nvPr/>
        </p:nvSpPr>
        <p:spPr>
          <a:xfrm>
            <a:off x="4582205" y="3078380"/>
            <a:ext cx="65087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6955518" y="2978368"/>
            <a:ext cx="652462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√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5" name="Rectangle 8"/>
          <p:cNvSpPr>
            <a:spLocks noChangeArrowheads="1"/>
          </p:cNvSpPr>
          <p:nvPr/>
        </p:nvSpPr>
        <p:spPr bwMode="auto">
          <a:xfrm>
            <a:off x="970643" y="3851493"/>
            <a:ext cx="9354457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57505" indent="356235" algn="just" latinLnBrk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2．火眼金睛判对错。</a:t>
            </a:r>
            <a:endParaRPr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57505" indent="356235" algn="just" latinLnBrk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(1)凡是图形都有周长。(　　)</a:t>
            </a:r>
            <a:endParaRPr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marL="357505" indent="356235" algn="just" latinLnBrk="1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(2)六边形的周长一定比四边形的周长大。(　　)</a:t>
            </a:r>
            <a:endParaRPr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56" name="文本框 155"/>
          <p:cNvSpPr txBox="1"/>
          <p:nvPr/>
        </p:nvSpPr>
        <p:spPr>
          <a:xfrm>
            <a:off x="5084648" y="4491255"/>
            <a:ext cx="63023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7" name="文本框 156"/>
          <p:cNvSpPr txBox="1"/>
          <p:nvPr/>
        </p:nvSpPr>
        <p:spPr>
          <a:xfrm>
            <a:off x="7526223" y="5038942"/>
            <a:ext cx="630238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/>
      <p:bldP spid="152" grpId="0"/>
      <p:bldP spid="154" grpId="0"/>
      <p:bldP spid="156" grpId="0"/>
      <p:bldP spid="15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ODg1YWZlZTE3NGEyNGFhMzFkZGQ4MDQzYjVjZTNlNjYifQ=="/>
  <p:tag name="ISPRING_PRESENTATION_TITLE" val="PowerPoint 演示文稿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27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E53238"/>
      </a:accent1>
      <a:accent2>
        <a:srgbClr val="0064D2"/>
      </a:accent2>
      <a:accent3>
        <a:srgbClr val="E53238"/>
      </a:accent3>
      <a:accent4>
        <a:srgbClr val="0064D2"/>
      </a:accent4>
      <a:accent5>
        <a:srgbClr val="E53238"/>
      </a:accent5>
      <a:accent6>
        <a:srgbClr val="0064D2"/>
      </a:accent6>
      <a:hlink>
        <a:srgbClr val="E53238"/>
      </a:hlink>
      <a:folHlink>
        <a:srgbClr val="BFBFBF"/>
      </a:folHlink>
    </a:clrScheme>
    <a:fontScheme name="自定义 1">
      <a:majorFont>
        <a:latin typeface="微软雅黑"/>
        <a:ea typeface="微软雅黑"/>
        <a:cs typeface="Arial"/>
      </a:majorFont>
      <a:minorFont>
        <a:latin typeface="微软雅黑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1499</Words>
  <Application>WPS 演示</Application>
  <PresentationFormat>自定义</PresentationFormat>
  <Paragraphs>127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Times New Roman</vt:lpstr>
      <vt:lpstr>Calibri</vt:lpstr>
      <vt:lpstr>Arial</vt:lpstr>
      <vt:lpstr>Arial Unicode MS</vt:lpstr>
      <vt:lpstr>等线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《周长》长方形和正方形PPT教学课件下载</dc:creator>
  <cp:lastModifiedBy>罗</cp:lastModifiedBy>
  <cp:revision>2</cp:revision>
  <cp:lastPrinted>2022-08-16T09:33:00Z</cp:lastPrinted>
  <dcterms:created xsi:type="dcterms:W3CDTF">2022-08-16T09:33:00Z</dcterms:created>
  <dcterms:modified xsi:type="dcterms:W3CDTF">2023-10-27T08:40:06Z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A5C79502D04045D2A7C98D8E04CFD783_12</vt:lpwstr>
  </property>
  <property fmtid="{D5CDD505-2E9C-101B-9397-08002B2CF9AE}" pid="7" name="KSOProductBuildVer">
    <vt:lpwstr>2052-12.1.0.15712</vt:lpwstr>
  </property>
</Properties>
</file>