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8" r:id="rId14"/>
    <p:sldId id="272" r:id="rId15"/>
    <p:sldId id="269" r:id="rId16"/>
    <p:sldId id="271" r:id="rId17"/>
    <p:sldId id="270" r:id="rId18"/>
    <p:sldId id="267" r:id="rId19"/>
    <p:sldId id="265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5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7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9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16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15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35967" y="6356353"/>
            <a:ext cx="3860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 defTabSz="914400" fontAlgn="base">
              <a:buFontTx/>
            </a:pPr>
            <a:endParaRPr lang="zh-CN" altLang="en-US" strike="noStrike" noProof="1">
              <a:latin typeface="Times New Roman" panose="02020603050405020304" pitchFamily="18" charset="0"/>
            </a:endParaRPr>
          </a:p>
        </p:txBody>
      </p:sp>
      <p:sp>
        <p:nvSpPr>
          <p:cNvPr id="205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7967" y="6356353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 defTabSz="914400" fontAlgn="base">
              <a:buFont typeface="Arial" panose="020B0604020202020204" pitchFamily="34" charset="0"/>
              <a:buChar char="•"/>
            </a:pPr>
            <a:fld id="{9A0DB2DC-4C9A-4742-B13C-FB6460FD3503}" type="slidenum">
              <a:rPr lang="en-US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trike="noStrike" noProof="1"/>
          </a:p>
        </p:txBody>
      </p:sp>
      <p:sp>
        <p:nvSpPr>
          <p:cNvPr id="2057" name="日期占位符 3"/>
          <p:cNvSpPr>
            <a:spLocks noGrp="1"/>
          </p:cNvSpPr>
          <p:nvPr>
            <p:ph type="dt" sz="half" idx="2"/>
          </p:nvPr>
        </p:nvSpPr>
        <p:spPr>
          <a:xfrm>
            <a:off x="579967" y="6356353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defTabSz="914400" fontAlgn="base">
              <a:buFontTx/>
            </a:pPr>
            <a:endParaRPr lang="zh-CN" altLang="en-US" strike="noStrike" noProof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.bin"/><Relationship Id="rId8" Type="http://schemas.openxmlformats.org/officeDocument/2006/relationships/image" Target="../media/image18.wmf"/><Relationship Id="rId7" Type="http://schemas.openxmlformats.org/officeDocument/2006/relationships/oleObject" Target="../embeddings/oleObject6.bin"/><Relationship Id="rId6" Type="http://schemas.openxmlformats.org/officeDocument/2006/relationships/image" Target="../media/image1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6.wmf"/><Relationship Id="rId3" Type="http://schemas.openxmlformats.org/officeDocument/2006/relationships/oleObject" Target="../embeddings/oleObject4.bin"/><Relationship Id="rId21" Type="http://schemas.openxmlformats.org/officeDocument/2006/relationships/vmlDrawing" Target="../drawings/vmlDrawing3.vml"/><Relationship Id="rId20" Type="http://schemas.openxmlformats.org/officeDocument/2006/relationships/slideLayout" Target="../slideLayouts/slideLayout7.xml"/><Relationship Id="rId2" Type="http://schemas.openxmlformats.org/officeDocument/2006/relationships/image" Target="../media/image15.wmf"/><Relationship Id="rId19" Type="http://schemas.openxmlformats.org/officeDocument/2006/relationships/audio" Target="../media/audio3.wav"/><Relationship Id="rId18" Type="http://schemas.openxmlformats.org/officeDocument/2006/relationships/audio" Target="../media/audio2.wav"/><Relationship Id="rId17" Type="http://schemas.openxmlformats.org/officeDocument/2006/relationships/audio" Target="../media/audio1.wav"/><Relationship Id="rId16" Type="http://schemas.openxmlformats.org/officeDocument/2006/relationships/tags" Target="../tags/tag3.xml"/><Relationship Id="rId15" Type="http://schemas.openxmlformats.org/officeDocument/2006/relationships/image" Target="../media/image22.png"/><Relationship Id="rId14" Type="http://schemas.openxmlformats.org/officeDocument/2006/relationships/image" Target="../media/image21.wmf"/><Relationship Id="rId13" Type="http://schemas.openxmlformats.org/officeDocument/2006/relationships/oleObject" Target="../embeddings/oleObject9.bin"/><Relationship Id="rId12" Type="http://schemas.openxmlformats.org/officeDocument/2006/relationships/image" Target="../media/image20.wmf"/><Relationship Id="rId11" Type="http://schemas.openxmlformats.org/officeDocument/2006/relationships/oleObject" Target="../embeddings/oleObject8.bin"/><Relationship Id="rId10" Type="http://schemas.openxmlformats.org/officeDocument/2006/relationships/image" Target="../media/image19.wmf"/><Relationship Id="rId1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8" Type="http://schemas.openxmlformats.org/officeDocument/2006/relationships/image" Target="../media/image26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4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23.wmf"/><Relationship Id="rId17" Type="http://schemas.openxmlformats.org/officeDocument/2006/relationships/notesSlide" Target="../notesSlides/notesSlide7.xml"/><Relationship Id="rId16" Type="http://schemas.openxmlformats.org/officeDocument/2006/relationships/vmlDrawing" Target="../drawings/vmlDrawing4.vml"/><Relationship Id="rId15" Type="http://schemas.openxmlformats.org/officeDocument/2006/relationships/slideLayout" Target="../slideLayouts/slideLayout17.xml"/><Relationship Id="rId14" Type="http://schemas.openxmlformats.org/officeDocument/2006/relationships/image" Target="../media/image30.png"/><Relationship Id="rId13" Type="http://schemas.openxmlformats.org/officeDocument/2006/relationships/image" Target="../media/image29.png"/><Relationship Id="rId12" Type="http://schemas.openxmlformats.org/officeDocument/2006/relationships/image" Target="../media/image28.png"/><Relationship Id="rId11" Type="http://schemas.openxmlformats.org/officeDocument/2006/relationships/image" Target="../media/image5.png"/><Relationship Id="rId10" Type="http://schemas.openxmlformats.org/officeDocument/2006/relationships/image" Target="../media/image27.wmf"/><Relationship Id="rId1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2.xml"/><Relationship Id="rId23" Type="http://schemas.openxmlformats.org/officeDocument/2006/relationships/image" Target="../media/image8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5.png"/><Relationship Id="rId3" Type="http://schemas.openxmlformats.org/officeDocument/2006/relationships/image" Target="../media/image9.png"/><Relationship Id="rId2" Type="http://schemas.openxmlformats.org/officeDocument/2006/relationships/image" Target="../media/image6.wmf"/><Relationship Id="rId1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5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278626" y="5395694"/>
            <a:ext cx="11634747" cy="1274167"/>
            <a:chOff x="120" y="4120078"/>
            <a:chExt cx="8741358" cy="1032879"/>
          </a:xfrm>
        </p:grpSpPr>
        <p:grpSp>
          <p:nvGrpSpPr>
            <p:cNvPr id="5" name="组合 4"/>
            <p:cNvGrpSpPr>
              <a:grpSpLocks noChangeAspect="1"/>
            </p:cNvGrpSpPr>
            <p:nvPr/>
          </p:nvGrpSpPr>
          <p:grpSpPr>
            <a:xfrm>
              <a:off x="120" y="4120078"/>
              <a:ext cx="5848667" cy="1023354"/>
              <a:chOff x="-76078" y="3905208"/>
              <a:chExt cx="7076889" cy="1238258"/>
            </a:xfrm>
          </p:grpSpPr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1">
                <a:clrChange>
                  <a:clrFrom>
                    <a:srgbClr val="D4F8FA"/>
                  </a:clrFrom>
                  <a:clrTo>
                    <a:srgbClr val="D4F8F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-76078" y="3905208"/>
                <a:ext cx="3581400" cy="1238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1">
                <a:clrChange>
                  <a:clrFrom>
                    <a:srgbClr val="D4F8FA"/>
                  </a:clrFrom>
                  <a:clrTo>
                    <a:srgbClr val="D4F8F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19411" y="3905216"/>
                <a:ext cx="3581400" cy="1238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D4F8FA"/>
                </a:clrFrom>
                <a:clrTo>
                  <a:srgbClr val="D4F8FA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781643" y="4129610"/>
              <a:ext cx="2959835" cy="1023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561831"/>
            <a:ext cx="1219200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8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几分之几</a:t>
            </a:r>
            <a:endParaRPr lang="zh-CN" altLang="en-US" sz="8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3527425" y="1495426"/>
            <a:ext cx="486030" cy="132343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>
                <a:solidFill>
                  <a:srgbClr val="00206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  <a:sym typeface="+mn-ea"/>
              </a:rPr>
              <a:t>2</a:t>
            </a:r>
            <a:endParaRPr lang="en-US" altLang="zh-CN" sz="4000">
              <a:solidFill>
                <a:srgbClr val="00206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ea"/>
              <a:ea typeface="+mj-ea"/>
              <a:sym typeface="+mn-ea"/>
            </a:endParaRPr>
          </a:p>
          <a:p>
            <a:r>
              <a:rPr lang="en-US" altLang="zh-CN" sz="4000"/>
              <a:t>4</a:t>
            </a:r>
            <a:endParaRPr lang="en-US" altLang="zh-CN" sz="4000"/>
          </a:p>
        </p:txBody>
      </p:sp>
      <p:cxnSp>
        <p:nvCxnSpPr>
          <p:cNvPr id="42" name="直接连接符 41"/>
          <p:cNvCxnSpPr>
            <a:stCxn id="41" idx="1"/>
            <a:endCxn id="41" idx="3"/>
          </p:cNvCxnSpPr>
          <p:nvPr/>
        </p:nvCxnSpPr>
        <p:spPr>
          <a:xfrm>
            <a:off x="3527425" y="2157146"/>
            <a:ext cx="48603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4735831" y="1495426"/>
            <a:ext cx="486030" cy="132343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>
                <a:solidFill>
                  <a:srgbClr val="00206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  <a:sym typeface="+mn-ea"/>
              </a:rPr>
              <a:t>3</a:t>
            </a:r>
            <a:endParaRPr lang="en-US" altLang="zh-CN" sz="4000">
              <a:solidFill>
                <a:srgbClr val="00206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ea"/>
              <a:ea typeface="+mj-ea"/>
              <a:sym typeface="+mn-ea"/>
            </a:endParaRPr>
          </a:p>
          <a:p>
            <a:r>
              <a:rPr lang="en-US" altLang="zh-CN" sz="4000"/>
              <a:t>4</a:t>
            </a:r>
            <a:endParaRPr lang="en-US" altLang="zh-CN" sz="4000"/>
          </a:p>
        </p:txBody>
      </p:sp>
      <p:cxnSp>
        <p:nvCxnSpPr>
          <p:cNvPr id="46" name="直接连接符 45"/>
          <p:cNvCxnSpPr>
            <a:stCxn id="45" idx="1"/>
            <a:endCxn id="45" idx="3"/>
          </p:cNvCxnSpPr>
          <p:nvPr/>
        </p:nvCxnSpPr>
        <p:spPr>
          <a:xfrm>
            <a:off x="4735831" y="2157146"/>
            <a:ext cx="48603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5955031" y="1495426"/>
            <a:ext cx="704039" cy="132343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>
                <a:solidFill>
                  <a:srgbClr val="00206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  <a:sym typeface="+mn-ea"/>
              </a:rPr>
              <a:t> 3</a:t>
            </a:r>
            <a:endParaRPr lang="en-US" altLang="zh-CN" sz="4000">
              <a:solidFill>
                <a:srgbClr val="00206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ea"/>
              <a:ea typeface="+mj-ea"/>
              <a:sym typeface="+mn-ea"/>
            </a:endParaRPr>
          </a:p>
          <a:p>
            <a:r>
              <a:rPr lang="en-US" altLang="zh-CN" sz="4000"/>
              <a:t>10</a:t>
            </a:r>
            <a:endParaRPr lang="en-US" altLang="zh-CN" sz="4000"/>
          </a:p>
        </p:txBody>
      </p:sp>
      <p:cxnSp>
        <p:nvCxnSpPr>
          <p:cNvPr id="48" name="直接连接符 47"/>
          <p:cNvCxnSpPr>
            <a:stCxn id="47" idx="1"/>
            <a:endCxn id="47" idx="3"/>
          </p:cNvCxnSpPr>
          <p:nvPr/>
        </p:nvCxnSpPr>
        <p:spPr>
          <a:xfrm>
            <a:off x="5955031" y="2157146"/>
            <a:ext cx="704039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7322821" y="1495426"/>
            <a:ext cx="704039" cy="132343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>
                <a:solidFill>
                  <a:srgbClr val="00206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  <a:sym typeface="+mn-ea"/>
              </a:rPr>
              <a:t> 5</a:t>
            </a:r>
            <a:endParaRPr lang="en-US" altLang="zh-CN" sz="4000">
              <a:solidFill>
                <a:srgbClr val="00206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ea"/>
              <a:ea typeface="+mj-ea"/>
              <a:sym typeface="+mn-ea"/>
            </a:endParaRPr>
          </a:p>
          <a:p>
            <a:r>
              <a:rPr lang="en-US" altLang="zh-CN" sz="4000"/>
              <a:t>10</a:t>
            </a:r>
            <a:endParaRPr lang="en-US" altLang="zh-CN" sz="4000"/>
          </a:p>
        </p:txBody>
      </p:sp>
      <p:cxnSp>
        <p:nvCxnSpPr>
          <p:cNvPr id="52" name="直接连接符 51"/>
          <p:cNvCxnSpPr>
            <a:stCxn id="51" idx="1"/>
            <a:endCxn id="51" idx="3"/>
          </p:cNvCxnSpPr>
          <p:nvPr/>
        </p:nvCxnSpPr>
        <p:spPr>
          <a:xfrm>
            <a:off x="7322821" y="2157146"/>
            <a:ext cx="704039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4" name="Rectangle 36"/>
          <p:cNvSpPr/>
          <p:nvPr/>
        </p:nvSpPr>
        <p:spPr>
          <a:xfrm>
            <a:off x="4167505" y="3970657"/>
            <a:ext cx="3327400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000">
                <a:solidFill>
                  <a:srgbClr val="7030A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</a:rPr>
              <a:t>这些都是分数</a:t>
            </a:r>
            <a:endParaRPr lang="zh-CN" altLang="en-US" sz="4000">
              <a:solidFill>
                <a:srgbClr val="7030A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47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3"/>
          <p:cNvSpPr/>
          <p:nvPr/>
        </p:nvSpPr>
        <p:spPr>
          <a:xfrm>
            <a:off x="4308476" y="5124450"/>
            <a:ext cx="545342" cy="6093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＜</a:t>
            </a:r>
            <a:endParaRPr lang="en-US" altLang="en-US" sz="2800" b="1">
              <a:solidFill>
                <a:srgbClr val="FF0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6387" name="矩形 37"/>
          <p:cNvSpPr/>
          <p:nvPr/>
        </p:nvSpPr>
        <p:spPr>
          <a:xfrm>
            <a:off x="1908175" y="3197225"/>
            <a:ext cx="431800" cy="1366838"/>
          </a:xfrm>
          <a:prstGeom prst="rect">
            <a:avLst/>
          </a:prstGeom>
          <a:solidFill>
            <a:srgbClr val="008080"/>
          </a:solidFill>
          <a:ln w="12700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  <p:sp>
        <p:nvSpPr>
          <p:cNvPr id="16388" name="矩形 38"/>
          <p:cNvSpPr/>
          <p:nvPr/>
        </p:nvSpPr>
        <p:spPr>
          <a:xfrm>
            <a:off x="2339975" y="3186115"/>
            <a:ext cx="431800" cy="1366837"/>
          </a:xfrm>
          <a:prstGeom prst="rect">
            <a:avLst/>
          </a:prstGeom>
          <a:solidFill>
            <a:srgbClr val="008080"/>
          </a:solidFill>
          <a:ln w="19050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  <p:sp>
        <p:nvSpPr>
          <p:cNvPr id="16389" name="矩形 41"/>
          <p:cNvSpPr/>
          <p:nvPr/>
        </p:nvSpPr>
        <p:spPr>
          <a:xfrm>
            <a:off x="5738813" y="3186115"/>
            <a:ext cx="431800" cy="1366837"/>
          </a:xfrm>
          <a:prstGeom prst="rect">
            <a:avLst/>
          </a:prstGeom>
          <a:solidFill>
            <a:srgbClr val="008080"/>
          </a:solidFill>
          <a:ln w="19050" cap="rnd" cmpd="sng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  <p:grpSp>
        <p:nvGrpSpPr>
          <p:cNvPr id="16390" name="组合 5"/>
          <p:cNvGrpSpPr/>
          <p:nvPr/>
        </p:nvGrpSpPr>
        <p:grpSpPr>
          <a:xfrm>
            <a:off x="1908175" y="3186115"/>
            <a:ext cx="1728788" cy="1368425"/>
            <a:chOff x="1691680" y="3933056"/>
            <a:chExt cx="1728192" cy="1368152"/>
          </a:xfrm>
        </p:grpSpPr>
        <p:sp>
          <p:nvSpPr>
            <p:cNvPr id="16391" name="矩形 3"/>
            <p:cNvSpPr/>
            <p:nvPr/>
          </p:nvSpPr>
          <p:spPr>
            <a:xfrm>
              <a:off x="1691680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16392" name="矩形 19"/>
            <p:cNvSpPr/>
            <p:nvPr/>
          </p:nvSpPr>
          <p:spPr>
            <a:xfrm>
              <a:off x="2123728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16393" name="矩形 20"/>
            <p:cNvSpPr/>
            <p:nvPr/>
          </p:nvSpPr>
          <p:spPr>
            <a:xfrm>
              <a:off x="2555776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16394" name="矩形 21"/>
            <p:cNvSpPr/>
            <p:nvPr/>
          </p:nvSpPr>
          <p:spPr>
            <a:xfrm>
              <a:off x="2987824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</p:grpSp>
      <p:sp>
        <p:nvSpPr>
          <p:cNvPr id="16395" name="矩形 29"/>
          <p:cNvSpPr/>
          <p:nvPr/>
        </p:nvSpPr>
        <p:spPr>
          <a:xfrm>
            <a:off x="1908175" y="3186115"/>
            <a:ext cx="2159000" cy="1368425"/>
          </a:xfrm>
          <a:prstGeom prst="rect">
            <a:avLst/>
          </a:prstGeom>
          <a:noFill/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  <p:grpSp>
        <p:nvGrpSpPr>
          <p:cNvPr id="16396" name="Group 58"/>
          <p:cNvGrpSpPr/>
          <p:nvPr/>
        </p:nvGrpSpPr>
        <p:grpSpPr>
          <a:xfrm>
            <a:off x="3560763" y="4886325"/>
            <a:ext cx="2057400" cy="1079500"/>
            <a:chOff x="1928" y="3736"/>
            <a:chExt cx="1296" cy="680"/>
          </a:xfrm>
        </p:grpSpPr>
        <p:sp>
          <p:nvSpPr>
            <p:cNvPr id="16397" name="椭圆 19"/>
            <p:cNvSpPr/>
            <p:nvPr/>
          </p:nvSpPr>
          <p:spPr>
            <a:xfrm>
              <a:off x="2445" y="3929"/>
              <a:ext cx="299" cy="298"/>
            </a:xfrm>
            <a:prstGeom prst="ellipse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6398" name="Group 50"/>
            <p:cNvGrpSpPr/>
            <p:nvPr/>
          </p:nvGrpSpPr>
          <p:grpSpPr>
            <a:xfrm>
              <a:off x="1928" y="3736"/>
              <a:ext cx="1296" cy="680"/>
              <a:chOff x="5148" y="2408"/>
              <a:chExt cx="1296" cy="680"/>
            </a:xfrm>
          </p:grpSpPr>
          <p:sp>
            <p:nvSpPr>
              <p:cNvPr id="16399" name="Text Box 51"/>
              <p:cNvSpPr/>
              <p:nvPr/>
            </p:nvSpPr>
            <p:spPr>
              <a:xfrm>
                <a:off x="5191" y="2408"/>
                <a:ext cx="255" cy="38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Times New Roman" panose="02020603050405020304" pitchFamily="18" charset="0"/>
                  </a:rPr>
                  <a:t>2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00" name="Text Box 52"/>
              <p:cNvSpPr/>
              <p:nvPr/>
            </p:nvSpPr>
            <p:spPr>
              <a:xfrm>
                <a:off x="5148" y="2704"/>
                <a:ext cx="340" cy="38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Times New Roman" panose="02020603050405020304" pitchFamily="18" charset="0"/>
                  </a:rPr>
                  <a:t>5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401" name="Line 53"/>
              <p:cNvCxnSpPr/>
              <p:nvPr/>
            </p:nvCxnSpPr>
            <p:spPr>
              <a:xfrm>
                <a:off x="5191" y="2750"/>
                <a:ext cx="255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16402" name="Text Box 51"/>
              <p:cNvSpPr/>
              <p:nvPr/>
            </p:nvSpPr>
            <p:spPr>
              <a:xfrm>
                <a:off x="6147" y="2415"/>
                <a:ext cx="255" cy="38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Times New Roman" panose="02020603050405020304" pitchFamily="18" charset="0"/>
                  </a:rPr>
                  <a:t>3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03" name="Text Box 52"/>
              <p:cNvSpPr/>
              <p:nvPr/>
            </p:nvSpPr>
            <p:spPr>
              <a:xfrm>
                <a:off x="6104" y="2704"/>
                <a:ext cx="340" cy="38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latin typeface="Times New Roman" panose="02020603050405020304" pitchFamily="18" charset="0"/>
                  </a:rPr>
                  <a:t>5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404" name="Line 53"/>
              <p:cNvCxnSpPr/>
              <p:nvPr/>
            </p:nvCxnSpPr>
            <p:spPr>
              <a:xfrm>
                <a:off x="6147" y="2750"/>
                <a:ext cx="255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6405" name="Group 43"/>
          <p:cNvGrpSpPr/>
          <p:nvPr/>
        </p:nvGrpSpPr>
        <p:grpSpPr>
          <a:xfrm>
            <a:off x="971551" y="1249365"/>
            <a:ext cx="6953251" cy="1800225"/>
            <a:chOff x="612" y="1049"/>
            <a:chExt cx="4380" cy="1134"/>
          </a:xfrm>
        </p:grpSpPr>
        <p:sp>
          <p:nvSpPr>
            <p:cNvPr id="16406" name="AutoShape 27"/>
            <p:cNvSpPr/>
            <p:nvPr/>
          </p:nvSpPr>
          <p:spPr>
            <a:xfrm>
              <a:off x="1791" y="1090"/>
              <a:ext cx="3201" cy="901"/>
            </a:xfrm>
            <a:prstGeom prst="wedgeRoundRectCallout">
              <a:avLst>
                <a:gd name="adj1" fmla="val -55926"/>
                <a:gd name="adj2" fmla="val -1553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sz="2600" b="1">
                  <a:latin typeface="Times New Roman" panose="02020603050405020304" pitchFamily="18" charset="0"/>
                </a:rPr>
                <a:t>在下面这两个长方形中分别表示</a:t>
              </a:r>
              <a:endParaRPr lang="zh-CN" altLang="en-US" sz="2600" b="1">
                <a:latin typeface="Times New Roman" panose="02020603050405020304" pitchFamily="18" charset="0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2600" b="1">
                  <a:latin typeface="Times New Roman" panose="02020603050405020304" pitchFamily="18" charset="0"/>
                </a:rPr>
                <a:t>出     和     ，并比较它们的大小。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pic>
          <p:nvPicPr>
            <p:cNvPr id="16407" name="Picture 60" descr="10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2" y="1049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6408" name="Group 46"/>
            <p:cNvGrpSpPr/>
            <p:nvPr/>
          </p:nvGrpSpPr>
          <p:grpSpPr>
            <a:xfrm>
              <a:off x="2567" y="1480"/>
              <a:ext cx="261" cy="604"/>
              <a:chOff x="3899" y="1855"/>
              <a:chExt cx="261" cy="604"/>
            </a:xfrm>
          </p:grpSpPr>
          <p:sp>
            <p:nvSpPr>
              <p:cNvPr id="16409" name="Text Box 42"/>
              <p:cNvSpPr/>
              <p:nvPr/>
            </p:nvSpPr>
            <p:spPr>
              <a:xfrm>
                <a:off x="3915" y="1855"/>
                <a:ext cx="196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latin typeface="Times New Roman" panose="02020603050405020304" pitchFamily="18" charset="0"/>
                  </a:rPr>
                  <a:t>3</a:t>
                </a:r>
                <a:endParaRPr lang="en-US" altLang="zh-CN" sz="26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10" name="Text Box 43"/>
              <p:cNvSpPr/>
              <p:nvPr/>
            </p:nvSpPr>
            <p:spPr>
              <a:xfrm>
                <a:off x="3899" y="2098"/>
                <a:ext cx="261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latin typeface="Times New Roman" panose="02020603050405020304" pitchFamily="18" charset="0"/>
                  </a:rPr>
                  <a:t>5</a:t>
                </a:r>
                <a:endParaRPr lang="en-US" altLang="zh-CN" sz="2600" b="1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411" name="Line 44"/>
              <p:cNvCxnSpPr/>
              <p:nvPr/>
            </p:nvCxnSpPr>
            <p:spPr>
              <a:xfrm>
                <a:off x="3921" y="2165"/>
                <a:ext cx="19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16412" name="Group 50"/>
            <p:cNvGrpSpPr/>
            <p:nvPr/>
          </p:nvGrpSpPr>
          <p:grpSpPr>
            <a:xfrm>
              <a:off x="2118" y="1473"/>
              <a:ext cx="261" cy="604"/>
              <a:chOff x="3864" y="1848"/>
              <a:chExt cx="261" cy="604"/>
            </a:xfrm>
          </p:grpSpPr>
          <p:sp>
            <p:nvSpPr>
              <p:cNvPr id="16413" name="Text Box 42"/>
              <p:cNvSpPr/>
              <p:nvPr/>
            </p:nvSpPr>
            <p:spPr>
              <a:xfrm>
                <a:off x="3880" y="1848"/>
                <a:ext cx="196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latin typeface="Times New Roman" panose="02020603050405020304" pitchFamily="18" charset="0"/>
                  </a:rPr>
                  <a:t>2</a:t>
                </a:r>
                <a:endParaRPr lang="en-US" altLang="zh-CN" sz="26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14" name="Text Box 43"/>
              <p:cNvSpPr/>
              <p:nvPr/>
            </p:nvSpPr>
            <p:spPr>
              <a:xfrm>
                <a:off x="3864" y="2091"/>
                <a:ext cx="261" cy="36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600" b="1">
                    <a:latin typeface="Times New Roman" panose="02020603050405020304" pitchFamily="18" charset="0"/>
                  </a:rPr>
                  <a:t>5</a:t>
                </a:r>
                <a:endParaRPr lang="en-US" altLang="zh-CN" sz="2600" b="1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6415" name="Line 44"/>
              <p:cNvCxnSpPr/>
              <p:nvPr/>
            </p:nvCxnSpPr>
            <p:spPr>
              <a:xfrm>
                <a:off x="3886" y="2158"/>
                <a:ext cx="19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sp>
        <p:nvSpPr>
          <p:cNvPr id="16416" name="矩形 49"/>
          <p:cNvSpPr/>
          <p:nvPr/>
        </p:nvSpPr>
        <p:spPr>
          <a:xfrm>
            <a:off x="4875213" y="3181350"/>
            <a:ext cx="431800" cy="1366838"/>
          </a:xfrm>
          <a:prstGeom prst="rect">
            <a:avLst/>
          </a:prstGeom>
          <a:solidFill>
            <a:srgbClr val="008080"/>
          </a:solidFill>
          <a:ln w="12700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  <p:sp>
        <p:nvSpPr>
          <p:cNvPr id="16417" name="矩形 50"/>
          <p:cNvSpPr/>
          <p:nvPr/>
        </p:nvSpPr>
        <p:spPr>
          <a:xfrm>
            <a:off x="5307013" y="3182938"/>
            <a:ext cx="431800" cy="1366837"/>
          </a:xfrm>
          <a:prstGeom prst="rect">
            <a:avLst/>
          </a:prstGeom>
          <a:solidFill>
            <a:srgbClr val="008080"/>
          </a:solidFill>
          <a:ln w="19050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  <p:grpSp>
        <p:nvGrpSpPr>
          <p:cNvPr id="16418" name="组合 5"/>
          <p:cNvGrpSpPr/>
          <p:nvPr/>
        </p:nvGrpSpPr>
        <p:grpSpPr>
          <a:xfrm>
            <a:off x="4875213" y="3182940"/>
            <a:ext cx="1728787" cy="1368425"/>
            <a:chOff x="1691680" y="3933056"/>
            <a:chExt cx="1728192" cy="1368152"/>
          </a:xfrm>
        </p:grpSpPr>
        <p:sp>
          <p:nvSpPr>
            <p:cNvPr id="16419" name="矩形 3"/>
            <p:cNvSpPr/>
            <p:nvPr/>
          </p:nvSpPr>
          <p:spPr>
            <a:xfrm>
              <a:off x="1691680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16420" name="矩形 19"/>
            <p:cNvSpPr/>
            <p:nvPr/>
          </p:nvSpPr>
          <p:spPr>
            <a:xfrm>
              <a:off x="2123728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16421" name="矩形 20"/>
            <p:cNvSpPr/>
            <p:nvPr/>
          </p:nvSpPr>
          <p:spPr>
            <a:xfrm>
              <a:off x="2555776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16422" name="矩形 21"/>
            <p:cNvSpPr/>
            <p:nvPr/>
          </p:nvSpPr>
          <p:spPr>
            <a:xfrm>
              <a:off x="2987824" y="3933056"/>
              <a:ext cx="432048" cy="1368152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defTabSz="914400">
                <a:lnSpc>
                  <a:spcPct val="120000"/>
                </a:lnSpc>
              </a:pPr>
              <a:endParaRPr lang="zh-CN" altLang="en-US" sz="2400" b="1">
                <a:latin typeface="楷体_GB2312" pitchFamily="49" charset="-122"/>
              </a:endParaRPr>
            </a:p>
          </p:txBody>
        </p:sp>
      </p:grpSp>
      <p:sp>
        <p:nvSpPr>
          <p:cNvPr id="16423" name="矩形 29"/>
          <p:cNvSpPr/>
          <p:nvPr/>
        </p:nvSpPr>
        <p:spPr>
          <a:xfrm>
            <a:off x="4875213" y="3182940"/>
            <a:ext cx="2159000" cy="1368425"/>
          </a:xfrm>
          <a:prstGeom prst="rect">
            <a:avLst/>
          </a:prstGeom>
          <a:noFill/>
          <a:ln w="1905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sz="2400" b="1">
              <a:latin typeface="楷体_GB2312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 fill="hold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 fill="hold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 fill="hold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animBg="1"/>
      <p:bldP spid="16388" grpId="0" animBg="1"/>
      <p:bldP spid="16389" grpId="0" animBg="1"/>
      <p:bldP spid="16395" grpId="0" animBg="1"/>
      <p:bldP spid="16416" grpId="0" animBg="1"/>
      <p:bldP spid="16417" grpId="0" animBg="1"/>
      <p:bldP spid="164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7"/>
          <p:cNvSpPr/>
          <p:nvPr/>
        </p:nvSpPr>
        <p:spPr>
          <a:xfrm>
            <a:off x="1343026" y="1345408"/>
            <a:ext cx="7921625" cy="60769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（选题源于教材P95第7题）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pic>
        <p:nvPicPr>
          <p:cNvPr id="23555" name="Picture 3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2" y="1712120"/>
            <a:ext cx="5808663" cy="3598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AutoShape 27"/>
          <p:cNvSpPr/>
          <p:nvPr/>
        </p:nvSpPr>
        <p:spPr>
          <a:xfrm>
            <a:off x="6437314" y="4267993"/>
            <a:ext cx="1882775" cy="851297"/>
          </a:xfrm>
          <a:prstGeom prst="wedgeRoundRectCallout">
            <a:avLst>
              <a:gd name="adj1" fmla="val -65454"/>
              <a:gd name="adj2" fmla="val -4481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b="1">
                <a:latin typeface="Times New Roman" panose="02020603050405020304" pitchFamily="18" charset="0"/>
              </a:rPr>
              <a:t>剩下            。</a:t>
            </a:r>
            <a:endParaRPr lang="zh-CN" altLang="en-US" sz="2200" b="1">
              <a:latin typeface="Times New Roman" panose="02020603050405020304" pitchFamily="18" charset="0"/>
            </a:endParaRPr>
          </a:p>
        </p:txBody>
      </p:sp>
      <p:grpSp>
        <p:nvGrpSpPr>
          <p:cNvPr id="23557" name="组合 31"/>
          <p:cNvGrpSpPr/>
          <p:nvPr/>
        </p:nvGrpSpPr>
        <p:grpSpPr>
          <a:xfrm>
            <a:off x="7075488" y="4321970"/>
            <a:ext cx="1174751" cy="873125"/>
            <a:chOff x="4534" y="2833"/>
            <a:chExt cx="465" cy="550"/>
          </a:xfrm>
        </p:grpSpPr>
        <p:sp>
          <p:nvSpPr>
            <p:cNvPr id="23558" name="文本框 76910"/>
            <p:cNvSpPr/>
            <p:nvPr/>
          </p:nvSpPr>
          <p:spPr>
            <a:xfrm>
              <a:off x="4534" y="2833"/>
              <a:ext cx="46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sp>
          <p:nvSpPr>
            <p:cNvPr id="23559" name="文本框 76911"/>
            <p:cNvSpPr/>
            <p:nvPr/>
          </p:nvSpPr>
          <p:spPr>
            <a:xfrm>
              <a:off x="4534" y="3112"/>
              <a:ext cx="46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60" name="直接连接符 76912"/>
            <p:cNvCxnSpPr/>
            <p:nvPr/>
          </p:nvCxnSpPr>
          <p:spPr>
            <a:xfrm>
              <a:off x="4627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3561" name="Group 43"/>
          <p:cNvGrpSpPr/>
          <p:nvPr/>
        </p:nvGrpSpPr>
        <p:grpSpPr>
          <a:xfrm>
            <a:off x="7394575" y="4275934"/>
            <a:ext cx="647700" cy="925513"/>
            <a:chOff x="5012" y="1253"/>
            <a:chExt cx="408" cy="583"/>
          </a:xfrm>
        </p:grpSpPr>
        <p:sp>
          <p:nvSpPr>
            <p:cNvPr id="23562" name="Text Box 44"/>
            <p:cNvSpPr/>
            <p:nvPr/>
          </p:nvSpPr>
          <p:spPr>
            <a:xfrm>
              <a:off x="5012" y="1253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2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563" name="Text Box 45"/>
            <p:cNvSpPr/>
            <p:nvPr/>
          </p:nvSpPr>
          <p:spPr>
            <a:xfrm>
              <a:off x="5012" y="1522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3564" name="AutoShape 27"/>
          <p:cNvSpPr/>
          <p:nvPr/>
        </p:nvSpPr>
        <p:spPr>
          <a:xfrm>
            <a:off x="4886326" y="1762918"/>
            <a:ext cx="1849439" cy="851297"/>
          </a:xfrm>
          <a:prstGeom prst="wedgeRoundRectCallout">
            <a:avLst>
              <a:gd name="adj1" fmla="val 3565"/>
              <a:gd name="adj2" fmla="val 7068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b="1">
                <a:latin typeface="Times New Roman" panose="02020603050405020304" pitchFamily="18" charset="0"/>
              </a:rPr>
              <a:t>我吃           。</a:t>
            </a:r>
            <a:endParaRPr lang="zh-CN" altLang="en-US" sz="2200" b="1">
              <a:latin typeface="Times New Roman" panose="02020603050405020304" pitchFamily="18" charset="0"/>
            </a:endParaRPr>
          </a:p>
        </p:txBody>
      </p:sp>
      <p:grpSp>
        <p:nvGrpSpPr>
          <p:cNvPr id="23565" name="组合 31"/>
          <p:cNvGrpSpPr/>
          <p:nvPr/>
        </p:nvGrpSpPr>
        <p:grpSpPr>
          <a:xfrm>
            <a:off x="5535614" y="1810545"/>
            <a:ext cx="1174751" cy="873125"/>
            <a:chOff x="4534" y="2833"/>
            <a:chExt cx="465" cy="550"/>
          </a:xfrm>
        </p:grpSpPr>
        <p:sp>
          <p:nvSpPr>
            <p:cNvPr id="23566" name="文本框 76910"/>
            <p:cNvSpPr/>
            <p:nvPr/>
          </p:nvSpPr>
          <p:spPr>
            <a:xfrm>
              <a:off x="4534" y="2833"/>
              <a:ext cx="46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sp>
          <p:nvSpPr>
            <p:cNvPr id="23567" name="文本框 76911"/>
            <p:cNvSpPr/>
            <p:nvPr/>
          </p:nvSpPr>
          <p:spPr>
            <a:xfrm>
              <a:off x="4534" y="3112"/>
              <a:ext cx="46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68" name="直接连接符 76912"/>
            <p:cNvCxnSpPr/>
            <p:nvPr/>
          </p:nvCxnSpPr>
          <p:spPr>
            <a:xfrm>
              <a:off x="4625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3569" name="AutoShape 27"/>
          <p:cNvSpPr/>
          <p:nvPr/>
        </p:nvSpPr>
        <p:spPr>
          <a:xfrm>
            <a:off x="6721477" y="1572418"/>
            <a:ext cx="1998663" cy="851297"/>
          </a:xfrm>
          <a:prstGeom prst="wedgeRoundRectCallout">
            <a:avLst>
              <a:gd name="adj1" fmla="val 250"/>
              <a:gd name="adj2" fmla="val 7625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b="1">
                <a:latin typeface="Times New Roman" panose="02020603050405020304" pitchFamily="18" charset="0"/>
              </a:rPr>
              <a:t>我吃            。</a:t>
            </a:r>
            <a:endParaRPr lang="zh-CN" altLang="en-US" sz="2200" b="1">
              <a:latin typeface="Times New Roman" panose="02020603050405020304" pitchFamily="18" charset="0"/>
            </a:endParaRPr>
          </a:p>
        </p:txBody>
      </p:sp>
      <p:grpSp>
        <p:nvGrpSpPr>
          <p:cNvPr id="23570" name="组合 31"/>
          <p:cNvGrpSpPr/>
          <p:nvPr/>
        </p:nvGrpSpPr>
        <p:grpSpPr>
          <a:xfrm>
            <a:off x="7369175" y="1596233"/>
            <a:ext cx="1174751" cy="904875"/>
            <a:chOff x="4534" y="2833"/>
            <a:chExt cx="465" cy="570"/>
          </a:xfrm>
        </p:grpSpPr>
        <p:sp>
          <p:nvSpPr>
            <p:cNvPr id="23571" name="文本框 76910"/>
            <p:cNvSpPr/>
            <p:nvPr/>
          </p:nvSpPr>
          <p:spPr>
            <a:xfrm>
              <a:off x="4534" y="2833"/>
              <a:ext cx="465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Times New Roman" panose="02020603050405020304" pitchFamily="18" charset="0"/>
                </a:rPr>
                <a:t>（    ）</a:t>
              </a:r>
              <a:endParaRPr lang="zh-CN" altLang="en-US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23572" name="文本框 76911"/>
            <p:cNvSpPr/>
            <p:nvPr/>
          </p:nvSpPr>
          <p:spPr>
            <a:xfrm>
              <a:off x="4534" y="3112"/>
              <a:ext cx="461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latin typeface="Times New Roman" panose="02020603050405020304" pitchFamily="18" charset="0"/>
                </a:rPr>
                <a:t>（    ）</a:t>
              </a:r>
              <a:endParaRPr lang="zh-CN" altLang="en-US" sz="24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73" name="直接连接符 76912"/>
            <p:cNvCxnSpPr/>
            <p:nvPr/>
          </p:nvCxnSpPr>
          <p:spPr>
            <a:xfrm>
              <a:off x="4630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3574" name="AutoShape 27"/>
          <p:cNvSpPr/>
          <p:nvPr/>
        </p:nvSpPr>
        <p:spPr>
          <a:xfrm>
            <a:off x="1524002" y="2710657"/>
            <a:ext cx="1730375" cy="851297"/>
          </a:xfrm>
          <a:prstGeom prst="wedgeRoundRectCallout">
            <a:avLst>
              <a:gd name="adj1" fmla="val 48810"/>
              <a:gd name="adj2" fmla="val -7581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b="1">
                <a:latin typeface="Times New Roman" panose="02020603050405020304" pitchFamily="18" charset="0"/>
              </a:rPr>
              <a:t>我吃           。</a:t>
            </a:r>
            <a:endParaRPr lang="zh-CN" altLang="en-US" sz="2200" b="1">
              <a:latin typeface="Times New Roman" panose="02020603050405020304" pitchFamily="18" charset="0"/>
            </a:endParaRPr>
          </a:p>
        </p:txBody>
      </p:sp>
      <p:grpSp>
        <p:nvGrpSpPr>
          <p:cNvPr id="23575" name="组合 31"/>
          <p:cNvGrpSpPr/>
          <p:nvPr/>
        </p:nvGrpSpPr>
        <p:grpSpPr>
          <a:xfrm>
            <a:off x="2171701" y="2732883"/>
            <a:ext cx="1174751" cy="873125"/>
            <a:chOff x="4534" y="2833"/>
            <a:chExt cx="465" cy="550"/>
          </a:xfrm>
        </p:grpSpPr>
        <p:sp>
          <p:nvSpPr>
            <p:cNvPr id="23576" name="文本框 76910"/>
            <p:cNvSpPr/>
            <p:nvPr/>
          </p:nvSpPr>
          <p:spPr>
            <a:xfrm>
              <a:off x="4534" y="2833"/>
              <a:ext cx="46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sp>
          <p:nvSpPr>
            <p:cNvPr id="23577" name="文本框 76911"/>
            <p:cNvSpPr/>
            <p:nvPr/>
          </p:nvSpPr>
          <p:spPr>
            <a:xfrm>
              <a:off x="4534" y="3112"/>
              <a:ext cx="46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78" name="直接连接符 76912"/>
            <p:cNvCxnSpPr/>
            <p:nvPr/>
          </p:nvCxnSpPr>
          <p:spPr>
            <a:xfrm>
              <a:off x="4620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3579" name="Group 37"/>
          <p:cNvGrpSpPr/>
          <p:nvPr/>
        </p:nvGrpSpPr>
        <p:grpSpPr>
          <a:xfrm>
            <a:off x="5845177" y="1748634"/>
            <a:ext cx="519113" cy="969963"/>
            <a:chOff x="5040" y="1232"/>
            <a:chExt cx="327" cy="611"/>
          </a:xfrm>
        </p:grpSpPr>
        <p:sp>
          <p:nvSpPr>
            <p:cNvPr id="23580" name="Text Box 38"/>
            <p:cNvSpPr/>
            <p:nvPr/>
          </p:nvSpPr>
          <p:spPr>
            <a:xfrm>
              <a:off x="5040" y="1232"/>
              <a:ext cx="327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1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581" name="Text Box 39"/>
            <p:cNvSpPr/>
            <p:nvPr/>
          </p:nvSpPr>
          <p:spPr>
            <a:xfrm>
              <a:off x="5040" y="1529"/>
              <a:ext cx="269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3582" name="Group 40"/>
          <p:cNvGrpSpPr/>
          <p:nvPr/>
        </p:nvGrpSpPr>
        <p:grpSpPr>
          <a:xfrm>
            <a:off x="7688263" y="1548609"/>
            <a:ext cx="647700" cy="947738"/>
            <a:chOff x="5047" y="1253"/>
            <a:chExt cx="408" cy="597"/>
          </a:xfrm>
        </p:grpSpPr>
        <p:sp>
          <p:nvSpPr>
            <p:cNvPr id="23583" name="Text Box 41"/>
            <p:cNvSpPr/>
            <p:nvPr/>
          </p:nvSpPr>
          <p:spPr>
            <a:xfrm>
              <a:off x="5047" y="1253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2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584" name="Text Box 42"/>
            <p:cNvSpPr/>
            <p:nvPr/>
          </p:nvSpPr>
          <p:spPr>
            <a:xfrm>
              <a:off x="5047" y="1536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3585" name="Group 34"/>
          <p:cNvGrpSpPr/>
          <p:nvPr/>
        </p:nvGrpSpPr>
        <p:grpSpPr>
          <a:xfrm>
            <a:off x="2493963" y="2678909"/>
            <a:ext cx="647700" cy="938213"/>
            <a:chOff x="5012" y="1203"/>
            <a:chExt cx="408" cy="591"/>
          </a:xfrm>
        </p:grpSpPr>
        <p:sp>
          <p:nvSpPr>
            <p:cNvPr id="23586" name="Text Box 35"/>
            <p:cNvSpPr/>
            <p:nvPr/>
          </p:nvSpPr>
          <p:spPr>
            <a:xfrm>
              <a:off x="5012" y="1203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3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587" name="Text Box 36"/>
            <p:cNvSpPr/>
            <p:nvPr/>
          </p:nvSpPr>
          <p:spPr>
            <a:xfrm>
              <a:off x="5012" y="1480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 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3588" name="组合 31"/>
          <p:cNvGrpSpPr/>
          <p:nvPr/>
        </p:nvGrpSpPr>
        <p:grpSpPr>
          <a:xfrm>
            <a:off x="2725738" y="5114133"/>
            <a:ext cx="1174751" cy="873125"/>
            <a:chOff x="4534" y="2833"/>
            <a:chExt cx="465" cy="550"/>
          </a:xfrm>
        </p:grpSpPr>
        <p:sp>
          <p:nvSpPr>
            <p:cNvPr id="23589" name="文本框 76910"/>
            <p:cNvSpPr/>
            <p:nvPr/>
          </p:nvSpPr>
          <p:spPr>
            <a:xfrm>
              <a:off x="4534" y="2833"/>
              <a:ext cx="46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sp>
          <p:nvSpPr>
            <p:cNvPr id="23590" name="文本框 76911"/>
            <p:cNvSpPr/>
            <p:nvPr/>
          </p:nvSpPr>
          <p:spPr>
            <a:xfrm>
              <a:off x="4534" y="3112"/>
              <a:ext cx="46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91" name="直接连接符 76912"/>
            <p:cNvCxnSpPr/>
            <p:nvPr/>
          </p:nvCxnSpPr>
          <p:spPr>
            <a:xfrm>
              <a:off x="4627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3592" name="组合 31"/>
          <p:cNvGrpSpPr/>
          <p:nvPr/>
        </p:nvGrpSpPr>
        <p:grpSpPr>
          <a:xfrm>
            <a:off x="4105275" y="5120483"/>
            <a:ext cx="1174751" cy="873125"/>
            <a:chOff x="4534" y="2833"/>
            <a:chExt cx="465" cy="550"/>
          </a:xfrm>
        </p:grpSpPr>
        <p:sp>
          <p:nvSpPr>
            <p:cNvPr id="23593" name="文本框 76910"/>
            <p:cNvSpPr/>
            <p:nvPr/>
          </p:nvSpPr>
          <p:spPr>
            <a:xfrm>
              <a:off x="4534" y="2833"/>
              <a:ext cx="46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sp>
          <p:nvSpPr>
            <p:cNvPr id="23594" name="文本框 76911"/>
            <p:cNvSpPr/>
            <p:nvPr/>
          </p:nvSpPr>
          <p:spPr>
            <a:xfrm>
              <a:off x="4534" y="3112"/>
              <a:ext cx="46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95" name="直接连接符 76912"/>
            <p:cNvCxnSpPr/>
            <p:nvPr/>
          </p:nvCxnSpPr>
          <p:spPr>
            <a:xfrm>
              <a:off x="4627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3596" name="组合 31"/>
          <p:cNvGrpSpPr/>
          <p:nvPr/>
        </p:nvGrpSpPr>
        <p:grpSpPr>
          <a:xfrm>
            <a:off x="5459414" y="5126833"/>
            <a:ext cx="1174751" cy="873125"/>
            <a:chOff x="4534" y="2833"/>
            <a:chExt cx="465" cy="550"/>
          </a:xfrm>
        </p:grpSpPr>
        <p:sp>
          <p:nvSpPr>
            <p:cNvPr id="23597" name="文本框 76910"/>
            <p:cNvSpPr/>
            <p:nvPr/>
          </p:nvSpPr>
          <p:spPr>
            <a:xfrm>
              <a:off x="4534" y="2833"/>
              <a:ext cx="46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sp>
          <p:nvSpPr>
            <p:cNvPr id="23598" name="文本框 76911"/>
            <p:cNvSpPr/>
            <p:nvPr/>
          </p:nvSpPr>
          <p:spPr>
            <a:xfrm>
              <a:off x="4534" y="3112"/>
              <a:ext cx="46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200" b="1">
                  <a:latin typeface="Times New Roman" panose="02020603050405020304" pitchFamily="18" charset="0"/>
                </a:rPr>
                <a:t>（    ）</a:t>
              </a:r>
              <a:endParaRPr lang="zh-CN" altLang="en-US" sz="2200" b="1">
                <a:latin typeface="Times New Roman" panose="02020603050405020304" pitchFamily="18" charset="0"/>
              </a:endParaRPr>
            </a:p>
          </p:txBody>
        </p:sp>
        <p:cxnSp>
          <p:nvCxnSpPr>
            <p:cNvPr id="23599" name="直接连接符 76912"/>
            <p:cNvCxnSpPr/>
            <p:nvPr/>
          </p:nvCxnSpPr>
          <p:spPr>
            <a:xfrm>
              <a:off x="4627" y="3120"/>
              <a:ext cx="25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3600" name="矩形 73"/>
          <p:cNvSpPr/>
          <p:nvPr/>
        </p:nvSpPr>
        <p:spPr>
          <a:xfrm>
            <a:off x="3786189" y="5268120"/>
            <a:ext cx="1936751" cy="4985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en-US" altLang="en-US" sz="2200" b="1">
                <a:latin typeface="Times New Roman" panose="02020603050405020304" pitchFamily="18" charset="0"/>
              </a:rPr>
              <a:t>＞             ＞                      </a:t>
            </a:r>
            <a:endParaRPr lang="en-US" altLang="en-US" sz="2200" b="1">
              <a:latin typeface="Times New Roman" panose="02020603050405020304" pitchFamily="18" charset="0"/>
            </a:endParaRPr>
          </a:p>
        </p:txBody>
      </p:sp>
      <p:grpSp>
        <p:nvGrpSpPr>
          <p:cNvPr id="23601" name="Group 25"/>
          <p:cNvGrpSpPr/>
          <p:nvPr/>
        </p:nvGrpSpPr>
        <p:grpSpPr>
          <a:xfrm>
            <a:off x="3071814" y="5066509"/>
            <a:ext cx="647700" cy="942976"/>
            <a:chOff x="5012" y="1231"/>
            <a:chExt cx="408" cy="594"/>
          </a:xfrm>
        </p:grpSpPr>
        <p:sp>
          <p:nvSpPr>
            <p:cNvPr id="23602" name="Text Box 26"/>
            <p:cNvSpPr/>
            <p:nvPr/>
          </p:nvSpPr>
          <p:spPr>
            <a:xfrm>
              <a:off x="5012" y="1231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603" name="Text Box 27"/>
            <p:cNvSpPr/>
            <p:nvPr/>
          </p:nvSpPr>
          <p:spPr>
            <a:xfrm>
              <a:off x="5012" y="1511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3604" name="Group 25"/>
          <p:cNvGrpSpPr/>
          <p:nvPr/>
        </p:nvGrpSpPr>
        <p:grpSpPr>
          <a:xfrm>
            <a:off x="4502151" y="5072859"/>
            <a:ext cx="647700" cy="957263"/>
            <a:chOff x="5012" y="1208"/>
            <a:chExt cx="408" cy="603"/>
          </a:xfrm>
        </p:grpSpPr>
        <p:sp>
          <p:nvSpPr>
            <p:cNvPr id="23605" name="Text Box 26"/>
            <p:cNvSpPr/>
            <p:nvPr/>
          </p:nvSpPr>
          <p:spPr>
            <a:xfrm>
              <a:off x="5012" y="1208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606" name="Text Box 27"/>
            <p:cNvSpPr/>
            <p:nvPr/>
          </p:nvSpPr>
          <p:spPr>
            <a:xfrm>
              <a:off x="5012" y="1497"/>
              <a:ext cx="408" cy="31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3607" name="Group 25"/>
          <p:cNvGrpSpPr/>
          <p:nvPr/>
        </p:nvGrpSpPr>
        <p:grpSpPr>
          <a:xfrm>
            <a:off x="5805489" y="5074445"/>
            <a:ext cx="647700" cy="974636"/>
            <a:chOff x="5012" y="1213"/>
            <a:chExt cx="408" cy="581"/>
          </a:xfrm>
        </p:grpSpPr>
        <p:sp>
          <p:nvSpPr>
            <p:cNvPr id="23608" name="Text Box 26"/>
            <p:cNvSpPr/>
            <p:nvPr/>
          </p:nvSpPr>
          <p:spPr>
            <a:xfrm>
              <a:off x="5012" y="1213"/>
              <a:ext cx="408" cy="29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609" name="Text Box 27"/>
            <p:cNvSpPr/>
            <p:nvPr/>
          </p:nvSpPr>
          <p:spPr>
            <a:xfrm>
              <a:off x="5012" y="1497"/>
              <a:ext cx="408" cy="29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defTabSz="91440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8</a:t>
              </a:r>
              <a:endPara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8"/>
          <p:cNvSpPr/>
          <p:nvPr/>
        </p:nvSpPr>
        <p:spPr>
          <a:xfrm>
            <a:off x="941495" y="1055372"/>
            <a:ext cx="10436013" cy="5262979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357505" indent="-357505">
              <a:lnSpc>
                <a:spcPct val="200000"/>
              </a:lnSpc>
              <a:buClrTx/>
            </a:pPr>
            <a:r>
              <a:rPr lang="en-US" altLang="zh-CN" sz="3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我是小法官</a:t>
            </a: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。(</a:t>
            </a:r>
            <a:r>
              <a:rPr lang="en-US" altLang="zh-CN" sz="3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对的画</a:t>
            </a: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“√”，</a:t>
            </a:r>
            <a:r>
              <a:rPr lang="en-US" altLang="zh-CN" sz="3200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错的画</a:t>
            </a: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“×”)</a:t>
            </a:r>
            <a:endParaRPr lang="en-US" altLang="zh-CN" sz="32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  <a:cs typeface="+mj-ea"/>
              <a:sym typeface="Wingdings" panose="05000000000000000000" pitchFamily="2" charset="2"/>
            </a:endParaRPr>
          </a:p>
          <a:p>
            <a:pPr marL="357505" indent="-357505">
              <a:lnSpc>
                <a:spcPct val="200000"/>
              </a:lnSpc>
              <a:buClrTx/>
            </a:pP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(1)把一个苹果分成5份，其中的</a:t>
            </a:r>
            <a:r>
              <a:rPr lang="en-US" altLang="zh-CN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3</a:t>
            </a: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份是      (　　)</a:t>
            </a:r>
            <a:endParaRPr lang="en-US" altLang="zh-CN" sz="32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  <a:cs typeface="+mj-ea"/>
              <a:sym typeface="Wingdings" panose="05000000000000000000" pitchFamily="2" charset="2"/>
            </a:endParaRPr>
          </a:p>
          <a:p>
            <a:pPr marL="357505" indent="-357505">
              <a:lnSpc>
                <a:spcPct val="200000"/>
              </a:lnSpc>
              <a:buClrTx/>
            </a:pP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(2)9个      是      。              	(　　)</a:t>
            </a:r>
            <a:endParaRPr lang="en-US" altLang="zh-CN" sz="32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  <a:cs typeface="+mj-ea"/>
              <a:sym typeface="Wingdings" panose="05000000000000000000" pitchFamily="2" charset="2"/>
            </a:endParaRPr>
          </a:p>
          <a:p>
            <a:pPr marL="357505" indent="-357505">
              <a:lnSpc>
                <a:spcPct val="200000"/>
              </a:lnSpc>
              <a:buClrTx/>
            </a:pP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(3)</a:t>
            </a:r>
            <a:r>
              <a:rPr lang="en-US" altLang="zh-CN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宋体" panose="02010600030101010101" pitchFamily="2" charset="-122"/>
                <a:cs typeface="+mj-ea"/>
                <a:sym typeface="Wingdings" panose="05000000000000000000" pitchFamily="2" charset="2"/>
              </a:rPr>
              <a:t>1</a:t>
            </a: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＝   ＝   ＝                       (　　)</a:t>
            </a:r>
            <a:endParaRPr lang="en-US" altLang="zh-CN" sz="3200" dirty="0">
              <a:solidFill>
                <a:schemeClr val="tx2">
                  <a:lumMod val="90000"/>
                  <a:lumOff val="10000"/>
                </a:schemeClr>
              </a:solidFill>
              <a:latin typeface="+mj-ea"/>
              <a:ea typeface="+mj-ea"/>
              <a:cs typeface="+mj-ea"/>
              <a:sym typeface="Wingdings" panose="05000000000000000000" pitchFamily="2" charset="2"/>
            </a:endParaRPr>
          </a:p>
          <a:p>
            <a:pPr marL="357505" indent="-357505">
              <a:lnSpc>
                <a:spcPct val="200000"/>
              </a:lnSpc>
              <a:buClrTx/>
            </a:pP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+mj-ea"/>
                <a:ea typeface="+mj-ea"/>
                <a:cs typeface="+mj-ea"/>
                <a:sym typeface="Wingdings" panose="05000000000000000000" pitchFamily="2" charset="2"/>
              </a:rPr>
              <a:t>(4)   这个分数中，5表示平均分成的份数。</a:t>
            </a:r>
            <a:r>
              <a:rPr lang="en-US" altLang="zh-CN" sz="3200" dirty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pitchFamily="2" charset="2"/>
              </a:rPr>
              <a:t>  (　　)</a:t>
            </a:r>
            <a:endParaRPr lang="en-US" altLang="zh-CN" sz="3200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graphicFrame>
        <p:nvGraphicFramePr>
          <p:cNvPr id="26627" name="对象 1"/>
          <p:cNvGraphicFramePr>
            <a:graphicFrameLocks noChangeAspect="1"/>
          </p:cNvGraphicFramePr>
          <p:nvPr/>
        </p:nvGraphicFramePr>
        <p:xfrm>
          <a:off x="7991689" y="2182074"/>
          <a:ext cx="552027" cy="927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" imgW="3048000" imgH="6096000" progId="">
                  <p:embed/>
                </p:oleObj>
              </mc:Choice>
              <mc:Fallback>
                <p:oleObj name="" r:id="rId1" imgW="30480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91689" y="2182074"/>
                        <a:ext cx="552027" cy="9277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对象 8"/>
          <p:cNvGraphicFramePr>
            <a:graphicFrameLocks noChangeAspect="1"/>
          </p:cNvGraphicFramePr>
          <p:nvPr/>
        </p:nvGraphicFramePr>
        <p:xfrm>
          <a:off x="2374900" y="3328884"/>
          <a:ext cx="6858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3" imgW="4267200" imgH="6096000" progId="">
                  <p:embed/>
                </p:oleObj>
              </mc:Choice>
              <mc:Fallback>
                <p:oleObj name="" r:id="rId3" imgW="42672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74900" y="3328884"/>
                        <a:ext cx="685800" cy="822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对象 9"/>
          <p:cNvGraphicFramePr>
            <a:graphicFrameLocks noChangeAspect="1"/>
          </p:cNvGraphicFramePr>
          <p:nvPr/>
        </p:nvGraphicFramePr>
        <p:xfrm>
          <a:off x="4054690" y="3337349"/>
          <a:ext cx="696807" cy="835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5" imgW="4267200" imgH="6096000" progId="">
                  <p:embed/>
                </p:oleObj>
              </mc:Choice>
              <mc:Fallback>
                <p:oleObj name="" r:id="rId5" imgW="42672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54690" y="3337349"/>
                        <a:ext cx="696807" cy="8356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对象 10"/>
          <p:cNvGraphicFramePr>
            <a:graphicFrameLocks noChangeAspect="1"/>
          </p:cNvGraphicFramePr>
          <p:nvPr/>
        </p:nvGraphicFramePr>
        <p:xfrm>
          <a:off x="2251287" y="4366263"/>
          <a:ext cx="519853" cy="875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7" imgW="3048000" imgH="6096000" progId="">
                  <p:embed/>
                </p:oleObj>
              </mc:Choice>
              <mc:Fallback>
                <p:oleObj name="" r:id="rId7" imgW="30480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51287" y="4366263"/>
                        <a:ext cx="519853" cy="8756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对象 12"/>
          <p:cNvGraphicFramePr>
            <a:graphicFrameLocks noChangeAspect="1"/>
          </p:cNvGraphicFramePr>
          <p:nvPr/>
        </p:nvGraphicFramePr>
        <p:xfrm>
          <a:off x="3252047" y="4433360"/>
          <a:ext cx="553720" cy="931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9" imgW="3048000" imgH="6096000" progId="">
                  <p:embed/>
                </p:oleObj>
              </mc:Choice>
              <mc:Fallback>
                <p:oleObj name="" r:id="rId9" imgW="30480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52047" y="4433360"/>
                        <a:ext cx="553720" cy="9315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对象 13"/>
          <p:cNvGraphicFramePr>
            <a:graphicFrameLocks noChangeAspect="1"/>
          </p:cNvGraphicFramePr>
          <p:nvPr/>
        </p:nvGraphicFramePr>
        <p:xfrm>
          <a:off x="4325622" y="4323294"/>
          <a:ext cx="517313" cy="870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1" imgW="3048000" imgH="6096000" progId="">
                  <p:embed/>
                </p:oleObj>
              </mc:Choice>
              <mc:Fallback>
                <p:oleObj name="" r:id="rId11" imgW="30480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25622" y="4323294"/>
                        <a:ext cx="517313" cy="8705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对象 14"/>
          <p:cNvGraphicFramePr>
            <a:graphicFrameLocks noChangeAspect="1"/>
          </p:cNvGraphicFramePr>
          <p:nvPr/>
        </p:nvGraphicFramePr>
        <p:xfrm>
          <a:off x="1660315" y="5402371"/>
          <a:ext cx="504613" cy="848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13" imgW="3048000" imgH="6096000" progId="">
                  <p:embed/>
                </p:oleObj>
              </mc:Choice>
              <mc:Fallback>
                <p:oleObj name="" r:id="rId13" imgW="3048000" imgH="6096000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60315" y="5402371"/>
                        <a:ext cx="504613" cy="8489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5" name="TextBox 15"/>
          <p:cNvSpPr/>
          <p:nvPr/>
        </p:nvSpPr>
        <p:spPr>
          <a:xfrm>
            <a:off x="8628594" y="2440096"/>
            <a:ext cx="72898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buClrTx/>
            </a:pP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×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6636" name="TextBox 16"/>
          <p:cNvSpPr/>
          <p:nvPr/>
        </p:nvSpPr>
        <p:spPr>
          <a:xfrm>
            <a:off x="6581142" y="3690412"/>
            <a:ext cx="7289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buClrTx/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√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6637" name="TextBox 17"/>
          <p:cNvSpPr/>
          <p:nvPr/>
        </p:nvSpPr>
        <p:spPr>
          <a:xfrm>
            <a:off x="6759154" y="4781341"/>
            <a:ext cx="7289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buClrTx/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√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6638" name="TextBox 19"/>
          <p:cNvSpPr/>
          <p:nvPr/>
        </p:nvSpPr>
        <p:spPr>
          <a:xfrm>
            <a:off x="9077962" y="5687062"/>
            <a:ext cx="7289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buClrTx/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×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pic>
        <p:nvPicPr>
          <p:cNvPr id="16" name="图片 15" descr="图片5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1920240" y="31115"/>
            <a:ext cx="1075691" cy="1480820"/>
          </a:xfrm>
          <a:prstGeom prst="rect">
            <a:avLst/>
          </a:prstGeom>
        </p:spPr>
      </p:pic>
      <p:sp>
        <p:nvSpPr>
          <p:cNvPr id="18" name="圆角矩形 11"/>
          <p:cNvSpPr/>
          <p:nvPr/>
        </p:nvSpPr>
        <p:spPr>
          <a:xfrm>
            <a:off x="0" y="352744"/>
            <a:ext cx="2260600" cy="4492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CCD8"/>
              </a:gs>
              <a:gs pos="100000">
                <a:schemeClr val="bg1"/>
              </a:gs>
            </a:gsLst>
            <a:lin ang="16200000" scaled="1"/>
          </a:gradFill>
          <a:ln w="9525" cap="flat" cmpd="sng">
            <a:solidFill>
              <a:srgbClr val="ECADC4"/>
            </a:solidFill>
            <a:prstDash val="solid"/>
            <a:round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 anchorCtr="0"/>
          <a:lstStyle/>
          <a:p>
            <a:pPr algn="ctr">
              <a:buClrTx/>
              <a:buFontTx/>
            </a:pP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19" name="文本框 13"/>
          <p:cNvSpPr/>
          <p:nvPr/>
        </p:nvSpPr>
        <p:spPr>
          <a:xfrm>
            <a:off x="135468" y="348513"/>
            <a:ext cx="2260600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ClrTx/>
              <a:buSzTx/>
            </a:pPr>
            <a:r>
              <a:rPr lang="zh-CN" altLang="en-US" sz="24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夯实基础</a:t>
            </a:r>
            <a:endParaRPr lang="zh-CN" altLang="en-US" sz="2400" b="1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67001" y="1365450"/>
            <a:ext cx="8492787" cy="1384935"/>
            <a:chOff x="3654" y="1399"/>
            <a:chExt cx="11523" cy="2181"/>
          </a:xfrm>
        </p:grpSpPr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3654" y="1399"/>
              <a:ext cx="11523" cy="218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2100" b="1"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ea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2800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一瓶果汁，张浩喝了它的    ，刘明比张浩喝得少。</a:t>
              </a:r>
              <a:endParaRPr lang="zh-CN" altLang="en-US" sz="280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sz="2800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刘明可能喝了这瓶果汁的几分之几？把它圈起来。</a:t>
              </a:r>
              <a:endParaRPr lang="zh-CN" altLang="en-US" sz="280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" name="对象 1">
              <a:hlinkClick r:id="" action="ppaction://ole?verb=0"/>
            </p:cNvPr>
            <p:cNvGraphicFramePr>
              <a:graphicFrameLocks noChangeAspect="1"/>
            </p:cNvGraphicFramePr>
            <p:nvPr/>
          </p:nvGraphicFramePr>
          <p:xfrm>
            <a:off x="9526" y="1473"/>
            <a:ext cx="475" cy="13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2" name="" r:id="rId1" imgW="139700" imgH="393700" progId="Equation.KSEE3">
                    <p:embed/>
                  </p:oleObj>
                </mc:Choice>
                <mc:Fallback>
                  <p:oleObj name="" r:id="rId1" imgW="139700" imgH="393700" progId="Equation.KSEE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526" y="1473"/>
                          <a:ext cx="475" cy="133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231725" y="3206931"/>
          <a:ext cx="466091" cy="120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" r:id="rId3" imgW="152400" imgH="393700" progId="Equation.KSEE3">
                  <p:embed/>
                </p:oleObj>
              </mc:Choice>
              <mc:Fallback>
                <p:oleObj name="" r:id="rId3" imgW="1524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31725" y="3206931"/>
                        <a:ext cx="466091" cy="1203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009602" y="3223441"/>
          <a:ext cx="456565" cy="1179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" r:id="rId5" imgW="152400" imgH="393700" progId="Equation.KSEE3">
                  <p:embed/>
                </p:oleObj>
              </mc:Choice>
              <mc:Fallback>
                <p:oleObj name="" r:id="rId5" imgW="1524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09602" y="3223441"/>
                        <a:ext cx="456565" cy="11798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63347" y="3206931"/>
          <a:ext cx="462280" cy="1196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" r:id="rId7" imgW="152400" imgH="393700" progId="Equation.KSEE3">
                  <p:embed/>
                </p:oleObj>
              </mc:Choice>
              <mc:Fallback>
                <p:oleObj name="" r:id="rId7" imgW="1524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63347" y="3206931"/>
                        <a:ext cx="462280" cy="1196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561541" y="3233601"/>
          <a:ext cx="452120" cy="1169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" r:id="rId9" imgW="152400" imgH="393700" progId="Equation.KSEE3">
                  <p:embed/>
                </p:oleObj>
              </mc:Choice>
              <mc:Fallback>
                <p:oleObj name="" r:id="rId9" imgW="152400" imgH="3937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61541" y="3233601"/>
                        <a:ext cx="452120" cy="11696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椭圆 7"/>
          <p:cNvSpPr/>
          <p:nvPr/>
        </p:nvSpPr>
        <p:spPr>
          <a:xfrm>
            <a:off x="6376121" y="3233601"/>
            <a:ext cx="823595" cy="1276350"/>
          </a:xfrm>
          <a:prstGeom prst="ellipse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47345" y="11272"/>
            <a:ext cx="3181630" cy="1453089"/>
            <a:chOff x="2794491" y="18330"/>
            <a:chExt cx="2390406" cy="1091727"/>
          </a:xfrm>
        </p:grpSpPr>
        <p:sp>
          <p:nvSpPr>
            <p:cNvPr id="13" name="圆角矩形 12"/>
            <p:cNvSpPr/>
            <p:nvPr/>
          </p:nvSpPr>
          <p:spPr>
            <a:xfrm>
              <a:off x="3420532" y="335566"/>
              <a:ext cx="1764365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3780124" y="333424"/>
              <a:ext cx="1376824" cy="439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>
            <a:grpSpLocks noChangeAspect="1"/>
          </p:cNvGrpSpPr>
          <p:nvPr/>
        </p:nvGrpSpPr>
        <p:grpSpPr>
          <a:xfrm flipH="1">
            <a:off x="9880543" y="5183510"/>
            <a:ext cx="2113695" cy="1671885"/>
            <a:chOff x="334785" y="4429985"/>
            <a:chExt cx="2813326" cy="2225279"/>
          </a:xfrm>
        </p:grpSpPr>
        <p:grpSp>
          <p:nvGrpSpPr>
            <p:cNvPr id="17" name="组合 16"/>
            <p:cNvGrpSpPr/>
            <p:nvPr userDrawn="1"/>
          </p:nvGrpSpPr>
          <p:grpSpPr>
            <a:xfrm>
              <a:off x="334785" y="4732908"/>
              <a:ext cx="2813326" cy="1922356"/>
              <a:chOff x="262057" y="3331619"/>
              <a:chExt cx="2813326" cy="1922356"/>
            </a:xfrm>
          </p:grpSpPr>
          <p:pic>
            <p:nvPicPr>
              <p:cNvPr id="21" name="图片 20"/>
              <p:cNvPicPr>
                <a:picLocks noChangeAspect="1"/>
              </p:cNvPicPr>
              <p:nvPr userDrawn="1"/>
            </p:nvPicPr>
            <p:blipFill>
              <a:blip r:embed="rId12" cstate="email"/>
              <a:stretch>
                <a:fillRect/>
              </a:stretch>
            </p:blipFill>
            <p:spPr>
              <a:xfrm rot="652314">
                <a:off x="1714300" y="3331619"/>
                <a:ext cx="1361083" cy="747976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>
              <a:blip r:embed="rId13" cstate="email"/>
              <a:stretch>
                <a:fillRect/>
              </a:stretch>
            </p:blipFill>
            <p:spPr>
              <a:xfrm>
                <a:off x="262057" y="3592692"/>
                <a:ext cx="1661283" cy="1661283"/>
              </a:xfrm>
              <a:prstGeom prst="rect">
                <a:avLst/>
              </a:prstGeom>
            </p:spPr>
          </p:pic>
        </p:grpSp>
        <p:pic>
          <p:nvPicPr>
            <p:cNvPr id="18" name="图片 17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983430" y="4429985"/>
              <a:ext cx="745273" cy="745273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541710" y="1489154"/>
            <a:ext cx="8749511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先说说涂色部分各表示多少，再在（   ）里写出分数。</a:t>
            </a:r>
            <a:endParaRPr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371851" y="2452688"/>
            <a:ext cx="5448300" cy="1238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4" name="文本框 60423"/>
          <p:cNvSpPr txBox="1"/>
          <p:nvPr/>
        </p:nvSpPr>
        <p:spPr>
          <a:xfrm>
            <a:off x="3228975" y="4005582"/>
            <a:ext cx="6985000" cy="4924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6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（      ）   （      ）  （      ）   （      ）</a:t>
            </a:r>
            <a:endParaRPr lang="zh-CN" altLang="en-US" sz="2600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47"/>
          <p:cNvGrpSpPr/>
          <p:nvPr/>
        </p:nvGrpSpPr>
        <p:grpSpPr>
          <a:xfrm>
            <a:off x="3610900" y="3789682"/>
            <a:ext cx="776288" cy="872491"/>
            <a:chOff x="1581128" y="3925677"/>
            <a:chExt cx="776294" cy="1153143"/>
          </a:xfrm>
        </p:grpSpPr>
        <p:sp>
          <p:nvSpPr>
            <p:cNvPr id="7" name="TextBox 1"/>
            <p:cNvSpPr txBox="1"/>
            <p:nvPr/>
          </p:nvSpPr>
          <p:spPr>
            <a:xfrm>
              <a:off x="1581128" y="3925677"/>
              <a:ext cx="776294" cy="6495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643041" y="4500570"/>
              <a:ext cx="642944" cy="1588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"/>
            <p:cNvSpPr txBox="1"/>
            <p:nvPr/>
          </p:nvSpPr>
          <p:spPr>
            <a:xfrm>
              <a:off x="1581128" y="4429234"/>
              <a:ext cx="776294" cy="6495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17425" y="3742057"/>
            <a:ext cx="776288" cy="930275"/>
            <a:chOff x="2018" y="1724"/>
            <a:chExt cx="489" cy="586"/>
          </a:xfrm>
        </p:grpSpPr>
        <p:sp>
          <p:nvSpPr>
            <p:cNvPr id="11" name="TextBox 1"/>
            <p:cNvSpPr txBox="1"/>
            <p:nvPr/>
          </p:nvSpPr>
          <p:spPr>
            <a:xfrm>
              <a:off x="2018" y="1724"/>
              <a:ext cx="489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2057" y="2028"/>
              <a:ext cx="405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"/>
            <p:cNvSpPr txBox="1"/>
            <p:nvPr/>
          </p:nvSpPr>
          <p:spPr>
            <a:xfrm>
              <a:off x="2018" y="2000"/>
              <a:ext cx="489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47"/>
          <p:cNvGrpSpPr/>
          <p:nvPr/>
        </p:nvGrpSpPr>
        <p:grpSpPr>
          <a:xfrm>
            <a:off x="6312825" y="3815081"/>
            <a:ext cx="776288" cy="884066"/>
            <a:chOff x="1581128" y="3925677"/>
            <a:chExt cx="776294" cy="1168441"/>
          </a:xfrm>
        </p:grpSpPr>
        <p:sp>
          <p:nvSpPr>
            <p:cNvPr id="15" name="TextBox 1"/>
            <p:cNvSpPr txBox="1"/>
            <p:nvPr/>
          </p:nvSpPr>
          <p:spPr>
            <a:xfrm>
              <a:off x="1581128" y="3925677"/>
              <a:ext cx="776294" cy="6495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643041" y="4500570"/>
              <a:ext cx="642944" cy="1588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"/>
            <p:cNvSpPr txBox="1"/>
            <p:nvPr/>
          </p:nvSpPr>
          <p:spPr>
            <a:xfrm>
              <a:off x="1581128" y="4444532"/>
              <a:ext cx="776294" cy="6495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组合 47"/>
          <p:cNvGrpSpPr/>
          <p:nvPr/>
        </p:nvGrpSpPr>
        <p:grpSpPr>
          <a:xfrm>
            <a:off x="7717765" y="3815077"/>
            <a:ext cx="776287" cy="860914"/>
            <a:chOff x="1581128" y="3925677"/>
            <a:chExt cx="776294" cy="1137843"/>
          </a:xfrm>
        </p:grpSpPr>
        <p:sp>
          <p:nvSpPr>
            <p:cNvPr id="19" name="TextBox 1"/>
            <p:cNvSpPr txBox="1"/>
            <p:nvPr/>
          </p:nvSpPr>
          <p:spPr>
            <a:xfrm>
              <a:off x="1581128" y="3925677"/>
              <a:ext cx="776294" cy="6495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8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643041" y="4500570"/>
              <a:ext cx="642942" cy="1588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"/>
            <p:cNvSpPr txBox="1"/>
            <p:nvPr/>
          </p:nvSpPr>
          <p:spPr>
            <a:xfrm>
              <a:off x="1581128" y="4413936"/>
              <a:ext cx="776294" cy="64958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60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</a:t>
              </a:r>
              <a:endParaRPr lang="en-US" altLang="zh-CN" sz="26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7345" y="11272"/>
            <a:ext cx="3181630" cy="1453089"/>
            <a:chOff x="2794491" y="18330"/>
            <a:chExt cx="2390406" cy="1091727"/>
          </a:xfrm>
        </p:grpSpPr>
        <p:sp>
          <p:nvSpPr>
            <p:cNvPr id="24" name="圆角矩形 23"/>
            <p:cNvSpPr/>
            <p:nvPr/>
          </p:nvSpPr>
          <p:spPr>
            <a:xfrm>
              <a:off x="3420532" y="335566"/>
              <a:ext cx="1764365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矩形 25"/>
            <p:cNvSpPr/>
            <p:nvPr/>
          </p:nvSpPr>
          <p:spPr>
            <a:xfrm>
              <a:off x="3780124" y="333424"/>
              <a:ext cx="1376824" cy="439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288624" y="5602149"/>
            <a:ext cx="11634747" cy="1274167"/>
            <a:chOff x="120" y="4120078"/>
            <a:chExt cx="8741358" cy="1032879"/>
          </a:xfrm>
        </p:grpSpPr>
        <p:grpSp>
          <p:nvGrpSpPr>
            <p:cNvPr id="28" name="组合 27"/>
            <p:cNvGrpSpPr>
              <a:grpSpLocks noChangeAspect="1"/>
            </p:cNvGrpSpPr>
            <p:nvPr/>
          </p:nvGrpSpPr>
          <p:grpSpPr>
            <a:xfrm>
              <a:off x="120" y="4120078"/>
              <a:ext cx="5848667" cy="1023354"/>
              <a:chOff x="-76078" y="3905208"/>
              <a:chExt cx="7076889" cy="1238258"/>
            </a:xfrm>
          </p:grpSpPr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D4F8FA"/>
                  </a:clrFrom>
                  <a:clrTo>
                    <a:srgbClr val="D4F8F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-76078" y="3905208"/>
                <a:ext cx="3581400" cy="1238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D4F8FA"/>
                  </a:clrFrom>
                  <a:clrTo>
                    <a:srgbClr val="D4F8F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3419411" y="3905216"/>
                <a:ext cx="3581400" cy="1238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D4F8FA"/>
                </a:clrFrom>
                <a:clrTo>
                  <a:srgbClr val="D4F8FA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781643" y="4129610"/>
              <a:ext cx="2959835" cy="1023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66815" y="2674006"/>
            <a:ext cx="7862887" cy="2290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矩形 1"/>
          <p:cNvSpPr/>
          <p:nvPr/>
        </p:nvSpPr>
        <p:spPr>
          <a:xfrm>
            <a:off x="1205232" y="1771650"/>
            <a:ext cx="7775575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Wingdings" panose="05000000000000000000" pitchFamily="2" charset="2"/>
              </a:rPr>
              <a:t>用分数表示下面各图的涂色部分和没有涂色部分。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3" name="矩形 17"/>
          <p:cNvSpPr/>
          <p:nvPr/>
        </p:nvSpPr>
        <p:spPr>
          <a:xfrm>
            <a:off x="3416301" y="3690006"/>
            <a:ext cx="4699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98850" y="404401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7"/>
          <p:cNvSpPr/>
          <p:nvPr/>
        </p:nvSpPr>
        <p:spPr>
          <a:xfrm>
            <a:off x="3398839" y="4258329"/>
            <a:ext cx="4699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481389" y="4604404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7"/>
          <p:cNvSpPr/>
          <p:nvPr/>
        </p:nvSpPr>
        <p:spPr>
          <a:xfrm>
            <a:off x="4711700" y="3690006"/>
            <a:ext cx="4699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794250" y="404401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17"/>
          <p:cNvSpPr/>
          <p:nvPr/>
        </p:nvSpPr>
        <p:spPr>
          <a:xfrm>
            <a:off x="4702176" y="4244044"/>
            <a:ext cx="46990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784726" y="459646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17"/>
          <p:cNvSpPr/>
          <p:nvPr/>
        </p:nvSpPr>
        <p:spPr>
          <a:xfrm>
            <a:off x="6021389" y="3690006"/>
            <a:ext cx="4699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105526" y="404401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17"/>
          <p:cNvSpPr/>
          <p:nvPr/>
        </p:nvSpPr>
        <p:spPr>
          <a:xfrm>
            <a:off x="6018213" y="4244044"/>
            <a:ext cx="46990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100764" y="459646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17"/>
          <p:cNvSpPr/>
          <p:nvPr/>
        </p:nvSpPr>
        <p:spPr>
          <a:xfrm>
            <a:off x="7699376" y="3690006"/>
            <a:ext cx="469900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781925" y="404401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17"/>
          <p:cNvSpPr/>
          <p:nvPr/>
        </p:nvSpPr>
        <p:spPr>
          <a:xfrm>
            <a:off x="7718425" y="4244044"/>
            <a:ext cx="469900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en-US" altLang="zh-CN" sz="2000" b="1" baseline="30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7800976" y="4596467"/>
            <a:ext cx="3032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  <p:bldP spid="20" grpId="0" animBg="1"/>
      <p:bldP spid="22" grpId="0" animBg="1"/>
      <p:bldP spid="24" grpId="0" animBg="1"/>
      <p:bldP spid="26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38531" y="2489517"/>
            <a:ext cx="10315575" cy="17335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14350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总结归纳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" name="文本框 4"/>
          <p:cNvSpPr txBox="1"/>
          <p:nvPr/>
        </p:nvSpPr>
        <p:spPr>
          <a:xfrm>
            <a:off x="1115380" y="2618106"/>
            <a:ext cx="1004506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总结：这节课认识了几分之几，也初步学习了简单分数的大小比较方法。</a:t>
            </a:r>
            <a:endParaRPr lang="zh-CN" sz="2800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185400" y="11772900"/>
            <a:ext cx="3556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360472" y="4634435"/>
            <a:ext cx="1470965" cy="1875027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919542" y="1607502"/>
            <a:ext cx="7224460" cy="999535"/>
            <a:chOff x="2754113" y="2184639"/>
            <a:chExt cx="7224460" cy="99953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9" name="矩形: 圆角 8"/>
            <p:cNvSpPr/>
            <p:nvPr/>
          </p:nvSpPr>
          <p:spPr>
            <a:xfrm>
              <a:off x="3391929" y="2353594"/>
              <a:ext cx="6586644" cy="702451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进一步认识分数</a:t>
              </a:r>
              <a:r>
                <a:rPr lang="en-US" altLang="zh-CN" sz="20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能进行同分母分数的大小比较；</a:t>
              </a:r>
              <a:endPara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54113" y="2184639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972758" y="2377246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b="1">
                  <a:solidFill>
                    <a:srgbClr val="7DD4A9"/>
                  </a:solidFill>
                  <a:latin typeface="Times New Roman" panose="02020603050405020304" pitchFamily="18" charset="0"/>
                  <a:ea typeface="方正少儿简体" panose="03000509000000000000" pitchFamily="65" charset="-122"/>
                  <a:cs typeface="Times New Roman" panose="02020603050405020304" pitchFamily="18" charset="0"/>
                </a:rPr>
                <a:t>1</a:t>
              </a:r>
              <a:endParaRPr lang="zh-CN" altLang="en-US" sz="4400" b="1">
                <a:solidFill>
                  <a:srgbClr val="7DD4A9"/>
                </a:solidFill>
                <a:latin typeface="Times New Roman" panose="02020603050405020304" pitchFamily="18" charset="0"/>
                <a:ea typeface="方正少儿简体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919542" y="2895706"/>
            <a:ext cx="7224460" cy="999535"/>
            <a:chOff x="2754113" y="2184639"/>
            <a:chExt cx="7224460" cy="999535"/>
          </a:xfrm>
          <a:solidFill>
            <a:schemeClr val="accent6">
              <a:lumMod val="75000"/>
            </a:schemeClr>
          </a:solidFill>
        </p:grpSpPr>
        <p:sp>
          <p:nvSpPr>
            <p:cNvPr id="18" name="矩形: 圆角 17"/>
            <p:cNvSpPr/>
            <p:nvPr/>
          </p:nvSpPr>
          <p:spPr>
            <a:xfrm>
              <a:off x="3565553" y="2365169"/>
              <a:ext cx="6413020" cy="702451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培养合作意识；</a:t>
              </a:r>
              <a:endPara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754113" y="2184639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972758" y="2377246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b="1">
                  <a:solidFill>
                    <a:srgbClr val="08A5EF"/>
                  </a:solidFill>
                  <a:latin typeface="Times New Roman" panose="02020603050405020304" pitchFamily="18" charset="0"/>
                  <a:ea typeface="方正少儿简体" panose="03000509000000000000" pitchFamily="65" charset="-122"/>
                  <a:cs typeface="Times New Roman" panose="02020603050405020304" pitchFamily="18" charset="0"/>
                </a:rPr>
                <a:t>2</a:t>
              </a:r>
              <a:endParaRPr lang="zh-CN" altLang="en-US" sz="4400" b="1">
                <a:solidFill>
                  <a:srgbClr val="08A5EF"/>
                </a:solidFill>
                <a:latin typeface="Times New Roman" panose="02020603050405020304" pitchFamily="18" charset="0"/>
                <a:ea typeface="方正少儿简体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19542" y="4183910"/>
            <a:ext cx="7224460" cy="999535"/>
            <a:chOff x="2754113" y="2184639"/>
            <a:chExt cx="7224460" cy="999535"/>
          </a:xfrm>
          <a:solidFill>
            <a:schemeClr val="accent1">
              <a:lumMod val="75000"/>
            </a:schemeClr>
          </a:solidFill>
        </p:grpSpPr>
        <p:sp>
          <p:nvSpPr>
            <p:cNvPr id="23" name="矩形: 圆角 22"/>
            <p:cNvSpPr/>
            <p:nvPr/>
          </p:nvSpPr>
          <p:spPr>
            <a:xfrm>
              <a:off x="3461103" y="2365034"/>
              <a:ext cx="6517470" cy="702310"/>
            </a:xfrm>
            <a:prstGeom prst="roundRect">
              <a:avLst>
                <a:gd name="adj" fmla="val 441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渗透数形结合的思想，进一步发展数感；</a:t>
              </a:r>
              <a:endPara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754113" y="2184639"/>
              <a:ext cx="998189" cy="99953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972758" y="2377246"/>
              <a:ext cx="590036" cy="591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b="1">
                  <a:solidFill>
                    <a:srgbClr val="739A28"/>
                  </a:solidFill>
                  <a:latin typeface="Times New Roman" panose="02020603050405020304" pitchFamily="18" charset="0"/>
                  <a:ea typeface="方正少儿简体" panose="03000509000000000000" pitchFamily="65" charset="-122"/>
                  <a:cs typeface="Times New Roman" panose="02020603050405020304" pitchFamily="18" charset="0"/>
                </a:rPr>
                <a:t>3</a:t>
              </a:r>
              <a:endParaRPr lang="zh-CN" altLang="en-US" sz="4400" b="1">
                <a:solidFill>
                  <a:srgbClr val="739A28"/>
                </a:solidFill>
                <a:latin typeface="Times New Roman" panose="02020603050405020304" pitchFamily="18" charset="0"/>
                <a:ea typeface="方正少儿简体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47343" y="11272"/>
            <a:ext cx="3064490" cy="1453089"/>
            <a:chOff x="2794491" y="18330"/>
            <a:chExt cx="2302397" cy="1091727"/>
          </a:xfrm>
        </p:grpSpPr>
        <p:sp>
          <p:nvSpPr>
            <p:cNvPr id="21" name="圆角矩形 20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矩形 27"/>
            <p:cNvSpPr/>
            <p:nvPr/>
          </p:nvSpPr>
          <p:spPr>
            <a:xfrm>
              <a:off x="3700060" y="336518"/>
              <a:ext cx="1376824" cy="439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本节目标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4516" y="392113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复习旧知，引出课题</a:t>
            </a:r>
            <a:endParaRPr kumimoji="0" lang="zh-CN" altLang="zh-CN" sz="4000" b="1" i="0" u="none" strike="noStrike" kern="0" cap="none" spc="20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91566" y="1398905"/>
            <a:ext cx="10217150" cy="820420"/>
            <a:chOff x="1719" y="2049"/>
            <a:chExt cx="16090" cy="1292"/>
          </a:xfrm>
        </p:grpSpPr>
        <p:sp>
          <p:nvSpPr>
            <p:cNvPr id="3" name="文本框 2"/>
            <p:cNvSpPr txBox="1"/>
            <p:nvPr/>
          </p:nvSpPr>
          <p:spPr>
            <a:xfrm>
              <a:off x="1719" y="2108"/>
              <a:ext cx="15718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en-US" sz="2400" spc="200">
                  <a:uFillTx/>
                  <a:sym typeface="+mn-ea"/>
                </a:rPr>
                <a:t>1.</a:t>
              </a:r>
              <a:r>
                <a:rPr lang="zh-CN" altLang="en-US" sz="2400" spc="200">
                  <a:uFillTx/>
                  <a:sym typeface="+mn-ea"/>
                </a:rPr>
                <a:t>把某一物体平均分成</a:t>
              </a:r>
              <a:r>
                <a:rPr lang="en-US" altLang="zh-CN" sz="2400" spc="200">
                  <a:uFillTx/>
                  <a:sym typeface="+mn-ea"/>
                </a:rPr>
                <a:t>2</a:t>
              </a:r>
              <a:r>
                <a:rPr lang="zh-CN" altLang="en-US" sz="2400" spc="200">
                  <a:uFillTx/>
                  <a:sym typeface="+mn-ea"/>
                </a:rPr>
                <a:t>份，每份就是它的（</a:t>
              </a:r>
              <a:r>
                <a:rPr lang="en-US" altLang="zh-CN" sz="2400" spc="200">
                  <a:uFillTx/>
                  <a:sym typeface="+mn-ea"/>
                </a:rPr>
                <a:t>   </a:t>
              </a:r>
              <a:r>
                <a:rPr lang="zh-CN" altLang="en-US" sz="2400" spc="200">
                  <a:uFillTx/>
                  <a:sym typeface="+mn-ea"/>
                </a:rPr>
                <a:t>）分之一，写作</a:t>
              </a:r>
              <a:r>
                <a:rPr lang="en-US" altLang="zh-CN" sz="2400" spc="200">
                  <a:uFillTx/>
                  <a:sym typeface="+mn-ea"/>
                </a:rPr>
                <a:t>    </a:t>
              </a:r>
              <a:r>
                <a:rPr lang="zh-CN" altLang="en-US" sz="2400" spc="200">
                  <a:uFillTx/>
                  <a:sym typeface="+mn-ea"/>
                </a:rPr>
                <a:t>。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170" y="2049"/>
              <a:ext cx="1639" cy="1292"/>
              <a:chOff x="16192" y="2005"/>
              <a:chExt cx="1639" cy="129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6192" y="2005"/>
                <a:ext cx="1639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sz="2400" spc="200">
                    <a:sym typeface="+mn-ea"/>
                  </a:rPr>
                  <a:t>（</a:t>
                </a:r>
                <a:r>
                  <a:rPr lang="en-US" altLang="zh-CN" sz="2400" spc="200">
                    <a:sym typeface="+mn-ea"/>
                  </a:rPr>
                  <a:t>  </a:t>
                </a:r>
                <a:r>
                  <a:rPr lang="zh-CN" sz="2400" spc="200">
                    <a:sym typeface="+mn-ea"/>
                  </a:rPr>
                  <a:t>）</a:t>
                </a:r>
                <a:endParaRPr lang="zh-CN" altLang="en-US" sz="2400" spc="200" noProof="1">
                  <a:ea typeface="宋体" panose="02010600030101010101" pitchFamily="2" charset="-122"/>
                  <a:sym typeface="+mn-ea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6192" y="2570"/>
                <a:ext cx="1639" cy="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sz="2400" spc="200">
                    <a:sym typeface="+mn-ea"/>
                  </a:rPr>
                  <a:t>（</a:t>
                </a:r>
                <a:r>
                  <a:rPr lang="en-US" altLang="zh-CN" sz="2400" spc="200">
                    <a:sym typeface="+mn-ea"/>
                  </a:rPr>
                  <a:t>  </a:t>
                </a:r>
                <a:r>
                  <a:rPr lang="zh-CN" sz="2400" spc="200">
                    <a:sym typeface="+mn-ea"/>
                  </a:rPr>
                  <a:t>）</a:t>
                </a:r>
                <a:endParaRPr lang="zh-CN" altLang="en-US" sz="2400" spc="200" noProof="1">
                  <a:ea typeface="宋体" panose="02010600030101010101" pitchFamily="2" charset="-122"/>
                  <a:sym typeface="+mn-ea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16747" y="2656"/>
                <a:ext cx="734" cy="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文本框 14"/>
          <p:cNvSpPr txBox="1"/>
          <p:nvPr/>
        </p:nvSpPr>
        <p:spPr>
          <a:xfrm>
            <a:off x="1091566" y="2405381"/>
            <a:ext cx="8501045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sz="2400" spc="200" dirty="0">
                <a:uFillTx/>
                <a:sym typeface="+mn-ea"/>
              </a:rPr>
              <a:t>2.</a:t>
            </a:r>
            <a:r>
              <a:rPr lang="zh-CN" altLang="en-US" sz="2400" spc="200" dirty="0">
                <a:uFillTx/>
                <a:sym typeface="+mn-ea"/>
              </a:rPr>
              <a:t>分数由（</a:t>
            </a:r>
            <a:r>
              <a:rPr lang="en-US" altLang="zh-CN" sz="2400" spc="200" dirty="0">
                <a:uFillTx/>
                <a:sym typeface="+mn-ea"/>
              </a:rPr>
              <a:t>    </a:t>
            </a:r>
            <a:r>
              <a:rPr lang="zh-CN" altLang="en-US" sz="2400" spc="200" dirty="0">
                <a:uFillTx/>
                <a:sym typeface="+mn-ea"/>
              </a:rPr>
              <a:t>）部分组成，分别叫</a:t>
            </a:r>
            <a:r>
              <a:rPr lang="en-US" altLang="zh-CN" sz="2400" spc="200" dirty="0">
                <a:uFillTx/>
                <a:sym typeface="+mn-ea"/>
              </a:rPr>
              <a:t>(      )</a:t>
            </a:r>
            <a:r>
              <a:rPr lang="zh-CN" altLang="en-US" sz="2400" spc="200" dirty="0">
                <a:uFillTx/>
                <a:sym typeface="+mn-ea"/>
              </a:rPr>
              <a:t>、</a:t>
            </a:r>
            <a:r>
              <a:rPr lang="en-US" altLang="zh-CN" sz="2400" spc="200" dirty="0">
                <a:uFillTx/>
                <a:sym typeface="+mn-ea"/>
              </a:rPr>
              <a:t>(      )</a:t>
            </a:r>
            <a:r>
              <a:rPr lang="zh-CN" altLang="en-US" sz="2400" spc="200" dirty="0">
                <a:uFillTx/>
                <a:sym typeface="+mn-ea"/>
              </a:rPr>
              <a:t>、</a:t>
            </a:r>
            <a:r>
              <a:rPr lang="en-US" altLang="zh-CN" sz="2400" spc="200" dirty="0">
                <a:uFillTx/>
                <a:sym typeface="+mn-ea"/>
              </a:rPr>
              <a:t>(     )</a:t>
            </a:r>
            <a:r>
              <a:rPr lang="zh-CN" altLang="en-US" sz="2400" spc="200" dirty="0">
                <a:uFillTx/>
                <a:sym typeface="+mn-ea"/>
              </a:rPr>
              <a:t>。</a:t>
            </a:r>
            <a:endParaRPr lang="zh-CN" altLang="en-US" sz="2400" spc="20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091566" y="3265171"/>
            <a:ext cx="10403840" cy="2979420"/>
            <a:chOff x="1719" y="5142"/>
            <a:chExt cx="16384" cy="4692"/>
          </a:xfrm>
        </p:grpSpPr>
        <p:sp>
          <p:nvSpPr>
            <p:cNvPr id="20" name="文本框 19"/>
            <p:cNvSpPr txBox="1"/>
            <p:nvPr/>
          </p:nvSpPr>
          <p:spPr>
            <a:xfrm>
              <a:off x="1719" y="5142"/>
              <a:ext cx="5988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en-US" sz="2400" spc="200">
                  <a:uFillTx/>
                  <a:sym typeface="+mn-ea"/>
                </a:rPr>
                <a:t>3.</a:t>
              </a:r>
              <a:r>
                <a:rPr lang="zh-CN" altLang="en-US" sz="2400" spc="200">
                  <a:uFillTx/>
                  <a:sym typeface="+mn-ea"/>
                </a:rPr>
                <a:t>用分数表示阴影部分。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232" y="6355"/>
              <a:ext cx="1646" cy="1641"/>
              <a:chOff x="2867" y="7402"/>
              <a:chExt cx="1646" cy="16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877" y="7402"/>
                <a:ext cx="818" cy="82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877" y="7402"/>
                <a:ext cx="1636" cy="1636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 flipH="1">
                <a:off x="3695" y="7407"/>
                <a:ext cx="0" cy="1636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5400000" flipH="1">
                <a:off x="3685" y="7407"/>
                <a:ext cx="0" cy="1636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>
              <a:off x="8808" y="6308"/>
              <a:ext cx="1736" cy="1736"/>
              <a:chOff x="5756" y="7037"/>
              <a:chExt cx="1736" cy="1736"/>
            </a:xfrm>
          </p:grpSpPr>
          <p:sp>
            <p:nvSpPr>
              <p:cNvPr id="27" name="饼形 26"/>
              <p:cNvSpPr/>
              <p:nvPr/>
            </p:nvSpPr>
            <p:spPr>
              <a:xfrm rot="2460000">
                <a:off x="5756" y="7037"/>
                <a:ext cx="1736" cy="1736"/>
              </a:xfrm>
              <a:prstGeom prst="pie">
                <a:avLst>
                  <a:gd name="adj1" fmla="val 5367260"/>
                  <a:gd name="adj2" fmla="val 1620000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5756" y="7037"/>
                <a:ext cx="1736" cy="173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14474" y="6293"/>
              <a:ext cx="1720" cy="1721"/>
              <a:chOff x="9480" y="7037"/>
              <a:chExt cx="1720" cy="1721"/>
            </a:xfrm>
          </p:grpSpPr>
          <p:sp>
            <p:nvSpPr>
              <p:cNvPr id="29" name="等腰三角形 28"/>
              <p:cNvSpPr/>
              <p:nvPr/>
            </p:nvSpPr>
            <p:spPr>
              <a:xfrm>
                <a:off x="9480" y="7037"/>
                <a:ext cx="1721" cy="1721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>
                <a:off x="9480" y="8272"/>
                <a:ext cx="1721" cy="486"/>
              </a:xfrm>
              <a:prstGeom prst="triangl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接连接符 32"/>
              <p:cNvCxnSpPr>
                <a:stCxn id="29" idx="0"/>
                <a:endCxn id="32" idx="0"/>
              </p:cNvCxnSpPr>
              <p:nvPr/>
            </p:nvCxnSpPr>
            <p:spPr>
              <a:xfrm flipH="1">
                <a:off x="10341" y="7037"/>
                <a:ext cx="0" cy="1235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1719" y="8198"/>
              <a:ext cx="497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写作：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(         )</a:t>
              </a:r>
              <a:endParaRPr lang="en-US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719" y="9107"/>
              <a:ext cx="497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读作：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(         )</a:t>
              </a:r>
              <a:endParaRPr lang="en-US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469" y="8198"/>
              <a:ext cx="497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写作：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(         )</a:t>
              </a:r>
              <a:endParaRPr lang="en-US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469" y="9107"/>
              <a:ext cx="497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读作：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(         )</a:t>
              </a:r>
              <a:endParaRPr lang="en-US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3127" y="8198"/>
              <a:ext cx="497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写作：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(         )</a:t>
              </a:r>
              <a:endParaRPr lang="en-US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127" y="9107"/>
              <a:ext cx="497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读作：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(         )</a:t>
              </a:r>
              <a:endParaRPr lang="en-US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7659371" y="1581787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二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683875" y="178054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2</a:t>
            </a:r>
            <a:endParaRPr lang="en-US" altLang="zh-CN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683875" y="1391287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1</a:t>
            </a:r>
            <a:endParaRPr lang="en-US" altLang="zh-CN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957195" y="2576832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三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853556" y="2576832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分子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420100" y="2576832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分数线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259696" y="2576832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分母</a:t>
            </a:r>
            <a:endParaRPr lang="en-US" altLang="zh-CN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2930529" y="5089525"/>
            <a:ext cx="353061" cy="713740"/>
            <a:chOff x="3287" y="2032"/>
            <a:chExt cx="556" cy="1124"/>
          </a:xfrm>
        </p:grpSpPr>
        <p:sp>
          <p:nvSpPr>
            <p:cNvPr id="96" name="文本框 95"/>
            <p:cNvSpPr txBox="1"/>
            <p:nvPr/>
          </p:nvSpPr>
          <p:spPr>
            <a:xfrm>
              <a:off x="3307" y="2032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287" y="2526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4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98" name="直接连接符 97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2389506" y="5794377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四分之一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056631" y="5794377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二分之一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648826" y="5794377"/>
            <a:ext cx="151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三分之一</a:t>
            </a:r>
            <a:endParaRPr lang="zh-CN" altLang="en-US" sz="2400" spc="200" noProof="1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600829" y="5076825"/>
            <a:ext cx="353061" cy="726440"/>
            <a:chOff x="3287" y="2012"/>
            <a:chExt cx="556" cy="1144"/>
          </a:xfrm>
        </p:grpSpPr>
        <p:sp>
          <p:nvSpPr>
            <p:cNvPr id="56" name="文本框 55"/>
            <p:cNvSpPr txBox="1"/>
            <p:nvPr/>
          </p:nvSpPr>
          <p:spPr>
            <a:xfrm>
              <a:off x="3307" y="2012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287" y="2526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2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10233029" y="5076825"/>
            <a:ext cx="353061" cy="726440"/>
            <a:chOff x="3287" y="2012"/>
            <a:chExt cx="556" cy="1144"/>
          </a:xfrm>
        </p:grpSpPr>
        <p:sp>
          <p:nvSpPr>
            <p:cNvPr id="65" name="文本框 64"/>
            <p:cNvSpPr txBox="1"/>
            <p:nvPr/>
          </p:nvSpPr>
          <p:spPr>
            <a:xfrm>
              <a:off x="3307" y="2012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287" y="2526"/>
              <a:ext cx="536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3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2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6766" y="997587"/>
            <a:ext cx="7877175" cy="20159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rgbClr val="00206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  <a:sym typeface="+mn-ea"/>
              </a:rPr>
              <a:t>大</a:t>
            </a:r>
            <a:r>
              <a:rPr lang="zh-CN" altLang="en-US" sz="2800" dirty="0">
                <a:solidFill>
                  <a:srgbClr val="00206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j-ea"/>
                <a:ea typeface="+mj-ea"/>
                <a:sym typeface="+mn-ea"/>
              </a:rPr>
              <a:t>家拿出准备好的大小相同的正方形纸，把一张正方形纸折成同样大的4份，再把一份或几份涂上喜欢的颜色。</a:t>
            </a:r>
            <a:endParaRPr lang="zh-CN" altLang="en-US" sz="2800" dirty="0">
              <a:solidFill>
                <a:srgbClr val="00206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+mj-ea"/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51681" y="2785110"/>
            <a:ext cx="3089911" cy="3089910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5"/>
          <p:cNvSpPr/>
          <p:nvPr/>
        </p:nvSpPr>
        <p:spPr>
          <a:xfrm>
            <a:off x="2193926" y="2371727"/>
            <a:ext cx="1008063" cy="1006475"/>
          </a:xfrm>
          <a:prstGeom prst="rect">
            <a:avLst/>
          </a:prstGeom>
          <a:solidFill>
            <a:srgbClr val="FFB3B5"/>
          </a:solidFill>
          <a:ln w="19050">
            <a:noFill/>
          </a:ln>
        </p:spPr>
        <p:txBody>
          <a:bodyPr anchor="ctr"/>
          <a:lstStyle/>
          <a:p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8675" name="矩形 10"/>
          <p:cNvSpPr/>
          <p:nvPr/>
        </p:nvSpPr>
        <p:spPr>
          <a:xfrm>
            <a:off x="1509714" y="990600"/>
            <a:ext cx="7165975" cy="5078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把一张正方形纸折成同样大的 </a:t>
            </a: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 份，再把一份或几份涂上颜色。 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8" name="矩形 5"/>
          <p:cNvSpPr/>
          <p:nvPr/>
        </p:nvSpPr>
        <p:spPr>
          <a:xfrm>
            <a:off x="1200151" y="2371727"/>
            <a:ext cx="1008063" cy="1006475"/>
          </a:xfrm>
          <a:prstGeom prst="rect">
            <a:avLst/>
          </a:prstGeom>
          <a:solidFill>
            <a:srgbClr val="FFB3B5"/>
          </a:solidFill>
          <a:ln w="19050">
            <a:noFill/>
          </a:ln>
        </p:spPr>
        <p:txBody>
          <a:bodyPr anchor="ctr"/>
          <a:lstStyle/>
          <a:p>
            <a:endParaRPr lang="zh-CN" altLang="en-US" sz="2000">
              <a:latin typeface="楷体" panose="02010609060101010101" pitchFamily="49" charset="-122"/>
            </a:endParaRPr>
          </a:p>
        </p:txBody>
      </p:sp>
      <p:sp>
        <p:nvSpPr>
          <p:cNvPr id="28679" name="矩形 15"/>
          <p:cNvSpPr/>
          <p:nvPr/>
        </p:nvSpPr>
        <p:spPr>
          <a:xfrm>
            <a:off x="1193800" y="2370140"/>
            <a:ext cx="2014539" cy="2016125"/>
          </a:xfrm>
          <a:prstGeom prst="rect">
            <a:avLst/>
          </a:prstGeom>
          <a:noFill/>
          <a:ln w="22860" cap="flat" cmpd="sng">
            <a:solidFill>
              <a:srgbClr val="33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zh-CN" altLang="en-US" sz="2000">
              <a:latin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93800" y="3375025"/>
            <a:ext cx="2014539" cy="0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16200000">
            <a:off x="1193006" y="3375819"/>
            <a:ext cx="2014538" cy="0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31"/>
          <p:cNvGrpSpPr/>
          <p:nvPr/>
        </p:nvGrpSpPr>
        <p:grpSpPr>
          <a:xfrm>
            <a:off x="1466851" y="2400300"/>
            <a:ext cx="471488" cy="954088"/>
            <a:chOff x="7945800" y="880717"/>
            <a:chExt cx="482030" cy="954126"/>
          </a:xfrm>
        </p:grpSpPr>
        <p:sp>
          <p:nvSpPr>
            <p:cNvPr id="28703" name="矩形 17"/>
            <p:cNvSpPr/>
            <p:nvPr/>
          </p:nvSpPr>
          <p:spPr>
            <a:xfrm>
              <a:off x="7945800" y="880717"/>
              <a:ext cx="482030" cy="9541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 b="1">
                  <a:latin typeface="Times New Roman" panose="02020603050405020304" pitchFamily="18" charset="0"/>
                </a:rPr>
                <a:t>1</a:t>
              </a:r>
              <a:endParaRPr lang="en-US" altLang="zh-CN" sz="2800" b="1">
                <a:latin typeface="Times New Roman" panose="02020603050405020304" pitchFamily="18" charset="0"/>
              </a:endParaRPr>
            </a:p>
            <a:p>
              <a:pPr algn="ctr" eaLnBrk="1" hangingPunct="1"/>
              <a:r>
                <a:rPr lang="en-US" altLang="zh-CN" sz="2800" b="1">
                  <a:latin typeface="Times New Roman" panose="02020603050405020304" pitchFamily="18" charset="0"/>
                </a:rPr>
                <a:t>4</a:t>
              </a:r>
              <a:endParaRPr lang="zh-CN" altLang="en-US" sz="2800" b="1" baseline="30000">
                <a:latin typeface="Times New Roman" panose="02020603050405020304" pitchFamily="18" charset="0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8022081" y="1355399"/>
              <a:ext cx="3099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31"/>
          <p:cNvGrpSpPr/>
          <p:nvPr/>
        </p:nvGrpSpPr>
        <p:grpSpPr>
          <a:xfrm>
            <a:off x="2473325" y="2390775"/>
            <a:ext cx="471488" cy="954088"/>
            <a:chOff x="7945800" y="880717"/>
            <a:chExt cx="482030" cy="954126"/>
          </a:xfrm>
        </p:grpSpPr>
        <p:sp>
          <p:nvSpPr>
            <p:cNvPr id="28701" name="矩形 30"/>
            <p:cNvSpPr/>
            <p:nvPr/>
          </p:nvSpPr>
          <p:spPr>
            <a:xfrm>
              <a:off x="7945800" y="880717"/>
              <a:ext cx="482030" cy="9541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 b="1">
                  <a:latin typeface="Times New Roman" panose="02020603050405020304" pitchFamily="18" charset="0"/>
                </a:rPr>
                <a:t>1</a:t>
              </a:r>
              <a:endParaRPr lang="en-US" altLang="zh-CN" sz="2800" b="1">
                <a:latin typeface="Times New Roman" panose="02020603050405020304" pitchFamily="18" charset="0"/>
              </a:endParaRPr>
            </a:p>
            <a:p>
              <a:pPr algn="ctr" eaLnBrk="1" hangingPunct="1"/>
              <a:r>
                <a:rPr lang="en-US" altLang="zh-CN" sz="2800" b="1">
                  <a:latin typeface="Times New Roman" panose="02020603050405020304" pitchFamily="18" charset="0"/>
                </a:rPr>
                <a:t>4</a:t>
              </a:r>
              <a:endParaRPr lang="zh-CN" altLang="en-US" sz="2800" b="1" baseline="30000">
                <a:latin typeface="Times New Roman" panose="02020603050405020304" pitchFamily="18" charset="0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8022081" y="1355399"/>
              <a:ext cx="30999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3333751" y="2586040"/>
            <a:ext cx="2784479" cy="803811"/>
            <a:chOff x="3281363" y="2426495"/>
            <a:chExt cx="2784479" cy="803811"/>
          </a:xfrm>
        </p:grpSpPr>
        <p:graphicFrame>
          <p:nvGraphicFramePr>
            <p:cNvPr id="28695" name="Object 10"/>
            <p:cNvGraphicFramePr>
              <a:graphicFrameLocks noChangeAspect="1"/>
            </p:cNvGraphicFramePr>
            <p:nvPr/>
          </p:nvGraphicFramePr>
          <p:xfrm>
            <a:off x="4090988" y="2426495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" r:id="rId1" imgW="917575" imgH="216535" progId="Equation.3">
                    <p:embed/>
                  </p:oleObj>
                </mc:Choice>
                <mc:Fallback>
                  <p:oleObj name="" r:id="rId1" imgW="917575" imgH="216535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090988" y="2426495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696" name="右箭头 7"/>
            <p:cNvSpPr/>
            <p:nvPr/>
          </p:nvSpPr>
          <p:spPr>
            <a:xfrm>
              <a:off x="3281363" y="2797971"/>
              <a:ext cx="612775" cy="360363"/>
            </a:xfrm>
            <a:prstGeom prst="rightArrow">
              <a:avLst>
                <a:gd name="adj1" fmla="val 50000"/>
                <a:gd name="adj2" fmla="val 50013"/>
              </a:avLst>
            </a:prstGeom>
            <a:gradFill>
              <a:gsLst>
                <a:gs pos="0">
                  <a:srgbClr val="012D86"/>
                </a:gs>
                <a:gs pos="100000">
                  <a:srgbClr val="0E2557"/>
                </a:gs>
              </a:gsLst>
              <a:lin ang="5400000" scaled="0"/>
            </a:gradFill>
            <a:ln w="12700">
              <a:noFill/>
            </a:ln>
          </p:spPr>
          <p:txBody>
            <a:bodyPr anchor="ctr"/>
            <a:lstStyle/>
            <a:p>
              <a:endParaRPr lang="zh-CN" altLang="en-US" sz="2800" b="1">
                <a:ln>
                  <a:solidFill>
                    <a:schemeClr val="tx2"/>
                  </a:solidFill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8697" name="组合 55"/>
            <p:cNvGrpSpPr/>
            <p:nvPr/>
          </p:nvGrpSpPr>
          <p:grpSpPr>
            <a:xfrm>
              <a:off x="5470394" y="2583975"/>
              <a:ext cx="587607" cy="646331"/>
              <a:chOff x="7596874" y="1003376"/>
              <a:chExt cx="482030" cy="646881"/>
            </a:xfrm>
          </p:grpSpPr>
          <p:sp>
            <p:nvSpPr>
              <p:cNvPr id="28699" name="矩形 17"/>
              <p:cNvSpPr/>
              <p:nvPr/>
            </p:nvSpPr>
            <p:spPr>
              <a:xfrm>
                <a:off x="7596874" y="1003376"/>
                <a:ext cx="482030" cy="64688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b="1"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b="1" baseline="30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7712884" y="1401860"/>
                <a:ext cx="3099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698" name="TextBox 10"/>
            <p:cNvSpPr txBox="1"/>
            <p:nvPr/>
          </p:nvSpPr>
          <p:spPr>
            <a:xfrm>
              <a:off x="3937004" y="2701132"/>
              <a:ext cx="2128838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 </a:t>
              </a:r>
              <a:r>
                <a:rPr lang="zh-CN" altLang="en-US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份是</a:t>
              </a:r>
              <a:r>
                <a:rPr lang="en-US" altLang="zh-CN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 </a:t>
              </a:r>
              <a:r>
                <a:rPr lang="zh-CN" altLang="en-US" b="1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个</a:t>
              </a:r>
              <a:endParaRPr lang="zh-CN" altLang="en-US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754" y="2740345"/>
            <a:ext cx="1542735" cy="646331"/>
            <a:chOff x="3970578" y="2594293"/>
            <a:chExt cx="1541708" cy="646331"/>
          </a:xfrm>
        </p:grpSpPr>
        <p:sp>
          <p:nvSpPr>
            <p:cNvPr id="28691" name="右箭头 7"/>
            <p:cNvSpPr/>
            <p:nvPr/>
          </p:nvSpPr>
          <p:spPr>
            <a:xfrm>
              <a:off x="3970578" y="2811459"/>
              <a:ext cx="612775" cy="360362"/>
            </a:xfrm>
            <a:prstGeom prst="rightArrow">
              <a:avLst>
                <a:gd name="adj1" fmla="val 50000"/>
                <a:gd name="adj2" fmla="val 50100"/>
              </a:avLst>
            </a:prstGeom>
            <a:gradFill>
              <a:gsLst>
                <a:gs pos="0">
                  <a:srgbClr val="012D86"/>
                </a:gs>
                <a:gs pos="100000">
                  <a:srgbClr val="0E2557"/>
                </a:gs>
              </a:gsLst>
              <a:lin ang="5400000" scaled="0"/>
            </a:gradFill>
            <a:ln w="12700">
              <a:noFill/>
            </a:ln>
          </p:spPr>
          <p:txBody>
            <a:bodyPr anchor="ctr"/>
            <a:lstStyle/>
            <a:p>
              <a:endParaRPr lang="zh-CN" altLang="en-US" sz="2000" b="1">
                <a:latin typeface="楷体" panose="02010609060101010101" pitchFamily="49" charset="-122"/>
              </a:endParaRPr>
            </a:p>
          </p:txBody>
        </p:sp>
        <p:grpSp>
          <p:nvGrpSpPr>
            <p:cNvPr id="28692" name="组合 55"/>
            <p:cNvGrpSpPr/>
            <p:nvPr/>
          </p:nvGrpSpPr>
          <p:grpSpPr>
            <a:xfrm>
              <a:off x="4806291" y="2594293"/>
              <a:ext cx="705995" cy="646331"/>
              <a:chOff x="7884568" y="1003376"/>
              <a:chExt cx="579147" cy="646881"/>
            </a:xfrm>
          </p:grpSpPr>
          <p:sp>
            <p:nvSpPr>
              <p:cNvPr id="28693" name="矩形 17"/>
              <p:cNvSpPr/>
              <p:nvPr/>
            </p:nvSpPr>
            <p:spPr>
              <a:xfrm>
                <a:off x="7884568" y="1003376"/>
                <a:ext cx="579147" cy="64688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b="1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altLang="zh-CN" b="1" baseline="300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8022539" y="1401860"/>
                <a:ext cx="309734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TextBox 10"/>
          <p:cNvSpPr txBox="1"/>
          <p:nvPr/>
        </p:nvSpPr>
        <p:spPr>
          <a:xfrm>
            <a:off x="3473450" y="4078289"/>
            <a:ext cx="3638551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读作：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四分之二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上弧形箭头 179"/>
          <p:cNvSpPr/>
          <p:nvPr/>
        </p:nvSpPr>
        <p:spPr>
          <a:xfrm rot="7808614">
            <a:off x="6638925" y="3670300"/>
            <a:ext cx="1798638" cy="566739"/>
          </a:xfrm>
          <a:prstGeom prst="curvedDownArrow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74230" y="47879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（教材</a:t>
            </a:r>
            <a:r>
              <a:rPr lang="en-US" altLang="zh-CN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P</a:t>
            </a:r>
            <a:r>
              <a:rPr lang="en-US" altLang="zh-CN" sz="1800" baseline="-250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92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5" grpId="0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7987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67401" y="3074988"/>
            <a:ext cx="3019425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矩形 79881"/>
          <p:cNvSpPr/>
          <p:nvPr/>
        </p:nvSpPr>
        <p:spPr>
          <a:xfrm>
            <a:off x="5435601" y="1222377"/>
            <a:ext cx="792163" cy="792163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0" name="矩形 79882"/>
          <p:cNvSpPr/>
          <p:nvPr/>
        </p:nvSpPr>
        <p:spPr>
          <a:xfrm>
            <a:off x="6226176" y="2014538"/>
            <a:ext cx="792163" cy="792162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1" name="矩形 79883"/>
          <p:cNvSpPr/>
          <p:nvPr/>
        </p:nvSpPr>
        <p:spPr>
          <a:xfrm>
            <a:off x="6226176" y="1222377"/>
            <a:ext cx="792163" cy="792163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2" name="矩形 79884"/>
          <p:cNvSpPr/>
          <p:nvPr/>
        </p:nvSpPr>
        <p:spPr>
          <a:xfrm>
            <a:off x="5435601" y="2014538"/>
            <a:ext cx="792163" cy="792162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3" name="左箭头 79901"/>
          <p:cNvSpPr/>
          <p:nvPr/>
        </p:nvSpPr>
        <p:spPr>
          <a:xfrm rot="18060000">
            <a:off x="4297364" y="3098800"/>
            <a:ext cx="1149350" cy="431800"/>
          </a:xfrm>
          <a:prstGeom prst="leftArrow">
            <a:avLst>
              <a:gd name="adj1" fmla="val 50000"/>
              <a:gd name="adj2" fmla="val 66519"/>
            </a:avLst>
          </a:prstGeom>
          <a:solidFill>
            <a:srgbClr val="FFCCFF"/>
          </a:solidFill>
          <a:ln w="9525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4" name="矩形 79902"/>
          <p:cNvSpPr/>
          <p:nvPr/>
        </p:nvSpPr>
        <p:spPr>
          <a:xfrm>
            <a:off x="3590925" y="3944938"/>
            <a:ext cx="792163" cy="792162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9225" name="矩形 79903"/>
          <p:cNvSpPr/>
          <p:nvPr/>
        </p:nvSpPr>
        <p:spPr>
          <a:xfrm>
            <a:off x="4381501" y="4737102"/>
            <a:ext cx="792163" cy="792163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9226" name="矩形 79904"/>
          <p:cNvSpPr/>
          <p:nvPr/>
        </p:nvSpPr>
        <p:spPr>
          <a:xfrm>
            <a:off x="4381501" y="3944938"/>
            <a:ext cx="792163" cy="792162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9227" name="矩形 79905"/>
          <p:cNvSpPr/>
          <p:nvPr/>
        </p:nvSpPr>
        <p:spPr>
          <a:xfrm>
            <a:off x="3590925" y="4737102"/>
            <a:ext cx="792163" cy="792163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grpSp>
        <p:nvGrpSpPr>
          <p:cNvPr id="9228" name="组合 79906"/>
          <p:cNvGrpSpPr/>
          <p:nvPr/>
        </p:nvGrpSpPr>
        <p:grpSpPr>
          <a:xfrm>
            <a:off x="2987676" y="5575300"/>
            <a:ext cx="3281363" cy="889000"/>
            <a:chOff x="1429" y="3641"/>
            <a:chExt cx="2067" cy="560"/>
          </a:xfrm>
        </p:grpSpPr>
        <p:sp>
          <p:nvSpPr>
            <p:cNvPr id="9229" name="矩形 79907"/>
            <p:cNvSpPr/>
            <p:nvPr/>
          </p:nvSpPr>
          <p:spPr>
            <a:xfrm>
              <a:off x="1429" y="3657"/>
              <a:ext cx="2041" cy="499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文本框 79908"/>
            <p:cNvSpPr/>
            <p:nvPr/>
          </p:nvSpPr>
          <p:spPr>
            <a:xfrm>
              <a:off x="1474" y="3748"/>
              <a:ext cx="1950" cy="310"/>
            </a:xfrm>
            <a:prstGeom prst="rect">
              <a:avLst/>
            </a:prstGeom>
            <a:solidFill>
              <a:srgbClr val="FFFFCC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取其中3份是它的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grpSp>
          <p:nvGrpSpPr>
            <p:cNvPr id="9231" name="组合 79909"/>
            <p:cNvGrpSpPr/>
            <p:nvPr/>
          </p:nvGrpSpPr>
          <p:grpSpPr>
            <a:xfrm>
              <a:off x="3133" y="3641"/>
              <a:ext cx="363" cy="560"/>
              <a:chOff x="4630" y="2825"/>
              <a:chExt cx="363" cy="560"/>
            </a:xfrm>
          </p:grpSpPr>
          <p:sp>
            <p:nvSpPr>
              <p:cNvPr id="9232" name="文本框 79910"/>
              <p:cNvSpPr/>
              <p:nvPr/>
            </p:nvSpPr>
            <p:spPr>
              <a:xfrm>
                <a:off x="4630" y="2825"/>
                <a:ext cx="363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b="1">
                    <a:solidFill>
                      <a:srgbClr val="FF66FF"/>
                    </a:solidFill>
                  </a:rPr>
                  <a:t>？</a:t>
                </a:r>
                <a:endParaRPr lang="zh-CN" altLang="en-US" sz="2400" b="1">
                  <a:solidFill>
                    <a:srgbClr val="FF66FF"/>
                  </a:solidFill>
                </a:endParaRPr>
              </a:p>
            </p:txBody>
          </p:sp>
          <p:sp>
            <p:nvSpPr>
              <p:cNvPr id="9233" name="文本框 79911"/>
              <p:cNvSpPr/>
              <p:nvPr/>
            </p:nvSpPr>
            <p:spPr>
              <a:xfrm>
                <a:off x="4630" y="3097"/>
                <a:ext cx="318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b="1">
                    <a:solidFill>
                      <a:srgbClr val="FF66FF"/>
                    </a:solidFill>
                  </a:rPr>
                  <a:t>？</a:t>
                </a:r>
                <a:endParaRPr lang="zh-CN" altLang="en-US" sz="2400" b="1">
                  <a:solidFill>
                    <a:srgbClr val="FF66FF"/>
                  </a:solidFill>
                </a:endParaRPr>
              </a:p>
            </p:txBody>
          </p:sp>
          <p:cxnSp>
            <p:nvCxnSpPr>
              <p:cNvPr id="9234" name="直接连接符 79912"/>
              <p:cNvCxnSpPr/>
              <p:nvPr/>
            </p:nvCxnSpPr>
            <p:spPr>
              <a:xfrm>
                <a:off x="4657" y="3113"/>
                <a:ext cx="197" cy="0"/>
              </a:xfrm>
              <a:prstGeom prst="line">
                <a:avLst/>
              </a:prstGeom>
              <a:ln w="25400" cap="flat" cmpd="sng">
                <a:solidFill>
                  <a:srgbClr val="FF66FF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sp>
        <p:nvSpPr>
          <p:cNvPr id="9235" name="左箭头 79913"/>
          <p:cNvSpPr/>
          <p:nvPr/>
        </p:nvSpPr>
        <p:spPr>
          <a:xfrm>
            <a:off x="3563940" y="1917700"/>
            <a:ext cx="1150937" cy="431800"/>
          </a:xfrm>
          <a:prstGeom prst="leftArrow">
            <a:avLst>
              <a:gd name="adj1" fmla="val 50000"/>
              <a:gd name="adj2" fmla="val 66611"/>
            </a:avLst>
          </a:prstGeom>
          <a:solidFill>
            <a:srgbClr val="FFCCFF"/>
          </a:solidFill>
          <a:ln w="9525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36" name="矩形 79914"/>
          <p:cNvSpPr/>
          <p:nvPr/>
        </p:nvSpPr>
        <p:spPr>
          <a:xfrm>
            <a:off x="1546225" y="1125538"/>
            <a:ext cx="792163" cy="792162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9237" name="矩形 79915"/>
          <p:cNvSpPr/>
          <p:nvPr/>
        </p:nvSpPr>
        <p:spPr>
          <a:xfrm>
            <a:off x="2336801" y="1917702"/>
            <a:ext cx="792163" cy="792163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9238" name="矩形 79916"/>
          <p:cNvSpPr/>
          <p:nvPr/>
        </p:nvSpPr>
        <p:spPr>
          <a:xfrm>
            <a:off x="2336801" y="1125538"/>
            <a:ext cx="792163" cy="792162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sp>
        <p:nvSpPr>
          <p:cNvPr id="9239" name="矩形 79917"/>
          <p:cNvSpPr/>
          <p:nvPr/>
        </p:nvSpPr>
        <p:spPr>
          <a:xfrm>
            <a:off x="1546225" y="1917702"/>
            <a:ext cx="792163" cy="792163"/>
          </a:xfrm>
          <a:prstGeom prst="rect">
            <a:avLst/>
          </a:prstGeom>
          <a:solidFill>
            <a:srgbClr val="CCFFCC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4572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sym typeface="Wingdings" panose="05000000000000000000" pitchFamily="2" charset="2"/>
            </a:endParaRPr>
          </a:p>
        </p:txBody>
      </p:sp>
      <p:grpSp>
        <p:nvGrpSpPr>
          <p:cNvPr id="9240" name="组合 79928"/>
          <p:cNvGrpSpPr/>
          <p:nvPr/>
        </p:nvGrpSpPr>
        <p:grpSpPr>
          <a:xfrm>
            <a:off x="1187451" y="2755900"/>
            <a:ext cx="2303463" cy="889000"/>
            <a:chOff x="975" y="1736"/>
            <a:chExt cx="1451" cy="560"/>
          </a:xfrm>
        </p:grpSpPr>
        <p:sp>
          <p:nvSpPr>
            <p:cNvPr id="9241" name="矩形 79919"/>
            <p:cNvSpPr/>
            <p:nvPr/>
          </p:nvSpPr>
          <p:spPr>
            <a:xfrm>
              <a:off x="975" y="1752"/>
              <a:ext cx="1451" cy="499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文本框 79920"/>
            <p:cNvSpPr/>
            <p:nvPr/>
          </p:nvSpPr>
          <p:spPr>
            <a:xfrm>
              <a:off x="1020" y="1843"/>
              <a:ext cx="1360" cy="310"/>
            </a:xfrm>
            <a:prstGeom prst="rect">
              <a:avLst/>
            </a:prstGeom>
            <a:solidFill>
              <a:srgbClr val="FFFFCC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600" b="1">
                  <a:latin typeface="Times New Roman" panose="02020603050405020304" pitchFamily="18" charset="0"/>
                </a:rPr>
                <a:t>4份是它的</a:t>
              </a:r>
              <a:endParaRPr lang="en-US" altLang="zh-CN" sz="2600" b="1">
                <a:latin typeface="Times New Roman" panose="02020603050405020304" pitchFamily="18" charset="0"/>
              </a:endParaRPr>
            </a:p>
          </p:txBody>
        </p:sp>
        <p:grpSp>
          <p:nvGrpSpPr>
            <p:cNvPr id="9243" name="组合 79921"/>
            <p:cNvGrpSpPr/>
            <p:nvPr/>
          </p:nvGrpSpPr>
          <p:grpSpPr>
            <a:xfrm>
              <a:off x="2044" y="1736"/>
              <a:ext cx="372" cy="560"/>
              <a:chOff x="4585" y="2825"/>
              <a:chExt cx="372" cy="560"/>
            </a:xfrm>
          </p:grpSpPr>
          <p:sp>
            <p:nvSpPr>
              <p:cNvPr id="9244" name="文本框 79922"/>
              <p:cNvSpPr/>
              <p:nvPr/>
            </p:nvSpPr>
            <p:spPr>
              <a:xfrm>
                <a:off x="4594" y="2825"/>
                <a:ext cx="363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b="1">
                    <a:solidFill>
                      <a:srgbClr val="FF66FF"/>
                    </a:solidFill>
                  </a:rPr>
                  <a:t>？</a:t>
                </a:r>
                <a:endParaRPr lang="zh-CN" altLang="en-US" sz="2400" b="1">
                  <a:solidFill>
                    <a:srgbClr val="FF66FF"/>
                  </a:solidFill>
                </a:endParaRPr>
              </a:p>
            </p:txBody>
          </p:sp>
          <p:sp>
            <p:nvSpPr>
              <p:cNvPr id="9245" name="文本框 79923"/>
              <p:cNvSpPr/>
              <p:nvPr/>
            </p:nvSpPr>
            <p:spPr>
              <a:xfrm>
                <a:off x="4585" y="3097"/>
                <a:ext cx="318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b="1">
                    <a:solidFill>
                      <a:srgbClr val="FF66FF"/>
                    </a:solidFill>
                  </a:rPr>
                  <a:t>？</a:t>
                </a:r>
                <a:endParaRPr lang="zh-CN" altLang="en-US" sz="2400" b="1">
                  <a:solidFill>
                    <a:srgbClr val="FF66FF"/>
                  </a:solidFill>
                </a:endParaRPr>
              </a:p>
            </p:txBody>
          </p:sp>
          <p:cxnSp>
            <p:nvCxnSpPr>
              <p:cNvPr id="9246" name="直接连接符 79924"/>
              <p:cNvCxnSpPr/>
              <p:nvPr/>
            </p:nvCxnSpPr>
            <p:spPr>
              <a:xfrm>
                <a:off x="4612" y="3113"/>
                <a:ext cx="213" cy="0"/>
              </a:xfrm>
              <a:prstGeom prst="line">
                <a:avLst/>
              </a:prstGeom>
              <a:ln w="25400" cap="flat" cmpd="sng">
                <a:solidFill>
                  <a:srgbClr val="FF66FF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sp>
        <p:nvSpPr>
          <p:cNvPr id="9247" name="矩形 79925"/>
          <p:cNvSpPr/>
          <p:nvPr/>
        </p:nvSpPr>
        <p:spPr>
          <a:xfrm>
            <a:off x="792164" y="4311652"/>
            <a:ext cx="2016125" cy="1260475"/>
          </a:xfrm>
          <a:prstGeom prst="rect">
            <a:avLst/>
          </a:prstGeom>
          <a:solidFill>
            <a:srgbClr val="CCECFF"/>
          </a:solidFill>
          <a:ln w="9525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 defTabSz="457200" eaLnBrk="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3333FF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取几份就是</a:t>
            </a:r>
            <a:endParaRPr lang="zh-CN" altLang="en-US" sz="2600" b="1">
              <a:solidFill>
                <a:srgbClr val="3333FF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algn="ctr" defTabSz="457200" eaLnBrk="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3333FF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四分之几。</a:t>
            </a:r>
            <a:endParaRPr lang="zh-CN" altLang="en-US" sz="2600" b="1">
              <a:solidFill>
                <a:srgbClr val="3333FF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9248" name="文本框 79927"/>
          <p:cNvSpPr/>
          <p:nvPr/>
        </p:nvSpPr>
        <p:spPr>
          <a:xfrm>
            <a:off x="6989763" y="3473450"/>
            <a:ext cx="10795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4572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EF3603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提</a:t>
            </a:r>
            <a:endParaRPr lang="zh-CN" altLang="en-US" sz="3200" b="1">
              <a:solidFill>
                <a:srgbClr val="EF3603"/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 defTabSz="457200" eaLnBrk="0" hangingPunct="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EF3603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问</a:t>
            </a:r>
            <a:endParaRPr lang="zh-CN" altLang="en-US" sz="3200" b="1">
              <a:solidFill>
                <a:srgbClr val="EF3603"/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</p:txBody>
      </p:sp>
      <p:grpSp>
        <p:nvGrpSpPr>
          <p:cNvPr id="9249" name="组合 79933"/>
          <p:cNvGrpSpPr/>
          <p:nvPr/>
        </p:nvGrpSpPr>
        <p:grpSpPr>
          <a:xfrm>
            <a:off x="2987675" y="5503864"/>
            <a:ext cx="3341688" cy="923925"/>
            <a:chOff x="1429" y="3601"/>
            <a:chExt cx="2105" cy="582"/>
          </a:xfrm>
        </p:grpSpPr>
        <p:sp>
          <p:nvSpPr>
            <p:cNvPr id="9250" name="矩形 79934"/>
            <p:cNvSpPr/>
            <p:nvPr/>
          </p:nvSpPr>
          <p:spPr>
            <a:xfrm>
              <a:off x="1429" y="3657"/>
              <a:ext cx="2041" cy="499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6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51" name="文本框 79935"/>
            <p:cNvSpPr/>
            <p:nvPr/>
          </p:nvSpPr>
          <p:spPr>
            <a:xfrm>
              <a:off x="1474" y="3748"/>
              <a:ext cx="1950" cy="310"/>
            </a:xfrm>
            <a:prstGeom prst="rect">
              <a:avLst/>
            </a:prstGeom>
            <a:solidFill>
              <a:srgbClr val="FFFFCC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</a:rPr>
                <a:t>取其中3份是它的</a:t>
              </a:r>
              <a:endParaRPr lang="zh-CN" altLang="en-US" sz="2600" b="1">
                <a:latin typeface="Times New Roman" panose="02020603050405020304" pitchFamily="18" charset="0"/>
              </a:endParaRPr>
            </a:p>
          </p:txBody>
        </p:sp>
        <p:grpSp>
          <p:nvGrpSpPr>
            <p:cNvPr id="9252" name="组合 79936"/>
            <p:cNvGrpSpPr/>
            <p:nvPr/>
          </p:nvGrpSpPr>
          <p:grpSpPr>
            <a:xfrm>
              <a:off x="3171" y="3601"/>
              <a:ext cx="363" cy="582"/>
              <a:chOff x="4668" y="2785"/>
              <a:chExt cx="363" cy="582"/>
            </a:xfrm>
          </p:grpSpPr>
          <p:sp>
            <p:nvSpPr>
              <p:cNvPr id="9253" name="文本框 79937"/>
              <p:cNvSpPr/>
              <p:nvPr/>
            </p:nvSpPr>
            <p:spPr>
              <a:xfrm>
                <a:off x="4668" y="2785"/>
                <a:ext cx="363" cy="3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66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54" name="文本框 79938"/>
              <p:cNvSpPr/>
              <p:nvPr/>
            </p:nvSpPr>
            <p:spPr>
              <a:xfrm>
                <a:off x="4668" y="3057"/>
                <a:ext cx="318" cy="3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66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9255" name="直接连接符 79939"/>
              <p:cNvCxnSpPr/>
              <p:nvPr/>
            </p:nvCxnSpPr>
            <p:spPr>
              <a:xfrm>
                <a:off x="4669" y="3073"/>
                <a:ext cx="226" cy="0"/>
              </a:xfrm>
              <a:prstGeom prst="line">
                <a:avLst/>
              </a:prstGeom>
              <a:ln w="25400" cap="flat" cmpd="sng">
                <a:solidFill>
                  <a:srgbClr val="FF66FF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9256" name="组合 79940"/>
          <p:cNvGrpSpPr/>
          <p:nvPr/>
        </p:nvGrpSpPr>
        <p:grpSpPr>
          <a:xfrm>
            <a:off x="1187452" y="2759076"/>
            <a:ext cx="2373313" cy="923925"/>
            <a:chOff x="975" y="1736"/>
            <a:chExt cx="1495" cy="582"/>
          </a:xfrm>
        </p:grpSpPr>
        <p:sp>
          <p:nvSpPr>
            <p:cNvPr id="9257" name="矩形 79941"/>
            <p:cNvSpPr/>
            <p:nvPr/>
          </p:nvSpPr>
          <p:spPr>
            <a:xfrm>
              <a:off x="975" y="1752"/>
              <a:ext cx="1451" cy="499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6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58" name="文本框 79942"/>
            <p:cNvSpPr/>
            <p:nvPr/>
          </p:nvSpPr>
          <p:spPr>
            <a:xfrm>
              <a:off x="1020" y="1843"/>
              <a:ext cx="1360" cy="310"/>
            </a:xfrm>
            <a:prstGeom prst="rect">
              <a:avLst/>
            </a:prstGeom>
            <a:solidFill>
              <a:srgbClr val="FFFFCC"/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600" b="1">
                  <a:latin typeface="Times New Roman" panose="02020603050405020304" pitchFamily="18" charset="0"/>
                </a:rPr>
                <a:t>4份是它的</a:t>
              </a:r>
              <a:endParaRPr lang="en-US" altLang="zh-CN" sz="2600" b="1">
                <a:latin typeface="Times New Roman" panose="02020603050405020304" pitchFamily="18" charset="0"/>
              </a:endParaRPr>
            </a:p>
          </p:txBody>
        </p:sp>
        <p:grpSp>
          <p:nvGrpSpPr>
            <p:cNvPr id="9259" name="组合 79943"/>
            <p:cNvGrpSpPr/>
            <p:nvPr/>
          </p:nvGrpSpPr>
          <p:grpSpPr>
            <a:xfrm>
              <a:off x="2107" y="1736"/>
              <a:ext cx="363" cy="582"/>
              <a:chOff x="4648" y="2825"/>
              <a:chExt cx="363" cy="582"/>
            </a:xfrm>
          </p:grpSpPr>
          <p:sp>
            <p:nvSpPr>
              <p:cNvPr id="9260" name="文本框 79944"/>
              <p:cNvSpPr/>
              <p:nvPr/>
            </p:nvSpPr>
            <p:spPr>
              <a:xfrm>
                <a:off x="4648" y="2825"/>
                <a:ext cx="363" cy="3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66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61" name="文本框 79945"/>
              <p:cNvSpPr/>
              <p:nvPr/>
            </p:nvSpPr>
            <p:spPr>
              <a:xfrm>
                <a:off x="4648" y="3097"/>
                <a:ext cx="318" cy="3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600" b="1">
                    <a:solidFill>
                      <a:srgbClr val="FF66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9262" name="直接连接符 79946"/>
              <p:cNvCxnSpPr/>
              <p:nvPr/>
            </p:nvCxnSpPr>
            <p:spPr>
              <a:xfrm>
                <a:off x="4658" y="3113"/>
                <a:ext cx="227" cy="0"/>
              </a:xfrm>
              <a:prstGeom prst="line">
                <a:avLst/>
              </a:prstGeom>
              <a:ln w="25400" cap="flat" cmpd="sng">
                <a:solidFill>
                  <a:srgbClr val="FF66FF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9263" name="组合 71"/>
          <p:cNvGrpSpPr/>
          <p:nvPr/>
        </p:nvGrpSpPr>
        <p:grpSpPr>
          <a:xfrm>
            <a:off x="5651502" y="1931993"/>
            <a:ext cx="576263" cy="908051"/>
            <a:chOff x="4558" y="2825"/>
            <a:chExt cx="363" cy="572"/>
          </a:xfrm>
        </p:grpSpPr>
        <p:sp>
          <p:nvSpPr>
            <p:cNvPr id="9264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65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9266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9267" name="组合 75"/>
          <p:cNvGrpSpPr/>
          <p:nvPr/>
        </p:nvGrpSpPr>
        <p:grpSpPr>
          <a:xfrm>
            <a:off x="5654677" y="1185868"/>
            <a:ext cx="576263" cy="908051"/>
            <a:chOff x="4558" y="2825"/>
            <a:chExt cx="363" cy="572"/>
          </a:xfrm>
        </p:grpSpPr>
        <p:sp>
          <p:nvSpPr>
            <p:cNvPr id="9268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69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9270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9271" name="组合 79"/>
          <p:cNvGrpSpPr/>
          <p:nvPr/>
        </p:nvGrpSpPr>
        <p:grpSpPr>
          <a:xfrm>
            <a:off x="6402389" y="1181105"/>
            <a:ext cx="576263" cy="908051"/>
            <a:chOff x="4558" y="2825"/>
            <a:chExt cx="363" cy="572"/>
          </a:xfrm>
        </p:grpSpPr>
        <p:sp>
          <p:nvSpPr>
            <p:cNvPr id="9272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73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9274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9275" name="组合 83"/>
          <p:cNvGrpSpPr/>
          <p:nvPr/>
        </p:nvGrpSpPr>
        <p:grpSpPr>
          <a:xfrm>
            <a:off x="6419851" y="1974855"/>
            <a:ext cx="576263" cy="908051"/>
            <a:chOff x="4558" y="2825"/>
            <a:chExt cx="363" cy="572"/>
          </a:xfrm>
        </p:grpSpPr>
        <p:sp>
          <p:nvSpPr>
            <p:cNvPr id="9276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77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</a:endParaRPr>
            </a:p>
          </p:txBody>
        </p:sp>
        <p:cxnSp>
          <p:nvCxnSpPr>
            <p:cNvPr id="9278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 fill="hold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 fill="hold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 fill="hold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 fill="hold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 fill="hold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 fill="hold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 fill="hold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 fill="hold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 fill="hold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 fill="hold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 fill="hold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 fill="hold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 fill="hold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 fill="hold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 fill="hold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7" grpId="0" animBg="1"/>
      <p:bldP spid="92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3327059" y="2208963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9218" name="图片 7987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823202" y="3074988"/>
            <a:ext cx="40259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9881"/>
          <p:cNvSpPr/>
          <p:nvPr/>
        </p:nvSpPr>
        <p:spPr>
          <a:xfrm>
            <a:off x="7247469" y="1222378"/>
            <a:ext cx="1056217" cy="792163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矩形 79882"/>
          <p:cNvSpPr/>
          <p:nvPr/>
        </p:nvSpPr>
        <p:spPr>
          <a:xfrm>
            <a:off x="8301569" y="2014538"/>
            <a:ext cx="1056217" cy="792162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矩形 79883"/>
          <p:cNvSpPr/>
          <p:nvPr/>
        </p:nvSpPr>
        <p:spPr>
          <a:xfrm>
            <a:off x="8301569" y="1222378"/>
            <a:ext cx="1056217" cy="792163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矩形 79884"/>
          <p:cNvSpPr/>
          <p:nvPr/>
        </p:nvSpPr>
        <p:spPr>
          <a:xfrm>
            <a:off x="7247469" y="2014538"/>
            <a:ext cx="1056217" cy="792162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左箭头 79901"/>
          <p:cNvSpPr/>
          <p:nvPr/>
        </p:nvSpPr>
        <p:spPr>
          <a:xfrm rot="-3540000">
            <a:off x="5921376" y="3026835"/>
            <a:ext cx="1149350" cy="575733"/>
          </a:xfrm>
          <a:prstGeom prst="leftArrow">
            <a:avLst>
              <a:gd name="adj1" fmla="val 50000"/>
              <a:gd name="adj2" fmla="val 66507"/>
            </a:avLst>
          </a:prstGeom>
          <a:solidFill>
            <a:srgbClr val="FFCCFF"/>
          </a:solidFill>
          <a:ln w="9525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矩形 79902"/>
          <p:cNvSpPr/>
          <p:nvPr/>
        </p:nvSpPr>
        <p:spPr>
          <a:xfrm>
            <a:off x="4787902" y="3944938"/>
            <a:ext cx="1056217" cy="792162"/>
          </a:xfrm>
          <a:prstGeom prst="rect">
            <a:avLst/>
          </a:prstGeom>
          <a:solidFill>
            <a:srgbClr val="FFC000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25" name="矩形 79903"/>
          <p:cNvSpPr/>
          <p:nvPr/>
        </p:nvSpPr>
        <p:spPr>
          <a:xfrm>
            <a:off x="5842002" y="4737103"/>
            <a:ext cx="1056217" cy="792163"/>
          </a:xfrm>
          <a:prstGeom prst="rect">
            <a:avLst/>
          </a:prstGeom>
          <a:solidFill>
            <a:schemeClr val="bg1"/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26" name="矩形 79904"/>
          <p:cNvSpPr/>
          <p:nvPr/>
        </p:nvSpPr>
        <p:spPr>
          <a:xfrm>
            <a:off x="5842002" y="3944938"/>
            <a:ext cx="1056217" cy="792162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27" name="矩形 79905"/>
          <p:cNvSpPr/>
          <p:nvPr/>
        </p:nvSpPr>
        <p:spPr>
          <a:xfrm>
            <a:off x="4787902" y="4737103"/>
            <a:ext cx="1056217" cy="792163"/>
          </a:xfrm>
          <a:prstGeom prst="rect">
            <a:avLst/>
          </a:pr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scaled="0"/>
          </a:gra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grpSp>
        <p:nvGrpSpPr>
          <p:cNvPr id="12" name="组合 79906"/>
          <p:cNvGrpSpPr/>
          <p:nvPr/>
        </p:nvGrpSpPr>
        <p:grpSpPr>
          <a:xfrm>
            <a:off x="3983569" y="5600705"/>
            <a:ext cx="3560233" cy="792163"/>
            <a:chOff x="1429" y="3657"/>
            <a:chExt cx="2041" cy="499"/>
          </a:xfrm>
        </p:grpSpPr>
        <p:sp>
          <p:nvSpPr>
            <p:cNvPr id="3" name="矩形 79907"/>
            <p:cNvSpPr/>
            <p:nvPr/>
          </p:nvSpPr>
          <p:spPr>
            <a:xfrm>
              <a:off x="1429" y="3657"/>
              <a:ext cx="2041" cy="499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9" name="文本框 79908"/>
            <p:cNvSpPr/>
            <p:nvPr/>
          </p:nvSpPr>
          <p:spPr>
            <a:xfrm>
              <a:off x="1474" y="3748"/>
              <a:ext cx="1950" cy="310"/>
            </a:xfrm>
            <a:prstGeom prst="rect">
              <a:avLst/>
            </a:prstGeom>
            <a:solidFill>
              <a:srgbClr val="FFFFCC"/>
            </a:solidFill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600" b="1">
                  <a:latin typeface="Times New Roman" panose="02020603050405020304" pitchFamily="18" charset="0"/>
                  <a:ea typeface="宋体" panose="02010600030101010101" pitchFamily="2" charset="-122"/>
                </a:rPr>
                <a:t>取其中3份是它的</a:t>
              </a:r>
              <a:endParaRPr lang="zh-CN" altLang="en-US" sz="26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35" name="左箭头 79913"/>
          <p:cNvSpPr/>
          <p:nvPr/>
        </p:nvSpPr>
        <p:spPr>
          <a:xfrm>
            <a:off x="4751919" y="1917700"/>
            <a:ext cx="1534583" cy="431800"/>
          </a:xfrm>
          <a:prstGeom prst="leftArrow">
            <a:avLst>
              <a:gd name="adj1" fmla="val 50000"/>
              <a:gd name="adj2" fmla="val 66598"/>
            </a:avLst>
          </a:prstGeom>
          <a:solidFill>
            <a:srgbClr val="FFCCFF"/>
          </a:solidFill>
          <a:ln w="9525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6" name="矩形 79914"/>
          <p:cNvSpPr/>
          <p:nvPr/>
        </p:nvSpPr>
        <p:spPr>
          <a:xfrm>
            <a:off x="2061636" y="1125538"/>
            <a:ext cx="1056217" cy="792162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scaled="0"/>
          </a:gra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37" name="矩形 79915"/>
          <p:cNvSpPr/>
          <p:nvPr/>
        </p:nvSpPr>
        <p:spPr>
          <a:xfrm>
            <a:off x="3115735" y="1917703"/>
            <a:ext cx="1056217" cy="792163"/>
          </a:xfrm>
          <a:prstGeom prst="rect">
            <a:avLst/>
          </a:prstGeom>
          <a:solidFill>
            <a:srgbClr val="00B050"/>
          </a:solidFill>
          <a:ln w="25400" cap="flat" cmpd="sng"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</a:gra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38" name="矩形 79916"/>
          <p:cNvSpPr/>
          <p:nvPr/>
        </p:nvSpPr>
        <p:spPr>
          <a:xfrm>
            <a:off x="3115735" y="1125538"/>
            <a:ext cx="1056217" cy="792162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39" name="矩形 79917"/>
          <p:cNvSpPr/>
          <p:nvPr/>
        </p:nvSpPr>
        <p:spPr>
          <a:xfrm>
            <a:off x="2061636" y="1917703"/>
            <a:ext cx="1056217" cy="79216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400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buClrTx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grpSp>
        <p:nvGrpSpPr>
          <p:cNvPr id="14" name="组合 79928"/>
          <p:cNvGrpSpPr/>
          <p:nvPr/>
        </p:nvGrpSpPr>
        <p:grpSpPr>
          <a:xfrm>
            <a:off x="1124125" y="2781303"/>
            <a:ext cx="3371035" cy="792163"/>
            <a:chOff x="975" y="1752"/>
            <a:chExt cx="1451" cy="499"/>
          </a:xfrm>
        </p:grpSpPr>
        <p:sp>
          <p:nvSpPr>
            <p:cNvPr id="4" name="矩形 79919"/>
            <p:cNvSpPr/>
            <p:nvPr/>
          </p:nvSpPr>
          <p:spPr>
            <a:xfrm>
              <a:off x="975" y="1752"/>
              <a:ext cx="1451" cy="499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1" name="文本框 79920"/>
            <p:cNvSpPr/>
            <p:nvPr/>
          </p:nvSpPr>
          <p:spPr>
            <a:xfrm>
              <a:off x="1020" y="1843"/>
              <a:ext cx="1360" cy="310"/>
            </a:xfrm>
            <a:prstGeom prst="rect">
              <a:avLst/>
            </a:prstGeom>
            <a:solidFill>
              <a:srgbClr val="FFFFCC"/>
            </a:solidFill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600" b="1" smtClean="0">
                  <a:latin typeface="Times New Roman" panose="02020603050405020304" pitchFamily="18" charset="0"/>
                </a:rPr>
                <a:t>取其中</a:t>
              </a:r>
              <a:r>
                <a:rPr lang="en-US" altLang="zh-CN" sz="2600" b="1" smtClean="0"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r>
                <a:rPr lang="en-US" altLang="zh-CN" sz="2600" b="1">
                  <a:latin typeface="Times New Roman" panose="02020603050405020304" pitchFamily="18" charset="0"/>
                  <a:ea typeface="宋体" panose="02010600030101010101" pitchFamily="2" charset="-122"/>
                </a:rPr>
                <a:t>份是它的</a:t>
              </a:r>
              <a:endParaRPr lang="en-US" altLang="zh-CN" sz="2600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47" name="矩形 79925"/>
          <p:cNvSpPr/>
          <p:nvPr/>
        </p:nvSpPr>
        <p:spPr>
          <a:xfrm>
            <a:off x="464821" y="4311653"/>
            <a:ext cx="3279987" cy="1260475"/>
          </a:xfrm>
          <a:prstGeom prst="rect">
            <a:avLst/>
          </a:prstGeom>
          <a:solidFill>
            <a:srgbClr val="CCECFF"/>
          </a:solidFill>
          <a:ln w="9525" cap="flat" cmpd="sng">
            <a:solidFill>
              <a:srgbClr val="EF360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 eaLnBrk="0" hangingPunct="0">
              <a:lnSpc>
                <a:spcPct val="130000"/>
              </a:lnSpc>
              <a:buClrTx/>
            </a:pPr>
            <a:r>
              <a:rPr lang="zh-CN" altLang="en-US" sz="2600" b="1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pitchFamily="2" charset="2"/>
              </a:rPr>
              <a:t>取其中几份就是</a:t>
            </a:r>
            <a:endParaRPr lang="zh-CN" altLang="en-US" sz="2600" b="1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  <a:sym typeface="Wingdings" panose="05000000000000000000" pitchFamily="2" charset="2"/>
            </a:endParaRPr>
          </a:p>
          <a:p>
            <a:pPr algn="ctr" eaLnBrk="0" hangingPunct="0">
              <a:lnSpc>
                <a:spcPct val="130000"/>
              </a:lnSpc>
              <a:buClrTx/>
            </a:pPr>
            <a:r>
              <a:rPr lang="zh-CN" altLang="en-US" sz="2600" b="1">
                <a:solidFill>
                  <a:srgbClr val="3333FF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pitchFamily="2" charset="2"/>
              </a:rPr>
              <a:t>四分之几。</a:t>
            </a:r>
            <a:endParaRPr lang="zh-CN" altLang="en-US" sz="2600" b="1">
              <a:solidFill>
                <a:srgbClr val="3333FF"/>
              </a:solidFill>
              <a:latin typeface="Times New Roman" panose="02020603050405020304" pitchFamily="18" charset="0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9248" name="文本框 79927"/>
          <p:cNvSpPr/>
          <p:nvPr/>
        </p:nvSpPr>
        <p:spPr>
          <a:xfrm>
            <a:off x="9319684" y="3473450"/>
            <a:ext cx="1439333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  <a:buClrTx/>
            </a:pPr>
            <a:r>
              <a:rPr lang="zh-CN" altLang="en-US" sz="3200" b="1">
                <a:solidFill>
                  <a:srgbClr val="EF3603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提</a:t>
            </a:r>
            <a:endParaRPr lang="zh-CN" altLang="en-US" sz="3200" b="1">
              <a:solidFill>
                <a:srgbClr val="EF3603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  <a:p>
            <a:pPr eaLnBrk="0" hangingPunct="0">
              <a:spcBef>
                <a:spcPct val="50000"/>
              </a:spcBef>
              <a:buClrTx/>
            </a:pPr>
            <a:r>
              <a:rPr lang="zh-CN" altLang="en-US" sz="3200" b="1">
                <a:solidFill>
                  <a:srgbClr val="EF3603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问</a:t>
            </a:r>
            <a:endParaRPr lang="zh-CN" altLang="en-US" sz="3200" b="1">
              <a:solidFill>
                <a:srgbClr val="EF3603"/>
              </a:solidFill>
              <a:latin typeface="宋体" panose="02010600030101010101" pitchFamily="2" charset="-122"/>
              <a:ea typeface="宋体" panose="02010600030101010101" pitchFamily="2" charset="-122"/>
              <a:sym typeface="Wingdings" panose="05000000000000000000" pitchFamily="2" charset="2"/>
            </a:endParaRPr>
          </a:p>
        </p:txBody>
      </p:sp>
      <p:grpSp>
        <p:nvGrpSpPr>
          <p:cNvPr id="20" name="组合 71"/>
          <p:cNvGrpSpPr/>
          <p:nvPr/>
        </p:nvGrpSpPr>
        <p:grpSpPr>
          <a:xfrm>
            <a:off x="7476614" y="2015884"/>
            <a:ext cx="768351" cy="908051"/>
            <a:chOff x="4558" y="2825"/>
            <a:chExt cx="363" cy="572"/>
          </a:xfrm>
        </p:grpSpPr>
        <p:sp>
          <p:nvSpPr>
            <p:cNvPr id="7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64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9265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1" name="组合 75"/>
          <p:cNvGrpSpPr/>
          <p:nvPr/>
        </p:nvGrpSpPr>
        <p:grpSpPr>
          <a:xfrm>
            <a:off x="7539568" y="1185869"/>
            <a:ext cx="768351" cy="908051"/>
            <a:chOff x="4558" y="2825"/>
            <a:chExt cx="363" cy="572"/>
          </a:xfrm>
        </p:grpSpPr>
        <p:sp>
          <p:nvSpPr>
            <p:cNvPr id="8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68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9269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" name="组合 79"/>
          <p:cNvGrpSpPr/>
          <p:nvPr/>
        </p:nvGrpSpPr>
        <p:grpSpPr>
          <a:xfrm>
            <a:off x="8536519" y="1181106"/>
            <a:ext cx="768349" cy="908051"/>
            <a:chOff x="4558" y="2825"/>
            <a:chExt cx="363" cy="572"/>
          </a:xfrm>
        </p:grpSpPr>
        <p:sp>
          <p:nvSpPr>
            <p:cNvPr id="9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72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9273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3" name="组合 83"/>
          <p:cNvGrpSpPr/>
          <p:nvPr/>
        </p:nvGrpSpPr>
        <p:grpSpPr>
          <a:xfrm>
            <a:off x="8559802" y="1974856"/>
            <a:ext cx="768351" cy="908051"/>
            <a:chOff x="4558" y="2825"/>
            <a:chExt cx="363" cy="572"/>
          </a:xfrm>
        </p:grpSpPr>
        <p:sp>
          <p:nvSpPr>
            <p:cNvPr id="10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76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9277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4" name="组合 71"/>
          <p:cNvGrpSpPr/>
          <p:nvPr/>
        </p:nvGrpSpPr>
        <p:grpSpPr>
          <a:xfrm>
            <a:off x="3887911" y="2755513"/>
            <a:ext cx="768351" cy="908051"/>
            <a:chOff x="4558" y="2825"/>
            <a:chExt cx="363" cy="572"/>
          </a:xfrm>
        </p:grpSpPr>
        <p:sp>
          <p:nvSpPr>
            <p:cNvPr id="65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 smtClean="0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6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67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8" name="组合 71"/>
          <p:cNvGrpSpPr/>
          <p:nvPr/>
        </p:nvGrpSpPr>
        <p:grpSpPr>
          <a:xfrm>
            <a:off x="6850468" y="5557281"/>
            <a:ext cx="768351" cy="908051"/>
            <a:chOff x="4558" y="2825"/>
            <a:chExt cx="363" cy="572"/>
          </a:xfrm>
        </p:grpSpPr>
        <p:sp>
          <p:nvSpPr>
            <p:cNvPr id="69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0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>
                  <a:solidFill>
                    <a:srgbClr val="FF66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71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1" name="组合 71"/>
          <p:cNvGrpSpPr/>
          <p:nvPr/>
        </p:nvGrpSpPr>
        <p:grpSpPr>
          <a:xfrm>
            <a:off x="6816602" y="5548814"/>
            <a:ext cx="828799" cy="908051"/>
            <a:chOff x="4558" y="2825"/>
            <a:chExt cx="363" cy="572"/>
          </a:xfrm>
        </p:grpSpPr>
        <p:sp>
          <p:nvSpPr>
            <p:cNvPr id="62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 smtClean="0">
                  <a:solidFill>
                    <a:srgbClr val="FF66FF"/>
                  </a:solidFill>
                  <a:latin typeface="Times New Roman" panose="02020603050405020304" pitchFamily="18" charset="0"/>
                </a:rPr>
                <a:t>?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3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 smtClean="0">
                  <a:solidFill>
                    <a:srgbClr val="FF66FF"/>
                  </a:solidFill>
                  <a:latin typeface="Times New Roman" panose="02020603050405020304" pitchFamily="18" charset="0"/>
                </a:rPr>
                <a:t>?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75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76" name="组合 71"/>
          <p:cNvGrpSpPr/>
          <p:nvPr/>
        </p:nvGrpSpPr>
        <p:grpSpPr>
          <a:xfrm>
            <a:off x="3878669" y="2763281"/>
            <a:ext cx="828799" cy="908051"/>
            <a:chOff x="4558" y="2825"/>
            <a:chExt cx="363" cy="572"/>
          </a:xfrm>
        </p:grpSpPr>
        <p:sp>
          <p:nvSpPr>
            <p:cNvPr id="77" name="文本框 77847"/>
            <p:cNvSpPr/>
            <p:nvPr/>
          </p:nvSpPr>
          <p:spPr>
            <a:xfrm>
              <a:off x="4558" y="2825"/>
              <a:ext cx="36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 smtClean="0">
                  <a:solidFill>
                    <a:srgbClr val="FF66FF"/>
                  </a:solidFill>
                  <a:latin typeface="Times New Roman" panose="02020603050405020304" pitchFamily="18" charset="0"/>
                </a:rPr>
                <a:t>?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8" name="文本框 77848"/>
            <p:cNvSpPr/>
            <p:nvPr/>
          </p:nvSpPr>
          <p:spPr>
            <a:xfrm>
              <a:off x="4558" y="3087"/>
              <a:ext cx="318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600" b="1" smtClean="0">
                  <a:solidFill>
                    <a:srgbClr val="FF66FF"/>
                  </a:solidFill>
                  <a:latin typeface="Times New Roman" panose="02020603050405020304" pitchFamily="18" charset="0"/>
                </a:rPr>
                <a:t>?</a:t>
              </a:r>
              <a:endParaRPr lang="en-US" altLang="zh-CN" sz="2600" b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79" name="直接连接符 77849"/>
            <p:cNvCxnSpPr/>
            <p:nvPr/>
          </p:nvCxnSpPr>
          <p:spPr>
            <a:xfrm>
              <a:off x="4558" y="3113"/>
              <a:ext cx="227" cy="0"/>
            </a:xfrm>
            <a:prstGeom prst="line">
              <a:avLst/>
            </a:prstGeom>
            <a:ln w="25400" cap="flat" cmpd="sng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custDataLst>
      <p:tags r:id="rId2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 fill="hold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 fill="hold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 fill="hold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 fill="hold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 fill="hold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 fill="hold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 fill="hold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 fill="hold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 fill="hold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1" name="Object 10"/>
          <p:cNvGraphicFramePr>
            <a:graphicFrameLocks noChangeAspect="1"/>
          </p:cNvGraphicFramePr>
          <p:nvPr/>
        </p:nvGraphicFramePr>
        <p:xfrm>
          <a:off x="5627054" y="252539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1" imgW="917575" imgH="216535" progId="Equation.3">
                  <p:embed/>
                </p:oleObj>
              </mc:Choice>
              <mc:Fallback>
                <p:oleObj name="" r:id="rId1" imgW="917575" imgH="2165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27054" y="2525395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48"/>
          <p:cNvGrpSpPr/>
          <p:nvPr/>
        </p:nvGrpSpPr>
        <p:grpSpPr>
          <a:xfrm>
            <a:off x="7462205" y="2622235"/>
            <a:ext cx="1368425" cy="1068388"/>
            <a:chOff x="3016" y="2107"/>
            <a:chExt cx="862" cy="673"/>
          </a:xfrm>
        </p:grpSpPr>
        <p:sp>
          <p:nvSpPr>
            <p:cNvPr id="27653" name="右箭头 7"/>
            <p:cNvSpPr/>
            <p:nvPr/>
          </p:nvSpPr>
          <p:spPr>
            <a:xfrm>
              <a:off x="3016" y="2387"/>
              <a:ext cx="386" cy="227"/>
            </a:xfrm>
            <a:prstGeom prst="rightArrow">
              <a:avLst>
                <a:gd name="adj1" fmla="val 50000"/>
                <a:gd name="adj2" fmla="val 50123"/>
              </a:avLst>
            </a:prstGeom>
            <a:solidFill>
              <a:schemeClr val="accent5">
                <a:lumMod val="50000"/>
              </a:schemeClr>
            </a:solidFill>
            <a:ln w="12700">
              <a:noFill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4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7654" name="Group 50"/>
            <p:cNvGrpSpPr/>
            <p:nvPr/>
          </p:nvGrpSpPr>
          <p:grpSpPr>
            <a:xfrm>
              <a:off x="3537" y="2107"/>
              <a:ext cx="341" cy="673"/>
              <a:chOff x="498" y="3022"/>
              <a:chExt cx="341" cy="673"/>
            </a:xfrm>
          </p:grpSpPr>
          <p:sp>
            <p:nvSpPr>
              <p:cNvPr id="27655" name="Text Box 51"/>
              <p:cNvSpPr txBox="1"/>
              <p:nvPr/>
            </p:nvSpPr>
            <p:spPr>
              <a:xfrm>
                <a:off x="498" y="3022"/>
                <a:ext cx="341" cy="33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endParaRPr lang="en-US" altLang="zh-CN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56" name="Text Box 52"/>
              <p:cNvSpPr txBox="1"/>
              <p:nvPr/>
            </p:nvSpPr>
            <p:spPr>
              <a:xfrm>
                <a:off x="533" y="3358"/>
                <a:ext cx="272" cy="33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endParaRPr lang="en-US" altLang="zh-CN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657" name="Line 53"/>
              <p:cNvSpPr/>
              <p:nvPr/>
            </p:nvSpPr>
            <p:spPr>
              <a:xfrm>
                <a:off x="533" y="3404"/>
                <a:ext cx="272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</p:grpSp>
      <p:grpSp>
        <p:nvGrpSpPr>
          <p:cNvPr id="4" name="Group 68"/>
          <p:cNvGrpSpPr/>
          <p:nvPr/>
        </p:nvGrpSpPr>
        <p:grpSpPr>
          <a:xfrm>
            <a:off x="4431665" y="2731772"/>
            <a:ext cx="2827339" cy="884238"/>
            <a:chOff x="1675" y="2523"/>
            <a:chExt cx="1781" cy="557"/>
          </a:xfrm>
        </p:grpSpPr>
        <p:sp>
          <p:nvSpPr>
            <p:cNvPr id="27659" name="右箭头 7"/>
            <p:cNvSpPr/>
            <p:nvPr/>
          </p:nvSpPr>
          <p:spPr>
            <a:xfrm>
              <a:off x="1675" y="2685"/>
              <a:ext cx="386" cy="227"/>
            </a:xfrm>
            <a:prstGeom prst="rightArrow">
              <a:avLst>
                <a:gd name="adj1" fmla="val 50000"/>
                <a:gd name="adj2" fmla="val 50037"/>
              </a:avLst>
            </a:prstGeom>
            <a:solidFill>
              <a:schemeClr val="accent5">
                <a:lumMod val="50000"/>
              </a:schemeClr>
            </a:solidFill>
            <a:ln w="12700">
              <a:noFill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4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7660" name="Group 67"/>
            <p:cNvGrpSpPr/>
            <p:nvPr/>
          </p:nvGrpSpPr>
          <p:grpSpPr>
            <a:xfrm>
              <a:off x="2115" y="2523"/>
              <a:ext cx="1341" cy="557"/>
              <a:chOff x="2115" y="2502"/>
              <a:chExt cx="1341" cy="557"/>
            </a:xfrm>
          </p:grpSpPr>
          <p:sp>
            <p:nvSpPr>
              <p:cNvPr id="27661" name="TextBox 10"/>
              <p:cNvSpPr txBox="1"/>
              <p:nvPr/>
            </p:nvSpPr>
            <p:spPr>
              <a:xfrm>
                <a:off x="2115" y="2614"/>
                <a:ext cx="1341" cy="33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份是</a:t>
                </a:r>
                <a:r>
                  <a:rPr lang="en-US" altLang="zh-CN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endParaRPr lang="zh-CN" altLang="en-US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7662" name="Group 58"/>
              <p:cNvGrpSpPr/>
              <p:nvPr/>
            </p:nvGrpSpPr>
            <p:grpSpPr>
              <a:xfrm>
                <a:off x="3107" y="2502"/>
                <a:ext cx="272" cy="557"/>
                <a:chOff x="3107" y="2523"/>
                <a:chExt cx="272" cy="557"/>
              </a:xfrm>
            </p:grpSpPr>
            <p:sp>
              <p:nvSpPr>
                <p:cNvPr id="27663" name="Text Box 55"/>
                <p:cNvSpPr txBox="1"/>
                <p:nvPr/>
              </p:nvSpPr>
              <p:spPr>
                <a:xfrm>
                  <a:off x="3140" y="2523"/>
                  <a:ext cx="204" cy="337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400" b="1">
                      <a:solidFill>
                        <a:schemeClr val="tx1"/>
                      </a:solidFill>
                      <a:uFillTx/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1</a:t>
                  </a:r>
                  <a:endParaRPr lang="en-US" altLang="zh-CN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64" name="Text Box 56"/>
                <p:cNvSpPr txBox="1"/>
                <p:nvPr/>
              </p:nvSpPr>
              <p:spPr>
                <a:xfrm>
                  <a:off x="3107" y="2743"/>
                  <a:ext cx="272" cy="337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400" b="1">
                      <a:solidFill>
                        <a:schemeClr val="tx1"/>
                      </a:solidFill>
                      <a:uFillTx/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4</a:t>
                  </a:r>
                  <a:endParaRPr lang="en-US" altLang="zh-CN" sz="24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65" name="Line 57"/>
                <p:cNvSpPr/>
                <p:nvPr/>
              </p:nvSpPr>
              <p:spPr>
                <a:xfrm>
                  <a:off x="3152" y="2817"/>
                  <a:ext cx="210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</p:grpSp>
      <p:grpSp>
        <p:nvGrpSpPr>
          <p:cNvPr id="27666" name="Group 57"/>
          <p:cNvGrpSpPr/>
          <p:nvPr/>
        </p:nvGrpSpPr>
        <p:grpSpPr>
          <a:xfrm>
            <a:off x="2590166" y="2406335"/>
            <a:ext cx="1439863" cy="1368425"/>
            <a:chOff x="703" y="1525"/>
            <a:chExt cx="907" cy="862"/>
          </a:xfrm>
        </p:grpSpPr>
        <p:sp>
          <p:nvSpPr>
            <p:cNvPr id="27667" name="矩形 5"/>
            <p:cNvSpPr/>
            <p:nvPr/>
          </p:nvSpPr>
          <p:spPr>
            <a:xfrm>
              <a:off x="703" y="1525"/>
              <a:ext cx="453" cy="441"/>
            </a:xfrm>
            <a:prstGeom prst="rect">
              <a:avLst/>
            </a:prstGeom>
            <a:solidFill>
              <a:srgbClr val="FFB3B5"/>
            </a:solidFill>
            <a:ln w="19050">
              <a:solidFill>
                <a:schemeClr val="accent5">
                  <a:lumMod val="50000"/>
                </a:schemeClr>
              </a:solidFill>
              <a:prstDash val="sysDot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8" name="矩形 14"/>
            <p:cNvSpPr/>
            <p:nvPr/>
          </p:nvSpPr>
          <p:spPr>
            <a:xfrm>
              <a:off x="1156" y="1525"/>
              <a:ext cx="454" cy="441"/>
            </a:xfrm>
            <a:prstGeom prst="rect">
              <a:avLst/>
            </a:prstGeom>
            <a:noFill/>
            <a:ln w="19050" cap="rnd" cmpd="sng">
              <a:solidFill>
                <a:srgbClr val="3399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9" name="矩形 15"/>
            <p:cNvSpPr/>
            <p:nvPr/>
          </p:nvSpPr>
          <p:spPr>
            <a:xfrm>
              <a:off x="703" y="1967"/>
              <a:ext cx="453" cy="420"/>
            </a:xfrm>
            <a:prstGeom prst="rect">
              <a:avLst/>
            </a:prstGeom>
            <a:noFill/>
            <a:ln w="19050" cap="rnd" cmpd="sng">
              <a:solidFill>
                <a:schemeClr val="accent5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0" name="矩形 16"/>
            <p:cNvSpPr/>
            <p:nvPr/>
          </p:nvSpPr>
          <p:spPr>
            <a:xfrm>
              <a:off x="1149" y="1967"/>
              <a:ext cx="461" cy="420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1" name="矩形 5"/>
            <p:cNvSpPr/>
            <p:nvPr/>
          </p:nvSpPr>
          <p:spPr>
            <a:xfrm>
              <a:off x="1156" y="1525"/>
              <a:ext cx="453" cy="441"/>
            </a:xfrm>
            <a:prstGeom prst="rect">
              <a:avLst/>
            </a:prstGeom>
            <a:solidFill>
              <a:srgbClr val="FFB3B5"/>
            </a:solidFill>
            <a:ln w="19050" cap="rnd" cmpd="sng">
              <a:solidFill>
                <a:schemeClr val="accent5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2" name="矩形 15"/>
            <p:cNvSpPr/>
            <p:nvPr/>
          </p:nvSpPr>
          <p:spPr>
            <a:xfrm>
              <a:off x="703" y="1525"/>
              <a:ext cx="907" cy="862"/>
            </a:xfrm>
            <a:prstGeom prst="rect">
              <a:avLst/>
            </a:prstGeom>
            <a:noFill/>
            <a:ln w="22860" cap="flat" cmpd="sng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1"/>
          <p:cNvGrpSpPr/>
          <p:nvPr/>
        </p:nvGrpSpPr>
        <p:grpSpPr>
          <a:xfrm>
            <a:off x="2733041" y="2333312"/>
            <a:ext cx="360363" cy="893763"/>
            <a:chOff x="929" y="2205"/>
            <a:chExt cx="227" cy="563"/>
          </a:xfrm>
        </p:grpSpPr>
        <p:sp>
          <p:nvSpPr>
            <p:cNvPr id="27674" name="Text Box 55"/>
            <p:cNvSpPr txBox="1"/>
            <p:nvPr/>
          </p:nvSpPr>
          <p:spPr>
            <a:xfrm>
              <a:off x="965" y="2205"/>
              <a:ext cx="170" cy="33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endParaRPr lang="en-US" altLang="zh-CN" sz="24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5" name="Text Box 56"/>
            <p:cNvSpPr txBox="1"/>
            <p:nvPr/>
          </p:nvSpPr>
          <p:spPr>
            <a:xfrm>
              <a:off x="929" y="2431"/>
              <a:ext cx="227" cy="33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endParaRPr lang="en-US" altLang="zh-CN" sz="24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6" name="Line 57"/>
            <p:cNvSpPr/>
            <p:nvPr/>
          </p:nvSpPr>
          <p:spPr>
            <a:xfrm>
              <a:off x="943" y="2489"/>
              <a:ext cx="19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9" name="Group 76"/>
          <p:cNvGrpSpPr/>
          <p:nvPr/>
        </p:nvGrpSpPr>
        <p:grpSpPr>
          <a:xfrm>
            <a:off x="3496628" y="2333312"/>
            <a:ext cx="360363" cy="893763"/>
            <a:chOff x="929" y="2205"/>
            <a:chExt cx="227" cy="563"/>
          </a:xfrm>
        </p:grpSpPr>
        <p:sp>
          <p:nvSpPr>
            <p:cNvPr id="27678" name="Text Box 55"/>
            <p:cNvSpPr txBox="1"/>
            <p:nvPr/>
          </p:nvSpPr>
          <p:spPr>
            <a:xfrm>
              <a:off x="965" y="2205"/>
              <a:ext cx="170" cy="33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endParaRPr lang="en-US" altLang="zh-CN" sz="24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79" name="Text Box 56"/>
            <p:cNvSpPr txBox="1"/>
            <p:nvPr/>
          </p:nvSpPr>
          <p:spPr>
            <a:xfrm>
              <a:off x="929" y="2431"/>
              <a:ext cx="227" cy="33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endParaRPr lang="en-US" altLang="zh-CN" sz="24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80" name="Line 57"/>
            <p:cNvSpPr/>
            <p:nvPr/>
          </p:nvSpPr>
          <p:spPr>
            <a:xfrm>
              <a:off x="943" y="2489"/>
              <a:ext cx="19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27688" name="组合 27687"/>
          <p:cNvGrpSpPr/>
          <p:nvPr/>
        </p:nvGrpSpPr>
        <p:grpSpPr>
          <a:xfrm>
            <a:off x="5521486" y="1031774"/>
            <a:ext cx="4824412" cy="1373188"/>
            <a:chOff x="1565" y="1246"/>
            <a:chExt cx="3447" cy="1186"/>
          </a:xfrm>
        </p:grpSpPr>
        <p:sp>
          <p:nvSpPr>
            <p:cNvPr id="27689" name="AutoShape 27"/>
            <p:cNvSpPr/>
            <p:nvPr/>
          </p:nvSpPr>
          <p:spPr>
            <a:xfrm>
              <a:off x="1565" y="1246"/>
              <a:ext cx="2269" cy="935"/>
            </a:xfrm>
            <a:prstGeom prst="wedgeRoundRectCallout">
              <a:avLst>
                <a:gd name="adj1" fmla="val 57865"/>
                <a:gd name="adj2" fmla="val -886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chemeClr val="accent5">
                  <a:lumMod val="5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>
                  <a:solidFill>
                    <a:schemeClr val="tx1"/>
                  </a:solidFill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这幅作品涂色部分占整个图形的多少？</a:t>
              </a:r>
              <a:endParaRPr lang="zh-CN" altLang="en-US" sz="2400" b="1">
                <a:solidFill>
                  <a:schemeClr val="tx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7690" name="Picture 69" descr="1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878" y="1298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7691" name="组合 27690"/>
          <p:cNvGrpSpPr/>
          <p:nvPr/>
        </p:nvGrpSpPr>
        <p:grpSpPr>
          <a:xfrm>
            <a:off x="2374266" y="3917638"/>
            <a:ext cx="5276851" cy="811213"/>
            <a:chOff x="703" y="3067"/>
            <a:chExt cx="3324" cy="511"/>
          </a:xfrm>
        </p:grpSpPr>
        <p:sp>
          <p:nvSpPr>
            <p:cNvPr id="27692" name="Rectangle 27"/>
            <p:cNvSpPr/>
            <p:nvPr/>
          </p:nvSpPr>
          <p:spPr>
            <a:xfrm>
              <a:off x="703" y="3174"/>
              <a:ext cx="3324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381000" lvl="0" indent="-38100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1. </a:t>
              </a:r>
              <a:r>
                <a:rPr lang="zh-CN" altLang="en-US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结合这个正方形说一说       表示什么含义。</a:t>
              </a:r>
              <a:endParaRPr lang="zh-CN" altLang="en-US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93" name="Text Box 55"/>
            <p:cNvSpPr txBox="1"/>
            <p:nvPr/>
          </p:nvSpPr>
          <p:spPr>
            <a:xfrm>
              <a:off x="2595" y="3067"/>
              <a:ext cx="204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endParaRPr lang="en-US" altLang="zh-CN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94" name="Text Box 56"/>
            <p:cNvSpPr txBox="1"/>
            <p:nvPr/>
          </p:nvSpPr>
          <p:spPr>
            <a:xfrm>
              <a:off x="2562" y="3287"/>
              <a:ext cx="272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endParaRPr lang="en-US" altLang="zh-CN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95" name="Line 57"/>
            <p:cNvSpPr/>
            <p:nvPr/>
          </p:nvSpPr>
          <p:spPr>
            <a:xfrm>
              <a:off x="2596" y="3333"/>
              <a:ext cx="21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16454" name="Group 70"/>
          <p:cNvGrpSpPr/>
          <p:nvPr/>
        </p:nvGrpSpPr>
        <p:grpSpPr>
          <a:xfrm>
            <a:off x="2370026" y="4939989"/>
            <a:ext cx="5792789" cy="811213"/>
            <a:chOff x="763" y="3812"/>
            <a:chExt cx="3649" cy="511"/>
          </a:xfrm>
        </p:grpSpPr>
        <p:sp>
          <p:nvSpPr>
            <p:cNvPr id="27697" name="Rectangle 32"/>
            <p:cNvSpPr/>
            <p:nvPr/>
          </p:nvSpPr>
          <p:spPr>
            <a:xfrm>
              <a:off x="763" y="3908"/>
              <a:ext cx="3649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3. </a:t>
              </a:r>
              <a:r>
                <a:rPr lang="zh-CN" altLang="en-US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为什么这些作品的涂色部分都可以用       表示？</a:t>
              </a:r>
              <a:endParaRPr lang="zh-CN" altLang="en-US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7698" name="Group 63"/>
            <p:cNvGrpSpPr/>
            <p:nvPr/>
          </p:nvGrpSpPr>
          <p:grpSpPr>
            <a:xfrm>
              <a:off x="3590" y="3812"/>
              <a:ext cx="272" cy="511"/>
              <a:chOff x="3137" y="2523"/>
              <a:chExt cx="272" cy="511"/>
            </a:xfrm>
          </p:grpSpPr>
          <p:sp>
            <p:nvSpPr>
              <p:cNvPr id="27699" name="Text Box 55"/>
              <p:cNvSpPr txBox="1"/>
              <p:nvPr/>
            </p:nvSpPr>
            <p:spPr>
              <a:xfrm>
                <a:off x="3170" y="2523"/>
                <a:ext cx="204" cy="29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sz="20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endPara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00" name="Text Box 56"/>
              <p:cNvSpPr txBox="1"/>
              <p:nvPr/>
            </p:nvSpPr>
            <p:spPr>
              <a:xfrm>
                <a:off x="3137" y="2743"/>
                <a:ext cx="272" cy="29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sz="2000" b="1">
                    <a:solidFill>
                      <a:schemeClr val="tx1"/>
                    </a:solidFill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endPara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01" name="Line 57"/>
              <p:cNvSpPr/>
              <p:nvPr/>
            </p:nvSpPr>
            <p:spPr>
              <a:xfrm>
                <a:off x="3182" y="2777"/>
                <a:ext cx="210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</p:grpSp>
      <p:grpSp>
        <p:nvGrpSpPr>
          <p:cNvPr id="27702" name="组合 27701"/>
          <p:cNvGrpSpPr/>
          <p:nvPr/>
        </p:nvGrpSpPr>
        <p:grpSpPr>
          <a:xfrm>
            <a:off x="2374265" y="4411348"/>
            <a:ext cx="6826251" cy="822326"/>
            <a:chOff x="703" y="3385"/>
            <a:chExt cx="4300" cy="518"/>
          </a:xfrm>
        </p:grpSpPr>
        <p:sp>
          <p:nvSpPr>
            <p:cNvPr id="27703" name="Rectangle 32"/>
            <p:cNvSpPr/>
            <p:nvPr/>
          </p:nvSpPr>
          <p:spPr>
            <a:xfrm>
              <a:off x="703" y="3494"/>
              <a:ext cx="4300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2. </a:t>
              </a:r>
              <a:r>
                <a:rPr lang="zh-CN" altLang="en-US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在同学们的作品中，还有哪些涂色部分可以用       表示？</a:t>
              </a:r>
              <a:endParaRPr lang="zh-CN" altLang="en-US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704" name="Text Box 55"/>
            <p:cNvSpPr txBox="1"/>
            <p:nvPr/>
          </p:nvSpPr>
          <p:spPr>
            <a:xfrm>
              <a:off x="4222" y="3385"/>
              <a:ext cx="204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endParaRPr lang="en-US" altLang="zh-CN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705" name="Text Box 56"/>
            <p:cNvSpPr txBox="1"/>
            <p:nvPr/>
          </p:nvSpPr>
          <p:spPr>
            <a:xfrm>
              <a:off x="4183" y="3612"/>
              <a:ext cx="272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endParaRPr lang="en-US" altLang="zh-CN" sz="2000" b="1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706" name="Line 57"/>
            <p:cNvSpPr/>
            <p:nvPr/>
          </p:nvSpPr>
          <p:spPr>
            <a:xfrm>
              <a:off x="4205" y="3657"/>
              <a:ext cx="21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52" name="组合 51"/>
          <p:cNvGrpSpPr>
            <a:grpSpLocks noChangeAspect="1"/>
          </p:cNvGrpSpPr>
          <p:nvPr/>
        </p:nvGrpSpPr>
        <p:grpSpPr>
          <a:xfrm>
            <a:off x="47346" y="11271"/>
            <a:ext cx="3924263" cy="1453089"/>
            <a:chOff x="2794491" y="18330"/>
            <a:chExt cx="2948357" cy="1091727"/>
          </a:xfrm>
        </p:grpSpPr>
        <p:sp>
          <p:nvSpPr>
            <p:cNvPr id="53" name="圆角矩形 52"/>
            <p:cNvSpPr/>
            <p:nvPr/>
          </p:nvSpPr>
          <p:spPr>
            <a:xfrm>
              <a:off x="3420531" y="335566"/>
              <a:ext cx="2322317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矩形 54"/>
            <p:cNvSpPr/>
            <p:nvPr/>
          </p:nvSpPr>
          <p:spPr>
            <a:xfrm>
              <a:off x="3746059" y="354388"/>
              <a:ext cx="1977324" cy="439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认识几分之几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3" name="Group 74"/>
          <p:cNvGrpSpPr/>
          <p:nvPr/>
        </p:nvGrpSpPr>
        <p:grpSpPr>
          <a:xfrm>
            <a:off x="2581791" y="3213187"/>
            <a:ext cx="2057400" cy="1096963"/>
            <a:chOff x="1320" y="2312"/>
            <a:chExt cx="1296" cy="691"/>
          </a:xfrm>
        </p:grpSpPr>
        <p:sp>
          <p:nvSpPr>
            <p:cNvPr id="27654" name="矩形 50"/>
            <p:cNvSpPr/>
            <p:nvPr/>
          </p:nvSpPr>
          <p:spPr>
            <a:xfrm>
              <a:off x="1811" y="2468"/>
              <a:ext cx="344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＜</a:t>
              </a:r>
              <a:endPara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7655" name="Group 58"/>
            <p:cNvGrpSpPr/>
            <p:nvPr/>
          </p:nvGrpSpPr>
          <p:grpSpPr>
            <a:xfrm>
              <a:off x="1320" y="2312"/>
              <a:ext cx="1296" cy="691"/>
              <a:chOff x="1928" y="3725"/>
              <a:chExt cx="1296" cy="691"/>
            </a:xfrm>
          </p:grpSpPr>
          <p:sp>
            <p:nvSpPr>
              <p:cNvPr id="27656" name="椭圆 19"/>
              <p:cNvSpPr/>
              <p:nvPr/>
            </p:nvSpPr>
            <p:spPr>
              <a:xfrm>
                <a:off x="2445" y="3929"/>
                <a:ext cx="299" cy="298"/>
              </a:xfrm>
              <a:prstGeom prst="ellipse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>
                  <a:lnSpc>
                    <a:spcPct val="120000"/>
                  </a:lnSpc>
                </a:pPr>
                <a:endPara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7657" name="Group 50"/>
              <p:cNvGrpSpPr/>
              <p:nvPr/>
            </p:nvGrpSpPr>
            <p:grpSpPr>
              <a:xfrm>
                <a:off x="1928" y="3725"/>
                <a:ext cx="1296" cy="691"/>
                <a:chOff x="5148" y="2397"/>
                <a:chExt cx="1296" cy="691"/>
              </a:xfrm>
            </p:grpSpPr>
            <p:sp>
              <p:nvSpPr>
                <p:cNvPr id="27658" name="Text Box 51"/>
                <p:cNvSpPr txBox="1"/>
                <p:nvPr/>
              </p:nvSpPr>
              <p:spPr>
                <a:xfrm>
                  <a:off x="5191" y="2397"/>
                  <a:ext cx="255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2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59" name="Text Box 52"/>
                <p:cNvSpPr txBox="1"/>
                <p:nvPr/>
              </p:nvSpPr>
              <p:spPr>
                <a:xfrm>
                  <a:off x="5148" y="2704"/>
                  <a:ext cx="340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5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60" name="Line 53"/>
                <p:cNvSpPr/>
                <p:nvPr/>
              </p:nvSpPr>
              <p:spPr>
                <a:xfrm>
                  <a:off x="5191" y="2750"/>
                  <a:ext cx="255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27661" name="Text Box 51"/>
                <p:cNvSpPr txBox="1"/>
                <p:nvPr/>
              </p:nvSpPr>
              <p:spPr>
                <a:xfrm>
                  <a:off x="6147" y="2416"/>
                  <a:ext cx="255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3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62" name="Text Box 52"/>
                <p:cNvSpPr txBox="1"/>
                <p:nvPr/>
              </p:nvSpPr>
              <p:spPr>
                <a:xfrm>
                  <a:off x="6104" y="2704"/>
                  <a:ext cx="340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5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63" name="Line 53"/>
                <p:cNvSpPr/>
                <p:nvPr/>
              </p:nvSpPr>
              <p:spPr>
                <a:xfrm>
                  <a:off x="6147" y="2750"/>
                  <a:ext cx="255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</p:grpSp>
      <p:grpSp>
        <p:nvGrpSpPr>
          <p:cNvPr id="27664" name="组合 4"/>
          <p:cNvGrpSpPr/>
          <p:nvPr/>
        </p:nvGrpSpPr>
        <p:grpSpPr>
          <a:xfrm>
            <a:off x="7071046" y="1880083"/>
            <a:ext cx="2795588" cy="1338262"/>
            <a:chOff x="5389164" y="1833158"/>
            <a:chExt cx="3773488" cy="1806282"/>
          </a:xfrm>
        </p:grpSpPr>
        <p:pic>
          <p:nvPicPr>
            <p:cNvPr id="27665" name="Picture 17" descr="3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389164" y="1833158"/>
              <a:ext cx="3773488" cy="18062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8" name="饼形 107"/>
            <p:cNvSpPr/>
            <p:nvPr/>
          </p:nvSpPr>
          <p:spPr bwMode="auto">
            <a:xfrm rot="21439068">
              <a:off x="7519117" y="2006716"/>
              <a:ext cx="1517109" cy="1497734"/>
            </a:xfrm>
            <a:prstGeom prst="pie">
              <a:avLst>
                <a:gd name="adj1" fmla="val 138554"/>
                <a:gd name="adj2" fmla="val 18197476"/>
              </a:avLst>
            </a:prstGeom>
            <a:solidFill>
              <a:srgbClr val="7030A0">
                <a:alpha val="3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667" name="椭圆 108"/>
            <p:cNvSpPr/>
            <p:nvPr/>
          </p:nvSpPr>
          <p:spPr>
            <a:xfrm>
              <a:off x="5506616" y="2002179"/>
              <a:ext cx="1509758" cy="1507938"/>
            </a:xfrm>
            <a:prstGeom prst="ellipse">
              <a:avLst/>
            </a:prstGeom>
            <a:solidFill>
              <a:srgbClr val="7030A0">
                <a:alpha val="47058"/>
              </a:srgbClr>
            </a:solidFill>
            <a:ln w="12700">
              <a:noFill/>
            </a:ln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668" name="Group 75"/>
          <p:cNvGrpSpPr/>
          <p:nvPr/>
        </p:nvGrpSpPr>
        <p:grpSpPr>
          <a:xfrm>
            <a:off x="7499671" y="3143736"/>
            <a:ext cx="2057400" cy="1096963"/>
            <a:chOff x="3820" y="2312"/>
            <a:chExt cx="1296" cy="691"/>
          </a:xfrm>
        </p:grpSpPr>
        <p:grpSp>
          <p:nvGrpSpPr>
            <p:cNvPr id="27669" name="Group 58"/>
            <p:cNvGrpSpPr/>
            <p:nvPr/>
          </p:nvGrpSpPr>
          <p:grpSpPr>
            <a:xfrm>
              <a:off x="3820" y="2312"/>
              <a:ext cx="1296" cy="691"/>
              <a:chOff x="1928" y="3725"/>
              <a:chExt cx="1296" cy="691"/>
            </a:xfrm>
          </p:grpSpPr>
          <p:sp>
            <p:nvSpPr>
              <p:cNvPr id="27670" name="椭圆 19"/>
              <p:cNvSpPr/>
              <p:nvPr/>
            </p:nvSpPr>
            <p:spPr>
              <a:xfrm>
                <a:off x="2445" y="3929"/>
                <a:ext cx="299" cy="298"/>
              </a:xfrm>
              <a:prstGeom prst="ellipse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>
                  <a:lnSpc>
                    <a:spcPct val="120000"/>
                  </a:lnSpc>
                </a:pPr>
                <a:endPara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7671" name="Group 50"/>
              <p:cNvGrpSpPr/>
              <p:nvPr/>
            </p:nvGrpSpPr>
            <p:grpSpPr>
              <a:xfrm>
                <a:off x="1928" y="3725"/>
                <a:ext cx="1296" cy="691"/>
                <a:chOff x="5148" y="2397"/>
                <a:chExt cx="1296" cy="691"/>
              </a:xfrm>
            </p:grpSpPr>
            <p:sp>
              <p:nvSpPr>
                <p:cNvPr id="27672" name="Text Box 51"/>
                <p:cNvSpPr txBox="1"/>
                <p:nvPr/>
              </p:nvSpPr>
              <p:spPr>
                <a:xfrm>
                  <a:off x="5191" y="2416"/>
                  <a:ext cx="255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6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73" name="Text Box 52"/>
                <p:cNvSpPr txBox="1"/>
                <p:nvPr/>
              </p:nvSpPr>
              <p:spPr>
                <a:xfrm>
                  <a:off x="5148" y="2704"/>
                  <a:ext cx="340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6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74" name="Line 53"/>
                <p:cNvSpPr/>
                <p:nvPr/>
              </p:nvSpPr>
              <p:spPr>
                <a:xfrm>
                  <a:off x="5191" y="2750"/>
                  <a:ext cx="255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27675" name="Text Box 51"/>
                <p:cNvSpPr txBox="1"/>
                <p:nvPr/>
              </p:nvSpPr>
              <p:spPr>
                <a:xfrm>
                  <a:off x="6147" y="2397"/>
                  <a:ext cx="255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5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76" name="Text Box 52"/>
                <p:cNvSpPr txBox="1"/>
                <p:nvPr/>
              </p:nvSpPr>
              <p:spPr>
                <a:xfrm>
                  <a:off x="6104" y="2704"/>
                  <a:ext cx="340" cy="38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800" b="1">
                      <a:latin typeface="Times New Roman" panose="02020603050405020304" pitchFamily="18" charset="0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6</a:t>
                  </a:r>
                  <a:endParaRPr lang="en-US" altLang="zh-CN" sz="28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77" name="Line 53"/>
                <p:cNvSpPr/>
                <p:nvPr/>
              </p:nvSpPr>
              <p:spPr>
                <a:xfrm>
                  <a:off x="6147" y="2750"/>
                  <a:ext cx="255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  <p:sp>
          <p:nvSpPr>
            <p:cNvPr id="27678" name="矩形 109"/>
            <p:cNvSpPr/>
            <p:nvPr/>
          </p:nvSpPr>
          <p:spPr>
            <a:xfrm>
              <a:off x="4341" y="2466"/>
              <a:ext cx="344" cy="38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en-US" sz="28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＞</a:t>
              </a:r>
              <a:endPara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7679" name="Picture 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154" y="2020972"/>
            <a:ext cx="1857375" cy="1222375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7680" name="Picture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279" y="2044785"/>
            <a:ext cx="1816100" cy="1214437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92" name="Text Box 17"/>
          <p:cNvSpPr txBox="1"/>
          <p:nvPr/>
        </p:nvSpPr>
        <p:spPr>
          <a:xfrm>
            <a:off x="3804453" y="1202842"/>
            <a:ext cx="4299907" cy="5355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这两组分数有什么相同之处？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68295" y="37406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1169" y="375218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34935" y="4519658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分母相同</a:t>
            </a:r>
            <a:endParaRPr lang="zh-CN" altLang="en-US" sz="2400" b="1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 flipH="1">
            <a:off x="7591401" y="3671155"/>
            <a:ext cx="6502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3825" y="366939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262" name="Rectangle 4"/>
          <p:cNvSpPr/>
          <p:nvPr/>
        </p:nvSpPr>
        <p:spPr>
          <a:xfrm>
            <a:off x="2259741" y="4981321"/>
            <a:ext cx="804354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zh-CN" altLang="en-US" sz="24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分母相同的分数，分子大，分数就大；分子小，分数就小。 </a:t>
            </a:r>
            <a:endParaRPr lang="zh-CN" altLang="en-US" sz="2400" b="1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47347" y="11272"/>
            <a:ext cx="3064492" cy="1453089"/>
            <a:chOff x="2794491" y="18330"/>
            <a:chExt cx="2302397" cy="1091727"/>
          </a:xfrm>
        </p:grpSpPr>
        <p:sp>
          <p:nvSpPr>
            <p:cNvPr id="39" name="圆角矩形 38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矩形 40"/>
            <p:cNvSpPr/>
            <p:nvPr/>
          </p:nvSpPr>
          <p:spPr>
            <a:xfrm>
              <a:off x="3854819" y="336518"/>
              <a:ext cx="1067303" cy="439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想一想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2" grpId="0"/>
      <p:bldP spid="3" grpId="0"/>
      <p:bldP spid="4" grpId="0"/>
      <p:bldP spid="4" grpId="1"/>
      <p:bldP spid="5" grpId="0"/>
      <p:bldP spid="6" grpId="0"/>
      <p:bldP spid="926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SPECIAL_SOURCE" val="bdnull"/>
</p:tagLst>
</file>

<file path=ppt/tags/tag3.xml><?xml version="1.0" encoding="utf-8"?>
<p:tagLst xmlns:p="http://schemas.openxmlformats.org/presentationml/2006/main">
  <p:tag name="KSO_WM_SPECIAL_SOURCE" val="bdnull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2177</Words>
  <Application>WPS 演示</Application>
  <PresentationFormat>自定义</PresentationFormat>
  <Paragraphs>447</Paragraphs>
  <Slides>17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17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微软雅黑</vt:lpstr>
      <vt:lpstr>Calibri</vt:lpstr>
      <vt:lpstr>楷体</vt:lpstr>
      <vt:lpstr>方正少儿简体</vt:lpstr>
      <vt:lpstr>黑体</vt:lpstr>
      <vt:lpstr>楷体_GB2312</vt:lpstr>
      <vt:lpstr>新宋体</vt:lpstr>
      <vt:lpstr>思源宋体 CN Heavy</vt:lpstr>
      <vt:lpstr>Arial</vt:lpstr>
      <vt:lpstr>Arial Unicode MS</vt:lpstr>
      <vt:lpstr>第一PPT模板网-WWW.1PPT.COM</vt:lpstr>
      <vt:lpstr>Equation.3</vt:lpstr>
      <vt:lpstr>Equation.KSEE3</vt:lpstr>
      <vt:lpstr>Equation.KSEE3</vt:lpstr>
      <vt:lpstr>Equation.KSEE3</vt:lpstr>
      <vt:lpstr>Equation.KSEE3</vt:lpstr>
      <vt:lpstr>Equation.KSEE3</vt:lpstr>
      <vt:lpstr>Equation.3</vt:lpstr>
      <vt:lpstr>PowerPoint 演示文稿</vt:lpstr>
      <vt:lpstr>PowerPoint 演示文稿</vt:lpstr>
      <vt:lpstr>复习旧知，引出课题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总结归纳</vt:lpstr>
    </vt:vector>
  </TitlesOfParts>
  <Company>《几分之几》分数的初步认识PPT免费课件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2022-05-24T21:56:00Z</cp:lastPrinted>
  <dcterms:created xsi:type="dcterms:W3CDTF">2022-05-24T21:56:00Z</dcterms:created>
  <dcterms:modified xsi:type="dcterms:W3CDTF">2023-10-27T08:42:08Z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DA412C704E0D4D678CDE9BA69193BD4F_12</vt:lpwstr>
  </property>
  <property fmtid="{D5CDD505-2E9C-101B-9397-08002B2CF9AE}" pid="3" name="KSOProductBuildVer">
    <vt:lpwstr>2052-12.1.0.15712</vt:lpwstr>
  </property>
</Properties>
</file>