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67" r:id="rId17"/>
    <p:sldId id="262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BD58B-35B9-4D63-9EC2-F3D0715F6E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BD58B-35B9-4D63-9EC2-F3D0715F6E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BD58B-35B9-4D63-9EC2-F3D0715F6E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>
              <a:buFont typeface="Arial" panose="020B0604020202020204" pitchFamily="34" charset="0"/>
            </a:pPr>
            <a:fld id="{9A0DB2DC-4C9A-4742-B13C-FB6460FD3503}" type="slidenum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>
              <a:buFont typeface="Arial" panose="020B0604020202020204" pitchFamily="34" charset="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>
              <a:buFont typeface="Arial" panose="020B0604020202020204" pitchFamily="34" charset="0"/>
            </a:pPr>
            <a:fld id="{9A0DB2DC-4C9A-4742-B13C-FB6460FD3503}" type="slidenum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>
              <a:buFont typeface="Arial" panose="020B0604020202020204" pitchFamily="34" charset="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23.wmf"/><Relationship Id="rId1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image" Target="../media/image36.png"/><Relationship Id="rId7" Type="http://schemas.openxmlformats.org/officeDocument/2006/relationships/image" Target="../media/image35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6" Type="http://schemas.openxmlformats.org/officeDocument/2006/relationships/slideLayout" Target="../slideLayouts/slideLayout18.xml"/><Relationship Id="rId15" Type="http://schemas.openxmlformats.org/officeDocument/2006/relationships/image" Target="../media/image43.png"/><Relationship Id="rId14" Type="http://schemas.openxmlformats.org/officeDocument/2006/relationships/image" Target="../media/image42.png"/><Relationship Id="rId13" Type="http://schemas.openxmlformats.org/officeDocument/2006/relationships/image" Target="../media/image41.png"/><Relationship Id="rId12" Type="http://schemas.openxmlformats.org/officeDocument/2006/relationships/image" Target="../media/image40.png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1" Type="http://schemas.openxmlformats.org/officeDocument/2006/relationships/notesSlide" Target="../notesSlides/notesSlide2.xml"/><Relationship Id="rId30" Type="http://schemas.openxmlformats.org/officeDocument/2006/relationships/vmlDrawing" Target="../drawings/vmlDrawing1.vm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14.xml"/><Relationship Id="rId28" Type="http://schemas.openxmlformats.org/officeDocument/2006/relationships/image" Target="../media/image9.png"/><Relationship Id="rId27" Type="http://schemas.openxmlformats.org/officeDocument/2006/relationships/image" Target="../media/image8.wmf"/><Relationship Id="rId26" Type="http://schemas.openxmlformats.org/officeDocument/2006/relationships/oleObject" Target="../embeddings/oleObject2.bin"/><Relationship Id="rId25" Type="http://schemas.openxmlformats.org/officeDocument/2006/relationships/image" Target="../media/image7.wmf"/><Relationship Id="rId24" Type="http://schemas.openxmlformats.org/officeDocument/2006/relationships/oleObject" Target="../embeddings/oleObject1.bin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audio" Target="../media/audio1.wav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54177" y="2007235"/>
            <a:ext cx="6368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分数的简单计算</a:t>
            </a:r>
            <a:endParaRPr lang="zh-CN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79156" y="3703320"/>
            <a:ext cx="2586355" cy="2299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/>
          <p:nvPr/>
        </p:nvSpPr>
        <p:spPr>
          <a:xfrm>
            <a:off x="1011238" y="553087"/>
            <a:ext cx="7608887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/>
              <a:t>一块巧克力，小东吃了   ，小红吃了  ，两人一共吃了几分之几？</a:t>
            </a:r>
            <a:endParaRPr lang="zh-CN" altLang="en-US" sz="2800" dirty="0"/>
          </a:p>
        </p:txBody>
      </p:sp>
      <p:graphicFrame>
        <p:nvGraphicFramePr>
          <p:cNvPr id="17411" name="对象 5"/>
          <p:cNvGraphicFramePr>
            <a:graphicFrameLocks noChangeAspect="1"/>
          </p:cNvGraphicFramePr>
          <p:nvPr/>
        </p:nvGraphicFramePr>
        <p:xfrm>
          <a:off x="4622801" y="561976"/>
          <a:ext cx="3778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1" imgW="139700" imgH="393700" progId="Equation.KSEE3">
                  <p:embed/>
                </p:oleObj>
              </mc:Choice>
              <mc:Fallback>
                <p:oleObj name="" r:id="rId1" imgW="1397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22801" y="561976"/>
                        <a:ext cx="377825" cy="631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对象 6"/>
          <p:cNvGraphicFramePr>
            <a:graphicFrameLocks noChangeAspect="1"/>
          </p:cNvGraphicFramePr>
          <p:nvPr/>
        </p:nvGraphicFramePr>
        <p:xfrm>
          <a:off x="6688139" y="476252"/>
          <a:ext cx="33178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" r:id="rId3" imgW="139700" imgH="393700" progId="Equation.KSEE3">
                  <p:embed/>
                </p:oleObj>
              </mc:Choice>
              <mc:Fallback>
                <p:oleObj name="" r:id="rId3" imgW="1397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88139" y="476252"/>
                        <a:ext cx="331787" cy="638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3" name="图片 7" descr="243496d22cc848b5b97b86c531f01054_th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73700" y="3271840"/>
            <a:ext cx="4530725" cy="1341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文本框 9"/>
          <p:cNvSpPr/>
          <p:nvPr/>
        </p:nvSpPr>
        <p:spPr>
          <a:xfrm>
            <a:off x="1141413" y="2352676"/>
            <a:ext cx="5878512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/>
              <a:t>   </a:t>
            </a:r>
            <a:endParaRPr lang="en-US" altLang="zh-CN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文本框 75"/>
          <p:cNvSpPr txBox="1"/>
          <p:nvPr/>
        </p:nvSpPr>
        <p:spPr>
          <a:xfrm>
            <a:off x="4513580" y="3061970"/>
            <a:ext cx="2492990" cy="230832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0000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zh-CN" altLang="en-US" sz="900"/>
              <a:t>同分母分数相加减，分母不变，分子相加减。</a:t>
            </a:r>
            <a:endParaRPr lang="zh-CN" altLang="en-US" sz="900"/>
          </a:p>
        </p:txBody>
      </p:sp>
      <p:sp>
        <p:nvSpPr>
          <p:cNvPr id="107" name="文本框 106"/>
          <p:cNvSpPr txBox="1"/>
          <p:nvPr/>
        </p:nvSpPr>
        <p:spPr>
          <a:xfrm>
            <a:off x="2214246" y="2884807"/>
            <a:ext cx="7571303" cy="584775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0000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zh-CN" altLang="en-US" sz="3200"/>
              <a:t>同分母分数相加，分母不变，分子相加。</a:t>
            </a:r>
            <a:endParaRPr lang="zh-CN" altLang="en-US" sz="3200"/>
          </a:p>
        </p:txBody>
      </p:sp>
      <p:sp>
        <p:nvSpPr>
          <p:cNvPr id="21" name="文本框 20"/>
          <p:cNvSpPr txBox="1"/>
          <p:nvPr/>
        </p:nvSpPr>
        <p:spPr>
          <a:xfrm>
            <a:off x="2214246" y="3828416"/>
            <a:ext cx="7571303" cy="584775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0000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zh-CN" altLang="en-US" sz="3200"/>
              <a:t>同分母分数相减，分母不变，分子相减。</a:t>
            </a:r>
            <a:endParaRPr lang="zh-CN" altLang="en-US" sz="3200"/>
          </a:p>
        </p:txBody>
      </p:sp>
      <p:grpSp>
        <p:nvGrpSpPr>
          <p:cNvPr id="2" name="组合 1"/>
          <p:cNvGrpSpPr/>
          <p:nvPr/>
        </p:nvGrpSpPr>
        <p:grpSpPr>
          <a:xfrm>
            <a:off x="2766695" y="1657637"/>
            <a:ext cx="2228311" cy="933057"/>
            <a:chOff x="12456" y="4174"/>
            <a:chExt cx="3609" cy="1595"/>
          </a:xfrm>
        </p:grpSpPr>
        <p:grpSp>
          <p:nvGrpSpPr>
            <p:cNvPr id="3" name="组合 2"/>
            <p:cNvGrpSpPr/>
            <p:nvPr/>
          </p:nvGrpSpPr>
          <p:grpSpPr>
            <a:xfrm>
              <a:off x="12456" y="4174"/>
              <a:ext cx="2054" cy="1578"/>
              <a:chOff x="7723" y="8125"/>
              <a:chExt cx="2054" cy="1578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7723" y="8125"/>
                <a:ext cx="766" cy="1564"/>
                <a:chOff x="0" y="0"/>
                <a:chExt cx="294" cy="593"/>
              </a:xfrm>
            </p:grpSpPr>
            <p:sp>
              <p:nvSpPr>
                <p:cNvPr id="5" name="Text Box 48"/>
                <p:cNvSpPr txBox="1"/>
                <p:nvPr/>
              </p:nvSpPr>
              <p:spPr>
                <a:xfrm>
                  <a:off x="0" y="0"/>
                  <a:ext cx="294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1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Text Box 49"/>
                <p:cNvSpPr txBox="1"/>
                <p:nvPr/>
              </p:nvSpPr>
              <p:spPr>
                <a:xfrm>
                  <a:off x="29" y="246"/>
                  <a:ext cx="235" cy="34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8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Line 50"/>
                <p:cNvSpPr/>
                <p:nvPr/>
              </p:nvSpPr>
              <p:spPr>
                <a:xfrm>
                  <a:off x="29" y="321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8387" y="8142"/>
                <a:ext cx="1390" cy="1561"/>
                <a:chOff x="8387" y="8142"/>
                <a:chExt cx="1390" cy="1561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9011" y="8142"/>
                  <a:ext cx="766" cy="1561"/>
                  <a:chOff x="-103" y="0"/>
                  <a:chExt cx="294" cy="592"/>
                </a:xfrm>
              </p:grpSpPr>
              <p:sp>
                <p:nvSpPr>
                  <p:cNvPr id="11" name="Text Box 48"/>
                  <p:cNvSpPr txBox="1"/>
                  <p:nvPr/>
                </p:nvSpPr>
                <p:spPr>
                  <a:xfrm>
                    <a:off x="-103" y="0"/>
                    <a:ext cx="294" cy="34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342900" lvl="0" indent="-3429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b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1pPr>
                    <a:lvl2pPr marL="742950" lvl="1" indent="-28575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2pPr>
                    <a:lvl3pPr marL="1143000" lvl="2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18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3pPr>
                    <a:lvl4pPr marL="1600200" lvl="3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4pPr>
                    <a:lvl5pPr marL="2057400" lvl="4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5pPr>
                  </a:lstStyle>
                  <a:p>
                    <a:pPr marL="0" lvl="0" indent="0" algn="ctr" eaLnBrk="1" hangingPunct="1">
                      <a:lnSpc>
                        <a:spcPct val="120000"/>
                      </a:lnSpc>
                      <a:spcBef>
                        <a:spcPct val="50000"/>
                      </a:spcBef>
                      <a:buNone/>
                    </a:pPr>
                    <a:r>
                      <a:rPr lang="en-US" altLang="zh-CN" b="1">
                        <a:solidFill>
                          <a:schemeClr val="tx1"/>
                        </a:solidFill>
                      </a:rPr>
                      <a:t>2</a:t>
                    </a:r>
                    <a:endParaRPr lang="en-US" altLang="zh-CN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" name="Text Box 49"/>
                  <p:cNvSpPr txBox="1"/>
                  <p:nvPr/>
                </p:nvSpPr>
                <p:spPr>
                  <a:xfrm>
                    <a:off x="-64" y="246"/>
                    <a:ext cx="235" cy="34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>
                    <a:spAutoFit/>
                  </a:bodyPr>
                  <a:lstStyle>
                    <a:lvl1pPr marL="342900" lvl="0" indent="-3429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b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1pPr>
                    <a:lvl2pPr marL="742950" lvl="1" indent="-28575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2pPr>
                    <a:lvl3pPr marL="1143000" lvl="2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18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3pPr>
                    <a:lvl4pPr marL="1600200" lvl="3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4pPr>
                    <a:lvl5pPr marL="2057400" lvl="4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5pPr>
                  </a:lstStyle>
                  <a:p>
                    <a:pPr marL="0" lvl="0" indent="0" algn="ctr" eaLnBrk="1" hangingPunct="1">
                      <a:lnSpc>
                        <a:spcPct val="120000"/>
                      </a:lnSpc>
                      <a:spcBef>
                        <a:spcPct val="50000"/>
                      </a:spcBef>
                      <a:buNone/>
                    </a:pPr>
                    <a:r>
                      <a:rPr lang="en-US" altLang="zh-CN" b="1">
                        <a:solidFill>
                          <a:schemeClr val="tx1"/>
                        </a:solidFill>
                      </a:rPr>
                      <a:t>8</a:t>
                    </a:r>
                    <a:endParaRPr lang="en-US" altLang="zh-CN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" name="Line 50"/>
                  <p:cNvSpPr/>
                  <p:nvPr/>
                </p:nvSpPr>
                <p:spPr>
                  <a:xfrm>
                    <a:off x="-51" y="321"/>
                    <a:ext cx="235" cy="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</p:grpSp>
            <p:sp>
              <p:nvSpPr>
                <p:cNvPr id="15" name="文本框 14"/>
                <p:cNvSpPr txBox="1"/>
                <p:nvPr/>
              </p:nvSpPr>
              <p:spPr>
                <a:xfrm>
                  <a:off x="8387" y="8490"/>
                  <a:ext cx="750" cy="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200" b="1"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宋体" panose="02010600030101010101" pitchFamily="2" charset="-122"/>
                      <a:ea typeface="宋体" panose="02010600030101010101" pitchFamily="2" charset="-122"/>
                    </a:rPr>
                    <a:t>+</a:t>
                  </a:r>
                  <a:endParaRPr lang="en-US" altLang="zh-CN" sz="3200" b="1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14664" y="4224"/>
              <a:ext cx="1401" cy="1545"/>
              <a:chOff x="9636" y="8206"/>
              <a:chExt cx="1401" cy="1545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9636" y="8481"/>
                <a:ext cx="651" cy="1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 b="1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宋体" panose="02010600030101010101" pitchFamily="2" charset="-122"/>
                    <a:ea typeface="宋体" panose="02010600030101010101" pitchFamily="2" charset="-122"/>
                  </a:rPr>
                  <a:t>=</a:t>
                </a:r>
                <a:endParaRPr lang="en-US" altLang="zh-CN" sz="36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10271" y="8206"/>
                <a:ext cx="766" cy="1545"/>
                <a:chOff x="-144" y="36"/>
                <a:chExt cx="294" cy="586"/>
              </a:xfrm>
            </p:grpSpPr>
            <p:sp>
              <p:nvSpPr>
                <p:cNvPr id="19" name="Text Box 48"/>
                <p:cNvSpPr txBox="1"/>
                <p:nvPr/>
              </p:nvSpPr>
              <p:spPr>
                <a:xfrm>
                  <a:off x="-144" y="36"/>
                  <a:ext cx="294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3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 Box 49"/>
                <p:cNvSpPr txBox="1"/>
                <p:nvPr/>
              </p:nvSpPr>
              <p:spPr>
                <a:xfrm>
                  <a:off x="-109" y="276"/>
                  <a:ext cx="235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8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Line 50"/>
                <p:cNvSpPr/>
                <p:nvPr/>
              </p:nvSpPr>
              <p:spPr>
                <a:xfrm>
                  <a:off x="-97" y="339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  <p:grpSp>
        <p:nvGrpSpPr>
          <p:cNvPr id="24" name="组合 23"/>
          <p:cNvGrpSpPr/>
          <p:nvPr/>
        </p:nvGrpSpPr>
        <p:grpSpPr>
          <a:xfrm>
            <a:off x="6572251" y="1657352"/>
            <a:ext cx="2228215" cy="932815"/>
            <a:chOff x="12456" y="4174"/>
            <a:chExt cx="3609" cy="1595"/>
          </a:xfrm>
        </p:grpSpPr>
        <p:grpSp>
          <p:nvGrpSpPr>
            <p:cNvPr id="25" name="组合 24"/>
            <p:cNvGrpSpPr/>
            <p:nvPr/>
          </p:nvGrpSpPr>
          <p:grpSpPr>
            <a:xfrm>
              <a:off x="12456" y="4174"/>
              <a:ext cx="2054" cy="1578"/>
              <a:chOff x="7723" y="8125"/>
              <a:chExt cx="2054" cy="1578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7723" y="8125"/>
                <a:ext cx="766" cy="1561"/>
                <a:chOff x="0" y="0"/>
                <a:chExt cx="294" cy="592"/>
              </a:xfrm>
            </p:grpSpPr>
            <p:sp>
              <p:nvSpPr>
                <p:cNvPr id="27" name="Text Box 48"/>
                <p:cNvSpPr txBox="1"/>
                <p:nvPr/>
              </p:nvSpPr>
              <p:spPr>
                <a:xfrm>
                  <a:off x="0" y="0"/>
                  <a:ext cx="294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2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Text Box 49"/>
                <p:cNvSpPr txBox="1"/>
                <p:nvPr/>
              </p:nvSpPr>
              <p:spPr>
                <a:xfrm>
                  <a:off x="29" y="246"/>
                  <a:ext cx="235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8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Line 50"/>
                <p:cNvSpPr/>
                <p:nvPr/>
              </p:nvSpPr>
              <p:spPr>
                <a:xfrm>
                  <a:off x="29" y="321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8387" y="8142"/>
                <a:ext cx="1390" cy="1561"/>
                <a:chOff x="8387" y="8142"/>
                <a:chExt cx="1390" cy="1561"/>
              </a:xfrm>
            </p:grpSpPr>
            <p:grpSp>
              <p:nvGrpSpPr>
                <p:cNvPr id="48" name="组合 47"/>
                <p:cNvGrpSpPr/>
                <p:nvPr/>
              </p:nvGrpSpPr>
              <p:grpSpPr>
                <a:xfrm>
                  <a:off x="9011" y="8142"/>
                  <a:ext cx="766" cy="1561"/>
                  <a:chOff x="-103" y="0"/>
                  <a:chExt cx="294" cy="592"/>
                </a:xfrm>
              </p:grpSpPr>
              <p:sp>
                <p:nvSpPr>
                  <p:cNvPr id="49" name="Text Box 48"/>
                  <p:cNvSpPr txBox="1"/>
                  <p:nvPr/>
                </p:nvSpPr>
                <p:spPr>
                  <a:xfrm>
                    <a:off x="-103" y="0"/>
                    <a:ext cx="294" cy="34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342900" lvl="0" indent="-3429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b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1pPr>
                    <a:lvl2pPr marL="742950" lvl="1" indent="-28575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2pPr>
                    <a:lvl3pPr marL="1143000" lvl="2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18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3pPr>
                    <a:lvl4pPr marL="1600200" lvl="3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4pPr>
                    <a:lvl5pPr marL="2057400" lvl="4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5pPr>
                  </a:lstStyle>
                  <a:p>
                    <a:pPr marL="0" lvl="0" indent="0" algn="ctr" eaLnBrk="1" hangingPunct="1">
                      <a:lnSpc>
                        <a:spcPct val="120000"/>
                      </a:lnSpc>
                      <a:spcBef>
                        <a:spcPct val="50000"/>
                      </a:spcBef>
                      <a:buNone/>
                    </a:pPr>
                    <a:r>
                      <a:rPr lang="en-US" altLang="zh-CN" b="1">
                        <a:solidFill>
                          <a:schemeClr val="tx1"/>
                        </a:solidFill>
                      </a:rPr>
                      <a:t>1</a:t>
                    </a:r>
                    <a:endParaRPr lang="en-US" altLang="zh-CN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" name="Text Box 49"/>
                  <p:cNvSpPr txBox="1"/>
                  <p:nvPr/>
                </p:nvSpPr>
                <p:spPr>
                  <a:xfrm>
                    <a:off x="-64" y="246"/>
                    <a:ext cx="235" cy="34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>
                    <a:spAutoFit/>
                  </a:bodyPr>
                  <a:lstStyle>
                    <a:lvl1pPr marL="342900" lvl="0" indent="-3429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b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1pPr>
                    <a:lvl2pPr marL="742950" lvl="1" indent="-28575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2pPr>
                    <a:lvl3pPr marL="1143000" lvl="2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18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3pPr>
                    <a:lvl4pPr marL="1600200" lvl="3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4pPr>
                    <a:lvl5pPr marL="2057400" lvl="4" indent="-228600" algn="l" defTabSz="914400" eaLnBrk="0" fontAlgn="base" latinLnBrk="1" hangingPunct="0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 b="0" i="0" u="none" kern="1200" baseline="0">
                        <a:solidFill>
                          <a:schemeClr val="tx1"/>
                        </a:solidFill>
                        <a:latin typeface="Gulim" panose="020B0600000101010101" pitchFamily="2" charset="-127"/>
                        <a:ea typeface="微软雅黑" panose="020B0503020204020204" pitchFamily="34" charset="-122"/>
                      </a:defRPr>
                    </a:lvl5pPr>
                  </a:lstStyle>
                  <a:p>
                    <a:pPr marL="0" lvl="0" indent="0" algn="ctr" eaLnBrk="1" hangingPunct="1">
                      <a:lnSpc>
                        <a:spcPct val="120000"/>
                      </a:lnSpc>
                      <a:spcBef>
                        <a:spcPct val="50000"/>
                      </a:spcBef>
                      <a:buNone/>
                    </a:pPr>
                    <a:r>
                      <a:rPr lang="en-US" altLang="zh-CN" b="1">
                        <a:solidFill>
                          <a:schemeClr val="tx1"/>
                        </a:solidFill>
                      </a:rPr>
                      <a:t>8</a:t>
                    </a:r>
                    <a:endParaRPr lang="en-US" altLang="zh-CN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" name="Line 50"/>
                  <p:cNvSpPr/>
                  <p:nvPr/>
                </p:nvSpPr>
                <p:spPr>
                  <a:xfrm>
                    <a:off x="-51" y="321"/>
                    <a:ext cx="235" cy="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</p:grpSp>
            <p:sp>
              <p:nvSpPr>
                <p:cNvPr id="52" name="文本框 51"/>
                <p:cNvSpPr txBox="1"/>
                <p:nvPr/>
              </p:nvSpPr>
              <p:spPr>
                <a:xfrm>
                  <a:off x="8387" y="8490"/>
                  <a:ext cx="750" cy="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200" b="1"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endParaRPr lang="en-US" altLang="zh-CN" sz="3200" b="1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14664" y="4224"/>
              <a:ext cx="1401" cy="1545"/>
              <a:chOff x="9636" y="8206"/>
              <a:chExt cx="1401" cy="1545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9636" y="8481"/>
                <a:ext cx="651" cy="1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 b="1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宋体" panose="02010600030101010101" pitchFamily="2" charset="-122"/>
                    <a:ea typeface="宋体" panose="02010600030101010101" pitchFamily="2" charset="-122"/>
                  </a:rPr>
                  <a:t>=</a:t>
                </a:r>
                <a:endParaRPr lang="en-US" altLang="zh-CN" sz="36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10271" y="8206"/>
                <a:ext cx="766" cy="1545"/>
                <a:chOff x="-144" y="36"/>
                <a:chExt cx="294" cy="586"/>
              </a:xfrm>
            </p:grpSpPr>
            <p:sp>
              <p:nvSpPr>
                <p:cNvPr id="56" name="Text Box 48"/>
                <p:cNvSpPr txBox="1"/>
                <p:nvPr/>
              </p:nvSpPr>
              <p:spPr>
                <a:xfrm>
                  <a:off x="-144" y="36"/>
                  <a:ext cx="294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1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" name="Text Box 49"/>
                <p:cNvSpPr txBox="1"/>
                <p:nvPr/>
              </p:nvSpPr>
              <p:spPr>
                <a:xfrm>
                  <a:off x="-109" y="276"/>
                  <a:ext cx="235" cy="3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b="1">
                      <a:solidFill>
                        <a:schemeClr val="tx1"/>
                      </a:solidFill>
                    </a:rPr>
                    <a:t>8</a:t>
                  </a:r>
                  <a:endParaRPr lang="en-US" altLang="zh-CN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Line 50"/>
                <p:cNvSpPr/>
                <p:nvPr/>
              </p:nvSpPr>
              <p:spPr>
                <a:xfrm>
                  <a:off x="-97" y="339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792663" y="1633540"/>
            <a:ext cx="3924300" cy="2306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 Box 45"/>
          <p:cNvSpPr/>
          <p:nvPr/>
        </p:nvSpPr>
        <p:spPr>
          <a:xfrm>
            <a:off x="827089" y="1547814"/>
            <a:ext cx="6337300" cy="572464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spcBef>
                <a:spcPct val="50000"/>
              </a:spcBef>
            </a:pPr>
            <a:r>
              <a:rPr lang="en-US" altLang="zh-CN" sz="2600" b="1">
                <a:latin typeface="Times New Roman" panose="02020603050405020304" pitchFamily="18" charset="0"/>
              </a:rPr>
              <a:t>1. （选题源于教材P97做一做第1题）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grpSp>
        <p:nvGrpSpPr>
          <p:cNvPr id="19460" name="Group 11"/>
          <p:cNvGrpSpPr/>
          <p:nvPr/>
        </p:nvGrpSpPr>
        <p:grpSpPr>
          <a:xfrm>
            <a:off x="1300164" y="4572000"/>
            <a:ext cx="1152525" cy="1112838"/>
            <a:chOff x="1882" y="2720"/>
            <a:chExt cx="726" cy="701"/>
          </a:xfrm>
        </p:grpSpPr>
        <p:sp>
          <p:nvSpPr>
            <p:cNvPr id="19461" name="Text Box 50"/>
            <p:cNvSpPr/>
            <p:nvPr/>
          </p:nvSpPr>
          <p:spPr>
            <a:xfrm>
              <a:off x="1882" y="2931"/>
              <a:ext cx="72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1个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62" name="Line 37"/>
            <p:cNvCxnSpPr/>
            <p:nvPr/>
          </p:nvCxnSpPr>
          <p:spPr>
            <a:xfrm flipH="1">
              <a:off x="2154" y="272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19463" name="Group 14"/>
            <p:cNvGrpSpPr/>
            <p:nvPr/>
          </p:nvGrpSpPr>
          <p:grpSpPr>
            <a:xfrm>
              <a:off x="2280" y="2809"/>
              <a:ext cx="203" cy="612"/>
              <a:chOff x="4732" y="2664"/>
              <a:chExt cx="203" cy="612"/>
            </a:xfrm>
          </p:grpSpPr>
          <p:sp>
            <p:nvSpPr>
              <p:cNvPr id="19464" name="Text Box 80"/>
              <p:cNvSpPr/>
              <p:nvPr/>
            </p:nvSpPr>
            <p:spPr>
              <a:xfrm>
                <a:off x="4768" y="2664"/>
                <a:ext cx="13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65" name="Text Box 81"/>
              <p:cNvSpPr/>
              <p:nvPr/>
            </p:nvSpPr>
            <p:spPr>
              <a:xfrm>
                <a:off x="4732" y="2915"/>
                <a:ext cx="18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466" name="Line 82"/>
              <p:cNvCxnSpPr/>
              <p:nvPr/>
            </p:nvCxnSpPr>
            <p:spPr>
              <a:xfrm>
                <a:off x="4747" y="2961"/>
                <a:ext cx="188" cy="0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467" name="Group 18"/>
          <p:cNvGrpSpPr/>
          <p:nvPr/>
        </p:nvGrpSpPr>
        <p:grpSpPr>
          <a:xfrm>
            <a:off x="2506664" y="4570413"/>
            <a:ext cx="1152525" cy="1128712"/>
            <a:chOff x="1882" y="2710"/>
            <a:chExt cx="726" cy="711"/>
          </a:xfrm>
        </p:grpSpPr>
        <p:sp>
          <p:nvSpPr>
            <p:cNvPr id="19468" name="Text Box 50"/>
            <p:cNvSpPr/>
            <p:nvPr/>
          </p:nvSpPr>
          <p:spPr>
            <a:xfrm>
              <a:off x="1882" y="2931"/>
              <a:ext cx="72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3个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69" name="Line 37"/>
            <p:cNvCxnSpPr/>
            <p:nvPr/>
          </p:nvCxnSpPr>
          <p:spPr>
            <a:xfrm flipH="1">
              <a:off x="2154" y="271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19470" name="Group 21"/>
            <p:cNvGrpSpPr/>
            <p:nvPr/>
          </p:nvGrpSpPr>
          <p:grpSpPr>
            <a:xfrm>
              <a:off x="2260" y="2809"/>
              <a:ext cx="193" cy="612"/>
              <a:chOff x="4712" y="2664"/>
              <a:chExt cx="193" cy="612"/>
            </a:xfrm>
          </p:grpSpPr>
          <p:sp>
            <p:nvSpPr>
              <p:cNvPr id="19471" name="Text Box 80"/>
              <p:cNvSpPr/>
              <p:nvPr/>
            </p:nvSpPr>
            <p:spPr>
              <a:xfrm>
                <a:off x="4748" y="2664"/>
                <a:ext cx="13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72" name="Text Box 81"/>
              <p:cNvSpPr/>
              <p:nvPr/>
            </p:nvSpPr>
            <p:spPr>
              <a:xfrm>
                <a:off x="4712" y="2915"/>
                <a:ext cx="18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473" name="Line 82"/>
              <p:cNvCxnSpPr/>
              <p:nvPr/>
            </p:nvCxnSpPr>
            <p:spPr>
              <a:xfrm>
                <a:off x="4717" y="2961"/>
                <a:ext cx="188" cy="0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474" name="Group 25"/>
          <p:cNvGrpSpPr/>
          <p:nvPr/>
        </p:nvGrpSpPr>
        <p:grpSpPr>
          <a:xfrm>
            <a:off x="3440114" y="4546602"/>
            <a:ext cx="1152525" cy="1711325"/>
            <a:chOff x="2040" y="3652"/>
            <a:chExt cx="726" cy="1078"/>
          </a:xfrm>
        </p:grpSpPr>
        <p:cxnSp>
          <p:nvCxnSpPr>
            <p:cNvPr id="19475" name="Line 37"/>
            <p:cNvCxnSpPr/>
            <p:nvPr/>
          </p:nvCxnSpPr>
          <p:spPr>
            <a:xfrm flipH="1" flipV="1">
              <a:off x="2391" y="3652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19476" name="Text Box 68"/>
            <p:cNvSpPr/>
            <p:nvPr/>
          </p:nvSpPr>
          <p:spPr>
            <a:xfrm>
              <a:off x="2609" y="3886"/>
              <a:ext cx="13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9477" name="Group 28"/>
            <p:cNvGrpSpPr/>
            <p:nvPr/>
          </p:nvGrpSpPr>
          <p:grpSpPr>
            <a:xfrm>
              <a:off x="2401" y="4127"/>
              <a:ext cx="188" cy="603"/>
              <a:chOff x="1347" y="4045"/>
              <a:chExt cx="188" cy="603"/>
            </a:xfrm>
          </p:grpSpPr>
          <p:sp>
            <p:nvSpPr>
              <p:cNvPr id="19478" name="Text Box 70"/>
              <p:cNvSpPr/>
              <p:nvPr/>
            </p:nvSpPr>
            <p:spPr>
              <a:xfrm>
                <a:off x="1370" y="4045"/>
                <a:ext cx="13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79" name="Text Box 71"/>
              <p:cNvSpPr/>
              <p:nvPr/>
            </p:nvSpPr>
            <p:spPr>
              <a:xfrm>
                <a:off x="1351" y="4287"/>
                <a:ext cx="18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480" name="Line 72"/>
              <p:cNvCxnSpPr/>
              <p:nvPr/>
            </p:nvCxnSpPr>
            <p:spPr>
              <a:xfrm>
                <a:off x="1347" y="4339"/>
                <a:ext cx="188" cy="0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9481" name="Text Box 50"/>
            <p:cNvSpPr/>
            <p:nvPr/>
          </p:nvSpPr>
          <p:spPr>
            <a:xfrm>
              <a:off x="2040" y="3746"/>
              <a:ext cx="726" cy="94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2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4个      </a:t>
              </a:r>
              <a:endPara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  <a:p>
              <a:pPr defTabSz="914400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2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即</a:t>
              </a:r>
              <a:endPara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9482" name="Group 33"/>
            <p:cNvGrpSpPr/>
            <p:nvPr/>
          </p:nvGrpSpPr>
          <p:grpSpPr>
            <a:xfrm>
              <a:off x="2412" y="3677"/>
              <a:ext cx="214" cy="583"/>
              <a:chOff x="1721" y="3595"/>
              <a:chExt cx="214" cy="583"/>
            </a:xfrm>
          </p:grpSpPr>
          <p:sp>
            <p:nvSpPr>
              <p:cNvPr id="19483" name="Text Box 70"/>
              <p:cNvSpPr/>
              <p:nvPr/>
            </p:nvSpPr>
            <p:spPr>
              <a:xfrm>
                <a:off x="1760" y="3595"/>
                <a:ext cx="13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84" name="Text Box 71"/>
              <p:cNvSpPr/>
              <p:nvPr/>
            </p:nvSpPr>
            <p:spPr>
              <a:xfrm>
                <a:off x="1721" y="3817"/>
                <a:ext cx="18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485" name="Line 72"/>
              <p:cNvCxnSpPr/>
              <p:nvPr/>
            </p:nvCxnSpPr>
            <p:spPr>
              <a:xfrm>
                <a:off x="1747" y="3889"/>
                <a:ext cx="188" cy="0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486" name="Group 39"/>
          <p:cNvGrpSpPr/>
          <p:nvPr/>
        </p:nvGrpSpPr>
        <p:grpSpPr>
          <a:xfrm>
            <a:off x="5026026" y="4570415"/>
            <a:ext cx="1152525" cy="1081087"/>
            <a:chOff x="3016" y="3345"/>
            <a:chExt cx="726" cy="681"/>
          </a:xfrm>
        </p:grpSpPr>
        <p:sp>
          <p:nvSpPr>
            <p:cNvPr id="19487" name="Text Box 50"/>
            <p:cNvSpPr/>
            <p:nvPr/>
          </p:nvSpPr>
          <p:spPr>
            <a:xfrm>
              <a:off x="3016" y="3566"/>
              <a:ext cx="72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5个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88" name="Line 37"/>
            <p:cNvCxnSpPr/>
            <p:nvPr/>
          </p:nvCxnSpPr>
          <p:spPr>
            <a:xfrm flipH="1">
              <a:off x="3288" y="3345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19489" name="Text Box 80"/>
            <p:cNvSpPr/>
            <p:nvPr/>
          </p:nvSpPr>
          <p:spPr>
            <a:xfrm>
              <a:off x="3418" y="3424"/>
              <a:ext cx="13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490" name="Text Box 81"/>
            <p:cNvSpPr/>
            <p:nvPr/>
          </p:nvSpPr>
          <p:spPr>
            <a:xfrm>
              <a:off x="3394" y="3665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91" name="Line 82"/>
            <p:cNvCxnSpPr/>
            <p:nvPr/>
          </p:nvCxnSpPr>
          <p:spPr>
            <a:xfrm>
              <a:off x="3397" y="3731"/>
              <a:ext cx="188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9492" name="Group 45"/>
          <p:cNvGrpSpPr/>
          <p:nvPr/>
        </p:nvGrpSpPr>
        <p:grpSpPr>
          <a:xfrm>
            <a:off x="6199188" y="4598988"/>
            <a:ext cx="1152525" cy="1065212"/>
            <a:chOff x="3016" y="3355"/>
            <a:chExt cx="726" cy="671"/>
          </a:xfrm>
        </p:grpSpPr>
        <p:sp>
          <p:nvSpPr>
            <p:cNvPr id="19493" name="Text Box 50"/>
            <p:cNvSpPr/>
            <p:nvPr/>
          </p:nvSpPr>
          <p:spPr>
            <a:xfrm>
              <a:off x="3016" y="3566"/>
              <a:ext cx="72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2个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94" name="Line 37"/>
            <p:cNvCxnSpPr/>
            <p:nvPr/>
          </p:nvCxnSpPr>
          <p:spPr>
            <a:xfrm flipH="1">
              <a:off x="3288" y="3355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19495" name="Text Box 80"/>
            <p:cNvSpPr/>
            <p:nvPr/>
          </p:nvSpPr>
          <p:spPr>
            <a:xfrm>
              <a:off x="3408" y="3404"/>
              <a:ext cx="13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496" name="Text Box 81"/>
            <p:cNvSpPr/>
            <p:nvPr/>
          </p:nvSpPr>
          <p:spPr>
            <a:xfrm>
              <a:off x="3384" y="3665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497" name="Line 82"/>
            <p:cNvCxnSpPr/>
            <p:nvPr/>
          </p:nvCxnSpPr>
          <p:spPr>
            <a:xfrm>
              <a:off x="3387" y="3711"/>
              <a:ext cx="188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9498" name="Group 51"/>
          <p:cNvGrpSpPr/>
          <p:nvPr/>
        </p:nvGrpSpPr>
        <p:grpSpPr>
          <a:xfrm>
            <a:off x="7288214" y="4572000"/>
            <a:ext cx="1152525" cy="1049338"/>
            <a:chOff x="3379" y="3365"/>
            <a:chExt cx="726" cy="661"/>
          </a:xfrm>
        </p:grpSpPr>
        <p:sp>
          <p:nvSpPr>
            <p:cNvPr id="19499" name="Text Box 50"/>
            <p:cNvSpPr/>
            <p:nvPr/>
          </p:nvSpPr>
          <p:spPr>
            <a:xfrm>
              <a:off x="3379" y="3566"/>
              <a:ext cx="72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3个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00" name="Text Box 80"/>
            <p:cNvSpPr/>
            <p:nvPr/>
          </p:nvSpPr>
          <p:spPr>
            <a:xfrm>
              <a:off x="3781" y="3404"/>
              <a:ext cx="136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01" name="Text Box 81"/>
            <p:cNvSpPr/>
            <p:nvPr/>
          </p:nvSpPr>
          <p:spPr>
            <a:xfrm>
              <a:off x="3757" y="3665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502" name="Line 82"/>
            <p:cNvCxnSpPr/>
            <p:nvPr/>
          </p:nvCxnSpPr>
          <p:spPr>
            <a:xfrm>
              <a:off x="3760" y="3711"/>
              <a:ext cx="188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03" name="Line 37"/>
            <p:cNvCxnSpPr/>
            <p:nvPr/>
          </p:nvCxnSpPr>
          <p:spPr>
            <a:xfrm flipH="1" flipV="1">
              <a:off x="3606" y="3365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pic>
        <p:nvPicPr>
          <p:cNvPr id="19504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9289" y="1201738"/>
            <a:ext cx="322263" cy="36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505" name="文本框 23"/>
          <p:cNvSpPr/>
          <p:nvPr/>
        </p:nvSpPr>
        <p:spPr>
          <a:xfrm>
            <a:off x="911226" y="974551"/>
            <a:ext cx="1576388" cy="69249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600" b="1">
                <a:solidFill>
                  <a:srgbClr val="0000FF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小试牛刀</a:t>
            </a:r>
            <a:endParaRPr lang="zh-CN" altLang="en-US" sz="2600" b="1">
              <a:solidFill>
                <a:srgbClr val="0000FF"/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</p:txBody>
      </p:sp>
      <p:pic>
        <p:nvPicPr>
          <p:cNvPr id="19506" name="Picture 4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27114" y="2168527"/>
            <a:ext cx="3246437" cy="15859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507" name="Group 23"/>
          <p:cNvGrpSpPr/>
          <p:nvPr/>
        </p:nvGrpSpPr>
        <p:grpSpPr>
          <a:xfrm>
            <a:off x="1182689" y="3725863"/>
            <a:ext cx="2935287" cy="584200"/>
            <a:chOff x="692" y="1586"/>
            <a:chExt cx="1849" cy="368"/>
          </a:xfrm>
        </p:grpSpPr>
        <p:sp>
          <p:nvSpPr>
            <p:cNvPr id="19508" name="Text Box 68"/>
            <p:cNvSpPr/>
            <p:nvPr/>
          </p:nvSpPr>
          <p:spPr>
            <a:xfrm>
              <a:off x="692" y="1590"/>
              <a:ext cx="760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（     ）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09" name="Text Box 75"/>
            <p:cNvSpPr/>
            <p:nvPr/>
          </p:nvSpPr>
          <p:spPr>
            <a:xfrm>
              <a:off x="1299" y="1593"/>
              <a:ext cx="318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＋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10" name="Text Box 76"/>
            <p:cNvSpPr/>
            <p:nvPr/>
          </p:nvSpPr>
          <p:spPr>
            <a:xfrm>
              <a:off x="2077" y="1586"/>
              <a:ext cx="464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＝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11" name="Text Box 68"/>
            <p:cNvSpPr/>
            <p:nvPr/>
          </p:nvSpPr>
          <p:spPr>
            <a:xfrm>
              <a:off x="1478" y="1590"/>
              <a:ext cx="710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（    ）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9512" name="Group 23"/>
          <p:cNvGrpSpPr/>
          <p:nvPr/>
        </p:nvGrpSpPr>
        <p:grpSpPr>
          <a:xfrm>
            <a:off x="4811714" y="3743323"/>
            <a:ext cx="2935287" cy="584200"/>
            <a:chOff x="692" y="1586"/>
            <a:chExt cx="1849" cy="368"/>
          </a:xfrm>
        </p:grpSpPr>
        <p:sp>
          <p:nvSpPr>
            <p:cNvPr id="19513" name="Text Box 68"/>
            <p:cNvSpPr/>
            <p:nvPr/>
          </p:nvSpPr>
          <p:spPr>
            <a:xfrm>
              <a:off x="692" y="1590"/>
              <a:ext cx="760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（     ）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14" name="Text Box 75"/>
            <p:cNvSpPr/>
            <p:nvPr/>
          </p:nvSpPr>
          <p:spPr>
            <a:xfrm>
              <a:off x="1299" y="1593"/>
              <a:ext cx="318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－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15" name="Text Box 76"/>
            <p:cNvSpPr/>
            <p:nvPr/>
          </p:nvSpPr>
          <p:spPr>
            <a:xfrm>
              <a:off x="2077" y="1586"/>
              <a:ext cx="464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＝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sp>
          <p:nvSpPr>
            <p:cNvPr id="19516" name="Text Box 68"/>
            <p:cNvSpPr/>
            <p:nvPr/>
          </p:nvSpPr>
          <p:spPr>
            <a:xfrm>
              <a:off x="1478" y="1590"/>
              <a:ext cx="710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（    ）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19517" name="TextBox 2"/>
          <p:cNvSpPr/>
          <p:nvPr/>
        </p:nvSpPr>
        <p:spPr>
          <a:xfrm>
            <a:off x="3787775" y="3722688"/>
            <a:ext cx="431800" cy="5724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9518" name="TextBox 8"/>
          <p:cNvSpPr/>
          <p:nvPr/>
        </p:nvSpPr>
        <p:spPr>
          <a:xfrm>
            <a:off x="5251451" y="3754439"/>
            <a:ext cx="431800" cy="5724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grpSp>
        <p:nvGrpSpPr>
          <p:cNvPr id="19519" name="Group 7"/>
          <p:cNvGrpSpPr/>
          <p:nvPr/>
        </p:nvGrpSpPr>
        <p:grpSpPr>
          <a:xfrm>
            <a:off x="1627188" y="3521078"/>
            <a:ext cx="360363" cy="992188"/>
            <a:chOff x="305" y="2205"/>
            <a:chExt cx="227" cy="625"/>
          </a:xfrm>
        </p:grpSpPr>
        <p:sp>
          <p:nvSpPr>
            <p:cNvPr id="19520" name="Text Box 47"/>
            <p:cNvSpPr/>
            <p:nvPr/>
          </p:nvSpPr>
          <p:spPr>
            <a:xfrm>
              <a:off x="305" y="2205"/>
              <a:ext cx="227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21" name="Text Box 48"/>
            <p:cNvSpPr/>
            <p:nvPr/>
          </p:nvSpPr>
          <p:spPr>
            <a:xfrm>
              <a:off x="318" y="2469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522" name="Line 49"/>
            <p:cNvCxnSpPr/>
            <p:nvPr/>
          </p:nvCxnSpPr>
          <p:spPr>
            <a:xfrm>
              <a:off x="318" y="2520"/>
              <a:ext cx="181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9523" name="Group 57"/>
          <p:cNvGrpSpPr/>
          <p:nvPr/>
        </p:nvGrpSpPr>
        <p:grpSpPr>
          <a:xfrm>
            <a:off x="2840037" y="3521078"/>
            <a:ext cx="360363" cy="992188"/>
            <a:chOff x="305" y="2205"/>
            <a:chExt cx="227" cy="625"/>
          </a:xfrm>
        </p:grpSpPr>
        <p:sp>
          <p:nvSpPr>
            <p:cNvPr id="19524" name="Text Box 47"/>
            <p:cNvSpPr/>
            <p:nvPr/>
          </p:nvSpPr>
          <p:spPr>
            <a:xfrm>
              <a:off x="305" y="2205"/>
              <a:ext cx="227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25" name="Text Box 48"/>
            <p:cNvSpPr/>
            <p:nvPr/>
          </p:nvSpPr>
          <p:spPr>
            <a:xfrm>
              <a:off x="318" y="2469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526" name="Line 49"/>
            <p:cNvCxnSpPr/>
            <p:nvPr/>
          </p:nvCxnSpPr>
          <p:spPr>
            <a:xfrm>
              <a:off x="318" y="2520"/>
              <a:ext cx="181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9527" name="Group 61"/>
          <p:cNvGrpSpPr/>
          <p:nvPr/>
        </p:nvGrpSpPr>
        <p:grpSpPr>
          <a:xfrm>
            <a:off x="6464301" y="3521075"/>
            <a:ext cx="360363" cy="992188"/>
            <a:chOff x="295" y="2205"/>
            <a:chExt cx="227" cy="625"/>
          </a:xfrm>
        </p:grpSpPr>
        <p:sp>
          <p:nvSpPr>
            <p:cNvPr id="19528" name="Text Box 47"/>
            <p:cNvSpPr/>
            <p:nvPr/>
          </p:nvSpPr>
          <p:spPr>
            <a:xfrm>
              <a:off x="295" y="2205"/>
              <a:ext cx="227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29" name="Text Box 48"/>
            <p:cNvSpPr/>
            <p:nvPr/>
          </p:nvSpPr>
          <p:spPr>
            <a:xfrm>
              <a:off x="318" y="2469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530" name="Line 49"/>
            <p:cNvCxnSpPr/>
            <p:nvPr/>
          </p:nvCxnSpPr>
          <p:spPr>
            <a:xfrm>
              <a:off x="318" y="2520"/>
              <a:ext cx="181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9531" name="Group 65"/>
          <p:cNvGrpSpPr/>
          <p:nvPr/>
        </p:nvGrpSpPr>
        <p:grpSpPr>
          <a:xfrm>
            <a:off x="7497763" y="3521075"/>
            <a:ext cx="360363" cy="992188"/>
            <a:chOff x="295" y="2205"/>
            <a:chExt cx="227" cy="625"/>
          </a:xfrm>
        </p:grpSpPr>
        <p:sp>
          <p:nvSpPr>
            <p:cNvPr id="19532" name="Text Box 47"/>
            <p:cNvSpPr/>
            <p:nvPr/>
          </p:nvSpPr>
          <p:spPr>
            <a:xfrm>
              <a:off x="295" y="2205"/>
              <a:ext cx="227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533" name="Text Box 48"/>
            <p:cNvSpPr/>
            <p:nvPr/>
          </p:nvSpPr>
          <p:spPr>
            <a:xfrm>
              <a:off x="308" y="2469"/>
              <a:ext cx="181" cy="36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9534" name="Line 49"/>
            <p:cNvCxnSpPr/>
            <p:nvPr/>
          </p:nvCxnSpPr>
          <p:spPr>
            <a:xfrm>
              <a:off x="318" y="2520"/>
              <a:ext cx="181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 fill="hold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 fill="hold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 fill="hold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17" grpId="0"/>
      <p:bldP spid="195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61950" y="161925"/>
          <a:ext cx="9239250" cy="4026694"/>
          <a:chOff x="361950" y="161925"/>
          <a:chExt cx="9239250" cy="4026694"/>
        </a:xfrm>
      </p:grpSpPr>
      <p:sp>
        <p:nvSpPr>
          <p:cNvPr id="2" name="文本框 1"/>
          <p:cNvSpPr txBox="1"/>
          <p:nvPr/>
        </p:nvSpPr>
        <p:spPr>
          <a:xfrm>
            <a:off x="1119188" y="1104424"/>
            <a:ext cx="8448675" cy="44196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endParaRPr lang="en-US" sz="2300" u="none" spc="0"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338" y="809149"/>
            <a:ext cx="57151" cy="369332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</a:p>
        </p:txBody>
      </p:sp>
      <p:sp>
        <p:nvSpPr>
          <p:cNvPr id="4" name="文本框 3"/>
          <p:cNvSpPr txBox="1"/>
          <p:nvPr/>
        </p:nvSpPr>
        <p:spPr>
          <a:xfrm>
            <a:off x="1042988" y="685324"/>
            <a:ext cx="8524875" cy="461665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latin typeface="微软雅黑" panose="020B0503020204020204" pitchFamily="34" charset="-122"/>
              </a:rPr>
              <a:t>练习二十一</a:t>
            </a:r>
            <a:endParaRPr lang="en-US" sz="2400" b="1" u="none" spc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1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7737" y="1818799"/>
            <a:ext cx="2305051" cy="8953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2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86112" y="1828324"/>
            <a:ext cx="2305051" cy="89535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14937" y="1828324"/>
            <a:ext cx="2305051" cy="89535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67587" y="1818799"/>
            <a:ext cx="2305051" cy="89535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7737" y="3638074"/>
            <a:ext cx="2305051" cy="89535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6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86112" y="3638074"/>
            <a:ext cx="2305051" cy="895350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7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14937" y="3638074"/>
            <a:ext cx="2305051" cy="89535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8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67587" y="3638074"/>
            <a:ext cx="2305051" cy="8953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386012" y="1799750"/>
            <a:ext cx="323851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14" name="图片 13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2338389" y="1752124"/>
            <a:ext cx="333375" cy="95964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338388" y="3599974"/>
            <a:ext cx="371475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16" name="图片 15"/>
          <p:cNvPicPr/>
          <p:nvPr/>
        </p:nvPicPr>
        <p:blipFill>
          <a:blip r:embed="rId10" cstate="email"/>
          <a:stretch>
            <a:fillRect/>
          </a:stretch>
        </p:blipFill>
        <p:spPr>
          <a:xfrm>
            <a:off x="2290761" y="3552349"/>
            <a:ext cx="323851" cy="95964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614863" y="1961676"/>
            <a:ext cx="4953000" cy="44242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latin typeface="微软雅黑" panose="020B0503020204020204" pitchFamily="34" charset="-122"/>
              </a:rPr>
              <a:t>1</a:t>
            </a:r>
            <a:endParaRPr lang="en-US" sz="2300" u="none" spc="0">
              <a:latin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05338" y="3599974"/>
            <a:ext cx="352425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19" name="图片 18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4557712" y="3552349"/>
            <a:ext cx="323851" cy="959644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672262" y="1761651"/>
            <a:ext cx="285751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21" name="图片 20"/>
          <p:cNvPicPr/>
          <p:nvPr/>
        </p:nvPicPr>
        <p:blipFill>
          <a:blip r:embed="rId12" cstate="email"/>
          <a:stretch>
            <a:fillRect/>
          </a:stretch>
        </p:blipFill>
        <p:spPr>
          <a:xfrm>
            <a:off x="6624637" y="1714024"/>
            <a:ext cx="323851" cy="959644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6653213" y="3638076"/>
            <a:ext cx="295275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23" name="图片 22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6605587" y="3590449"/>
            <a:ext cx="342900" cy="959644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786812" y="1809275"/>
            <a:ext cx="314325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25" name="图片 24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8739189" y="1761649"/>
            <a:ext cx="333375" cy="95964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8834437" y="3580924"/>
            <a:ext cx="323851" cy="34624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</a:p>
        </p:txBody>
      </p:sp>
      <p:pic>
        <p:nvPicPr>
          <p:cNvPr id="27" name="图片 26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8786812" y="3533299"/>
            <a:ext cx="323851" cy="9596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9381" y="1463677"/>
            <a:ext cx="6296025" cy="23717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05660" y="82486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（教材</a:t>
            </a:r>
            <a:r>
              <a:rPr lang="en-US" altLang="zh-CN" sz="1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P</a:t>
            </a:r>
            <a:r>
              <a:rPr lang="en-US" altLang="zh-CN" sz="1800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97</a:t>
            </a:r>
            <a:r>
              <a:rPr lang="zh-CN" altLang="en-US" sz="1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做一做</a:t>
            </a:r>
            <a:r>
              <a:rPr lang="en-US" altLang="zh-CN" sz="1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T</a:t>
            </a:r>
            <a:r>
              <a:rPr lang="en-US" altLang="zh-CN" sz="1800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altLang="en-US" sz="1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endParaRPr lang="zh-CN" altLang="en-US" sz="18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31747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7183" y="687388"/>
            <a:ext cx="1657351" cy="6429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" name="组合 19"/>
          <p:cNvGrpSpPr/>
          <p:nvPr/>
        </p:nvGrpSpPr>
        <p:grpSpPr>
          <a:xfrm>
            <a:off x="1998344" y="3968751"/>
            <a:ext cx="1202689" cy="734695"/>
            <a:chOff x="3147" y="6250"/>
            <a:chExt cx="1894" cy="1157"/>
          </a:xfrm>
        </p:grpSpPr>
        <p:sp>
          <p:nvSpPr>
            <p:cNvPr id="3" name="文本框 2"/>
            <p:cNvSpPr txBox="1"/>
            <p:nvPr/>
          </p:nvSpPr>
          <p:spPr>
            <a:xfrm>
              <a:off x="3147" y="6489"/>
              <a:ext cx="586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/>
                <a:t>1-</a:t>
              </a:r>
              <a:endParaRPr lang="en-US" altLang="zh-CN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006" y="6250"/>
              <a:ext cx="491" cy="1157"/>
              <a:chOff x="-7" y="3810"/>
              <a:chExt cx="491" cy="1157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0" y="3810"/>
                <a:ext cx="475" cy="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/>
                  <a:t>5</a:t>
                </a:r>
                <a:endParaRPr lang="en-US" altLang="zh-CN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0" y="4385"/>
                <a:ext cx="475" cy="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/>
                  <a:t>6</a:t>
                </a:r>
                <a:endParaRPr lang="en-US" altLang="zh-CN"/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-7" y="4480"/>
                <a:ext cx="491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框 8"/>
            <p:cNvSpPr txBox="1"/>
            <p:nvPr/>
          </p:nvSpPr>
          <p:spPr>
            <a:xfrm>
              <a:off x="4568" y="6546"/>
              <a:ext cx="473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/>
                <a:t>=</a:t>
              </a:r>
              <a:endParaRPr lang="en-US" altLang="zh-CN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65806" y="3938271"/>
            <a:ext cx="331471" cy="734695"/>
            <a:chOff x="0" y="3810"/>
            <a:chExt cx="522" cy="1157"/>
          </a:xfrm>
        </p:grpSpPr>
        <p:sp>
          <p:nvSpPr>
            <p:cNvPr id="11" name="文本框 10"/>
            <p:cNvSpPr txBox="1"/>
            <p:nvPr/>
          </p:nvSpPr>
          <p:spPr>
            <a:xfrm>
              <a:off x="0" y="3810"/>
              <a:ext cx="475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1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0" y="4385"/>
              <a:ext cx="475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6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1" y="4480"/>
              <a:ext cx="4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096385" y="4138931"/>
            <a:ext cx="2776221" cy="734695"/>
            <a:chOff x="6451" y="6518"/>
            <a:chExt cx="4372" cy="1157"/>
          </a:xfrm>
        </p:grpSpPr>
        <p:sp>
          <p:nvSpPr>
            <p:cNvPr id="14" name="文本框 13"/>
            <p:cNvSpPr txBox="1"/>
            <p:nvPr/>
          </p:nvSpPr>
          <p:spPr>
            <a:xfrm>
              <a:off x="6451" y="6843"/>
              <a:ext cx="2472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</a:rPr>
                <a:t>答：杯中还有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9619" y="6518"/>
              <a:ext cx="522" cy="1157"/>
              <a:chOff x="0" y="3810"/>
              <a:chExt cx="522" cy="1157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0" y="3810"/>
                <a:ext cx="475" cy="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>
                    <a:solidFill>
                      <a:srgbClr val="FF0000"/>
                    </a:solidFill>
                  </a:rPr>
                  <a:t>1</a:t>
                </a:r>
                <a:endParaRPr lang="en-US" altLang="zh-CN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0" y="4385"/>
                <a:ext cx="475" cy="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>
                    <a:solidFill>
                      <a:srgbClr val="FF0000"/>
                    </a:solidFill>
                  </a:rPr>
                  <a:t>6</a:t>
                </a:r>
                <a:endParaRPr lang="en-US" altLang="zh-CN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1" y="4480"/>
                <a:ext cx="49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/>
            <p:cNvSpPr txBox="1"/>
            <p:nvPr/>
          </p:nvSpPr>
          <p:spPr>
            <a:xfrm>
              <a:off x="10169" y="6918"/>
              <a:ext cx="654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rgbClr val="FF0000"/>
                  </a:solidFill>
                </a:rPr>
                <a:t>。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41539" y="1517650"/>
            <a:ext cx="4816475" cy="1108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27"/>
          <p:cNvSpPr/>
          <p:nvPr/>
        </p:nvSpPr>
        <p:spPr>
          <a:xfrm>
            <a:off x="1709739" y="1189040"/>
            <a:ext cx="5832475" cy="4972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7175" indent="-257175" algn="l" defTabSz="914400" rtl="0" eaLnBrk="0" fontAlgn="base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100" b="0" u="none" kern="1200" baseline="0">
                <a:solidFill>
                  <a:srgbClr val="1C1C1C"/>
                </a:solidFill>
                <a:effectLst/>
                <a:latin typeface="+mn-lt"/>
                <a:ea typeface="+mn-ea"/>
                <a:cs typeface="+mn-cs"/>
              </a:defRPr>
            </a:lvl1pPr>
            <a:lvl2pPr marL="557530" indent="-214630" algn="l" defTabSz="914400" rtl="0" eaLnBrk="0" fontAlgn="base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Char char="–"/>
              <a:defRPr kumimoji="0" sz="1800" b="0" u="none" kern="1200" baseline="0">
                <a:solidFill>
                  <a:srgbClr val="1C1C1C"/>
                </a:solidFill>
                <a:effectLst/>
                <a:latin typeface="+mn-lt"/>
                <a:ea typeface="+mn-ea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Char char="•"/>
              <a:defRPr kumimoji="0" sz="1500" b="0" u="none" kern="1200" baseline="0">
                <a:solidFill>
                  <a:srgbClr val="1C1C1C"/>
                </a:solidFill>
                <a:effectLst/>
                <a:latin typeface="+mn-lt"/>
                <a:ea typeface="+mn-ea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Char char="–"/>
              <a:defRPr kumimoji="0" sz="1500" b="0" u="none" kern="1200" baseline="0">
                <a:solidFill>
                  <a:srgbClr val="1C1C1C"/>
                </a:solidFill>
                <a:effectLst/>
                <a:latin typeface="+mn-lt"/>
                <a:ea typeface="+mn-ea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Char char="»"/>
              <a:defRPr kumimoji="0" sz="1200" b="0" u="none" kern="1200" baseline="0">
                <a:solidFill>
                  <a:srgbClr val="1C1C1C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200" b="1">
                <a:solidFill>
                  <a:srgbClr val="000000"/>
                </a:solidFill>
                <a:latin typeface="楷体_GB2312" pitchFamily="1" charset="-122"/>
              </a:rPr>
              <a:t> </a:t>
            </a:r>
            <a:r>
              <a:rPr lang="en-US" altLang="en-US" sz="2200" b="1">
                <a:solidFill>
                  <a:srgbClr val="000000"/>
                </a:solidFill>
                <a:latin typeface="楷体_GB2312" pitchFamily="1" charset="-122"/>
              </a:rPr>
              <a:t>看图计算，并说明理由。</a:t>
            </a:r>
            <a:endParaRPr lang="en-US" altLang="en-US" sz="2200" b="1">
              <a:solidFill>
                <a:srgbClr val="000000"/>
              </a:solidFill>
              <a:latin typeface="楷体_GB2312" pitchFamily="1" charset="-122"/>
            </a:endParaRPr>
          </a:p>
        </p:txBody>
      </p:sp>
      <p:grpSp>
        <p:nvGrpSpPr>
          <p:cNvPr id="10245" name="Group 41"/>
          <p:cNvGrpSpPr/>
          <p:nvPr/>
        </p:nvGrpSpPr>
        <p:grpSpPr>
          <a:xfrm>
            <a:off x="2157414" y="3960814"/>
            <a:ext cx="3949700" cy="986236"/>
            <a:chOff x="0" y="0"/>
            <a:chExt cx="3316" cy="828"/>
          </a:xfrm>
        </p:grpSpPr>
        <p:pic>
          <p:nvPicPr>
            <p:cNvPr id="10246" name="Picture 19" descr="女天使副本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7" name="AutoShape 27"/>
            <p:cNvSpPr/>
            <p:nvPr/>
          </p:nvSpPr>
          <p:spPr>
            <a:xfrm>
              <a:off x="1043" y="228"/>
              <a:ext cx="2273" cy="600"/>
            </a:xfrm>
            <a:prstGeom prst="wedgeRoundRectCallout">
              <a:avLst>
                <a:gd name="adj1" fmla="val -58130"/>
                <a:gd name="adj2" fmla="val 1378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/>
                <a:t>当分母相同时，只要把分子</a:t>
              </a:r>
              <a:endParaRPr lang="zh-CN" altLang="en-US" sz="1500"/>
            </a:p>
            <a:p>
              <a:pPr>
                <a:lnSpc>
                  <a:spcPct val="120000"/>
                </a:lnSpc>
              </a:pPr>
              <a:r>
                <a:rPr lang="zh-CN" altLang="en-US" sz="1500"/>
                <a:t>相加、减就可以了。</a:t>
              </a:r>
              <a:endParaRPr lang="zh-CN" altLang="en-US" sz="1500"/>
            </a:p>
          </p:txBody>
        </p:sp>
      </p:grpSp>
      <p:grpSp>
        <p:nvGrpSpPr>
          <p:cNvPr id="10248" name="Group 8"/>
          <p:cNvGrpSpPr/>
          <p:nvPr/>
        </p:nvGrpSpPr>
        <p:grpSpPr>
          <a:xfrm>
            <a:off x="2151064" y="3367088"/>
            <a:ext cx="593725" cy="620712"/>
            <a:chOff x="0" y="0"/>
            <a:chExt cx="499" cy="522"/>
          </a:xfrm>
        </p:grpSpPr>
        <p:sp>
          <p:nvSpPr>
            <p:cNvPr id="10249" name="Text Box 58"/>
            <p:cNvSpPr/>
            <p:nvPr/>
          </p:nvSpPr>
          <p:spPr>
            <a:xfrm>
              <a:off x="0" y="146"/>
              <a:ext cx="499" cy="2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2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grpSp>
          <p:nvGrpSpPr>
            <p:cNvPr id="10250" name="Group 10"/>
            <p:cNvGrpSpPr/>
            <p:nvPr/>
          </p:nvGrpSpPr>
          <p:grpSpPr>
            <a:xfrm>
              <a:off x="272" y="57"/>
              <a:ext cx="198" cy="465"/>
              <a:chOff x="0" y="0"/>
              <a:chExt cx="198" cy="465"/>
            </a:xfrm>
          </p:grpSpPr>
          <p:sp>
            <p:nvSpPr>
              <p:cNvPr id="10251" name="Text Box 60"/>
              <p:cNvSpPr/>
              <p:nvPr/>
            </p:nvSpPr>
            <p:spPr>
              <a:xfrm>
                <a:off x="0" y="0"/>
                <a:ext cx="144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252" name="Text Box 61"/>
              <p:cNvSpPr/>
              <p:nvPr/>
            </p:nvSpPr>
            <p:spPr>
              <a:xfrm>
                <a:off x="6" y="181"/>
                <a:ext cx="192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8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253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10254" name="Line 37"/>
            <p:cNvCxnSpPr/>
            <p:nvPr/>
          </p:nvCxnSpPr>
          <p:spPr>
            <a:xfrm flipH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0255" name="Group 15"/>
          <p:cNvGrpSpPr/>
          <p:nvPr/>
        </p:nvGrpSpPr>
        <p:grpSpPr>
          <a:xfrm>
            <a:off x="2312989" y="2651125"/>
            <a:ext cx="1998663" cy="750888"/>
            <a:chOff x="0" y="0"/>
            <a:chExt cx="1678" cy="631"/>
          </a:xfrm>
        </p:grpSpPr>
        <p:sp>
          <p:nvSpPr>
            <p:cNvPr id="10256" name="Text Box 48"/>
            <p:cNvSpPr/>
            <p:nvPr/>
          </p:nvSpPr>
          <p:spPr>
            <a:xfrm>
              <a:off x="0" y="0"/>
              <a:ext cx="29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2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257" name="Text Box 49"/>
            <p:cNvSpPr/>
            <p:nvPr/>
          </p:nvSpPr>
          <p:spPr>
            <a:xfrm>
              <a:off x="29" y="252"/>
              <a:ext cx="23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8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258" name="Line 50"/>
            <p:cNvCxnSpPr/>
            <p:nvPr/>
          </p:nvCxnSpPr>
          <p:spPr>
            <a:xfrm>
              <a:off x="22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259" name="Text Box 48"/>
            <p:cNvSpPr/>
            <p:nvPr/>
          </p:nvSpPr>
          <p:spPr>
            <a:xfrm>
              <a:off x="486" y="0"/>
              <a:ext cx="293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5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260" name="Text Box 49"/>
            <p:cNvSpPr/>
            <p:nvPr/>
          </p:nvSpPr>
          <p:spPr>
            <a:xfrm>
              <a:off x="514" y="252"/>
              <a:ext cx="236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8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261" name="Line 50"/>
            <p:cNvCxnSpPr/>
            <p:nvPr/>
          </p:nvCxnSpPr>
          <p:spPr>
            <a:xfrm>
              <a:off x="517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262" name="Text Box 55"/>
            <p:cNvSpPr/>
            <p:nvPr/>
          </p:nvSpPr>
          <p:spPr>
            <a:xfrm>
              <a:off x="227" y="116"/>
              <a:ext cx="319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en-US" sz="1900" b="1">
                  <a:solidFill>
                    <a:srgbClr val="000000"/>
                  </a:solidFill>
                  <a:latin typeface="楷体_GB2312" pitchFamily="1" charset="-122"/>
                </a:rPr>
                <a:t>＋</a:t>
              </a:r>
              <a:endParaRPr lang="en-US" altLang="en-US" sz="19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sp>
          <p:nvSpPr>
            <p:cNvPr id="10263" name="Text Box 56"/>
            <p:cNvSpPr/>
            <p:nvPr/>
          </p:nvSpPr>
          <p:spPr>
            <a:xfrm>
              <a:off x="726" y="105"/>
              <a:ext cx="952" cy="3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en-US" sz="1900" b="1">
                  <a:solidFill>
                    <a:srgbClr val="000000"/>
                  </a:solidFill>
                  <a:latin typeface="楷体_GB2312" pitchFamily="1" charset="-122"/>
                </a:rPr>
                <a:t>＝</a:t>
              </a:r>
              <a:endParaRPr lang="en-US" altLang="en-US" sz="19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0264" name="Group 24"/>
          <p:cNvGrpSpPr/>
          <p:nvPr/>
        </p:nvGrpSpPr>
        <p:grpSpPr>
          <a:xfrm>
            <a:off x="3502025" y="2652715"/>
            <a:ext cx="349251" cy="752475"/>
            <a:chOff x="0" y="0"/>
            <a:chExt cx="294" cy="631"/>
          </a:xfrm>
        </p:grpSpPr>
        <p:sp>
          <p:nvSpPr>
            <p:cNvPr id="10265" name="Text Box 48"/>
            <p:cNvSpPr/>
            <p:nvPr/>
          </p:nvSpPr>
          <p:spPr>
            <a:xfrm>
              <a:off x="0" y="0"/>
              <a:ext cx="294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7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266" name="Text Box 49"/>
            <p:cNvSpPr/>
            <p:nvPr/>
          </p:nvSpPr>
          <p:spPr>
            <a:xfrm>
              <a:off x="29" y="252"/>
              <a:ext cx="23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8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267" name="Line 50"/>
            <p:cNvCxnSpPr/>
            <p:nvPr/>
          </p:nvCxnSpPr>
          <p:spPr>
            <a:xfrm>
              <a:off x="22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0268" name="Group 28"/>
          <p:cNvGrpSpPr/>
          <p:nvPr/>
        </p:nvGrpSpPr>
        <p:grpSpPr>
          <a:xfrm>
            <a:off x="2744788" y="3367088"/>
            <a:ext cx="595312" cy="620712"/>
            <a:chOff x="0" y="0"/>
            <a:chExt cx="499" cy="522"/>
          </a:xfrm>
        </p:grpSpPr>
        <p:sp>
          <p:nvSpPr>
            <p:cNvPr id="10269" name="Text Box 58"/>
            <p:cNvSpPr/>
            <p:nvPr/>
          </p:nvSpPr>
          <p:spPr>
            <a:xfrm>
              <a:off x="0" y="146"/>
              <a:ext cx="499" cy="2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5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grpSp>
          <p:nvGrpSpPr>
            <p:cNvPr id="10270" name="Group 30"/>
            <p:cNvGrpSpPr/>
            <p:nvPr/>
          </p:nvGrpSpPr>
          <p:grpSpPr>
            <a:xfrm>
              <a:off x="272" y="57"/>
              <a:ext cx="198" cy="465"/>
              <a:chOff x="0" y="0"/>
              <a:chExt cx="198" cy="465"/>
            </a:xfrm>
          </p:grpSpPr>
          <p:sp>
            <p:nvSpPr>
              <p:cNvPr id="10271" name="Text Box 60"/>
              <p:cNvSpPr/>
              <p:nvPr/>
            </p:nvSpPr>
            <p:spPr>
              <a:xfrm>
                <a:off x="-1" y="0"/>
                <a:ext cx="145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272" name="Text Box 61"/>
              <p:cNvSpPr/>
              <p:nvPr/>
            </p:nvSpPr>
            <p:spPr>
              <a:xfrm>
                <a:off x="6" y="181"/>
                <a:ext cx="192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8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273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10274" name="Line 37"/>
            <p:cNvCxnSpPr/>
            <p:nvPr/>
          </p:nvCxnSpPr>
          <p:spPr>
            <a:xfrm flipH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0275" name="Group 35"/>
          <p:cNvGrpSpPr/>
          <p:nvPr/>
        </p:nvGrpSpPr>
        <p:grpSpPr>
          <a:xfrm>
            <a:off x="3340100" y="3367088"/>
            <a:ext cx="558800" cy="608012"/>
            <a:chOff x="0" y="0"/>
            <a:chExt cx="470" cy="511"/>
          </a:xfrm>
        </p:grpSpPr>
        <p:sp>
          <p:nvSpPr>
            <p:cNvPr id="10276" name="Text Box 58"/>
            <p:cNvSpPr/>
            <p:nvPr/>
          </p:nvSpPr>
          <p:spPr>
            <a:xfrm>
              <a:off x="0" y="140"/>
              <a:ext cx="470" cy="2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7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cxnSp>
          <p:nvCxnSpPr>
            <p:cNvPr id="10277" name="Line 37"/>
            <p:cNvCxnSpPr/>
            <p:nvPr/>
          </p:nvCxnSpPr>
          <p:spPr>
            <a:xfrm flipH="1" flipV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10278" name="Group 38"/>
            <p:cNvGrpSpPr/>
            <p:nvPr/>
          </p:nvGrpSpPr>
          <p:grpSpPr>
            <a:xfrm>
              <a:off x="272" y="46"/>
              <a:ext cx="198" cy="465"/>
              <a:chOff x="0" y="0"/>
              <a:chExt cx="198" cy="465"/>
            </a:xfrm>
          </p:grpSpPr>
          <p:sp>
            <p:nvSpPr>
              <p:cNvPr id="10279" name="Text Box 60"/>
              <p:cNvSpPr/>
              <p:nvPr/>
            </p:nvSpPr>
            <p:spPr>
              <a:xfrm>
                <a:off x="0" y="-1"/>
                <a:ext cx="144" cy="2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280" name="Text Box 61"/>
              <p:cNvSpPr/>
              <p:nvPr/>
            </p:nvSpPr>
            <p:spPr>
              <a:xfrm>
                <a:off x="6" y="179"/>
                <a:ext cx="192" cy="2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8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281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0282" name="Group 42"/>
          <p:cNvGrpSpPr/>
          <p:nvPr/>
        </p:nvGrpSpPr>
        <p:grpSpPr>
          <a:xfrm>
            <a:off x="4867276" y="3371850"/>
            <a:ext cx="593725" cy="622300"/>
            <a:chOff x="0" y="0"/>
            <a:chExt cx="499" cy="522"/>
          </a:xfrm>
        </p:grpSpPr>
        <p:sp>
          <p:nvSpPr>
            <p:cNvPr id="10283" name="Text Box 58"/>
            <p:cNvSpPr/>
            <p:nvPr/>
          </p:nvSpPr>
          <p:spPr>
            <a:xfrm>
              <a:off x="0" y="146"/>
              <a:ext cx="499" cy="2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3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grpSp>
          <p:nvGrpSpPr>
            <p:cNvPr id="10284" name="Group 44"/>
            <p:cNvGrpSpPr/>
            <p:nvPr/>
          </p:nvGrpSpPr>
          <p:grpSpPr>
            <a:xfrm>
              <a:off x="272" y="57"/>
              <a:ext cx="198" cy="465"/>
              <a:chOff x="0" y="0"/>
              <a:chExt cx="198" cy="465"/>
            </a:xfrm>
          </p:grpSpPr>
          <p:sp>
            <p:nvSpPr>
              <p:cNvPr id="10285" name="Text Box 60"/>
              <p:cNvSpPr/>
              <p:nvPr/>
            </p:nvSpPr>
            <p:spPr>
              <a:xfrm>
                <a:off x="0" y="0"/>
                <a:ext cx="144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286" name="Text Box 61"/>
              <p:cNvSpPr/>
              <p:nvPr/>
            </p:nvSpPr>
            <p:spPr>
              <a:xfrm>
                <a:off x="6" y="180"/>
                <a:ext cx="192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6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287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10288" name="Line 37"/>
            <p:cNvCxnSpPr/>
            <p:nvPr/>
          </p:nvCxnSpPr>
          <p:spPr>
            <a:xfrm flipH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0289" name="Group 49"/>
          <p:cNvGrpSpPr/>
          <p:nvPr/>
        </p:nvGrpSpPr>
        <p:grpSpPr>
          <a:xfrm>
            <a:off x="5459414" y="3367088"/>
            <a:ext cx="593725" cy="622300"/>
            <a:chOff x="0" y="0"/>
            <a:chExt cx="499" cy="522"/>
          </a:xfrm>
        </p:grpSpPr>
        <p:sp>
          <p:nvSpPr>
            <p:cNvPr id="10290" name="Text Box 58"/>
            <p:cNvSpPr/>
            <p:nvPr/>
          </p:nvSpPr>
          <p:spPr>
            <a:xfrm>
              <a:off x="0" y="146"/>
              <a:ext cx="499" cy="2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1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grpSp>
          <p:nvGrpSpPr>
            <p:cNvPr id="10291" name="Group 51"/>
            <p:cNvGrpSpPr/>
            <p:nvPr/>
          </p:nvGrpSpPr>
          <p:grpSpPr>
            <a:xfrm>
              <a:off x="272" y="57"/>
              <a:ext cx="198" cy="465"/>
              <a:chOff x="0" y="0"/>
              <a:chExt cx="198" cy="465"/>
            </a:xfrm>
          </p:grpSpPr>
          <p:sp>
            <p:nvSpPr>
              <p:cNvPr id="10292" name="Text Box 60"/>
              <p:cNvSpPr/>
              <p:nvPr/>
            </p:nvSpPr>
            <p:spPr>
              <a:xfrm>
                <a:off x="0" y="0"/>
                <a:ext cx="144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293" name="Text Box 61"/>
              <p:cNvSpPr/>
              <p:nvPr/>
            </p:nvSpPr>
            <p:spPr>
              <a:xfrm>
                <a:off x="6" y="180"/>
                <a:ext cx="192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6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294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10295" name="Line 37"/>
            <p:cNvCxnSpPr/>
            <p:nvPr/>
          </p:nvCxnSpPr>
          <p:spPr>
            <a:xfrm flipH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0296" name="Group 56"/>
          <p:cNvGrpSpPr/>
          <p:nvPr/>
        </p:nvGrpSpPr>
        <p:grpSpPr>
          <a:xfrm>
            <a:off x="6075363" y="3367088"/>
            <a:ext cx="558800" cy="609600"/>
            <a:chOff x="0" y="0"/>
            <a:chExt cx="470" cy="511"/>
          </a:xfrm>
        </p:grpSpPr>
        <p:sp>
          <p:nvSpPr>
            <p:cNvPr id="10297" name="Text Box 58"/>
            <p:cNvSpPr/>
            <p:nvPr/>
          </p:nvSpPr>
          <p:spPr>
            <a:xfrm>
              <a:off x="0" y="140"/>
              <a:ext cx="470" cy="2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1300" b="1">
                  <a:solidFill>
                    <a:srgbClr val="000000"/>
                  </a:solidFill>
                </a:rPr>
                <a:t>2</a:t>
              </a:r>
              <a:r>
                <a:rPr lang="en-US" altLang="en-US" sz="1300" b="1">
                  <a:solidFill>
                    <a:srgbClr val="000000"/>
                  </a:solidFill>
                  <a:latin typeface="楷体_GB2312" pitchFamily="1" charset="-122"/>
                </a:rPr>
                <a:t>个</a:t>
              </a:r>
              <a:endParaRPr lang="en-US" altLang="en-US" sz="13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cxnSp>
          <p:nvCxnSpPr>
            <p:cNvPr id="10298" name="Line 37"/>
            <p:cNvCxnSpPr/>
            <p:nvPr/>
          </p:nvCxnSpPr>
          <p:spPr>
            <a:xfrm flipH="1" flipV="1">
              <a:off x="272" y="0"/>
              <a:ext cx="0" cy="1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10299" name="Group 59"/>
            <p:cNvGrpSpPr/>
            <p:nvPr/>
          </p:nvGrpSpPr>
          <p:grpSpPr>
            <a:xfrm>
              <a:off x="272" y="46"/>
              <a:ext cx="198" cy="465"/>
              <a:chOff x="0" y="0"/>
              <a:chExt cx="198" cy="465"/>
            </a:xfrm>
          </p:grpSpPr>
          <p:sp>
            <p:nvSpPr>
              <p:cNvPr id="10300" name="Text Box 60"/>
              <p:cNvSpPr/>
              <p:nvPr/>
            </p:nvSpPr>
            <p:spPr>
              <a:xfrm>
                <a:off x="0" y="1"/>
                <a:ext cx="144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1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sp>
            <p:nvSpPr>
              <p:cNvPr id="10301" name="Text Box 61"/>
              <p:cNvSpPr/>
              <p:nvPr/>
            </p:nvSpPr>
            <p:spPr>
              <a:xfrm>
                <a:off x="6" y="180"/>
                <a:ext cx="192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zh-CN" sz="1300">
                    <a:latin typeface="Arial" panose="020B0604020202020204" pitchFamily="34" charset="0"/>
                  </a:rPr>
                  <a:t>6</a:t>
                </a:r>
                <a:endParaRPr lang="zh-CN" altLang="zh-CN" sz="1300">
                  <a:latin typeface="Arial" panose="020B0604020202020204" pitchFamily="34" charset="0"/>
                </a:endParaRPr>
              </a:p>
            </p:txBody>
          </p:sp>
          <p:cxnSp>
            <p:nvCxnSpPr>
              <p:cNvPr id="10302" name="Line 62"/>
              <p:cNvCxnSpPr/>
              <p:nvPr/>
            </p:nvCxnSpPr>
            <p:spPr>
              <a:xfrm>
                <a:off x="22" y="226"/>
                <a:ext cx="1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0303" name="Group 63"/>
          <p:cNvGrpSpPr/>
          <p:nvPr/>
        </p:nvGrpSpPr>
        <p:grpSpPr>
          <a:xfrm>
            <a:off x="5024438" y="2651125"/>
            <a:ext cx="1998663" cy="750888"/>
            <a:chOff x="0" y="0"/>
            <a:chExt cx="1678" cy="631"/>
          </a:xfrm>
        </p:grpSpPr>
        <p:sp>
          <p:nvSpPr>
            <p:cNvPr id="10304" name="Text Box 48"/>
            <p:cNvSpPr/>
            <p:nvPr/>
          </p:nvSpPr>
          <p:spPr>
            <a:xfrm>
              <a:off x="0" y="0"/>
              <a:ext cx="29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3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305" name="Text Box 49"/>
            <p:cNvSpPr/>
            <p:nvPr/>
          </p:nvSpPr>
          <p:spPr>
            <a:xfrm>
              <a:off x="29" y="252"/>
              <a:ext cx="23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6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306" name="Line 50"/>
            <p:cNvCxnSpPr/>
            <p:nvPr/>
          </p:nvCxnSpPr>
          <p:spPr>
            <a:xfrm>
              <a:off x="22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307" name="Text Box 48"/>
            <p:cNvSpPr/>
            <p:nvPr/>
          </p:nvSpPr>
          <p:spPr>
            <a:xfrm>
              <a:off x="486" y="0"/>
              <a:ext cx="293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1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308" name="Text Box 49"/>
            <p:cNvSpPr/>
            <p:nvPr/>
          </p:nvSpPr>
          <p:spPr>
            <a:xfrm>
              <a:off x="514" y="252"/>
              <a:ext cx="236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6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309" name="Line 50"/>
            <p:cNvCxnSpPr/>
            <p:nvPr/>
          </p:nvCxnSpPr>
          <p:spPr>
            <a:xfrm>
              <a:off x="517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310" name="Text Box 55"/>
            <p:cNvSpPr/>
            <p:nvPr/>
          </p:nvSpPr>
          <p:spPr>
            <a:xfrm>
              <a:off x="227" y="116"/>
              <a:ext cx="319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en-US" sz="1900" b="1">
                  <a:solidFill>
                    <a:srgbClr val="000000"/>
                  </a:solidFill>
                  <a:latin typeface="楷体_GB2312" pitchFamily="1" charset="-122"/>
                </a:rPr>
                <a:t>－</a:t>
              </a:r>
              <a:endParaRPr lang="en-US" altLang="en-US" sz="19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sp>
          <p:nvSpPr>
            <p:cNvPr id="10311" name="Text Box 56"/>
            <p:cNvSpPr/>
            <p:nvPr/>
          </p:nvSpPr>
          <p:spPr>
            <a:xfrm>
              <a:off x="726" y="105"/>
              <a:ext cx="952" cy="3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1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57530" indent="-21463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8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15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00000"/>
                </a:lnSpc>
                <a:spcBef>
                  <a:spcPct val="15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1200" b="0" u="none" kern="1200" baseline="0">
                  <a:solidFill>
                    <a:srgbClr val="1C1C1C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en-US" sz="1900" b="1">
                  <a:solidFill>
                    <a:srgbClr val="000000"/>
                  </a:solidFill>
                  <a:latin typeface="楷体_GB2312" pitchFamily="1" charset="-122"/>
                </a:rPr>
                <a:t>＝</a:t>
              </a:r>
              <a:endParaRPr lang="en-US" altLang="en-US" sz="1900" b="1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0312" name="Group 72"/>
          <p:cNvGrpSpPr/>
          <p:nvPr/>
        </p:nvGrpSpPr>
        <p:grpSpPr>
          <a:xfrm>
            <a:off x="6227763" y="2652715"/>
            <a:ext cx="349251" cy="752475"/>
            <a:chOff x="0" y="0"/>
            <a:chExt cx="294" cy="631"/>
          </a:xfrm>
        </p:grpSpPr>
        <p:sp>
          <p:nvSpPr>
            <p:cNvPr id="10313" name="Text Box 48"/>
            <p:cNvSpPr/>
            <p:nvPr/>
          </p:nvSpPr>
          <p:spPr>
            <a:xfrm>
              <a:off x="0" y="0"/>
              <a:ext cx="294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2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sp>
          <p:nvSpPr>
            <p:cNvPr id="10314" name="Text Box 49"/>
            <p:cNvSpPr/>
            <p:nvPr/>
          </p:nvSpPr>
          <p:spPr>
            <a:xfrm>
              <a:off x="29" y="252"/>
              <a:ext cx="235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zh-CN" sz="1900">
                  <a:latin typeface="Arial" panose="020B0604020202020204" pitchFamily="34" charset="0"/>
                </a:rPr>
                <a:t>6</a:t>
              </a:r>
              <a:endParaRPr lang="zh-CN" altLang="zh-CN" sz="1900">
                <a:latin typeface="Arial" panose="020B0604020202020204" pitchFamily="34" charset="0"/>
              </a:endParaRPr>
            </a:p>
          </p:txBody>
        </p:sp>
        <p:cxnSp>
          <p:nvCxnSpPr>
            <p:cNvPr id="10315" name="Line 50"/>
            <p:cNvCxnSpPr/>
            <p:nvPr/>
          </p:nvCxnSpPr>
          <p:spPr>
            <a:xfrm>
              <a:off x="22" y="324"/>
              <a:ext cx="23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 fill="hold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 fill="hold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6"/>
          <p:cNvGrpSpPr/>
          <p:nvPr/>
        </p:nvGrpSpPr>
        <p:grpSpPr>
          <a:xfrm>
            <a:off x="1824039" y="4413250"/>
            <a:ext cx="757237" cy="946150"/>
            <a:chOff x="1323" y="1888"/>
            <a:chExt cx="477" cy="596"/>
          </a:xfrm>
        </p:grpSpPr>
        <p:sp>
          <p:nvSpPr>
            <p:cNvPr id="5124" name="Text Box 18"/>
            <p:cNvSpPr/>
            <p:nvPr/>
          </p:nvSpPr>
          <p:spPr>
            <a:xfrm>
              <a:off x="1329" y="1888"/>
              <a:ext cx="459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25" name="Text Box 19"/>
            <p:cNvSpPr/>
            <p:nvPr/>
          </p:nvSpPr>
          <p:spPr>
            <a:xfrm>
              <a:off x="1323" y="2154"/>
              <a:ext cx="477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  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cxnSp>
          <p:nvCxnSpPr>
            <p:cNvPr id="5126" name="Line 17"/>
            <p:cNvCxnSpPr/>
            <p:nvPr/>
          </p:nvCxnSpPr>
          <p:spPr>
            <a:xfrm>
              <a:off x="1383" y="2205"/>
              <a:ext cx="37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5127" name="TextBox 2"/>
          <p:cNvSpPr/>
          <p:nvPr/>
        </p:nvSpPr>
        <p:spPr>
          <a:xfrm>
            <a:off x="1063626" y="1863726"/>
            <a:ext cx="5929828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用分数表示下列各图中的蓝色部分。</a:t>
            </a:r>
            <a:endParaRPr lang="zh-CN" altLang="en-US" sz="2800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128" name="Picture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4149" y="2533650"/>
            <a:ext cx="5886451" cy="1581150"/>
          </a:xfrm>
          <a:prstGeom prst="rect">
            <a:avLst/>
          </a:prstGeom>
          <a:noFill/>
          <a:ln w="25400">
            <a:noFill/>
          </a:ln>
        </p:spPr>
      </p:pic>
      <p:grpSp>
        <p:nvGrpSpPr>
          <p:cNvPr id="5129" name="Group 16"/>
          <p:cNvGrpSpPr/>
          <p:nvPr/>
        </p:nvGrpSpPr>
        <p:grpSpPr>
          <a:xfrm>
            <a:off x="2028826" y="4432298"/>
            <a:ext cx="390525" cy="965200"/>
            <a:chOff x="1465" y="1888"/>
            <a:chExt cx="246" cy="608"/>
          </a:xfrm>
        </p:grpSpPr>
        <p:sp>
          <p:nvSpPr>
            <p:cNvPr id="5130" name="Text Box 18"/>
            <p:cNvSpPr/>
            <p:nvPr/>
          </p:nvSpPr>
          <p:spPr>
            <a:xfrm>
              <a:off x="1465" y="1888"/>
              <a:ext cx="246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131" name="Text Box 19"/>
            <p:cNvSpPr/>
            <p:nvPr/>
          </p:nvSpPr>
          <p:spPr>
            <a:xfrm>
              <a:off x="1465" y="2166"/>
              <a:ext cx="246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32" name="Group 16"/>
          <p:cNvGrpSpPr/>
          <p:nvPr/>
        </p:nvGrpSpPr>
        <p:grpSpPr>
          <a:xfrm>
            <a:off x="3824288" y="4413250"/>
            <a:ext cx="757237" cy="946150"/>
            <a:chOff x="1323" y="1888"/>
            <a:chExt cx="477" cy="596"/>
          </a:xfrm>
        </p:grpSpPr>
        <p:sp>
          <p:nvSpPr>
            <p:cNvPr id="5133" name="Text Box 18"/>
            <p:cNvSpPr/>
            <p:nvPr/>
          </p:nvSpPr>
          <p:spPr>
            <a:xfrm>
              <a:off x="1329" y="1888"/>
              <a:ext cx="459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34" name="Text Box 19"/>
            <p:cNvSpPr/>
            <p:nvPr/>
          </p:nvSpPr>
          <p:spPr>
            <a:xfrm>
              <a:off x="1323" y="2154"/>
              <a:ext cx="477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  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cxnSp>
          <p:nvCxnSpPr>
            <p:cNvPr id="5135" name="Line 17"/>
            <p:cNvCxnSpPr/>
            <p:nvPr/>
          </p:nvCxnSpPr>
          <p:spPr>
            <a:xfrm>
              <a:off x="1383" y="2205"/>
              <a:ext cx="37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136" name="Group 16"/>
          <p:cNvGrpSpPr/>
          <p:nvPr/>
        </p:nvGrpSpPr>
        <p:grpSpPr>
          <a:xfrm>
            <a:off x="6015039" y="4413250"/>
            <a:ext cx="757237" cy="946150"/>
            <a:chOff x="1323" y="1888"/>
            <a:chExt cx="477" cy="596"/>
          </a:xfrm>
        </p:grpSpPr>
        <p:sp>
          <p:nvSpPr>
            <p:cNvPr id="5137" name="Text Box 18"/>
            <p:cNvSpPr/>
            <p:nvPr/>
          </p:nvSpPr>
          <p:spPr>
            <a:xfrm>
              <a:off x="1329" y="1888"/>
              <a:ext cx="459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38" name="Text Box 19"/>
            <p:cNvSpPr/>
            <p:nvPr/>
          </p:nvSpPr>
          <p:spPr>
            <a:xfrm>
              <a:off x="1323" y="2154"/>
              <a:ext cx="477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(    )  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cxnSp>
          <p:nvCxnSpPr>
            <p:cNvPr id="5139" name="Line 17"/>
            <p:cNvCxnSpPr/>
            <p:nvPr/>
          </p:nvCxnSpPr>
          <p:spPr>
            <a:xfrm>
              <a:off x="1383" y="2205"/>
              <a:ext cx="37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140" name="Group 20"/>
          <p:cNvGrpSpPr/>
          <p:nvPr/>
        </p:nvGrpSpPr>
        <p:grpSpPr>
          <a:xfrm>
            <a:off x="4040189" y="4432298"/>
            <a:ext cx="393700" cy="965200"/>
            <a:chOff x="1465" y="1888"/>
            <a:chExt cx="370" cy="608"/>
          </a:xfrm>
        </p:grpSpPr>
        <p:sp>
          <p:nvSpPr>
            <p:cNvPr id="5141" name="Text Box 22"/>
            <p:cNvSpPr/>
            <p:nvPr/>
          </p:nvSpPr>
          <p:spPr>
            <a:xfrm>
              <a:off x="1465" y="1888"/>
              <a:ext cx="328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142" name="Text Box 23"/>
            <p:cNvSpPr/>
            <p:nvPr/>
          </p:nvSpPr>
          <p:spPr>
            <a:xfrm>
              <a:off x="1465" y="2166"/>
              <a:ext cx="37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43" name="Group 24"/>
          <p:cNvGrpSpPr/>
          <p:nvPr/>
        </p:nvGrpSpPr>
        <p:grpSpPr>
          <a:xfrm>
            <a:off x="6224589" y="4440240"/>
            <a:ext cx="407987" cy="962025"/>
            <a:chOff x="1465" y="1888"/>
            <a:chExt cx="370" cy="605"/>
          </a:xfrm>
        </p:grpSpPr>
        <p:sp>
          <p:nvSpPr>
            <p:cNvPr id="5144" name="Text Box 26"/>
            <p:cNvSpPr/>
            <p:nvPr/>
          </p:nvSpPr>
          <p:spPr>
            <a:xfrm>
              <a:off x="1465" y="1888"/>
              <a:ext cx="328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145" name="Text Box 27"/>
            <p:cNvSpPr/>
            <p:nvPr/>
          </p:nvSpPr>
          <p:spPr>
            <a:xfrm>
              <a:off x="1465" y="2166"/>
              <a:ext cx="370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7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 fill="hold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文本框 1"/>
          <p:cNvSpPr/>
          <p:nvPr/>
        </p:nvSpPr>
        <p:spPr>
          <a:xfrm>
            <a:off x="442914" y="3017838"/>
            <a:ext cx="10555287" cy="1382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一个    拼到两个    上能不能拼？这时就是几个    ？为什么能拼？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532" name="组合 14"/>
          <p:cNvGrpSpPr/>
          <p:nvPr/>
        </p:nvGrpSpPr>
        <p:grpSpPr>
          <a:xfrm>
            <a:off x="3255963" y="1633540"/>
            <a:ext cx="1657351" cy="993775"/>
            <a:chOff x="2195736" y="1563638"/>
            <a:chExt cx="2160240" cy="1296229"/>
          </a:xfrm>
        </p:grpSpPr>
        <p:sp>
          <p:nvSpPr>
            <p:cNvPr id="22533" name="矩形 16"/>
            <p:cNvSpPr/>
            <p:nvPr/>
          </p:nvSpPr>
          <p:spPr>
            <a:xfrm>
              <a:off x="2195736" y="1563638"/>
              <a:ext cx="2160240" cy="129622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534" name="矩形 21"/>
            <p:cNvSpPr/>
            <p:nvPr/>
          </p:nvSpPr>
          <p:spPr>
            <a:xfrm>
              <a:off x="2195736" y="1563638"/>
              <a:ext cx="509022" cy="1296229"/>
            </a:xfrm>
            <a:prstGeom prst="rect">
              <a:avLst/>
            </a:prstGeom>
            <a:solidFill>
              <a:srgbClr val="00B0F0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22535" name="直接连接符 29"/>
            <p:cNvCxnSpPr/>
            <p:nvPr/>
          </p:nvCxnSpPr>
          <p:spPr>
            <a:xfrm flipH="1">
              <a:off x="3246887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  <p:cxnSp>
          <p:nvCxnSpPr>
            <p:cNvPr id="22536" name="直接连接符 30"/>
            <p:cNvCxnSpPr/>
            <p:nvPr/>
          </p:nvCxnSpPr>
          <p:spPr>
            <a:xfrm flipH="1">
              <a:off x="3791085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</p:grpSp>
      <p:grpSp>
        <p:nvGrpSpPr>
          <p:cNvPr id="22537" name="组合 31"/>
          <p:cNvGrpSpPr/>
          <p:nvPr/>
        </p:nvGrpSpPr>
        <p:grpSpPr>
          <a:xfrm>
            <a:off x="5868988" y="1633540"/>
            <a:ext cx="1655763" cy="993775"/>
            <a:chOff x="2195736" y="1563638"/>
            <a:chExt cx="2160240" cy="1296229"/>
          </a:xfrm>
        </p:grpSpPr>
        <p:sp>
          <p:nvSpPr>
            <p:cNvPr id="22538" name="矩形 32"/>
            <p:cNvSpPr/>
            <p:nvPr/>
          </p:nvSpPr>
          <p:spPr>
            <a:xfrm>
              <a:off x="2195736" y="1563638"/>
              <a:ext cx="2160240" cy="129622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539" name="矩形 33"/>
            <p:cNvSpPr/>
            <p:nvPr/>
          </p:nvSpPr>
          <p:spPr>
            <a:xfrm>
              <a:off x="2195736" y="1563638"/>
              <a:ext cx="1052159" cy="1296229"/>
            </a:xfrm>
            <a:prstGeom prst="rect">
              <a:avLst/>
            </a:prstGeom>
            <a:solidFill>
              <a:srgbClr val="00B0F0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22540" name="直接连接符 34"/>
            <p:cNvCxnSpPr/>
            <p:nvPr/>
          </p:nvCxnSpPr>
          <p:spPr>
            <a:xfrm flipH="1">
              <a:off x="3247895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  <p:cxnSp>
          <p:nvCxnSpPr>
            <p:cNvPr id="22541" name="直接连接符 35"/>
            <p:cNvCxnSpPr/>
            <p:nvPr/>
          </p:nvCxnSpPr>
          <p:spPr>
            <a:xfrm flipH="1">
              <a:off x="3790545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</p:grpSp>
      <p:grpSp>
        <p:nvGrpSpPr>
          <p:cNvPr id="22542" name="组合 3"/>
          <p:cNvGrpSpPr/>
          <p:nvPr/>
        </p:nvGrpSpPr>
        <p:grpSpPr>
          <a:xfrm>
            <a:off x="1208089" y="2951165"/>
            <a:ext cx="784225" cy="954087"/>
            <a:chOff x="9455" y="8372"/>
            <a:chExt cx="1233" cy="1501"/>
          </a:xfrm>
        </p:grpSpPr>
        <p:sp>
          <p:nvSpPr>
            <p:cNvPr id="22543" name="矩形 17"/>
            <p:cNvSpPr/>
            <p:nvPr/>
          </p:nvSpPr>
          <p:spPr>
            <a:xfrm>
              <a:off x="9455" y="8372"/>
              <a:ext cx="1233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endPara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en-US" altLang="zh-CN" sz="2800" b="1" baseline="300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22544" name="直接连接符 3"/>
            <p:cNvCxnSpPr/>
            <p:nvPr/>
          </p:nvCxnSpPr>
          <p:spPr>
            <a:xfrm>
              <a:off x="9675" y="9124"/>
              <a:ext cx="794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2545" name="组合 3"/>
          <p:cNvGrpSpPr/>
          <p:nvPr/>
        </p:nvGrpSpPr>
        <p:grpSpPr>
          <a:xfrm>
            <a:off x="3349626" y="2951165"/>
            <a:ext cx="782639" cy="954087"/>
            <a:chOff x="9455" y="8372"/>
            <a:chExt cx="1233" cy="1501"/>
          </a:xfrm>
        </p:grpSpPr>
        <p:sp>
          <p:nvSpPr>
            <p:cNvPr id="22546" name="矩形 17"/>
            <p:cNvSpPr/>
            <p:nvPr/>
          </p:nvSpPr>
          <p:spPr>
            <a:xfrm>
              <a:off x="9455" y="8372"/>
              <a:ext cx="1233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en-US" altLang="zh-CN" sz="2800" b="1" baseline="300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22547" name="直接连接符 4"/>
            <p:cNvCxnSpPr/>
            <p:nvPr/>
          </p:nvCxnSpPr>
          <p:spPr>
            <a:xfrm>
              <a:off x="9675" y="9124"/>
              <a:ext cx="79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2548" name="组合 3"/>
          <p:cNvGrpSpPr/>
          <p:nvPr/>
        </p:nvGrpSpPr>
        <p:grpSpPr>
          <a:xfrm>
            <a:off x="8366126" y="2951163"/>
            <a:ext cx="784225" cy="952500"/>
            <a:chOff x="9455" y="8372"/>
            <a:chExt cx="1233" cy="1501"/>
          </a:xfrm>
        </p:grpSpPr>
        <p:sp>
          <p:nvSpPr>
            <p:cNvPr id="22549" name="矩形 17"/>
            <p:cNvSpPr/>
            <p:nvPr/>
          </p:nvSpPr>
          <p:spPr>
            <a:xfrm>
              <a:off x="9455" y="8372"/>
              <a:ext cx="1233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endParaRPr lang="en-US" altLang="zh-CN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en-US" altLang="zh-CN" sz="2800" b="1" baseline="300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22550" name="直接连接符 8"/>
            <p:cNvCxnSpPr/>
            <p:nvPr/>
          </p:nvCxnSpPr>
          <p:spPr>
            <a:xfrm>
              <a:off x="9675" y="9123"/>
              <a:ext cx="794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2551" name="组合 9"/>
          <p:cNvGrpSpPr/>
          <p:nvPr/>
        </p:nvGrpSpPr>
        <p:grpSpPr>
          <a:xfrm>
            <a:off x="4416425" y="4271965"/>
            <a:ext cx="1655763" cy="993775"/>
            <a:chOff x="2195736" y="1563638"/>
            <a:chExt cx="2160240" cy="1296229"/>
          </a:xfrm>
        </p:grpSpPr>
        <p:sp>
          <p:nvSpPr>
            <p:cNvPr id="22552" name="矩形 10"/>
            <p:cNvSpPr/>
            <p:nvPr/>
          </p:nvSpPr>
          <p:spPr>
            <a:xfrm>
              <a:off x="2195736" y="1563638"/>
              <a:ext cx="2160240" cy="129622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553" name="矩形 11"/>
            <p:cNvSpPr/>
            <p:nvPr/>
          </p:nvSpPr>
          <p:spPr>
            <a:xfrm>
              <a:off x="2195736" y="1563638"/>
              <a:ext cx="1592737" cy="1296229"/>
            </a:xfrm>
            <a:prstGeom prst="rect">
              <a:avLst/>
            </a:prstGeom>
            <a:solidFill>
              <a:srgbClr val="00B0F0"/>
            </a:solid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22554" name="直接连接符 12"/>
            <p:cNvCxnSpPr/>
            <p:nvPr/>
          </p:nvCxnSpPr>
          <p:spPr>
            <a:xfrm flipH="1">
              <a:off x="3790544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  <p:cxnSp>
          <p:nvCxnSpPr>
            <p:cNvPr id="22555" name="直接连接符 13"/>
            <p:cNvCxnSpPr/>
            <p:nvPr/>
          </p:nvCxnSpPr>
          <p:spPr>
            <a:xfrm flipH="1">
              <a:off x="3790544" y="1563638"/>
              <a:ext cx="0" cy="129622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</p:cxnSp>
      </p:grpSp>
      <p:grpSp>
        <p:nvGrpSpPr>
          <p:cNvPr id="22556" name="组合 59"/>
          <p:cNvGrpSpPr/>
          <p:nvPr/>
        </p:nvGrpSpPr>
        <p:grpSpPr>
          <a:xfrm>
            <a:off x="7019925" y="4244977"/>
            <a:ext cx="4891088" cy="2347913"/>
            <a:chOff x="10212" y="7240"/>
            <a:chExt cx="7702" cy="3700"/>
          </a:xfrm>
        </p:grpSpPr>
        <p:pic>
          <p:nvPicPr>
            <p:cNvPr id="22557" name="图片 2" descr="612104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362" y="8388"/>
              <a:ext cx="2552" cy="255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58" name="AutoShape 27"/>
            <p:cNvSpPr/>
            <p:nvPr/>
          </p:nvSpPr>
          <p:spPr>
            <a:xfrm>
              <a:off x="10212" y="7240"/>
              <a:ext cx="5106" cy="1776"/>
            </a:xfrm>
            <a:prstGeom prst="wedgeRoundRectCallout">
              <a:avLst>
                <a:gd name="adj1" fmla="val 57389"/>
                <a:gd name="adj2" fmla="val 3717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>
                <a:lnSpc>
                  <a:spcPct val="14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平均分的纸一样大，平均分的份数一样多。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2559" name="组合 4"/>
          <p:cNvGrpSpPr/>
          <p:nvPr/>
        </p:nvGrpSpPr>
        <p:grpSpPr>
          <a:xfrm>
            <a:off x="4635501" y="5468940"/>
            <a:ext cx="784225" cy="954087"/>
            <a:chOff x="9455" y="8372"/>
            <a:chExt cx="1233" cy="1501"/>
          </a:xfrm>
        </p:grpSpPr>
        <p:sp>
          <p:nvSpPr>
            <p:cNvPr id="22560" name="矩形 17"/>
            <p:cNvSpPr/>
            <p:nvPr/>
          </p:nvSpPr>
          <p:spPr>
            <a:xfrm>
              <a:off x="9455" y="8372"/>
              <a:ext cx="1233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28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en-US" altLang="zh-CN" sz="2800" b="1" baseline="30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22561" name="直接连接符 17"/>
            <p:cNvCxnSpPr/>
            <p:nvPr/>
          </p:nvCxnSpPr>
          <p:spPr>
            <a:xfrm>
              <a:off x="9675" y="9124"/>
              <a:ext cx="794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 fill="hold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077565" y="342777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17" name="Picture 32" descr="35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860743" y="1585597"/>
            <a:ext cx="3168651" cy="29368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861062" y="725805"/>
            <a:ext cx="7125335" cy="1119505"/>
            <a:chOff x="1373" y="2546"/>
            <a:chExt cx="11221" cy="1763"/>
          </a:xfrm>
        </p:grpSpPr>
        <p:graphicFrame>
          <p:nvGraphicFramePr>
            <p:cNvPr id="16" name="对象 15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0034" y="2695"/>
            <a:ext cx="572" cy="16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" r:id="rId24" imgW="139700" imgH="393700" progId="Equation.KSEE3">
                    <p:embed/>
                  </p:oleObj>
                </mc:Choice>
                <mc:Fallback>
                  <p:oleObj name="" r:id="rId24" imgW="139700" imgH="3937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10034" y="2695"/>
                          <a:ext cx="572" cy="16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1373" y="2832"/>
              <a:ext cx="11221" cy="10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这个西瓜，哥哥吃了    ，弟弟吃了    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3" name="对象 2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6671" y="2546"/>
            <a:ext cx="624" cy="16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" r:id="rId26" imgW="152400" imgH="393700" progId="Equation.KSEE3">
                    <p:embed/>
                  </p:oleObj>
                </mc:Choice>
                <mc:Fallback>
                  <p:oleObj name="" r:id="rId26" imgW="152400" imgH="3937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6671" y="2546"/>
                          <a:ext cx="624" cy="16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"/>
          <p:cNvGrpSpPr/>
          <p:nvPr/>
        </p:nvGrpSpPr>
        <p:grpSpPr>
          <a:xfrm>
            <a:off x="5345430" y="1238567"/>
            <a:ext cx="4271011" cy="2651125"/>
            <a:chOff x="6708" y="1172"/>
            <a:chExt cx="6726" cy="4175"/>
          </a:xfrm>
        </p:grpSpPr>
        <p:sp>
          <p:nvSpPr>
            <p:cNvPr id="6" name="文本框 5"/>
            <p:cNvSpPr txBox="1"/>
            <p:nvPr/>
          </p:nvSpPr>
          <p:spPr>
            <a:xfrm>
              <a:off x="6708" y="3798"/>
              <a:ext cx="6726" cy="1549"/>
            </a:xfrm>
            <a:prstGeom prst="cloudCallout">
              <a:avLst>
                <a:gd name="adj1" fmla="val 23773"/>
                <a:gd name="adj2" fmla="val -67955"/>
              </a:avLst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/>
                <a:t>根据这些信息，你能提出什么数学问题呢？</a:t>
              </a:r>
              <a:endParaRPr lang="zh-CN"/>
            </a:p>
          </p:txBody>
        </p:sp>
        <p:pic>
          <p:nvPicPr>
            <p:cNvPr id="9" name="Picture 42" descr="107"/>
            <p:cNvPicPr>
              <a:picLocks noChangeAspect="1"/>
            </p:cNvPicPr>
            <p:nvPr/>
          </p:nvPicPr>
          <p:blipFill>
            <a:blip r:embed="rId28" cstate="email"/>
            <a:stretch>
              <a:fillRect/>
            </a:stretch>
          </p:blipFill>
          <p:spPr>
            <a:xfrm flipH="1">
              <a:off x="11502" y="1172"/>
              <a:ext cx="1932" cy="262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39191" y="711201"/>
            <a:ext cx="954107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spc="200">
                <a:solidFill>
                  <a:srgbClr val="0000FF"/>
                </a:solidFill>
                <a:sym typeface="+mn-ea"/>
              </a:rPr>
              <a:t>思考：</a:t>
            </a:r>
            <a:endParaRPr lang="zh-CN" altLang="en-US" spc="200">
              <a:sym typeface="+mn-ea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2376171" y="543561"/>
            <a:ext cx="7355840" cy="5078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哥哥比弟弟多吃了几分之几？</a:t>
            </a:r>
            <a:endParaRPr lang="zh-CN" altLang="en-US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174366" y="1505585"/>
            <a:ext cx="1553211" cy="958850"/>
            <a:chOff x="5761" y="8070"/>
            <a:chExt cx="2446" cy="1510"/>
          </a:xfrm>
        </p:grpSpPr>
        <p:grpSp>
          <p:nvGrpSpPr>
            <p:cNvPr id="3" name="组合 2"/>
            <p:cNvGrpSpPr/>
            <p:nvPr/>
          </p:nvGrpSpPr>
          <p:grpSpPr>
            <a:xfrm>
              <a:off x="7488" y="8070"/>
              <a:ext cx="719" cy="1510"/>
              <a:chOff x="3219" y="1840"/>
              <a:chExt cx="719" cy="1510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3309" y="1840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87" y="2526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5761" y="8070"/>
              <a:ext cx="719" cy="1510"/>
              <a:chOff x="3219" y="1840"/>
              <a:chExt cx="719" cy="1510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3309" y="1840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2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287" y="2526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文本框 102"/>
            <p:cNvSpPr txBox="1"/>
            <p:nvPr/>
          </p:nvSpPr>
          <p:spPr>
            <a:xfrm>
              <a:off x="6550" y="8401"/>
              <a:ext cx="695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－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27" name="图片 26" descr="老师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0840085" y="1505587"/>
            <a:ext cx="1021080" cy="1633855"/>
          </a:xfrm>
          <a:prstGeom prst="rect">
            <a:avLst/>
          </a:prstGeom>
        </p:spPr>
      </p:pic>
      <p:pic>
        <p:nvPicPr>
          <p:cNvPr id="37" name="图片 36" descr="学生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840085" y="4107180"/>
            <a:ext cx="1158240" cy="1639570"/>
          </a:xfrm>
          <a:prstGeom prst="rect">
            <a:avLst/>
          </a:prstGeom>
        </p:spPr>
      </p:pic>
      <p:sp>
        <p:nvSpPr>
          <p:cNvPr id="38" name="AutoShape 27"/>
          <p:cNvSpPr/>
          <p:nvPr/>
        </p:nvSpPr>
        <p:spPr>
          <a:xfrm flipH="1">
            <a:off x="6845935" y="4007485"/>
            <a:ext cx="3896360" cy="1621790"/>
          </a:xfrm>
          <a:prstGeom prst="wedgeRoundRectCallout">
            <a:avLst>
              <a:gd name="adj1" fmla="val -57382"/>
              <a:gd name="adj2" fmla="val 7978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把一个西瓜平均分成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8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份，其中的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2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份比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份多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份，也就是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22" name="AutoShape 27"/>
          <p:cNvSpPr/>
          <p:nvPr/>
        </p:nvSpPr>
        <p:spPr>
          <a:xfrm flipH="1">
            <a:off x="8747125" y="1788797"/>
            <a:ext cx="2092960" cy="686435"/>
          </a:xfrm>
          <a:prstGeom prst="wedgeRoundRectCallout">
            <a:avLst>
              <a:gd name="adj1" fmla="val -60097"/>
              <a:gd name="adj2" fmla="val 1968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怎么计算呢？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002273" y="4932045"/>
            <a:ext cx="341631" cy="698500"/>
            <a:chOff x="3285" y="2056"/>
            <a:chExt cx="538" cy="1100"/>
          </a:xfrm>
        </p:grpSpPr>
        <p:sp>
          <p:nvSpPr>
            <p:cNvPr id="48" name="文本框 47"/>
            <p:cNvSpPr txBox="1"/>
            <p:nvPr/>
          </p:nvSpPr>
          <p:spPr>
            <a:xfrm>
              <a:off x="3285" y="2056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87" y="2526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8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640965" y="2454275"/>
            <a:ext cx="991234" cy="684530"/>
            <a:chOff x="2260" y="8378"/>
            <a:chExt cx="1561" cy="1078"/>
          </a:xfrm>
        </p:grpSpPr>
        <p:sp>
          <p:nvSpPr>
            <p:cNvPr id="26" name="文本框 25"/>
            <p:cNvSpPr txBox="1"/>
            <p:nvPr/>
          </p:nvSpPr>
          <p:spPr>
            <a:xfrm>
              <a:off x="2260" y="8572"/>
              <a:ext cx="110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2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250" y="8378"/>
              <a:ext cx="571" cy="1078"/>
              <a:chOff x="3209" y="2048"/>
              <a:chExt cx="571" cy="1078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3243" y="2048"/>
                <a:ext cx="536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244" y="2496"/>
                <a:ext cx="536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/>
          <p:cNvGrpSpPr/>
          <p:nvPr/>
        </p:nvGrpSpPr>
        <p:grpSpPr>
          <a:xfrm>
            <a:off x="4741545" y="1501140"/>
            <a:ext cx="991235" cy="958850"/>
            <a:chOff x="7467" y="2364"/>
            <a:chExt cx="1561" cy="1510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309" y="2364"/>
              <a:ext cx="719" cy="1510"/>
              <a:chOff x="3219" y="1840"/>
              <a:chExt cx="719" cy="1510"/>
            </a:xfrm>
          </p:grpSpPr>
          <p:sp>
            <p:nvSpPr>
              <p:cNvPr id="180" name="文本框 179"/>
              <p:cNvSpPr txBox="1"/>
              <p:nvPr/>
            </p:nvSpPr>
            <p:spPr>
              <a:xfrm>
                <a:off x="3309" y="1840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1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sp>
            <p:nvSpPr>
              <p:cNvPr id="181" name="文本框 180"/>
              <p:cNvSpPr txBox="1"/>
              <p:nvPr/>
            </p:nvSpPr>
            <p:spPr>
              <a:xfrm>
                <a:off x="3287" y="2526"/>
                <a:ext cx="619" cy="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cxnSp>
            <p:nvCxnSpPr>
              <p:cNvPr id="182" name="直接连接符 18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文本框 182"/>
            <p:cNvSpPr txBox="1"/>
            <p:nvPr/>
          </p:nvSpPr>
          <p:spPr>
            <a:xfrm>
              <a:off x="7467" y="2695"/>
              <a:ext cx="695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＝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374516" y="2468245"/>
            <a:ext cx="991234" cy="684530"/>
            <a:chOff x="2260" y="8378"/>
            <a:chExt cx="1561" cy="1078"/>
          </a:xfrm>
        </p:grpSpPr>
        <p:sp>
          <p:nvSpPr>
            <p:cNvPr id="188" name="文本框 187"/>
            <p:cNvSpPr txBox="1"/>
            <p:nvPr/>
          </p:nvSpPr>
          <p:spPr>
            <a:xfrm>
              <a:off x="2260" y="8572"/>
              <a:ext cx="110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1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3250" y="8378"/>
              <a:ext cx="571" cy="1078"/>
              <a:chOff x="3209" y="2048"/>
              <a:chExt cx="571" cy="1078"/>
            </a:xfrm>
          </p:grpSpPr>
          <p:sp>
            <p:nvSpPr>
              <p:cNvPr id="190" name="文本框 189"/>
              <p:cNvSpPr txBox="1"/>
              <p:nvPr/>
            </p:nvSpPr>
            <p:spPr>
              <a:xfrm>
                <a:off x="3243" y="2048"/>
                <a:ext cx="536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3244" y="2496"/>
                <a:ext cx="536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组合 193"/>
          <p:cNvGrpSpPr/>
          <p:nvPr/>
        </p:nvGrpSpPr>
        <p:grpSpPr>
          <a:xfrm>
            <a:off x="3077529" y="5617845"/>
            <a:ext cx="6036945" cy="655320"/>
            <a:chOff x="3601" y="9584"/>
            <a:chExt cx="9507" cy="1032"/>
          </a:xfrm>
        </p:grpSpPr>
        <p:sp>
          <p:nvSpPr>
            <p:cNvPr id="195" name="矩形 194"/>
            <p:cNvSpPr/>
            <p:nvPr/>
          </p:nvSpPr>
          <p:spPr>
            <a:xfrm>
              <a:off x="3601" y="9684"/>
              <a:ext cx="9507" cy="9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文本框 4"/>
            <p:cNvSpPr txBox="1"/>
            <p:nvPr/>
          </p:nvSpPr>
          <p:spPr>
            <a:xfrm>
              <a:off x="3739" y="9584"/>
              <a:ext cx="9369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同分母分数相减，分母不变，分子相减。</a:t>
              </a:r>
              <a:endParaRPr lang="zh-CN" altLang="en-US" sz="2400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8" grpId="0" animBg="1"/>
      <p:bldP spid="38" grpId="2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2028191" y="4756152"/>
            <a:ext cx="7571303" cy="584775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0000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zh-CN" altLang="en-US" sz="3200"/>
              <a:t>同分母分数相加，分母不变，分子相加。</a:t>
            </a:r>
            <a:endParaRPr lang="zh-CN" altLang="en-US" sz="3200"/>
          </a:p>
        </p:txBody>
      </p:sp>
      <p:grpSp>
        <p:nvGrpSpPr>
          <p:cNvPr id="20" name="组合 19"/>
          <p:cNvGrpSpPr/>
          <p:nvPr/>
        </p:nvGrpSpPr>
        <p:grpSpPr>
          <a:xfrm>
            <a:off x="3562351" y="1792607"/>
            <a:ext cx="1884045" cy="993775"/>
            <a:chOff x="7399" y="6402"/>
            <a:chExt cx="2967" cy="1565"/>
          </a:xfrm>
        </p:grpSpPr>
        <p:grpSp>
          <p:nvGrpSpPr>
            <p:cNvPr id="57" name="组合 56"/>
            <p:cNvGrpSpPr/>
            <p:nvPr/>
          </p:nvGrpSpPr>
          <p:grpSpPr>
            <a:xfrm>
              <a:off x="7399" y="6402"/>
              <a:ext cx="2967" cy="1565"/>
              <a:chOff x="7723" y="8125"/>
              <a:chExt cx="2322" cy="156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7723" y="8125"/>
                <a:ext cx="766" cy="1548"/>
                <a:chOff x="0" y="0"/>
                <a:chExt cx="294" cy="587"/>
              </a:xfrm>
            </p:grpSpPr>
            <p:sp>
              <p:nvSpPr>
                <p:cNvPr id="59" name="Text Box 48"/>
                <p:cNvSpPr txBox="1"/>
                <p:nvPr/>
              </p:nvSpPr>
              <p:spPr>
                <a:xfrm>
                  <a:off x="0" y="0"/>
                  <a:ext cx="294" cy="34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sz="2600" b="1">
                      <a:solidFill>
                        <a:schemeClr val="tx1"/>
                      </a:solidFill>
                    </a:rPr>
                    <a:t>2</a:t>
                  </a:r>
                  <a:endParaRPr lang="en-US" altLang="zh-CN" sz="2600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Text Box 49"/>
                <p:cNvSpPr txBox="1"/>
                <p:nvPr/>
              </p:nvSpPr>
              <p:spPr>
                <a:xfrm>
                  <a:off x="29" y="246"/>
                  <a:ext cx="235" cy="34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sz="2600" b="1">
                      <a:solidFill>
                        <a:schemeClr val="tx1"/>
                      </a:solidFill>
                    </a:rPr>
                    <a:t>8</a:t>
                  </a:r>
                  <a:endParaRPr lang="en-US" altLang="zh-CN" sz="2600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Line 50"/>
                <p:cNvSpPr/>
                <p:nvPr/>
              </p:nvSpPr>
              <p:spPr>
                <a:xfrm>
                  <a:off x="29" y="321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>
                <a:off x="9279" y="8142"/>
                <a:ext cx="766" cy="1548"/>
                <a:chOff x="0" y="0"/>
                <a:chExt cx="294" cy="587"/>
              </a:xfrm>
            </p:grpSpPr>
            <p:sp>
              <p:nvSpPr>
                <p:cNvPr id="64" name="Text Box 48"/>
                <p:cNvSpPr txBox="1"/>
                <p:nvPr/>
              </p:nvSpPr>
              <p:spPr>
                <a:xfrm>
                  <a:off x="0" y="0"/>
                  <a:ext cx="294" cy="34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sz="2600" b="1">
                      <a:solidFill>
                        <a:schemeClr val="tx1"/>
                      </a:solidFill>
                    </a:rPr>
                    <a:t>1</a:t>
                  </a:r>
                  <a:endParaRPr lang="en-US" altLang="zh-CN" sz="2600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Text Box 49"/>
                <p:cNvSpPr txBox="1"/>
                <p:nvPr/>
              </p:nvSpPr>
              <p:spPr>
                <a:xfrm>
                  <a:off x="29" y="246"/>
                  <a:ext cx="235" cy="34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lvl="0" indent="-3429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b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1pPr>
                  <a:lvl2pPr marL="742950" lvl="1" indent="-28575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2pPr>
                  <a:lvl3pPr marL="1143000" lvl="2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3pPr>
                  <a:lvl4pPr marL="1600200" lvl="3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4pPr>
                  <a:lvl5pPr marL="2057400" lvl="4" indent="-228600" algn="l" defTabSz="914400" eaLnBrk="0" fontAlgn="base" latinLnBrk="1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 b="0" i="0" u="none" kern="1200" baseline="0">
                      <a:solidFill>
                        <a:schemeClr val="tx1"/>
                      </a:solidFill>
                      <a:latin typeface="Gulim" panose="020B0600000101010101" pitchFamily="2" charset="-127"/>
                      <a:ea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lnSpc>
                      <a:spcPct val="120000"/>
                    </a:lnSpc>
                    <a:spcBef>
                      <a:spcPct val="50000"/>
                    </a:spcBef>
                    <a:buNone/>
                  </a:pPr>
                  <a:r>
                    <a:rPr lang="en-US" altLang="zh-CN" sz="2600" b="1">
                      <a:solidFill>
                        <a:schemeClr val="tx1"/>
                      </a:solidFill>
                    </a:rPr>
                    <a:t>8</a:t>
                  </a:r>
                  <a:endParaRPr lang="en-US" altLang="zh-CN" sz="2600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Line 50"/>
                <p:cNvSpPr/>
                <p:nvPr/>
              </p:nvSpPr>
              <p:spPr>
                <a:xfrm>
                  <a:off x="29" y="321"/>
                  <a:ext cx="235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sp>
          <p:nvSpPr>
            <p:cNvPr id="67" name="文本框 66"/>
            <p:cNvSpPr txBox="1"/>
            <p:nvPr/>
          </p:nvSpPr>
          <p:spPr>
            <a:xfrm>
              <a:off x="8471" y="6858"/>
              <a:ext cx="75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+</a:t>
              </a:r>
              <a:endPara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721349" y="1840230"/>
            <a:ext cx="1233171" cy="982980"/>
            <a:chOff x="9995" y="8111"/>
            <a:chExt cx="1417" cy="1548"/>
          </a:xfrm>
        </p:grpSpPr>
        <p:sp>
          <p:nvSpPr>
            <p:cNvPr id="3" name="文本框 2"/>
            <p:cNvSpPr txBox="1"/>
            <p:nvPr/>
          </p:nvSpPr>
          <p:spPr>
            <a:xfrm>
              <a:off x="9995" y="8481"/>
              <a:ext cx="651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=</a:t>
              </a:r>
              <a:endParaRPr lang="en-US" alt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0646" y="8111"/>
              <a:ext cx="766" cy="1548"/>
              <a:chOff x="0" y="0"/>
              <a:chExt cx="294" cy="587"/>
            </a:xfrm>
          </p:grpSpPr>
          <p:sp>
            <p:nvSpPr>
              <p:cNvPr id="5" name="Text Box 48"/>
              <p:cNvSpPr txBox="1"/>
              <p:nvPr/>
            </p:nvSpPr>
            <p:spPr>
              <a:xfrm>
                <a:off x="0" y="0"/>
                <a:ext cx="294" cy="34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lvl="0" indent="-3429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1pPr>
                <a:lvl2pPr marL="742950" lvl="1" indent="-28575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2pPr>
                <a:lvl3pPr marL="1143000" lvl="2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8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3pPr>
                <a:lvl4pPr marL="1600200" lvl="3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4pPr>
                <a:lvl5pPr marL="2057400" lvl="4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sz="2600" b="1">
                    <a:solidFill>
                      <a:schemeClr val="tx1"/>
                    </a:solidFill>
                  </a:rPr>
                  <a:t>3</a:t>
                </a:r>
                <a:endParaRPr lang="en-US" altLang="zh-CN" sz="2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Text Box 49"/>
              <p:cNvSpPr txBox="1"/>
              <p:nvPr/>
            </p:nvSpPr>
            <p:spPr>
              <a:xfrm>
                <a:off x="29" y="246"/>
                <a:ext cx="235" cy="34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lvl="0" indent="-3429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1pPr>
                <a:lvl2pPr marL="742950" lvl="1" indent="-28575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2pPr>
                <a:lvl3pPr marL="1143000" lvl="2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8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3pPr>
                <a:lvl4pPr marL="1600200" lvl="3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4pPr>
                <a:lvl5pPr marL="2057400" lvl="4" indent="-228600" algn="l" defTabSz="914400" eaLnBrk="0" fontAlgn="base" latinLnBrk="1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 b="0" i="0" u="none" kern="1200" baseline="0">
                    <a:solidFill>
                      <a:schemeClr val="tx1"/>
                    </a:solidFill>
                    <a:latin typeface="Gulim" panose="020B0600000101010101" pitchFamily="2" charset="-127"/>
                    <a:ea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sz="2600" b="1">
                    <a:solidFill>
                      <a:schemeClr val="tx1"/>
                    </a:solidFill>
                  </a:rPr>
                  <a:t>8</a:t>
                </a:r>
                <a:endParaRPr lang="en-US" altLang="zh-CN" sz="2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Line 50"/>
              <p:cNvSpPr/>
              <p:nvPr/>
            </p:nvSpPr>
            <p:spPr>
              <a:xfrm>
                <a:off x="29" y="321"/>
                <a:ext cx="235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sp>
        <p:nvSpPr>
          <p:cNvPr id="9" name="左中括号 8"/>
          <p:cNvSpPr/>
          <p:nvPr/>
        </p:nvSpPr>
        <p:spPr>
          <a:xfrm rot="16200000">
            <a:off x="4347847" y="2317752"/>
            <a:ext cx="304165" cy="1276985"/>
          </a:xfrm>
          <a:prstGeom prst="leftBracket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76345" y="3274697"/>
            <a:ext cx="1415772" cy="461665"/>
          </a:xfrm>
          <a:prstGeom prst="rect">
            <a:avLst/>
          </a:prstGeom>
          <a:solidFill>
            <a:srgbClr val="A2F3DB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分母相同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20105" y="3274697"/>
            <a:ext cx="1415772" cy="461665"/>
          </a:xfrm>
          <a:prstGeom prst="rect">
            <a:avLst/>
          </a:prstGeom>
          <a:solidFill>
            <a:srgbClr val="A2F3DB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分母不变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38420" y="896622"/>
            <a:ext cx="1415772" cy="461665"/>
          </a:xfrm>
          <a:prstGeom prst="rect">
            <a:avLst/>
          </a:prstGeom>
          <a:solidFill>
            <a:srgbClr val="A2F3DB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分子相加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左中括号 13"/>
          <p:cNvSpPr/>
          <p:nvPr/>
        </p:nvSpPr>
        <p:spPr>
          <a:xfrm rot="5400000">
            <a:off x="4387851" y="1049657"/>
            <a:ext cx="304165" cy="1276985"/>
          </a:xfrm>
          <a:prstGeom prst="leftBracket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6b71b4c0-1a34-4f92-96f7-aefa15753fb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">
            <a:off x="5138420" y="1632587"/>
            <a:ext cx="1441451" cy="340995"/>
          </a:xfrm>
          <a:prstGeom prst="rect">
            <a:avLst/>
          </a:prstGeom>
        </p:spPr>
      </p:pic>
      <p:pic>
        <p:nvPicPr>
          <p:cNvPr id="16" name="图片 15" descr="6b71b4c0-1a34-4f92-96f7-aefa15753fb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600000" flipH="1">
            <a:off x="5126355" y="2637792"/>
            <a:ext cx="1394460" cy="340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1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1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670"/>
          <p:cNvSpPr/>
          <p:nvPr/>
        </p:nvSpPr>
        <p:spPr>
          <a:xfrm>
            <a:off x="2616202" y="2130427"/>
            <a:ext cx="7369175" cy="2239963"/>
          </a:xfrm>
          <a:prstGeom prst="roundRect">
            <a:avLst>
              <a:gd name="adj" fmla="val 10139"/>
            </a:avLst>
          </a:prstGeom>
          <a:solidFill>
            <a:srgbClr val="C0C0C0">
              <a:alpha val="25098"/>
            </a:srgbClr>
          </a:solidFill>
          <a:ln w="19050" cap="flat" cmpd="sng">
            <a:solidFill>
              <a:srgbClr val="C0C0C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endParaRPr lang="ko-KR" altLang="en-US">
              <a:latin typeface="Calibri" panose="020F0502020204030204"/>
              <a:ea typeface="Malgun Gothic" panose="020B0503020000020004" charset="-127"/>
              <a:sym typeface="Wingdings" panose="05000000000000000000" pitchFamily="2" charset="2"/>
            </a:endParaRPr>
          </a:p>
        </p:txBody>
      </p:sp>
      <p:sp>
        <p:nvSpPr>
          <p:cNvPr id="12291" name="文本框 16"/>
          <p:cNvSpPr/>
          <p:nvPr/>
        </p:nvSpPr>
        <p:spPr>
          <a:xfrm>
            <a:off x="3287714" y="2524126"/>
            <a:ext cx="6305551" cy="1292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defTabSz="4572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600" b="1">
                <a:latin typeface="Times New Roman" panose="02020603050405020304" pitchFamily="18" charset="0"/>
                <a:sym typeface="Wingdings" panose="05000000000000000000" pitchFamily="2" charset="2"/>
              </a:rPr>
              <a:t>同分母分数相加减，分母千万不能变。</a:t>
            </a:r>
            <a:endParaRPr lang="zh-CN" altLang="en-US" sz="2600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 defTabSz="4572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600" b="1">
                <a:latin typeface="Times New Roman" panose="02020603050405020304" pitchFamily="18" charset="0"/>
                <a:sym typeface="Wingdings" panose="05000000000000000000" pitchFamily="2" charset="2"/>
              </a:rPr>
              <a:t>分子进行加减法，计算准确又简便。</a:t>
            </a:r>
            <a:endParaRPr lang="zh-CN" altLang="en-US" sz="2600" b="1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2292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35825" y="1592265"/>
            <a:ext cx="2497139" cy="922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619250" y="161925"/>
          <a:ext cx="9134475" cy="4886325"/>
          <a:chOff x="1619250" y="161925"/>
          <a:chExt cx="9134475" cy="4886325"/>
        </a:xfrm>
      </p:grpSpPr>
      <p:pic>
        <p:nvPicPr>
          <p:cNvPr id="2" name="图片 1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405063" y="1714502"/>
            <a:ext cx="3505200" cy="1495425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500687" y="923927"/>
            <a:ext cx="1924051" cy="63817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928938" y="1057277"/>
            <a:ext cx="1943100" cy="7334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28838" y="3314701"/>
            <a:ext cx="7515225" cy="44242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latin typeface="微软雅黑" panose="020B0503020204020204" pitchFamily="34" charset="-122"/>
              </a:rPr>
              <a:t>大熊比小熊多吃了这个西瓜的几分之几</a:t>
            </a:r>
            <a:r>
              <a:rPr lang="en-US" sz="2300" u="none" spc="0" dirty="0">
                <a:latin typeface="微软雅黑" panose="020B0503020204020204" pitchFamily="34" charset="-122"/>
              </a:rPr>
              <a:t>？</a:t>
            </a:r>
            <a:endParaRPr lang="en-US" sz="2300" u="none" spc="0" dirty="0">
              <a:latin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014789" y="4629152"/>
            <a:ext cx="1038225" cy="101917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4491037" y="4762502"/>
            <a:ext cx="552451" cy="77152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6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67063" y="3790950"/>
            <a:ext cx="1381125" cy="762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5205412" y="3781425"/>
            <a:ext cx="857251" cy="85725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4252913" y="3724277"/>
            <a:ext cx="1266825" cy="904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文本框 2"/>
          <p:cNvSpPr/>
          <p:nvPr/>
        </p:nvSpPr>
        <p:spPr>
          <a:xfrm>
            <a:off x="1012825" y="1846264"/>
            <a:ext cx="9580563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分母相同的分数减法中，得数和被减数、减数之间有什么相同和不同的地方？这样的分数减法可以怎样计算呢？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文本框 3"/>
          <p:cNvSpPr/>
          <p:nvPr/>
        </p:nvSpPr>
        <p:spPr>
          <a:xfrm>
            <a:off x="2079626" y="3906838"/>
            <a:ext cx="6791325" cy="6093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同分母分数相减，分母不变，分子相减。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1565</Words>
  <Application>WPS 演示</Application>
  <PresentationFormat>自定义</PresentationFormat>
  <Paragraphs>360</Paragraphs>
  <Slides>15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思源黑体 CN Heavy</vt:lpstr>
      <vt:lpstr>黑体</vt:lpstr>
      <vt:lpstr>微软雅黑</vt:lpstr>
      <vt:lpstr>Times New Roman</vt:lpstr>
      <vt:lpstr>Gulim</vt:lpstr>
      <vt:lpstr>Malgun Gothic</vt:lpstr>
      <vt:lpstr>楷体_GB2312</vt:lpstr>
      <vt:lpstr>新宋体</vt:lpstr>
      <vt:lpstr>Arial</vt:lpstr>
      <vt:lpstr>Arial Unicode MS</vt:lpstr>
      <vt:lpstr>第一PPT模板网-WWW.1PPT.COM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2022-05-24T23:05:00Z</cp:lastPrinted>
  <dcterms:created xsi:type="dcterms:W3CDTF">2022-05-24T23:05:00Z</dcterms:created>
  <dcterms:modified xsi:type="dcterms:W3CDTF">2023-10-27T08:43:05Z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4230AEBCC0D84114B4B0869A18192D06_12</vt:lpwstr>
  </property>
  <property fmtid="{D5CDD505-2E9C-101B-9397-08002B2CF9AE}" pid="7" name="KSOProductBuildVer">
    <vt:lpwstr>2052-12.1.0.15712</vt:lpwstr>
  </property>
</Properties>
</file>