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57" r:id="rId4"/>
    <p:sldId id="258" r:id="rId6"/>
    <p:sldId id="259" r:id="rId7"/>
    <p:sldId id="261" r:id="rId8"/>
    <p:sldId id="262" r:id="rId9"/>
    <p:sldId id="263" r:id="rId10"/>
    <p:sldId id="264" r:id="rId11"/>
    <p:sldId id="260" r:id="rId12"/>
    <p:sldId id="266" r:id="rId13"/>
    <p:sldId id="265" r:id="rId14"/>
    <p:sldId id="267" r:id="rId15"/>
    <p:sldId id="268" r:id="rId16"/>
    <p:sldId id="271" r:id="rId17"/>
    <p:sldId id="269" r:id="rId18"/>
    <p:sldId id="270" r:id="rId19"/>
    <p:sldId id="272" r:id="rId20"/>
    <p:sldId id="273" r:id="rId21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微软用户" initials="微软用户" lastIdx="0" clrIdx="0"/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338" y="-6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3.xml"/><Relationship Id="rId25" Type="http://schemas.openxmlformats.org/officeDocument/2006/relationships/commentAuthors" Target="commentAuthors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 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mtClean="0"/>
              <a:t> </a:t>
            </a:r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8B5D56-0574-431F-98E9-37135410459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4"/>
          <p:cNvGrpSpPr/>
          <p:nvPr/>
        </p:nvGrpSpPr>
        <p:grpSpPr>
          <a:xfrm>
            <a:off x="7535863" y="3744913"/>
            <a:ext cx="1806575" cy="1460500"/>
            <a:chOff x="0" y="0"/>
            <a:chExt cx="6578" cy="5488"/>
          </a:xfrm>
        </p:grpSpPr>
        <p:sp>
          <p:nvSpPr>
            <p:cNvPr id="3075" name="Oval 34"/>
            <p:cNvSpPr/>
            <p:nvPr/>
          </p:nvSpPr>
          <p:spPr>
            <a:xfrm>
              <a:off x="0" y="4575"/>
              <a:ext cx="6578" cy="907"/>
            </a:xfrm>
            <a:prstGeom prst="ellipse">
              <a:avLst/>
            </a:prstGeom>
            <a:gradFill rotWithShape="1">
              <a:gsLst>
                <a:gs pos="0">
                  <a:schemeClr val="tx1">
                    <a:alpha val="50000"/>
                  </a:schemeClr>
                </a:gs>
                <a:gs pos="100000">
                  <a:srgbClr val="6C6C6C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</a:ln>
          </p:spPr>
          <p:txBody>
            <a:bodyPr wrap="none" anchor="ctr" anchorCtr="0"/>
            <a:lstStyle/>
            <a:p>
              <a:pPr marL="0" lv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lang="ko-KR" altLang="en-US">
                <a:latin typeface="Gulim" pitchFamily="34" charset="-127"/>
                <a:sym typeface="Wingdings" panose="05000000000000000000" pitchFamily="2" charset="2"/>
              </a:endParaRPr>
            </a:p>
          </p:txBody>
        </p:sp>
        <p:pic>
          <p:nvPicPr>
            <p:cNvPr id="3076" name="Picture 25" descr="07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5103" y="2078"/>
              <a:ext cx="1140" cy="73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7" name="Picture 26" descr="0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650" y="0"/>
              <a:ext cx="1113" cy="1283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8" name="Picture 27" descr="0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235" y="3438"/>
              <a:ext cx="1353" cy="137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79" name="Picture 28" descr="03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273" y="3010"/>
              <a:ext cx="2510" cy="240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0" name="Picture 29" descr="01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1490" y="2980"/>
              <a:ext cx="2350" cy="2508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1" name="Picture 30" descr="09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1228" y="490"/>
              <a:ext cx="2515" cy="2905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082" name="Picture 31" descr="10"/>
            <p:cNvPicPr>
              <a:picLocks noChangeAspect="1"/>
            </p:cNvPicPr>
            <p:nvPr/>
          </p:nvPicPr>
          <p:blipFill>
            <a:blip r:embed="rId8" cstate="email"/>
            <a:stretch>
              <a:fillRect/>
            </a:stretch>
          </p:blipFill>
          <p:spPr>
            <a:xfrm>
              <a:off x="3515" y="1205"/>
              <a:ext cx="2308" cy="2838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9.png"/><Relationship Id="rId18" Type="http://schemas.openxmlformats.org/officeDocument/2006/relationships/image" Target="../media/image8.jpe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31.png"/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26.png"/><Relationship Id="rId2" Type="http://schemas.microsoft.com/office/2007/relationships/hdphoto" Target="../media/image35.wdp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slideLayout" Target="../slideLayouts/slideLayout17.xml"/><Relationship Id="rId25" Type="http://schemas.openxmlformats.org/officeDocument/2006/relationships/image" Target="../media/image26.png"/><Relationship Id="rId24" Type="http://schemas.openxmlformats.org/officeDocument/2006/relationships/image" Target="../media/image38.png"/><Relationship Id="rId23" Type="http://schemas.openxmlformats.org/officeDocument/2006/relationships/image" Target="../media/image37.pn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16.png"/><Relationship Id="rId8" Type="http://schemas.openxmlformats.org/officeDocument/2006/relationships/image" Target="../media/image15.png"/><Relationship Id="rId7" Type="http://schemas.openxmlformats.org/officeDocument/2006/relationships/image" Target="../media/image14.png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3" Type="http://schemas.openxmlformats.org/officeDocument/2006/relationships/tags" Target="../tags/tag2.xml"/><Relationship Id="rId2" Type="http://schemas.openxmlformats.org/officeDocument/2006/relationships/image" Target="../media/image10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microsoft.com/office/2007/relationships/hdphoto" Target="../media/image19.wdp"/><Relationship Id="rId2" Type="http://schemas.openxmlformats.org/officeDocument/2006/relationships/image" Target="../media/image18.png"/><Relationship Id="rId1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6.png"/><Relationship Id="rId2" Type="http://schemas.microsoft.com/office/2007/relationships/hdphoto" Target="../media/image25.wdp"/><Relationship Id="rId1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580935"/>
            <a:ext cx="12192000" cy="112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6000" b="1" dirty="0">
                <a:latin typeface="黑体" panose="02010609060101010101" pitchFamily="49" charset="-122"/>
                <a:ea typeface="黑体" panose="02010609060101010101" pitchFamily="49" charset="-122"/>
              </a:rPr>
              <a:t>亿以内数的认识</a:t>
            </a:r>
            <a:endParaRPr lang="zh-CN" altLang="en-US" sz="6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 rot="5400000">
            <a:off x="901148" y="1219200"/>
            <a:ext cx="503582" cy="434122"/>
          </a:xfrm>
          <a:prstGeom prst="triangle">
            <a:avLst/>
          </a:prstGeom>
          <a:solidFill>
            <a:srgbClr val="1F9C5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76019" y="1184470"/>
            <a:ext cx="3763638" cy="461665"/>
          </a:xfrm>
          <a:prstGeom prst="rect">
            <a:avLst/>
          </a:prstGeom>
          <a:solidFill>
            <a:srgbClr val="1F9C5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dist" defTabSz="914400">
              <a:defRPr/>
            </a:pPr>
            <a:r>
              <a:rPr lang="zh-CN" altLang="en-US" sz="2400" ker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观察下面的这些数字</a:t>
            </a:r>
            <a:endParaRPr lang="zh-CN" altLang="en-US" sz="2400" kern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438525" y="1935202"/>
            <a:ext cx="57150" cy="369332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</a:p>
        </p:txBody>
      </p:sp>
      <p:sp>
        <p:nvSpPr>
          <p:cNvPr id="15" name="文本框 14"/>
          <p:cNvSpPr txBox="1"/>
          <p:nvPr/>
        </p:nvSpPr>
        <p:spPr>
          <a:xfrm>
            <a:off x="3686175" y="1900577"/>
            <a:ext cx="8505825" cy="438582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lvl="0" fontAlgn="base">
              <a:lnSpc>
                <a:spcPct val="125000"/>
              </a:lnSpc>
            </a:pPr>
            <a:r>
              <a:rPr lang="en-US" altLang="zh-CN" sz="2400">
                <a:latin typeface="造字工房朗倩（非商用）常规体" pitchFamily="50" charset="-122"/>
                <a:ea typeface="造字工房朗倩（非商用）常规体" pitchFamily="50" charset="-122"/>
              </a:rPr>
              <a:t>2011</a:t>
            </a:r>
            <a:r>
              <a:rPr lang="zh-CN" altLang="en-US" sz="2400">
                <a:latin typeface="造字工房朗倩（非商用）常规体" pitchFamily="50" charset="-122"/>
                <a:ea typeface="造字工房朗倩（非商用）常规体" pitchFamily="50" charset="-122"/>
              </a:rPr>
              <a:t>年几个国家到我国旅游的人数</a:t>
            </a:r>
            <a:endParaRPr lang="en-US" sz="2400" u="none" spc="0"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06076" y="2765311"/>
            <a:ext cx="2050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kern="100">
                <a:solidFill>
                  <a:srgbClr val="568DD5"/>
                </a:solidFill>
                <a:effectLst/>
                <a:latin typeface="造字工房朗倩（非商用）常规体" pitchFamily="50" charset="-122"/>
                <a:ea typeface="造字工房朗倩（非商用）常规体" pitchFamily="50" charset="-122"/>
                <a:cs typeface="宋体" panose="02010600030101010101" pitchFamily="2" charset="-122"/>
              </a:rPr>
              <a:t>2116100</a:t>
            </a:r>
            <a:endParaRPr lang="zh-CN" altLang="zh-CN" sz="2800" b="1" kern="100">
              <a:solidFill>
                <a:srgbClr val="568DD5"/>
              </a:solidFill>
              <a:effectLst/>
              <a:latin typeface="造字工房朗倩（非商用）常规体" pitchFamily="50" charset="-122"/>
              <a:ea typeface="造字工房朗倩（非商用）常规体" pitchFamily="50" charset="-122"/>
              <a:cs typeface="宋体" panose="0201060003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506076" y="3582371"/>
            <a:ext cx="28113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kern="100">
                <a:solidFill>
                  <a:srgbClr val="F99546"/>
                </a:solidFill>
                <a:effectLst/>
                <a:latin typeface="造字工房朗倩（非商用）常规体" pitchFamily="50" charset="-122"/>
                <a:ea typeface="造字工房朗倩（非商用）常规体" pitchFamily="50" charset="-122"/>
                <a:cs typeface="宋体" panose="02010600030101010101" pitchFamily="2" charset="-122"/>
              </a:rPr>
              <a:t>3658200</a:t>
            </a:r>
            <a:endParaRPr lang="zh-CN" altLang="zh-CN" sz="2800" b="1" kern="100">
              <a:solidFill>
                <a:srgbClr val="F99546"/>
              </a:solidFill>
              <a:effectLst/>
              <a:latin typeface="造字工房朗倩（非商用）常规体" pitchFamily="50" charset="-122"/>
              <a:ea typeface="造字工房朗倩（非商用）常规体" pitchFamily="50" charset="-122"/>
              <a:cs typeface="宋体" panose="02010600030101010101" pitchFamily="2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06076" y="4399430"/>
            <a:ext cx="2228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kern="100">
                <a:solidFill>
                  <a:srgbClr val="D99593"/>
                </a:solidFill>
                <a:effectLst/>
                <a:latin typeface="造字工房朗倩（非商用）常规体" pitchFamily="50" charset="-122"/>
                <a:ea typeface="造字工房朗倩（非商用）常规体" pitchFamily="50" charset="-122"/>
                <a:cs typeface="宋体" panose="02010600030101010101" pitchFamily="2" charset="-122"/>
              </a:rPr>
              <a:t>608000</a:t>
            </a:r>
            <a:endParaRPr lang="zh-CN" altLang="zh-CN" sz="2800" b="1" kern="100">
              <a:solidFill>
                <a:srgbClr val="D99593"/>
              </a:solidFill>
              <a:effectLst/>
              <a:latin typeface="造字工房朗倩（非商用）常规体" pitchFamily="50" charset="-122"/>
              <a:ea typeface="造字工房朗倩（非商用）常规体" pitchFamily="50" charset="-122"/>
              <a:cs typeface="宋体" panose="02010600030101010101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06076" y="5216489"/>
            <a:ext cx="2402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kern="100">
                <a:solidFill>
                  <a:srgbClr val="91D150"/>
                </a:solidFill>
                <a:effectLst/>
                <a:latin typeface="造字工房朗倩（非商用）常规体" pitchFamily="50" charset="-122"/>
                <a:ea typeface="造字工房朗倩（非商用）常规体" pitchFamily="50" charset="-122"/>
                <a:cs typeface="宋体" panose="02010600030101010101" pitchFamily="2" charset="-122"/>
              </a:rPr>
              <a:t>2536300</a:t>
            </a:r>
            <a:endParaRPr lang="zh-CN" altLang="zh-CN" sz="2800" b="1" kern="100">
              <a:solidFill>
                <a:srgbClr val="91D150"/>
              </a:solidFill>
              <a:effectLst/>
              <a:latin typeface="造字工房朗倩（非商用）常规体" pitchFamily="50" charset="-122"/>
              <a:ea typeface="造字工房朗倩（非商用）常规体" pitchFamily="50" charset="-122"/>
              <a:cs typeface="宋体" panose="0201060003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06076" y="6033549"/>
            <a:ext cx="26369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0" kern="100">
                <a:solidFill>
                  <a:srgbClr val="FFC91E"/>
                </a:solidFill>
                <a:effectLst/>
                <a:latin typeface="造字工房朗倩（非商用）常规体" pitchFamily="50" charset="-122"/>
                <a:ea typeface="造字工房朗倩（非商用）常规体" pitchFamily="50" charset="-122"/>
                <a:cs typeface="宋体" panose="02010600030101010101" pitchFamily="2" charset="-122"/>
              </a:rPr>
              <a:t>4185400</a:t>
            </a:r>
            <a:endParaRPr lang="zh-CN" altLang="zh-CN" sz="2800" b="1" kern="100">
              <a:solidFill>
                <a:srgbClr val="FFC91E"/>
              </a:solidFill>
              <a:effectLst/>
              <a:latin typeface="造字工房朗倩（非商用）常规体" pitchFamily="50" charset="-122"/>
              <a:ea typeface="造字工房朗倩（非商用）常规体" pitchFamily="50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02768" y="2765311"/>
            <a:ext cx="171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100">
                <a:solidFill>
                  <a:srgbClr val="568DD5"/>
                </a:solidFill>
                <a:latin typeface="造字工房朗倩（非商用）常规体" pitchFamily="50" charset="-122"/>
                <a:ea typeface="造字工房朗倩（非商用）常规体" pitchFamily="50" charset="-122"/>
              </a:rPr>
              <a:t>美国：</a:t>
            </a:r>
            <a:endParaRPr lang="zh-CN" altLang="en-US" sz="2800" kern="100">
              <a:solidFill>
                <a:srgbClr val="568DD5"/>
              </a:solidFill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002768" y="3582371"/>
            <a:ext cx="171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100">
                <a:solidFill>
                  <a:srgbClr val="F99546"/>
                </a:solidFill>
                <a:latin typeface="造字工房朗倩（非商用）常规体" pitchFamily="50" charset="-122"/>
                <a:ea typeface="造字工房朗倩（非商用）常规体" pitchFamily="50" charset="-122"/>
              </a:rPr>
              <a:t>日本：</a:t>
            </a:r>
            <a:endParaRPr lang="zh-CN" altLang="en-US" sz="2800" kern="100">
              <a:solidFill>
                <a:srgbClr val="F99546"/>
              </a:solidFill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02768" y="4399430"/>
            <a:ext cx="171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100">
                <a:solidFill>
                  <a:srgbClr val="D99593"/>
                </a:solidFill>
                <a:latin typeface="造字工房朗倩（非商用）常规体" pitchFamily="50" charset="-122"/>
                <a:ea typeface="造字工房朗倩（非商用）常规体" pitchFamily="50" charset="-122"/>
              </a:rPr>
              <a:t>泰国：</a:t>
            </a:r>
            <a:endParaRPr lang="zh-CN" altLang="en-US" sz="2800" kern="100">
              <a:solidFill>
                <a:srgbClr val="D99593"/>
              </a:solidFill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002768" y="5216489"/>
            <a:ext cx="171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100">
                <a:solidFill>
                  <a:srgbClr val="91D150"/>
                </a:solidFill>
                <a:latin typeface="造字工房朗倩（非商用）常规体" pitchFamily="50" charset="-122"/>
                <a:ea typeface="造字工房朗倩（非商用）常规体" pitchFamily="50" charset="-122"/>
              </a:rPr>
              <a:t>俄罗斯：</a:t>
            </a:r>
            <a:endParaRPr lang="zh-CN" altLang="en-US" sz="2800" kern="100">
              <a:solidFill>
                <a:srgbClr val="91D150"/>
              </a:solidFill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02768" y="6033549"/>
            <a:ext cx="171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100">
                <a:solidFill>
                  <a:srgbClr val="FFC91E"/>
                </a:solidFill>
                <a:latin typeface="造字工房朗倩（非商用）常规体" pitchFamily="50" charset="-122"/>
                <a:ea typeface="造字工房朗倩（非商用）常规体" pitchFamily="50" charset="-122"/>
              </a:rPr>
              <a:t>韩国：</a:t>
            </a:r>
            <a:endParaRPr lang="zh-CN" altLang="en-US" sz="2800" kern="100">
              <a:solidFill>
                <a:srgbClr val="FFC91E"/>
              </a:solidFill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73500" y="5987380"/>
            <a:ext cx="4356100" cy="572840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对话气泡: 矩形 6"/>
          <p:cNvSpPr/>
          <p:nvPr/>
        </p:nvSpPr>
        <p:spPr>
          <a:xfrm>
            <a:off x="8362949" y="5347960"/>
            <a:ext cx="2531791" cy="647700"/>
          </a:xfrm>
          <a:prstGeom prst="wedgeRectCallout">
            <a:avLst>
              <a:gd name="adj1" fmla="val -53207"/>
              <a:gd name="adj2" fmla="val 108906"/>
            </a:avLst>
          </a:prstGeom>
          <a:solidFill>
            <a:srgbClr val="FFC91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335349" y="5448300"/>
            <a:ext cx="2570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>
                <a:solidFill>
                  <a:srgbClr val="FF0000"/>
                </a:solidFill>
                <a:latin typeface="造字工房朗倩（非商用）常规体" pitchFamily="50" charset="-122"/>
                <a:ea typeface="造字工房朗倩（非商用）常规体" pitchFamily="50" charset="-122"/>
              </a:rPr>
              <a:t>百万位数最大</a:t>
            </a:r>
            <a:endParaRPr lang="zh-CN" altLang="en-US" sz="2800" b="1">
              <a:solidFill>
                <a:srgbClr val="FF0000"/>
              </a:solidFill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942608" y="2969464"/>
            <a:ext cx="92360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97965" y="1023730"/>
            <a:ext cx="1689651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rgbClr val="FF0000"/>
                </a:solidFill>
                <a:latin typeface="方正卡通简体" pitchFamily="65" charset="-122"/>
                <a:ea typeface="方正卡通简体" pitchFamily="65" charset="-122"/>
              </a:rPr>
              <a:t> Express</a:t>
            </a:r>
            <a:endParaRPr lang="en-US" altLang="zh-CN" sz="2400" smtClean="0">
              <a:solidFill>
                <a:srgbClr val="FF0000"/>
              </a:solidFill>
              <a:latin typeface="方正卡通简体" pitchFamily="65" charset="-122"/>
              <a:ea typeface="方正卡通简体" pitchFamily="65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977886" y="1849070"/>
            <a:ext cx="1798983" cy="1572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4220983" y="2069391"/>
            <a:ext cx="1477279" cy="1284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48463" y="3015357"/>
            <a:ext cx="231238" cy="250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圆角矩形 7"/>
          <p:cNvSpPr/>
          <p:nvPr/>
        </p:nvSpPr>
        <p:spPr>
          <a:xfrm>
            <a:off x="2276060" y="3624384"/>
            <a:ext cx="874643" cy="37114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15815" y="3584628"/>
            <a:ext cx="795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方正楷体简体" pitchFamily="2" charset="-122"/>
                <a:ea typeface="方正楷体简体" pitchFamily="2" charset="-122"/>
              </a:rPr>
              <a:t>11</a:t>
            </a:r>
            <a:r>
              <a:rPr lang="zh-CN" altLang="en-US" sz="2400" b="1" smtClean="0">
                <a:latin typeface="方正楷体简体" pitchFamily="2" charset="-122"/>
                <a:ea typeface="方正楷体简体" pitchFamily="2" charset="-122"/>
              </a:rPr>
              <a:t>个</a:t>
            </a:r>
            <a:endParaRPr lang="zh-CN" altLang="en-US" sz="2400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512363" y="3637465"/>
            <a:ext cx="874643" cy="37114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91263" y="3597709"/>
            <a:ext cx="795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方正楷体简体" pitchFamily="2" charset="-122"/>
                <a:ea typeface="方正楷体简体" pitchFamily="2" charset="-122"/>
              </a:rPr>
              <a:t>5</a:t>
            </a:r>
            <a:r>
              <a:rPr lang="zh-CN" altLang="en-US" sz="2400" b="1" smtClean="0">
                <a:latin typeface="方正楷体简体" pitchFamily="2" charset="-122"/>
                <a:ea typeface="方正楷体简体" pitchFamily="2" charset="-122"/>
              </a:rPr>
              <a:t>个</a:t>
            </a:r>
            <a:endParaRPr lang="zh-CN" altLang="en-US" sz="2400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5992282" y="3637465"/>
            <a:ext cx="874643" cy="371145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71182" y="3597709"/>
            <a:ext cx="7951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方正楷体简体" pitchFamily="2" charset="-122"/>
                <a:ea typeface="方正楷体简体" pitchFamily="2" charset="-122"/>
              </a:rPr>
              <a:t>2</a:t>
            </a:r>
            <a:r>
              <a:rPr lang="zh-CN" altLang="en-US" sz="2400" b="1" smtClean="0">
                <a:latin typeface="方正楷体简体" pitchFamily="2" charset="-122"/>
                <a:ea typeface="方正楷体简体" pitchFamily="2" charset="-122"/>
              </a:rPr>
              <a:t>个</a:t>
            </a:r>
            <a:endParaRPr lang="zh-CN" altLang="en-US" sz="2400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22749" y="4061350"/>
            <a:ext cx="1137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方正楷体简体" pitchFamily="2" charset="-122"/>
                <a:ea typeface="方正楷体简体" pitchFamily="2" charset="-122"/>
              </a:rPr>
              <a:t>11000</a:t>
            </a:r>
            <a:endParaRPr lang="zh-CN" altLang="en-US" sz="2400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31631" y="4059374"/>
            <a:ext cx="655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方正楷体简体" pitchFamily="2" charset="-122"/>
                <a:ea typeface="方正楷体简体" pitchFamily="2" charset="-122"/>
              </a:rPr>
              <a:t>500</a:t>
            </a:r>
            <a:endParaRPr lang="zh-CN" altLang="en-US" sz="2400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21" name="流程图: 过程 20"/>
          <p:cNvSpPr/>
          <p:nvPr/>
        </p:nvSpPr>
        <p:spPr>
          <a:xfrm>
            <a:off x="7348369" y="2861120"/>
            <a:ext cx="1057838" cy="439200"/>
          </a:xfrm>
          <a:prstGeom prst="flowChartProcess">
            <a:avLst/>
          </a:prstGeom>
          <a:solidFill>
            <a:srgbClr val="7030A0"/>
          </a:solidFill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88932" y="4064619"/>
            <a:ext cx="456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latin typeface="方正楷体简体" pitchFamily="2" charset="-122"/>
                <a:ea typeface="方正楷体简体" pitchFamily="2" charset="-122"/>
              </a:rPr>
              <a:t>2</a:t>
            </a:r>
            <a:endParaRPr lang="zh-CN" altLang="en-US" sz="2400" b="1"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5033" y="2833034"/>
            <a:ext cx="9617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方正楷体简体" pitchFamily="2" charset="-122"/>
                <a:ea typeface="方正楷体简体" pitchFamily="2" charset="-122"/>
              </a:rPr>
              <a:t>11502</a:t>
            </a:r>
            <a:endParaRPr lang="zh-CN" altLang="en-US" sz="2400" b="1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  <a:latin typeface="方正楷体简体" pitchFamily="2" charset="-122"/>
              <a:ea typeface="方正楷体简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3" grpId="0" animBg="1"/>
      <p:bldP spid="14" grpId="0"/>
      <p:bldP spid="15" grpId="0" animBg="1"/>
      <p:bldP spid="16" grpId="0"/>
      <p:bldP spid="17" grpId="0"/>
      <p:bldP spid="18" grpId="0"/>
      <p:bldP spid="21" grpId="0" animBg="1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696779" y="1053717"/>
            <a:ext cx="3750442" cy="3036065"/>
            <a:chOff x="2035091" y="1272170"/>
            <a:chExt cx="3750442" cy="3036065"/>
          </a:xfrm>
        </p:grpSpPr>
        <p:grpSp>
          <p:nvGrpSpPr>
            <p:cNvPr id="3" name="组合 2"/>
            <p:cNvGrpSpPr/>
            <p:nvPr/>
          </p:nvGrpSpPr>
          <p:grpSpPr>
            <a:xfrm>
              <a:off x="2035091" y="1272170"/>
              <a:ext cx="3750442" cy="2875558"/>
              <a:chOff x="2382535" y="1415916"/>
              <a:chExt cx="5000589" cy="3834076"/>
            </a:xfrm>
          </p:grpSpPr>
          <p:grpSp>
            <p:nvGrpSpPr>
              <p:cNvPr id="5" name="组合 4"/>
              <p:cNvGrpSpPr/>
              <p:nvPr/>
            </p:nvGrpSpPr>
            <p:grpSpPr>
              <a:xfrm>
                <a:off x="2382535" y="1415916"/>
                <a:ext cx="5000589" cy="3834076"/>
                <a:chOff x="2382535" y="1403522"/>
                <a:chExt cx="5000589" cy="3834076"/>
              </a:xfrm>
            </p:grpSpPr>
            <p:grpSp>
              <p:nvGrpSpPr>
                <p:cNvPr id="8" name="组合 7"/>
                <p:cNvGrpSpPr/>
                <p:nvPr/>
              </p:nvGrpSpPr>
              <p:grpSpPr>
                <a:xfrm>
                  <a:off x="2382535" y="1416651"/>
                  <a:ext cx="5000589" cy="3820947"/>
                  <a:chOff x="2382535" y="1416651"/>
                  <a:chExt cx="5000589" cy="3820947"/>
                </a:xfrm>
              </p:grpSpPr>
              <p:grpSp>
                <p:nvGrpSpPr>
                  <p:cNvPr id="10" name="组合 9"/>
                  <p:cNvGrpSpPr/>
                  <p:nvPr/>
                </p:nvGrpSpPr>
                <p:grpSpPr>
                  <a:xfrm>
                    <a:off x="2382535" y="1416651"/>
                    <a:ext cx="5000589" cy="3646403"/>
                    <a:chOff x="5022264" y="848964"/>
                    <a:chExt cx="5268886" cy="4565020"/>
                  </a:xfrm>
                </p:grpSpPr>
                <p:grpSp>
                  <p:nvGrpSpPr>
                    <p:cNvPr id="12" name="组合 11"/>
                    <p:cNvGrpSpPr/>
                    <p:nvPr/>
                  </p:nvGrpSpPr>
                  <p:grpSpPr>
                    <a:xfrm>
                      <a:off x="5022264" y="848964"/>
                      <a:ext cx="5268886" cy="4565020"/>
                      <a:chOff x="5686402" y="1656661"/>
                      <a:chExt cx="5268886" cy="4565020"/>
                    </a:xfrm>
                  </p:grpSpPr>
                  <p:sp>
                    <p:nvSpPr>
                      <p:cNvPr id="18" name="Rectangle 5"/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686402" y="5344845"/>
                        <a:ext cx="5268886" cy="876836"/>
                      </a:xfrm>
                      <a:prstGeom prst="rect">
                        <a:avLst/>
                      </a:prstGeom>
                      <a:solidFill>
                        <a:schemeClr val="accent4">
                          <a:lumMod val="20000"/>
                          <a:lumOff val="80000"/>
                        </a:schemeClr>
                      </a:solidFill>
                      <a:ln w="57150">
                        <a:solidFill>
                          <a:schemeClr val="accent3">
                            <a:lumMod val="50000"/>
                          </a:schemeClr>
                        </a:solidFill>
                        <a:miter lim="800000"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zh-CN" altLang="en-US">
                          <a:latin typeface="楷体" panose="02010609060101010101" pitchFamily="49" charset="-122"/>
                          <a:ea typeface="楷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19" name="Line 19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8396356" y="1666629"/>
                        <a:ext cx="0" cy="3682159"/>
                      </a:xfrm>
                      <a:prstGeom prst="line">
                        <a:avLst/>
                      </a:prstGeom>
                      <a:noFill/>
                      <a:ln w="50800">
                        <a:solidFill>
                          <a:schemeClr val="accent3">
                            <a:lumMod val="50000"/>
                          </a:schemeClr>
                        </a:solidFill>
                        <a:rou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0" name="Line 22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8932980" y="1666629"/>
                        <a:ext cx="0" cy="3682159"/>
                      </a:xfrm>
                      <a:prstGeom prst="line">
                        <a:avLst/>
                      </a:prstGeom>
                      <a:noFill/>
                      <a:ln w="50800">
                        <a:solidFill>
                          <a:schemeClr val="accent3">
                            <a:lumMod val="50000"/>
                          </a:schemeClr>
                        </a:solidFill>
                        <a:rou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1" name="Line 2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9467812" y="1666630"/>
                        <a:ext cx="1793" cy="3682159"/>
                      </a:xfrm>
                      <a:prstGeom prst="line">
                        <a:avLst/>
                      </a:prstGeom>
                      <a:noFill/>
                      <a:ln w="50800">
                        <a:solidFill>
                          <a:schemeClr val="accent3">
                            <a:lumMod val="50000"/>
                          </a:schemeClr>
                        </a:solidFill>
                        <a:rou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2" name="Line 28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006232" y="1666629"/>
                        <a:ext cx="0" cy="3682159"/>
                      </a:xfrm>
                      <a:prstGeom prst="line">
                        <a:avLst/>
                      </a:prstGeom>
                      <a:noFill/>
                      <a:ln w="50800">
                        <a:solidFill>
                          <a:schemeClr val="accent3">
                            <a:lumMod val="50000"/>
                          </a:schemeClr>
                        </a:solidFill>
                        <a:rou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  <p:sp>
                    <p:nvSpPr>
                      <p:cNvPr id="23" name="Line 31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10511186" y="1656661"/>
                        <a:ext cx="0" cy="3681881"/>
                      </a:xfrm>
                      <a:prstGeom prst="line">
                        <a:avLst/>
                      </a:prstGeom>
                      <a:noFill/>
                      <a:ln w="50800">
                        <a:solidFill>
                          <a:schemeClr val="accent3">
                            <a:lumMod val="50000"/>
                          </a:schemeClr>
                        </a:solidFill>
                        <a:rou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/>
                      </a:p>
                    </p:txBody>
                  </p:sp>
                </p:grpSp>
                <p:grpSp>
                  <p:nvGrpSpPr>
                    <p:cNvPr id="13" name="Group 33"/>
                    <p:cNvGrpSpPr/>
                    <p:nvPr/>
                  </p:nvGrpSpPr>
                  <p:grpSpPr>
                    <a:xfrm>
                      <a:off x="8003764" y="4584995"/>
                      <a:ext cx="2024541" cy="693672"/>
                      <a:chOff x="3155" y="3143"/>
                      <a:chExt cx="1992" cy="484"/>
                    </a:xfrm>
                  </p:grpSpPr>
                  <p:sp>
                    <p:nvSpPr>
                      <p:cNvPr id="14" name="Text Box 34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715" y="3143"/>
                        <a:ext cx="432" cy="48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lvl1pPr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1pPr>
                        <a:lvl2pPr marL="742950" indent="-28575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2pPr>
                        <a:lvl3pPr marL="11430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3pPr>
                        <a:lvl4pPr marL="16002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4pPr>
                        <a:lvl5pPr marL="2057400" indent="-228600" eaLnBrk="0" hangingPunct="0"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9pPr>
                      </a:lstStyle>
                      <a:p>
                        <a:pPr eaLnBrk="1" hangingPunct="1">
                          <a:spcBef>
                            <a:spcPct val="50000"/>
                          </a:spcBef>
                        </a:pPr>
                        <a:r>
                          <a:rPr lang="zh-CN" altLang="en-US" sz="2100" b="1"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a:t>个</a:t>
                        </a:r>
                        <a:endParaRPr lang="zh-CN" altLang="en-US" sz="2100" b="1">
                          <a:latin typeface="楷体" panose="02010609060101010101" pitchFamily="49" charset="-122"/>
                          <a:ea typeface="楷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15" name="Text Box 35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4208" y="3143"/>
                        <a:ext cx="432" cy="48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zh-CN"/>
                        </a:defPPr>
                        <a:lvl1pPr>
                          <a:spcBef>
                            <a:spcPct val="50000"/>
                          </a:spcBef>
                          <a:defRPr sz="3200" b="1"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1pPr>
                        <a:lvl2pPr marL="742950" indent="-28575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2pPr>
                        <a:lvl3pPr marL="11430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3pPr>
                        <a:lvl4pPr marL="16002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4pPr>
                        <a:lvl5pPr marL="20574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9pPr>
                      </a:lstStyle>
                      <a:p>
                        <a:r>
                          <a:rPr lang="zh-CN" altLang="en-US" sz="2100"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a:t>十</a:t>
                        </a:r>
                        <a:endPara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16" name="Text Box 36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683" y="3143"/>
                        <a:ext cx="432" cy="48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zh-CN"/>
                        </a:defPPr>
                        <a:lvl1pPr>
                          <a:spcBef>
                            <a:spcPct val="50000"/>
                          </a:spcBef>
                          <a:defRPr sz="3200" b="1"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1pPr>
                        <a:lvl2pPr marL="742950" indent="-28575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2pPr>
                        <a:lvl3pPr marL="11430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3pPr>
                        <a:lvl4pPr marL="16002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4pPr>
                        <a:lvl5pPr marL="20574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9pPr>
                      </a:lstStyle>
                      <a:p>
                        <a:r>
                          <a:rPr lang="zh-CN" altLang="en-US" sz="2100"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a:t>百</a:t>
                        </a:r>
                        <a:endPara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endParaRPr>
                      </a:p>
                    </p:txBody>
                  </p:sp>
                  <p:sp>
                    <p:nvSpPr>
                      <p:cNvPr id="17" name="Text Box 37"/>
                      <p:cNvSpPr txBox="1">
                        <a:spLocks noChangeArrowheads="1"/>
                      </p:cNvSpPr>
                      <p:nvPr/>
                    </p:nvSpPr>
                    <p:spPr bwMode="auto">
                      <a:xfrm>
                        <a:off x="3155" y="3143"/>
                        <a:ext cx="432" cy="484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  <a:miter lim="800000"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>
                        <a:spAutoFit/>
                      </a:bodyPr>
                      <a:lstStyle>
                        <a:defPPr>
                          <a:defRPr lang="zh-CN"/>
                        </a:defPPr>
                        <a:lvl1pPr>
                          <a:spcBef>
                            <a:spcPct val="50000"/>
                          </a:spcBef>
                          <a:defRPr sz="3200" b="1"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1pPr>
                        <a:lvl2pPr marL="742950" indent="-28575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2pPr>
                        <a:lvl3pPr marL="11430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3pPr>
                        <a:lvl4pPr marL="16002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4pPr>
                        <a:lvl5pPr marL="2057400" indent="-228600" eaLnBrk="0" hangingPunct="0"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5pPr>
                        <a:lvl6pPr marL="25146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6pPr>
                        <a:lvl7pPr marL="29718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7pPr>
                        <a:lvl8pPr marL="34290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8pPr>
                        <a:lvl9pPr marL="3886200" indent="-228600" eaLnBrk="0" fontAlgn="base" hangingPunct="0">
                          <a:spcBef>
                            <a:spcPct val="0"/>
                          </a:spcBef>
                          <a:spcAft>
                            <a:spcPct val="0"/>
                          </a:spcAft>
                          <a:defRPr>
                            <a:latin typeface="Arial" panose="020B0604020202020204" pitchFamily="34" charset="0"/>
                            <a:ea typeface="宋体" panose="02010600030101010101" pitchFamily="2" charset="-122"/>
                          </a:defRPr>
                        </a:lvl9pPr>
                      </a:lstStyle>
                      <a:p>
                        <a:r>
                          <a:rPr lang="zh-CN" altLang="en-US" sz="2100">
                            <a:latin typeface="楷体" panose="02010609060101010101" pitchFamily="49" charset="-122"/>
                            <a:ea typeface="楷体" panose="02010609060101010101" pitchFamily="49" charset="-122"/>
                          </a:rPr>
                          <a:t>千</a:t>
                        </a:r>
                        <a:endParaRPr lang="zh-CN" altLang="en-US" sz="2100">
                          <a:latin typeface="楷体" panose="02010609060101010101" pitchFamily="49" charset="-122"/>
                          <a:ea typeface="楷体" panose="02010609060101010101" pitchFamily="49" charset="-122"/>
                        </a:endParaRPr>
                      </a:p>
                    </p:txBody>
                  </p:sp>
                </p:grpSp>
              </p:grpSp>
              <p:sp>
                <p:nvSpPr>
                  <p:cNvPr id="11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575624" y="4419293"/>
                    <a:ext cx="677108" cy="81830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vert="eaVert" wrap="square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eaLnBrk="1" hangingPunct="1">
                      <a:spcBef>
                        <a:spcPct val="50000"/>
                      </a:spcBef>
                    </a:pPr>
                    <a:r>
                      <a:rPr lang="zh-CN" altLang="en-US" sz="2100" b="1">
                        <a:latin typeface="楷体" panose="02010609060101010101" pitchFamily="49" charset="-122"/>
                        <a:ea typeface="楷体" panose="02010609060101010101" pitchFamily="49" charset="-122"/>
                      </a:rPr>
                      <a:t>万</a:t>
                    </a:r>
                    <a:endParaRPr lang="zh-CN" altLang="en-US" sz="2100" b="1">
                      <a:latin typeface="楷体" panose="02010609060101010101" pitchFamily="49" charset="-122"/>
                      <a:ea typeface="楷体" panose="02010609060101010101" pitchFamily="49" charset="-122"/>
                    </a:endParaRPr>
                  </a:p>
                </p:txBody>
              </p:sp>
            </p:grpSp>
            <p:sp>
              <p:nvSpPr>
                <p:cNvPr id="9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4451324" y="1403522"/>
                  <a:ext cx="0" cy="2940978"/>
                </a:xfrm>
                <a:prstGeom prst="line">
                  <a:avLst/>
                </a:prstGeom>
                <a:noFill/>
                <a:ln w="50800">
                  <a:solidFill>
                    <a:schemeClr val="accent3">
                      <a:lumMod val="50000"/>
                    </a:schemeClr>
                  </a:solidFill>
                  <a:rou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6" name="Line 22"/>
              <p:cNvSpPr>
                <a:spLocks noChangeShapeType="1"/>
              </p:cNvSpPr>
              <p:nvPr/>
            </p:nvSpPr>
            <p:spPr bwMode="auto">
              <a:xfrm flipH="1">
                <a:off x="3951301" y="1457219"/>
                <a:ext cx="0" cy="2941200"/>
              </a:xfrm>
              <a:prstGeom prst="line">
                <a:avLst/>
              </a:prstGeom>
              <a:noFill/>
              <a:ln w="50800">
                <a:solidFill>
                  <a:schemeClr val="accent3">
                    <a:lumMod val="50000"/>
                  </a:schemeClr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7" name="Line 22"/>
              <p:cNvSpPr>
                <a:spLocks noChangeShapeType="1"/>
              </p:cNvSpPr>
              <p:nvPr/>
            </p:nvSpPr>
            <p:spPr bwMode="auto">
              <a:xfrm flipH="1">
                <a:off x="3469255" y="1435906"/>
                <a:ext cx="0" cy="2941200"/>
              </a:xfrm>
              <a:prstGeom prst="line">
                <a:avLst/>
              </a:prstGeom>
              <a:noFill/>
              <a:ln w="50800">
                <a:solidFill>
                  <a:schemeClr val="accent3">
                    <a:lumMod val="50000"/>
                  </a:schemeClr>
                </a:solidFill>
                <a:rou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" name="Text Box 39"/>
            <p:cNvSpPr txBox="1">
              <a:spLocks noChangeArrowheads="1"/>
            </p:cNvSpPr>
            <p:nvPr/>
          </p:nvSpPr>
          <p:spPr bwMode="auto">
            <a:xfrm>
              <a:off x="2957918" y="3501062"/>
              <a:ext cx="461665" cy="807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square"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40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800">
                  <a:latin typeface="楷体" panose="02010609060101010101" pitchFamily="49" charset="-122"/>
                  <a:ea typeface="楷体" panose="02010609060101010101" pitchFamily="49" charset="-122"/>
                </a:rPr>
                <a:t>百万</a:t>
              </a:r>
              <a:endParaRPr lang="zh-CN" altLang="en-US" sz="180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4" name="Text Box 39"/>
          <p:cNvSpPr txBox="1">
            <a:spLocks noChangeArrowheads="1"/>
          </p:cNvSpPr>
          <p:nvPr/>
        </p:nvSpPr>
        <p:spPr bwMode="auto">
          <a:xfrm>
            <a:off x="3282652" y="3283595"/>
            <a:ext cx="461665" cy="807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4000" b="1"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千万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Oval 43"/>
          <p:cNvSpPr>
            <a:spLocks noChangeArrowheads="1"/>
          </p:cNvSpPr>
          <p:nvPr/>
        </p:nvSpPr>
        <p:spPr bwMode="auto">
          <a:xfrm>
            <a:off x="3375437" y="1065936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Oval 43"/>
          <p:cNvSpPr>
            <a:spLocks noChangeArrowheads="1"/>
          </p:cNvSpPr>
          <p:nvPr/>
        </p:nvSpPr>
        <p:spPr bwMode="auto">
          <a:xfrm>
            <a:off x="3360420" y="1058773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Oval 43"/>
          <p:cNvSpPr>
            <a:spLocks noChangeArrowheads="1"/>
          </p:cNvSpPr>
          <p:nvPr/>
        </p:nvSpPr>
        <p:spPr bwMode="auto">
          <a:xfrm>
            <a:off x="3345402" y="1067824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Oval 43"/>
          <p:cNvSpPr>
            <a:spLocks noChangeArrowheads="1"/>
          </p:cNvSpPr>
          <p:nvPr/>
        </p:nvSpPr>
        <p:spPr bwMode="auto">
          <a:xfrm>
            <a:off x="3360840" y="1075820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Oval 43"/>
          <p:cNvSpPr>
            <a:spLocks noChangeArrowheads="1"/>
          </p:cNvSpPr>
          <p:nvPr/>
        </p:nvSpPr>
        <p:spPr bwMode="auto">
          <a:xfrm>
            <a:off x="3345402" y="1060624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Oval 43"/>
          <p:cNvSpPr>
            <a:spLocks noChangeArrowheads="1"/>
          </p:cNvSpPr>
          <p:nvPr/>
        </p:nvSpPr>
        <p:spPr bwMode="auto">
          <a:xfrm>
            <a:off x="3361261" y="1059945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Oval 43"/>
          <p:cNvSpPr>
            <a:spLocks noChangeArrowheads="1"/>
          </p:cNvSpPr>
          <p:nvPr/>
        </p:nvSpPr>
        <p:spPr bwMode="auto">
          <a:xfrm>
            <a:off x="3352491" y="1075783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Oval 43"/>
          <p:cNvSpPr>
            <a:spLocks noChangeArrowheads="1"/>
          </p:cNvSpPr>
          <p:nvPr/>
        </p:nvSpPr>
        <p:spPr bwMode="auto">
          <a:xfrm>
            <a:off x="3352491" y="1053139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Oval 43"/>
          <p:cNvSpPr>
            <a:spLocks noChangeArrowheads="1"/>
          </p:cNvSpPr>
          <p:nvPr/>
        </p:nvSpPr>
        <p:spPr bwMode="auto">
          <a:xfrm>
            <a:off x="3336632" y="1050120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Oval 43"/>
          <p:cNvSpPr>
            <a:spLocks noChangeArrowheads="1"/>
          </p:cNvSpPr>
          <p:nvPr/>
        </p:nvSpPr>
        <p:spPr bwMode="auto">
          <a:xfrm>
            <a:off x="3344259" y="1060948"/>
            <a:ext cx="324000" cy="162000"/>
          </a:xfrm>
          <a:prstGeom prst="ellipse">
            <a:avLst/>
          </a:prstGeom>
          <a:solidFill>
            <a:srgbClr val="FFC000"/>
          </a:solidFill>
          <a:ln w="50800">
            <a:solidFill>
              <a:schemeClr val="accent3">
                <a:lumMod val="50000"/>
              </a:schemeClr>
            </a:solidFill>
            <a:round/>
          </a:ln>
          <a:effectLst/>
        </p:spPr>
        <p:txBody>
          <a:bodyPr wrap="none" lIns="68580" tIns="34290" rIns="68580" bIns="34290" anchor="ctr"/>
          <a:lstStyle/>
          <a:p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 Box 39"/>
          <p:cNvSpPr txBox="1">
            <a:spLocks noChangeArrowheads="1"/>
          </p:cNvSpPr>
          <p:nvPr/>
        </p:nvSpPr>
        <p:spPr bwMode="auto">
          <a:xfrm>
            <a:off x="4038670" y="3280252"/>
            <a:ext cx="415498" cy="679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68580" tIns="34290" rIns="68580" bIns="34290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4000" b="1"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800">
                <a:latin typeface="楷体" panose="02010609060101010101" pitchFamily="49" charset="-122"/>
                <a:ea typeface="楷体" panose="02010609060101010101" pitchFamily="49" charset="-122"/>
              </a:rPr>
              <a:t>十万</a:t>
            </a:r>
            <a:endParaRPr lang="zh-CN" altLang="en-US" sz="1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Line 28"/>
          <p:cNvSpPr>
            <a:spLocks noChangeShapeType="1"/>
          </p:cNvSpPr>
          <p:nvPr/>
        </p:nvSpPr>
        <p:spPr bwMode="auto">
          <a:xfrm flipH="1">
            <a:off x="3076326" y="1074352"/>
            <a:ext cx="0" cy="2205900"/>
          </a:xfrm>
          <a:prstGeom prst="line">
            <a:avLst/>
          </a:prstGeom>
          <a:noFill/>
          <a:ln w="50800">
            <a:solidFill>
              <a:schemeClr val="accent3">
                <a:lumMod val="50000"/>
              </a:schemeClr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211969" y="4030876"/>
            <a:ext cx="272006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2000" b="0" kern="100">
                <a:solidFill>
                  <a:schemeClr val="tx1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zh-CN"/>
              <a:t>从</a:t>
            </a:r>
            <a:r>
              <a:rPr lang="zh-CN" altLang="zh-CN">
                <a:solidFill>
                  <a:srgbClr val="C00000"/>
                </a:solidFill>
              </a:rPr>
              <a:t>一千万</a:t>
            </a:r>
            <a:r>
              <a:rPr lang="zh-CN" altLang="zh-CN"/>
              <a:t>数到</a:t>
            </a:r>
            <a:r>
              <a:rPr lang="zh-CN" altLang="zh-CN">
                <a:solidFill>
                  <a:srgbClr val="C00000"/>
                </a:solidFill>
              </a:rPr>
              <a:t>一亿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06 4.93827E-07 L -0.00243 0.4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20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4.93827E-06 L -0.00069 0.36328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8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3.20988E-06 L 0.00191 0.32345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61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2.77556E-17 L -3.05556E-06 0.28858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4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06 -3.58025E-06 L -3.05556E-06 0.2534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6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06 -3.58025E-06 L 0.00191 0.21544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07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2.77556E-17 L 0.00191 0.17593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87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06 -3.7037E-07 L 5E-06 0.14414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06 -3.08642E-06 L 0.00087 0.10926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47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27" grpId="0" animBg="1"/>
      <p:bldP spid="27" grpId="1" animBg="1"/>
      <p:bldP spid="27" grpId="2" animBg="1"/>
      <p:bldP spid="28" grpId="0" animBg="1"/>
      <p:bldP spid="28" grpId="1" animBg="1"/>
      <p:bldP spid="28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4" grpId="0" animBg="1"/>
      <p:bldP spid="34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0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06365" y="737870"/>
            <a:ext cx="22148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当堂巩固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6973" y="1688378"/>
            <a:ext cx="753366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小组交流,怎样读比较方便。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019560" y="1791421"/>
            <a:ext cx="567000" cy="31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2092388" y="2397021"/>
            <a:ext cx="7845230" cy="10820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9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32680     520500     1200605     107070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ts val="3900"/>
              </a:lnSpc>
              <a:spcBef>
                <a:spcPct val="0"/>
              </a:spcBef>
              <a:buFontTx/>
              <a:buNone/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470050    3070800    30600900    100000000         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21930" y="3755587"/>
            <a:ext cx="4492958" cy="1665878"/>
            <a:chOff x="3105463" y="2979276"/>
            <a:chExt cx="4492958" cy="1665878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6945666" y="2979276"/>
              <a:ext cx="652755" cy="1665878"/>
            </a:xfrm>
            <a:prstGeom prst="rect">
              <a:avLst/>
            </a:prstGeom>
          </p:spPr>
        </p:pic>
        <p:sp>
          <p:nvSpPr>
            <p:cNvPr id="14" name="AutoShape 3"/>
            <p:cNvSpPr/>
            <p:nvPr/>
          </p:nvSpPr>
          <p:spPr>
            <a:xfrm>
              <a:off x="3105463" y="3179422"/>
              <a:ext cx="3367564" cy="505836"/>
            </a:xfrm>
            <a:prstGeom prst="wedgeRoundRectCallout">
              <a:avLst>
                <a:gd name="adj1" fmla="val 58175"/>
                <a:gd name="adj2" fmla="val 34023"/>
                <a:gd name="adj3" fmla="val 16667"/>
              </a:avLst>
            </a:prstGeom>
            <a:noFill/>
            <a:ln w="19050" cap="flat" cmpd="sng">
              <a:solidFill>
                <a:srgbClr val="0070C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0000" tIns="46800" rIns="90000" bIns="46800"/>
            <a:lstStyle/>
            <a:p>
              <a:pPr latinLnBrk="1">
                <a:spcBef>
                  <a:spcPct val="50000"/>
                </a:spcBef>
                <a:defRPr/>
              </a:pPr>
              <a:r>
                <a:rPr lang="zh-CN" altLang="en-US" sz="2800" b="1" smtClean="0">
                  <a:solidFill>
                    <a:srgbClr val="FF0000"/>
                  </a:solidFill>
                  <a:ea typeface="楷体" panose="02010609060101010101" pitchFamily="49" charset="-122"/>
                </a:rPr>
                <a:t>先分级,比较容易读。</a:t>
              </a:r>
              <a:endParaRPr lang="zh-CN" altLang="en-US" sz="2800" b="1" smtClean="0">
                <a:solidFill>
                  <a:srgbClr val="FF0000"/>
                </a:solidFill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等腰三角形 1"/>
          <p:cNvSpPr/>
          <p:nvPr/>
        </p:nvSpPr>
        <p:spPr>
          <a:xfrm rot="5400000">
            <a:off x="901148" y="1219200"/>
            <a:ext cx="503582" cy="434122"/>
          </a:xfrm>
          <a:prstGeom prst="triangle">
            <a:avLst/>
          </a:prstGeom>
          <a:solidFill>
            <a:srgbClr val="1F9C5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476018" y="1184470"/>
            <a:ext cx="2384781" cy="461665"/>
          </a:xfrm>
          <a:prstGeom prst="rect">
            <a:avLst/>
          </a:prstGeom>
          <a:solidFill>
            <a:srgbClr val="1F9C56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dist" defTabSz="914400">
              <a:defRPr/>
            </a:pPr>
            <a:r>
              <a:rPr lang="zh-CN" altLang="en-US" sz="2400" ker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比较数的大小</a:t>
            </a:r>
            <a:endParaRPr lang="zh-CN" altLang="en-US" sz="2400" kern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50447" y="2108004"/>
            <a:ext cx="57150" cy="369332"/>
          </a:xfrm>
          <a:prstGeom prst="rect">
            <a:avLst/>
          </a:prstGeom>
          <a:solidFill>
            <a:srgbClr val="F65D5D">
              <a:alpha val="100000"/>
            </a:srgbClr>
          </a:solidFill>
        </p:spPr>
        <p:txBody>
          <a:bodyPr lIns="91440" tIns="45720" rIns="91440" bIns="45720" rtlCol="0">
            <a:spAutoFit/>
          </a:bodyPr>
          <a:lstStyle/>
          <a:p>
            <a:pPr marL="0" marR="0" lvl="0" indent="0" algn="l" fontAlgn="base">
              <a:lnSpc>
                <a:spcPct val="100000"/>
              </a:lnSpc>
            </a:pPr>
          </a:p>
        </p:txBody>
      </p:sp>
      <p:sp>
        <p:nvSpPr>
          <p:cNvPr id="7" name="文本框 6"/>
          <p:cNvSpPr txBox="1"/>
          <p:nvPr/>
        </p:nvSpPr>
        <p:spPr>
          <a:xfrm>
            <a:off x="2198097" y="2079920"/>
            <a:ext cx="8505825" cy="425501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marL="0" marR="0" lvl="0" indent="0" algn="l" fontAlgn="base">
              <a:lnSpc>
                <a:spcPct val="125000"/>
              </a:lnSpc>
            </a:pPr>
            <a:r>
              <a:rPr lang="zh-CN" altLang="en-US" sz="2400" b="1" u="none" spc="0">
                <a:latin typeface="仓耳青禾体-谷力 W04" panose="02020400000000000000" pitchFamily="18" charset="-122"/>
              </a:rPr>
              <a:t>例题</a:t>
            </a:r>
            <a:endParaRPr lang="en-US" sz="2400" b="1" u="none" spc="0">
              <a:latin typeface="仓耳青禾体-谷力 W04" panose="02020400000000000000" pitchFamily="18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95754" y="2973192"/>
            <a:ext cx="8505825" cy="837730"/>
          </a:xfrm>
          <a:prstGeom prst="rect">
            <a:avLst/>
          </a:prstGeom>
          <a:noFill/>
        </p:spPr>
        <p:txBody>
          <a:bodyPr lIns="0" tIns="0" rIns="0" bIns="0" rtlCol="0">
            <a:spAutoFit/>
          </a:bodyPr>
          <a:lstStyle/>
          <a:p>
            <a:pPr lvl="0" fontAlgn="base">
              <a:lnSpc>
                <a:spcPct val="125000"/>
              </a:lnSpc>
            </a:pPr>
            <a:r>
              <a:rPr lang="en-US" sz="4800">
                <a:latin typeface="+mn-ea"/>
              </a:rPr>
              <a:t>（2）799500（    ）795900</a:t>
            </a:r>
            <a:endParaRPr lang="en-US" sz="4800">
              <a:latin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740608" y="4762254"/>
            <a:ext cx="69301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914400">
              <a:defRPr/>
            </a:pPr>
            <a:r>
              <a:rPr lang="zh-CN" altLang="en-US" sz="3200" kern="0">
                <a:solidFill>
                  <a:srgbClr val="1F9C5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两个数位数相同，最高位数相同，</a:t>
            </a:r>
            <a:endParaRPr lang="en-US" altLang="zh-CN" sz="3200" kern="0">
              <a:solidFill>
                <a:srgbClr val="1F9C56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lvl="0" algn="ctr" defTabSz="914400">
              <a:defRPr/>
            </a:pPr>
            <a:r>
              <a:rPr lang="zh-CN" altLang="en-US" sz="3200" kern="0">
                <a:solidFill>
                  <a:srgbClr val="1F9C5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第二位数也相同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1F9C56"/>
              </a:solidFill>
              <a:effectLst/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634802" y="5962045"/>
            <a:ext cx="514175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634802" y="4639680"/>
            <a:ext cx="5141756" cy="0"/>
          </a:xfrm>
          <a:prstGeom prst="line">
            <a:avLst/>
          </a:prstGeom>
          <a:ln>
            <a:solidFill>
              <a:schemeClr val="bg2">
                <a:lumMod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3222108" y="3717414"/>
            <a:ext cx="101612" cy="10248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171808" y="3717414"/>
            <a:ext cx="101612" cy="10248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618348" y="3717414"/>
            <a:ext cx="101612" cy="10248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7568048" y="3717414"/>
            <a:ext cx="101612" cy="10248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3813398" y="3143250"/>
            <a:ext cx="361727" cy="5746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7759923" y="3143250"/>
            <a:ext cx="361727" cy="57467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5644241" y="2932448"/>
            <a:ext cx="1219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>
                <a:solidFill>
                  <a:srgbClr val="FF0000"/>
                </a:solidFill>
              </a:rPr>
              <a:t>＞</a:t>
            </a:r>
            <a:endParaRPr lang="zh-CN" altLang="en-US" sz="6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20025" y="2064944"/>
            <a:ext cx="11131742" cy="2943899"/>
            <a:chOff x="720025" y="2064944"/>
            <a:chExt cx="11131742" cy="2943899"/>
          </a:xfrm>
        </p:grpSpPr>
        <p:sp>
          <p:nvSpPr>
            <p:cNvPr id="13" name="矩形 12"/>
            <p:cNvSpPr/>
            <p:nvPr/>
          </p:nvSpPr>
          <p:spPr>
            <a:xfrm>
              <a:off x="720025" y="2259080"/>
              <a:ext cx="10977170" cy="274976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ackgroundRemoval t="0" b="100000" l="0" r="100000">
                          <a14:foregroundMark x1="5414" y1="28212" x2="18897" y2="10335"/>
                          <a14:foregroundMark x1="21144" y1="7263" x2="36466" y2="14525"/>
                          <a14:foregroundMark x1="40143" y1="18156" x2="51992" y2="29888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9957066" y="2064944"/>
              <a:ext cx="1894701" cy="692781"/>
            </a:xfrm>
            <a:prstGeom prst="rect">
              <a:avLst/>
            </a:prstGeom>
          </p:spPr>
        </p:pic>
      </p:grpSp>
      <p:sp>
        <p:nvSpPr>
          <p:cNvPr id="63" name="TextBox 5"/>
          <p:cNvSpPr txBox="1">
            <a:spLocks noChangeArrowheads="1"/>
          </p:cNvSpPr>
          <p:nvPr/>
        </p:nvSpPr>
        <p:spPr bwMode="auto">
          <a:xfrm>
            <a:off x="5099500" y="1265593"/>
            <a:ext cx="2398707" cy="5835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 anchor="ctr">
            <a:spAutoFit/>
          </a:bodyPr>
          <a:lstStyle>
            <a:defPPr>
              <a:defRPr lang="zh-CN"/>
            </a:defPPr>
            <a:lvl1pPr>
              <a:defRPr sz="2100" b="1">
                <a:latin typeface="思源宋体 CN Heavy" panose="02020900000000000000" pitchFamily="18" charset="-122"/>
                <a:ea typeface="思源宋体 CN Heavy" panose="02020900000000000000" pitchFamily="18" charset="-122"/>
                <a:cs typeface="+mn-ea"/>
              </a:defRPr>
            </a:lvl1pPr>
          </a:lstStyle>
          <a:p>
            <a:r>
              <a:rPr lang="en-US" altLang="zh-CN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2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、填一填。</a:t>
            </a:r>
            <a:endParaRPr lang="zh-CN" altLang="en-US" sz="320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0697" y="2354801"/>
            <a:ext cx="10317607" cy="2133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40685320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是由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   )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 )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 )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 )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 )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        )</a:t>
            </a:r>
            <a:r>
              <a:rPr lang="zh-CN" altLang="en-US" sz="3600" b="1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组成的。</a:t>
            </a:r>
            <a:endParaRPr lang="zh-CN" altLang="en-US" sz="3600" b="1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96151" y="2788527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千万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274888" y="2784646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十万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575970" y="3903944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89139" y="3903943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209108" y="391538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911092" y="3915385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60" y="24441"/>
            <a:ext cx="3506970" cy="1455636"/>
            <a:chOff x="2794491" y="18330"/>
            <a:chExt cx="2630227" cy="1091727"/>
          </a:xfrm>
        </p:grpSpPr>
        <p:sp>
          <p:nvSpPr>
            <p:cNvPr id="22" name="圆角矩形 17"/>
            <p:cNvSpPr/>
            <p:nvPr/>
          </p:nvSpPr>
          <p:spPr>
            <a:xfrm>
              <a:off x="3420532" y="335566"/>
              <a:ext cx="200418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巩固练习</a:t>
              </a:r>
              <a:endParaRPr lang="en-US" altLang="zh-CN" sz="320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23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0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06365" y="737870"/>
            <a:ext cx="22148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当堂巩固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2511413" y="1687546"/>
            <a:ext cx="7533663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在计数器上拨数。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984000" y="1790589"/>
            <a:ext cx="567000" cy="317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1"/>
          <p:cNvSpPr txBox="1"/>
          <p:nvPr/>
        </p:nvSpPr>
        <p:spPr>
          <a:xfrm>
            <a:off x="1894987" y="2243854"/>
            <a:ext cx="7928809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(1) 一万一万地数，从九十六万数到一百零三万。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"/>
          <p:cNvSpPr txBox="1">
            <a:spLocks noChangeArrowheads="1"/>
          </p:cNvSpPr>
          <p:nvPr/>
        </p:nvSpPr>
        <p:spPr bwMode="auto">
          <a:xfrm>
            <a:off x="2164447" y="2798008"/>
            <a:ext cx="1663151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九十六万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"/>
          <p:cNvSpPr txBox="1">
            <a:spLocks noChangeArrowheads="1"/>
          </p:cNvSpPr>
          <p:nvPr/>
        </p:nvSpPr>
        <p:spPr bwMode="auto">
          <a:xfrm>
            <a:off x="6063471" y="2798008"/>
            <a:ext cx="1732176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九十八万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"/>
          <p:cNvSpPr txBox="1">
            <a:spLocks noChangeArrowheads="1"/>
          </p:cNvSpPr>
          <p:nvPr/>
        </p:nvSpPr>
        <p:spPr bwMode="auto">
          <a:xfrm>
            <a:off x="4105116" y="2798008"/>
            <a:ext cx="1971097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九十七万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"/>
          <p:cNvSpPr txBox="1">
            <a:spLocks noChangeArrowheads="1"/>
          </p:cNvSpPr>
          <p:nvPr/>
        </p:nvSpPr>
        <p:spPr bwMode="auto">
          <a:xfrm>
            <a:off x="7925118" y="2798008"/>
            <a:ext cx="1637924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九十九万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"/>
          <p:cNvSpPr txBox="1">
            <a:spLocks noChangeArrowheads="1"/>
          </p:cNvSpPr>
          <p:nvPr/>
        </p:nvSpPr>
        <p:spPr bwMode="auto">
          <a:xfrm>
            <a:off x="2215756" y="3319793"/>
            <a:ext cx="1314065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一百万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"/>
          <p:cNvSpPr txBox="1">
            <a:spLocks noChangeArrowheads="1"/>
          </p:cNvSpPr>
          <p:nvPr/>
        </p:nvSpPr>
        <p:spPr bwMode="auto">
          <a:xfrm>
            <a:off x="5864615" y="3313813"/>
            <a:ext cx="2222779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一百零二万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"/>
          <p:cNvSpPr txBox="1">
            <a:spLocks noChangeArrowheads="1"/>
          </p:cNvSpPr>
          <p:nvPr/>
        </p:nvSpPr>
        <p:spPr bwMode="auto">
          <a:xfrm>
            <a:off x="3754731" y="3319793"/>
            <a:ext cx="1971097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一百零一万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1"/>
          <p:cNvSpPr txBox="1">
            <a:spLocks noChangeArrowheads="1"/>
          </p:cNvSpPr>
          <p:nvPr/>
        </p:nvSpPr>
        <p:spPr bwMode="auto">
          <a:xfrm>
            <a:off x="7974443" y="3319793"/>
            <a:ext cx="2070633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一百零三万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1894987" y="3829618"/>
            <a:ext cx="7928809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(2) 十万十万地数，从七十万数到一百万。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1"/>
          <p:cNvSpPr txBox="1">
            <a:spLocks noChangeArrowheads="1"/>
          </p:cNvSpPr>
          <p:nvPr/>
        </p:nvSpPr>
        <p:spPr bwMode="auto">
          <a:xfrm>
            <a:off x="2604918" y="4350579"/>
            <a:ext cx="1500198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七十万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1"/>
          <p:cNvSpPr txBox="1">
            <a:spLocks noChangeArrowheads="1"/>
          </p:cNvSpPr>
          <p:nvPr/>
        </p:nvSpPr>
        <p:spPr bwMode="auto">
          <a:xfrm>
            <a:off x="5842171" y="4350579"/>
            <a:ext cx="1357322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九十万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1"/>
          <p:cNvSpPr txBox="1">
            <a:spLocks noChangeArrowheads="1"/>
          </p:cNvSpPr>
          <p:nvPr/>
        </p:nvSpPr>
        <p:spPr bwMode="auto">
          <a:xfrm>
            <a:off x="4223545" y="4335928"/>
            <a:ext cx="1500198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八十万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7335855" y="4343343"/>
            <a:ext cx="1500198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一百万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"/>
          <p:cNvSpPr txBox="1"/>
          <p:nvPr/>
        </p:nvSpPr>
        <p:spPr>
          <a:xfrm>
            <a:off x="1927406" y="4847834"/>
            <a:ext cx="7928809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(3) 一千万一千万地数，从八千万数到一亿。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文本框 1"/>
          <p:cNvSpPr txBox="1">
            <a:spLocks noChangeArrowheads="1"/>
          </p:cNvSpPr>
          <p:nvPr/>
        </p:nvSpPr>
        <p:spPr bwMode="auto">
          <a:xfrm>
            <a:off x="2597645" y="5342393"/>
            <a:ext cx="1500198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八千万</a:t>
            </a:r>
            <a:endParaRPr lang="zh-CN" altLang="en-US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文本框 1"/>
          <p:cNvSpPr txBox="1">
            <a:spLocks noChangeArrowheads="1"/>
          </p:cNvSpPr>
          <p:nvPr/>
        </p:nvSpPr>
        <p:spPr bwMode="auto">
          <a:xfrm>
            <a:off x="5963571" y="5378290"/>
            <a:ext cx="1285884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一亿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文本框 1"/>
          <p:cNvSpPr txBox="1">
            <a:spLocks noChangeArrowheads="1"/>
          </p:cNvSpPr>
          <p:nvPr/>
        </p:nvSpPr>
        <p:spPr bwMode="auto">
          <a:xfrm>
            <a:off x="4316327" y="5361379"/>
            <a:ext cx="1428760" cy="5181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zh-CN" altLang="en-US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九千万</a:t>
            </a:r>
            <a:endParaRPr lang="zh-CN" altLang="en-US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3" grpId="0"/>
      <p:bldP spid="14" grpId="0"/>
      <p:bldP spid="15" grpId="0"/>
      <p:bldP spid="16" grpId="0"/>
      <p:bldP spid="18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553788" y="1260417"/>
            <a:ext cx="7200800" cy="8495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b="0" kern="100" dirty="0">
                <a:solidFill>
                  <a:srgbClr val="0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2000" b="0" kern="100" dirty="0">
                <a:solidFill>
                  <a:srgbClr val="0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在抢险救灾过程中组织民兵的人数是</a:t>
            </a:r>
            <a:r>
              <a:rPr lang="en-US" altLang="zh-CN" sz="2000" b="0" kern="100" dirty="0">
                <a:solidFill>
                  <a:srgbClr val="C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228500</a:t>
            </a:r>
            <a:r>
              <a:rPr lang="zh-CN" altLang="zh-CN" sz="2000" b="0" kern="100" dirty="0">
                <a:solidFill>
                  <a:srgbClr val="0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人，在这个数中两个</a:t>
            </a:r>
            <a:r>
              <a:rPr lang="en-US" altLang="zh-CN" sz="2000" b="0" kern="100" dirty="0">
                <a:solidFill>
                  <a:srgbClr val="0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sz="2000" b="0" kern="100" dirty="0">
                <a:solidFill>
                  <a:srgbClr val="0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rPr>
              <a:t>的含义一样吗？</a:t>
            </a:r>
            <a:endParaRPr lang="zh-CN" altLang="zh-CN" sz="2800" b="0" kern="100" dirty="0">
              <a:effectLst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4976706" y="4176660"/>
            <a:ext cx="354965" cy="3829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800">
              <a:ln w="12700">
                <a:solidFill>
                  <a:schemeClr val="tx1"/>
                </a:solidFill>
              </a:ln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552526" y="4176660"/>
            <a:ext cx="354965" cy="382905"/>
          </a:xfrm>
          <a:prstGeom prst="ellipse">
            <a:avLst/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800">
              <a:ln w="12700">
                <a:solidFill>
                  <a:schemeClr val="tx1"/>
                </a:solidFill>
              </a:ln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556521" y="4070067"/>
            <a:ext cx="2498357" cy="521970"/>
            <a:chOff x="4523649" y="2560210"/>
            <a:chExt cx="2498357" cy="521970"/>
          </a:xfrm>
        </p:grpSpPr>
        <p:sp>
          <p:nvSpPr>
            <p:cNvPr id="7" name="TextBox 82"/>
            <p:cNvSpPr txBox="1"/>
            <p:nvPr/>
          </p:nvSpPr>
          <p:spPr>
            <a:xfrm>
              <a:off x="4523649" y="2560210"/>
              <a:ext cx="4679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8" name="TextBox 84"/>
            <p:cNvSpPr txBox="1"/>
            <p:nvPr/>
          </p:nvSpPr>
          <p:spPr>
            <a:xfrm>
              <a:off x="4924334" y="2560210"/>
              <a:ext cx="4679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endPara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TextBox 85"/>
            <p:cNvSpPr txBox="1"/>
            <p:nvPr/>
          </p:nvSpPr>
          <p:spPr>
            <a:xfrm>
              <a:off x="5376362" y="2560210"/>
              <a:ext cx="4679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8</a:t>
              </a:r>
              <a:endPara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TextBox 135"/>
            <p:cNvSpPr txBox="1"/>
            <p:nvPr/>
          </p:nvSpPr>
          <p:spPr>
            <a:xfrm>
              <a:off x="5756543" y="2560210"/>
              <a:ext cx="4679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5</a:t>
              </a:r>
              <a:endPara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TextBox 136"/>
            <p:cNvSpPr txBox="1"/>
            <p:nvPr/>
          </p:nvSpPr>
          <p:spPr>
            <a:xfrm>
              <a:off x="6169837" y="2560210"/>
              <a:ext cx="4679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endPara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2" name="TextBox 139"/>
            <p:cNvSpPr txBox="1"/>
            <p:nvPr/>
          </p:nvSpPr>
          <p:spPr>
            <a:xfrm>
              <a:off x="6554011" y="2560210"/>
              <a:ext cx="467995" cy="521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0</a:t>
              </a:r>
              <a:endParaRPr lang="en-US" altLang="zh-CN" sz="28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03152" y="2052795"/>
            <a:ext cx="5637399" cy="2101662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1032713" y="5005123"/>
            <a:ext cx="878497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 b="0" kern="100">
                <a:solidFill>
                  <a:srgbClr val="000000"/>
                </a:solidFill>
                <a:effectLst/>
                <a:ea typeface="楷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zh-CN" sz="2000" b="1">
                <a:solidFill>
                  <a:srgbClr val="C00000"/>
                </a:solidFill>
              </a:rPr>
              <a:t>小结：</a:t>
            </a:r>
            <a:r>
              <a:rPr lang="zh-CN" altLang="zh-CN" sz="2000"/>
              <a:t>同样是</a:t>
            </a:r>
            <a:r>
              <a:rPr lang="en-US" altLang="zh-CN" sz="2000"/>
              <a:t>2</a:t>
            </a:r>
            <a:r>
              <a:rPr lang="zh-CN" altLang="zh-CN" sz="2000"/>
              <a:t>，所在数位不同，计数单位就不同，表示的含义也就不同。</a:t>
            </a:r>
            <a:endParaRPr lang="zh-CN" altLang="zh-CN" sz="2000"/>
          </a:p>
        </p:txBody>
      </p:sp>
      <p:sp>
        <p:nvSpPr>
          <p:cNvPr id="25" name="文本框 24"/>
          <p:cNvSpPr txBox="1"/>
          <p:nvPr/>
        </p:nvSpPr>
        <p:spPr>
          <a:xfrm>
            <a:off x="2638126" y="4586679"/>
            <a:ext cx="60102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万位上的</a:t>
            </a:r>
            <a:r>
              <a:rPr lang="en-US" altLang="zh-CN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个万，十万位上的</a:t>
            </a:r>
            <a:r>
              <a:rPr lang="en-US" altLang="zh-CN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000" b="0">
                <a:solidFill>
                  <a:srgbClr val="C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个十万。</a:t>
            </a:r>
            <a:endParaRPr lang="zh-CN" altLang="en-US" sz="2000" b="0">
              <a:solidFill>
                <a:srgbClr val="C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291054" y="289768"/>
            <a:ext cx="2561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6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>
                <a:solidFill>
                  <a:srgbClr val="C00000"/>
                </a:solidFill>
              </a:rPr>
              <a:t>巩固练习</a:t>
            </a:r>
            <a:endParaRPr lang="zh-CN" altLang="en-US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3" grpId="0"/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4920011" y="2196044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9" name="Group 23"/>
          <p:cNvGrpSpPr/>
          <p:nvPr/>
        </p:nvGrpSpPr>
        <p:grpSpPr>
          <a:xfrm>
            <a:off x="4752587" y="1308921"/>
            <a:ext cx="2448272" cy="1871985"/>
            <a:chOff x="1973" y="1156"/>
            <a:chExt cx="1950" cy="1406"/>
          </a:xfrm>
        </p:grpSpPr>
        <p:pic>
          <p:nvPicPr>
            <p:cNvPr id="10" name="Picture 10" descr="76副本"/>
            <p:cNvPicPr>
              <a:picLocks noChangeAspect="1" noChangeArrowheads="1"/>
            </p:cNvPicPr>
            <p:nvPr/>
          </p:nvPicPr>
          <p:blipFill>
            <a:blip r:embed="rId23" cstate="email"/>
            <a:stretch>
              <a:fillRect/>
            </a:stretch>
          </p:blipFill>
          <p:spPr bwMode="auto">
            <a:xfrm>
              <a:off x="2892" y="1156"/>
              <a:ext cx="1031" cy="14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2" descr="95副本"/>
            <p:cNvPicPr>
              <a:picLocks noChangeAspect="1" noChangeArrowheads="1"/>
            </p:cNvPicPr>
            <p:nvPr/>
          </p:nvPicPr>
          <p:blipFill>
            <a:blip r:embed="rId24" cstate="email"/>
            <a:stretch>
              <a:fillRect/>
            </a:stretch>
          </p:blipFill>
          <p:spPr bwMode="auto">
            <a:xfrm>
              <a:off x="1973" y="1253"/>
              <a:ext cx="1024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矩形 11"/>
          <p:cNvSpPr/>
          <p:nvPr/>
        </p:nvSpPr>
        <p:spPr>
          <a:xfrm>
            <a:off x="1489799" y="3762789"/>
            <a:ext cx="9245493" cy="581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、一（个）、十、百、千、万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亿都是计数单位。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510180" y="4751490"/>
            <a:ext cx="9225113" cy="1135311"/>
          </a:xfrm>
          <a:prstGeom prst="rect">
            <a:avLst/>
          </a:prstGeom>
          <a:solidFill>
            <a:schemeClr val="accent6">
              <a:lumMod val="75000"/>
              <a:alpha val="21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z="2400">
                <a:solidFill>
                  <a:srgbClr val="7030A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、在用数字表示数的时候，这些计数单位要按一定的规律排列起来，它们所占的位置叫做数位。</a:t>
            </a:r>
            <a:endParaRPr lang="zh-CN" altLang="zh-CN" sz="2400">
              <a:solidFill>
                <a:srgbClr val="7030A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18" name="Group 24"/>
          <p:cNvGrpSpPr/>
          <p:nvPr/>
        </p:nvGrpSpPr>
        <p:grpSpPr>
          <a:xfrm>
            <a:off x="2889586" y="1388631"/>
            <a:ext cx="1795578" cy="1094676"/>
            <a:chOff x="568" y="1400"/>
            <a:chExt cx="1312" cy="789"/>
          </a:xfrm>
        </p:grpSpPr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568" y="1400"/>
              <a:ext cx="1312" cy="789"/>
            </a:xfrm>
            <a:prstGeom prst="wedgeRoundRectCallout">
              <a:avLst>
                <a:gd name="adj1" fmla="val 56080"/>
                <a:gd name="adj2" fmla="val -7803"/>
                <a:gd name="adj3" fmla="val 16667"/>
              </a:avLst>
            </a:prstGeom>
            <a:solidFill>
              <a:srgbClr val="6DFF44">
                <a:alpha val="36000"/>
              </a:srgbClr>
            </a:solidFill>
            <a:ln w="19050">
              <a:noFill/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en-US" sz="200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en-US" altLang="zh-CN" sz="20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0" name="Rectangle 13"/>
            <p:cNvSpPr>
              <a:spLocks noChangeArrowheads="1"/>
            </p:cNvSpPr>
            <p:nvPr/>
          </p:nvSpPr>
          <p:spPr bwMode="auto">
            <a:xfrm>
              <a:off x="703" y="1420"/>
              <a:ext cx="1113" cy="6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b="0"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你学会了哪些知识？</a:t>
              </a:r>
              <a:endParaRPr lang="zh-CN" altLang="en-US" b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7234549" y="1292237"/>
            <a:ext cx="2466971" cy="1190625"/>
            <a:chOff x="3708" y="1126"/>
            <a:chExt cx="1415" cy="750"/>
          </a:xfrm>
        </p:grpSpPr>
        <p:sp>
          <p:nvSpPr>
            <p:cNvPr id="22" name="AutoShape 27"/>
            <p:cNvSpPr>
              <a:spLocks noChangeArrowheads="1"/>
            </p:cNvSpPr>
            <p:nvPr/>
          </p:nvSpPr>
          <p:spPr bwMode="auto">
            <a:xfrm>
              <a:off x="3708" y="1126"/>
              <a:ext cx="1415" cy="750"/>
            </a:xfrm>
            <a:prstGeom prst="wedgeRoundRectCallout">
              <a:avLst>
                <a:gd name="adj1" fmla="val -53023"/>
                <a:gd name="adj2" fmla="val -1868"/>
                <a:gd name="adj3" fmla="val 16667"/>
              </a:avLst>
            </a:prstGeom>
            <a:solidFill>
              <a:schemeClr val="accent6">
                <a:lumMod val="75000"/>
                <a:alpha val="21961"/>
              </a:schemeClr>
            </a:solidFill>
            <a:ln w="19050">
              <a:noFill/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3789" y="1326"/>
              <a:ext cx="1201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zh-CN" altLang="en-US" b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我知道了</a:t>
              </a:r>
              <a:r>
                <a:rPr lang="en-US" altLang="zh-CN" b="0">
                  <a:solidFill>
                    <a:srgbClr val="FF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endParaRPr b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60" y="24441"/>
            <a:ext cx="3506970" cy="1455636"/>
            <a:chOff x="2794491" y="18330"/>
            <a:chExt cx="2630227" cy="1091727"/>
          </a:xfrm>
        </p:grpSpPr>
        <p:sp>
          <p:nvSpPr>
            <p:cNvPr id="16" name="圆角矩形 17"/>
            <p:cNvSpPr/>
            <p:nvPr/>
          </p:nvSpPr>
          <p:spPr>
            <a:xfrm>
              <a:off x="3420532" y="335566"/>
              <a:ext cx="200418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课堂小结</a:t>
              </a:r>
              <a:endParaRPr lang="en-US" altLang="zh-CN" sz="3200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7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25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A_图片 1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 flipH="1">
            <a:off x="7409180" y="5244465"/>
            <a:ext cx="4749800" cy="1613535"/>
          </a:xfrm>
          <a:prstGeom prst="rect">
            <a:avLst/>
          </a:prstGeom>
        </p:spPr>
      </p:pic>
      <p:pic>
        <p:nvPicPr>
          <p:cNvPr id="14" name="PA_图片 1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email"/>
          <a:stretch>
            <a:fillRect/>
          </a:stretch>
        </p:blipFill>
        <p:spPr>
          <a:xfrm>
            <a:off x="-732155" y="5650230"/>
            <a:ext cx="6690995" cy="1207770"/>
          </a:xfrm>
          <a:prstGeom prst="rect">
            <a:avLst/>
          </a:prstGeom>
        </p:spPr>
      </p:pic>
      <p:sp>
        <p:nvSpPr>
          <p:cNvPr id="26" name="矩形 25"/>
          <p:cNvSpPr/>
          <p:nvPr/>
        </p:nvSpPr>
        <p:spPr>
          <a:xfrm>
            <a:off x="4536506" y="2298620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激趣导入</a:t>
            </a:r>
            <a:endParaRPr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6775" y="2185670"/>
            <a:ext cx="914400" cy="93345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31355" y="2185035"/>
            <a:ext cx="895350" cy="9334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8153467" y="2298620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新知讲解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16300" y="3417570"/>
            <a:ext cx="904875" cy="93345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4537141" y="3494325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当堂巩固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65010" y="3494405"/>
            <a:ext cx="904875" cy="942975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8197280" y="3494325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易错警示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62655" y="4650740"/>
            <a:ext cx="904875" cy="933450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607626" y="4717335"/>
            <a:ext cx="2214880" cy="7010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课堂小结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39600" y="1451490"/>
            <a:ext cx="9144000" cy="5143500"/>
          </a:xfrm>
          <a:prstGeom prst="rect">
            <a:avLst/>
          </a:prstGeom>
        </p:spPr>
      </p:pic>
      <p:pic>
        <p:nvPicPr>
          <p:cNvPr id="87" name="图片 86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accent3">
                <a:lumMod val="20000"/>
                <a:lumOff val="80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08591" y="1451490"/>
            <a:ext cx="7806018" cy="5143500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8166430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7651200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7135972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6620744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云形 6"/>
          <p:cNvSpPr/>
          <p:nvPr/>
        </p:nvSpPr>
        <p:spPr>
          <a:xfrm>
            <a:off x="7963766" y="3725313"/>
            <a:ext cx="479469" cy="59355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7989465" y="3791261"/>
            <a:ext cx="42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个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9" name="云形 8"/>
          <p:cNvSpPr/>
          <p:nvPr/>
        </p:nvSpPr>
        <p:spPr>
          <a:xfrm>
            <a:off x="7438087" y="3725313"/>
            <a:ext cx="479469" cy="59355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463786" y="3791261"/>
            <a:ext cx="42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十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11" name="云形 10"/>
          <p:cNvSpPr/>
          <p:nvPr/>
        </p:nvSpPr>
        <p:spPr>
          <a:xfrm>
            <a:off x="6916230" y="3725313"/>
            <a:ext cx="479469" cy="59355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6941929" y="3791261"/>
            <a:ext cx="42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百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13" name="云形 12"/>
          <p:cNvSpPr/>
          <p:nvPr/>
        </p:nvSpPr>
        <p:spPr>
          <a:xfrm>
            <a:off x="6386072" y="3725313"/>
            <a:ext cx="479469" cy="59355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6411771" y="3791261"/>
            <a:ext cx="42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千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103560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十万"/>
          <p:cNvSpPr/>
          <p:nvPr/>
        </p:nvSpPr>
        <p:spPr>
          <a:xfrm>
            <a:off x="5590288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百万"/>
          <p:cNvSpPr/>
          <p:nvPr/>
        </p:nvSpPr>
        <p:spPr>
          <a:xfrm>
            <a:off x="5075060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千万"/>
          <p:cNvSpPr/>
          <p:nvPr/>
        </p:nvSpPr>
        <p:spPr>
          <a:xfrm>
            <a:off x="4559832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万"/>
          <p:cNvSpPr/>
          <p:nvPr/>
        </p:nvSpPr>
        <p:spPr>
          <a:xfrm>
            <a:off x="5900896" y="3725313"/>
            <a:ext cx="479469" cy="59355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926595" y="3791261"/>
            <a:ext cx="42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万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21" name="云形 20"/>
          <p:cNvSpPr/>
          <p:nvPr/>
        </p:nvSpPr>
        <p:spPr>
          <a:xfrm>
            <a:off x="5375217" y="3725313"/>
            <a:ext cx="479469" cy="1018195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400916" y="3791261"/>
            <a:ext cx="42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十万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23" name="云形 22"/>
          <p:cNvSpPr/>
          <p:nvPr/>
        </p:nvSpPr>
        <p:spPr>
          <a:xfrm>
            <a:off x="3804870" y="3725313"/>
            <a:ext cx="479469" cy="59355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3830569" y="3791261"/>
            <a:ext cx="428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亿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25" name="云形 24"/>
          <p:cNvSpPr/>
          <p:nvPr/>
        </p:nvSpPr>
        <p:spPr>
          <a:xfrm>
            <a:off x="4853359" y="3725313"/>
            <a:ext cx="479469" cy="1018195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4879058" y="3791261"/>
            <a:ext cx="42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百万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27" name="云形 26"/>
          <p:cNvSpPr/>
          <p:nvPr/>
        </p:nvSpPr>
        <p:spPr>
          <a:xfrm>
            <a:off x="4323202" y="3725313"/>
            <a:ext cx="479469" cy="1018195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348901" y="3791261"/>
            <a:ext cx="42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7030A0"/>
                </a:solidFill>
                <a:latin typeface="方正少儿简体" panose="03000509000000000000" pitchFamily="65" charset="-122"/>
                <a:ea typeface="方正少儿简体" panose="03000509000000000000" pitchFamily="65" charset="-122"/>
              </a:rPr>
              <a:t>千万</a:t>
            </a:r>
            <a:endParaRPr lang="zh-CN" altLang="en-US" sz="2400">
              <a:solidFill>
                <a:srgbClr val="7030A0"/>
              </a:solidFill>
              <a:latin typeface="方正少儿简体" panose="03000509000000000000" pitchFamily="65" charset="-122"/>
              <a:ea typeface="方正少儿简体" panose="03000509000000000000" pitchFamily="65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4044604" y="2273567"/>
            <a:ext cx="74141" cy="144000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万1"/>
          <p:cNvSpPr/>
          <p:nvPr/>
        </p:nvSpPr>
        <p:spPr>
          <a:xfrm>
            <a:off x="6052189" y="360365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万2"/>
          <p:cNvSpPr/>
          <p:nvPr/>
        </p:nvSpPr>
        <p:spPr>
          <a:xfrm>
            <a:off x="6052189" y="3505437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万3"/>
          <p:cNvSpPr/>
          <p:nvPr/>
        </p:nvSpPr>
        <p:spPr>
          <a:xfrm>
            <a:off x="6052189" y="3407216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万4"/>
          <p:cNvSpPr/>
          <p:nvPr/>
        </p:nvSpPr>
        <p:spPr>
          <a:xfrm>
            <a:off x="6052189" y="330899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万5"/>
          <p:cNvSpPr/>
          <p:nvPr/>
        </p:nvSpPr>
        <p:spPr>
          <a:xfrm>
            <a:off x="6052189" y="3210774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万6"/>
          <p:cNvSpPr/>
          <p:nvPr/>
        </p:nvSpPr>
        <p:spPr>
          <a:xfrm>
            <a:off x="6052189" y="3112553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万7"/>
          <p:cNvSpPr/>
          <p:nvPr/>
        </p:nvSpPr>
        <p:spPr>
          <a:xfrm>
            <a:off x="6052189" y="3014332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万8"/>
          <p:cNvSpPr/>
          <p:nvPr/>
        </p:nvSpPr>
        <p:spPr>
          <a:xfrm>
            <a:off x="6052189" y="2916111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万9"/>
          <p:cNvSpPr/>
          <p:nvPr/>
        </p:nvSpPr>
        <p:spPr>
          <a:xfrm>
            <a:off x="6052189" y="2817890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万10"/>
          <p:cNvSpPr/>
          <p:nvPr/>
        </p:nvSpPr>
        <p:spPr>
          <a:xfrm>
            <a:off x="6052189" y="2719669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十万1"/>
          <p:cNvSpPr/>
          <p:nvPr/>
        </p:nvSpPr>
        <p:spPr>
          <a:xfrm>
            <a:off x="5532623" y="360365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十万2"/>
          <p:cNvSpPr/>
          <p:nvPr/>
        </p:nvSpPr>
        <p:spPr>
          <a:xfrm>
            <a:off x="5532623" y="3505437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十万3"/>
          <p:cNvSpPr/>
          <p:nvPr/>
        </p:nvSpPr>
        <p:spPr>
          <a:xfrm>
            <a:off x="5532623" y="3407216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十万4"/>
          <p:cNvSpPr/>
          <p:nvPr/>
        </p:nvSpPr>
        <p:spPr>
          <a:xfrm>
            <a:off x="5532623" y="330899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十万5"/>
          <p:cNvSpPr/>
          <p:nvPr/>
        </p:nvSpPr>
        <p:spPr>
          <a:xfrm>
            <a:off x="5532623" y="3210774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十万6"/>
          <p:cNvSpPr/>
          <p:nvPr/>
        </p:nvSpPr>
        <p:spPr>
          <a:xfrm>
            <a:off x="5532623" y="3112553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十万7"/>
          <p:cNvSpPr/>
          <p:nvPr/>
        </p:nvSpPr>
        <p:spPr>
          <a:xfrm>
            <a:off x="5532623" y="3014332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十万8"/>
          <p:cNvSpPr/>
          <p:nvPr/>
        </p:nvSpPr>
        <p:spPr>
          <a:xfrm>
            <a:off x="5532623" y="2916111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十万9"/>
          <p:cNvSpPr/>
          <p:nvPr/>
        </p:nvSpPr>
        <p:spPr>
          <a:xfrm>
            <a:off x="5532623" y="2817890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十万10"/>
          <p:cNvSpPr/>
          <p:nvPr/>
        </p:nvSpPr>
        <p:spPr>
          <a:xfrm>
            <a:off x="5532623" y="2719669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百万1"/>
          <p:cNvSpPr/>
          <p:nvPr/>
        </p:nvSpPr>
        <p:spPr>
          <a:xfrm>
            <a:off x="5017395" y="360365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百万2"/>
          <p:cNvSpPr/>
          <p:nvPr/>
        </p:nvSpPr>
        <p:spPr>
          <a:xfrm>
            <a:off x="5017395" y="3505437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百万3"/>
          <p:cNvSpPr/>
          <p:nvPr/>
        </p:nvSpPr>
        <p:spPr>
          <a:xfrm>
            <a:off x="5017395" y="3407216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百万4"/>
          <p:cNvSpPr/>
          <p:nvPr/>
        </p:nvSpPr>
        <p:spPr>
          <a:xfrm>
            <a:off x="5017395" y="330899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百万5"/>
          <p:cNvSpPr/>
          <p:nvPr/>
        </p:nvSpPr>
        <p:spPr>
          <a:xfrm>
            <a:off x="5017395" y="3210774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百万6"/>
          <p:cNvSpPr/>
          <p:nvPr/>
        </p:nvSpPr>
        <p:spPr>
          <a:xfrm>
            <a:off x="5017395" y="3112553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百万7"/>
          <p:cNvSpPr/>
          <p:nvPr/>
        </p:nvSpPr>
        <p:spPr>
          <a:xfrm>
            <a:off x="5017395" y="3014332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百万8"/>
          <p:cNvSpPr/>
          <p:nvPr/>
        </p:nvSpPr>
        <p:spPr>
          <a:xfrm>
            <a:off x="5017395" y="2916111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百万9"/>
          <p:cNvSpPr/>
          <p:nvPr/>
        </p:nvSpPr>
        <p:spPr>
          <a:xfrm>
            <a:off x="5017395" y="2817890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百万10"/>
          <p:cNvSpPr/>
          <p:nvPr/>
        </p:nvSpPr>
        <p:spPr>
          <a:xfrm>
            <a:off x="5017395" y="2719669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千万1"/>
          <p:cNvSpPr/>
          <p:nvPr/>
        </p:nvSpPr>
        <p:spPr>
          <a:xfrm>
            <a:off x="4502167" y="360365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千万2"/>
          <p:cNvSpPr/>
          <p:nvPr/>
        </p:nvSpPr>
        <p:spPr>
          <a:xfrm>
            <a:off x="4502167" y="3505776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千万3"/>
          <p:cNvSpPr/>
          <p:nvPr/>
        </p:nvSpPr>
        <p:spPr>
          <a:xfrm>
            <a:off x="4502167" y="3407894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千万4"/>
          <p:cNvSpPr/>
          <p:nvPr/>
        </p:nvSpPr>
        <p:spPr>
          <a:xfrm>
            <a:off x="4502167" y="3310012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千万5"/>
          <p:cNvSpPr/>
          <p:nvPr/>
        </p:nvSpPr>
        <p:spPr>
          <a:xfrm>
            <a:off x="4502167" y="3212130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千万6"/>
          <p:cNvSpPr/>
          <p:nvPr/>
        </p:nvSpPr>
        <p:spPr>
          <a:xfrm>
            <a:off x="4502167" y="3114248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千万7"/>
          <p:cNvSpPr/>
          <p:nvPr/>
        </p:nvSpPr>
        <p:spPr>
          <a:xfrm>
            <a:off x="4502167" y="3016366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千万8"/>
          <p:cNvSpPr/>
          <p:nvPr/>
        </p:nvSpPr>
        <p:spPr>
          <a:xfrm>
            <a:off x="4502167" y="2918484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千万9"/>
          <p:cNvSpPr/>
          <p:nvPr/>
        </p:nvSpPr>
        <p:spPr>
          <a:xfrm>
            <a:off x="4502167" y="2820602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千万10"/>
          <p:cNvSpPr/>
          <p:nvPr/>
        </p:nvSpPr>
        <p:spPr>
          <a:xfrm>
            <a:off x="4502167" y="2722720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亿1"/>
          <p:cNvSpPr/>
          <p:nvPr/>
        </p:nvSpPr>
        <p:spPr>
          <a:xfrm>
            <a:off x="3986939" y="3603655"/>
            <a:ext cx="189470" cy="82378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弧形箭头 70"/>
          <p:cNvSpPr/>
          <p:nvPr/>
        </p:nvSpPr>
        <p:spPr>
          <a:xfrm rot="5400000">
            <a:off x="7879011" y="4256652"/>
            <a:ext cx="228601" cy="502616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2" name="右弧形箭头 71"/>
          <p:cNvSpPr/>
          <p:nvPr/>
        </p:nvSpPr>
        <p:spPr>
          <a:xfrm rot="5400000">
            <a:off x="7312212" y="4288619"/>
            <a:ext cx="228601" cy="502616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3" name="右弧形箭头 72"/>
          <p:cNvSpPr/>
          <p:nvPr/>
        </p:nvSpPr>
        <p:spPr>
          <a:xfrm rot="5400000">
            <a:off x="6790355" y="4297224"/>
            <a:ext cx="228601" cy="502616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4" name="右弧形箭头 73"/>
          <p:cNvSpPr/>
          <p:nvPr/>
        </p:nvSpPr>
        <p:spPr>
          <a:xfrm rot="5400000">
            <a:off x="6255135" y="4297224"/>
            <a:ext cx="228601" cy="502616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5" name="右弧形箭头 74"/>
          <p:cNvSpPr/>
          <p:nvPr/>
        </p:nvSpPr>
        <p:spPr>
          <a:xfrm rot="4277273">
            <a:off x="5755536" y="4682909"/>
            <a:ext cx="295451" cy="679582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6" name="右弧形箭头 75"/>
          <p:cNvSpPr/>
          <p:nvPr/>
        </p:nvSpPr>
        <p:spPr>
          <a:xfrm rot="5400000">
            <a:off x="5205556" y="4736300"/>
            <a:ext cx="228601" cy="502616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7" name="右弧形箭头 76"/>
          <p:cNvSpPr/>
          <p:nvPr/>
        </p:nvSpPr>
        <p:spPr>
          <a:xfrm rot="5400000">
            <a:off x="4709451" y="4736301"/>
            <a:ext cx="228601" cy="502616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8" name="右弧形箭头 77"/>
          <p:cNvSpPr/>
          <p:nvPr/>
        </p:nvSpPr>
        <p:spPr>
          <a:xfrm rot="6519536">
            <a:off x="3937971" y="4499305"/>
            <a:ext cx="379125" cy="629874"/>
          </a:xfrm>
          <a:prstGeom prst="curvedLef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79" name="右101"/>
          <p:cNvSpPr txBox="1"/>
          <p:nvPr/>
        </p:nvSpPr>
        <p:spPr>
          <a:xfrm>
            <a:off x="7742003" y="4662833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0" name="右102"/>
          <p:cNvSpPr txBox="1"/>
          <p:nvPr/>
        </p:nvSpPr>
        <p:spPr>
          <a:xfrm>
            <a:off x="7204233" y="4662833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1" name="右103"/>
          <p:cNvSpPr txBox="1"/>
          <p:nvPr/>
        </p:nvSpPr>
        <p:spPr>
          <a:xfrm>
            <a:off x="6666462" y="4662833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2" name="右104"/>
          <p:cNvSpPr txBox="1"/>
          <p:nvPr/>
        </p:nvSpPr>
        <p:spPr>
          <a:xfrm>
            <a:off x="6128691" y="4662833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3" name="右105"/>
          <p:cNvSpPr txBox="1"/>
          <p:nvPr/>
        </p:nvSpPr>
        <p:spPr>
          <a:xfrm>
            <a:off x="5613445" y="5068826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4" name="右106"/>
          <p:cNvSpPr txBox="1"/>
          <p:nvPr/>
        </p:nvSpPr>
        <p:spPr>
          <a:xfrm>
            <a:off x="5087422" y="5068826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5" name="右107"/>
          <p:cNvSpPr txBox="1"/>
          <p:nvPr/>
        </p:nvSpPr>
        <p:spPr>
          <a:xfrm>
            <a:off x="4561398" y="5068826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sp>
        <p:nvSpPr>
          <p:cNvPr id="86" name="右108"/>
          <p:cNvSpPr txBox="1"/>
          <p:nvPr/>
        </p:nvSpPr>
        <p:spPr>
          <a:xfrm>
            <a:off x="3859176" y="4987609"/>
            <a:ext cx="536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smtClean="0">
                <a:solidFill>
                  <a:schemeClr val="accent6">
                    <a:lumMod val="75000"/>
                  </a:schemeClr>
                </a:solidFill>
                <a:latin typeface="方正楷体简体" pitchFamily="2" charset="-122"/>
                <a:ea typeface="方正楷体简体" pitchFamily="2" charset="-122"/>
              </a:rPr>
              <a:t>10</a:t>
            </a:r>
            <a:endParaRPr lang="zh-CN" altLang="en-US" sz="2400" b="1">
              <a:solidFill>
                <a:schemeClr val="accent6">
                  <a:lumMod val="75000"/>
                </a:schemeClr>
              </a:solidFill>
              <a:latin typeface="方正楷体简体" pitchFamily="2" charset="-122"/>
              <a:ea typeface="方正楷体简体" pitchFamily="2" charset="-122"/>
            </a:endParaRPr>
          </a:p>
        </p:txBody>
      </p:sp>
      <p:pic>
        <p:nvPicPr>
          <p:cNvPr id="88" name="图片 8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578346" y="5449274"/>
            <a:ext cx="2680293" cy="10914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"/>
                            </p:stCondLst>
                            <p:childTnLst>
                              <p:par>
                                <p:cTn id="19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9" fill="hold">
                      <p:stCondLst>
                        <p:cond delay="indefinite"/>
                      </p:stCondLst>
                      <p:childTnLst>
                        <p:par>
                          <p:cTn id="240" fill="hold">
                            <p:stCondLst>
                              <p:cond delay="0"/>
                            </p:stCondLst>
                            <p:childTnLst>
                              <p:par>
                                <p:cTn id="2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5" fill="hold">
                      <p:stCondLst>
                        <p:cond delay="indefinite"/>
                      </p:stCondLst>
                      <p:childTnLst>
                        <p:par>
                          <p:cTn id="246" fill="hold">
                            <p:stCondLst>
                              <p:cond delay="0"/>
                            </p:stCondLst>
                            <p:childTnLst>
                              <p:par>
                                <p:cTn id="2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500"/>
                            </p:stCondLst>
                            <p:childTnLst>
                              <p:par>
                                <p:cTn id="28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4" fill="hold">
                      <p:stCondLst>
                        <p:cond delay="indefinite"/>
                      </p:stCondLst>
                      <p:childTnLst>
                        <p:par>
                          <p:cTn id="295" fill="hold">
                            <p:stCondLst>
                              <p:cond delay="0"/>
                            </p:stCondLst>
                            <p:childTnLst>
                              <p:par>
                                <p:cTn id="29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4" fill="hold">
                      <p:stCondLst>
                        <p:cond delay="indefinite"/>
                      </p:stCondLst>
                      <p:childTnLst>
                        <p:par>
                          <p:cTn id="325" fill="hold">
                            <p:stCondLst>
                              <p:cond delay="0"/>
                            </p:stCondLst>
                            <p:childTnLst>
                              <p:par>
                                <p:cTn id="32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0" fill="hold">
                      <p:stCondLst>
                        <p:cond delay="indefinite"/>
                      </p:stCondLst>
                      <p:childTnLst>
                        <p:par>
                          <p:cTn id="331" fill="hold">
                            <p:stCondLst>
                              <p:cond delay="0"/>
                            </p:stCondLst>
                            <p:childTnLst>
                              <p:par>
                                <p:cTn id="33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2" fill="hold">
                      <p:stCondLst>
                        <p:cond delay="indefinite"/>
                      </p:stCondLst>
                      <p:childTnLst>
                        <p:par>
                          <p:cTn id="343" fill="hold">
                            <p:stCondLst>
                              <p:cond delay="0"/>
                            </p:stCondLst>
                            <p:childTnLst>
                              <p:par>
                                <p:cTn id="344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8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0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4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6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8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0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2" presetID="35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4" fill="hold">
                      <p:stCondLst>
                        <p:cond delay="indefinite"/>
                      </p:stCondLst>
                      <p:childTnLst>
                        <p:par>
                          <p:cTn id="365" fill="hold">
                            <p:stCondLst>
                              <p:cond delay="0"/>
                            </p:stCondLst>
                            <p:childTnLst>
                              <p:par>
                                <p:cTn id="36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5" fill="hold">
                            <p:stCondLst>
                              <p:cond delay="500"/>
                            </p:stCondLst>
                            <p:childTnLst>
                              <p:par>
                                <p:cTn id="376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0 L 0 -0.07213" pathEditMode="relative" ptsTypes="">
                                      <p:cBhvr>
                                        <p:cTn id="37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8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2" fill="hold">
                      <p:stCondLst>
                        <p:cond delay="indefinite"/>
                      </p:stCondLst>
                      <p:childTnLst>
                        <p:par>
                          <p:cTn id="383" fill="hold">
                            <p:stCondLst>
                              <p:cond delay="0"/>
                            </p:stCondLst>
                            <p:childTnLst>
                              <p:par>
                                <p:cTn id="38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500"/>
                            </p:stCondLst>
                            <p:childTnLst>
                              <p:par>
                                <p:cTn id="4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000"/>
                            </p:stCondLst>
                            <p:childTnLst>
                              <p:par>
                                <p:cTn id="42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2" fill="hold">
                      <p:stCondLst>
                        <p:cond delay="indefinite"/>
                      </p:stCondLst>
                      <p:childTnLst>
                        <p:par>
                          <p:cTn id="423" fill="hold">
                            <p:stCondLst>
                              <p:cond delay="0"/>
                            </p:stCondLst>
                            <p:childTnLst>
                              <p:par>
                                <p:cTn id="4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2" fill="hold">
                            <p:stCondLst>
                              <p:cond delay="500"/>
                            </p:stCondLst>
                            <p:childTnLst>
                              <p:par>
                                <p:cTn id="4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0" fill="hold">
                            <p:stCondLst>
                              <p:cond delay="1500"/>
                            </p:stCondLst>
                            <p:childTnLst>
                              <p:par>
                                <p:cTn id="45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6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9" fill="hold">
                            <p:stCondLst>
                              <p:cond delay="2000"/>
                            </p:stCondLst>
                            <p:childTnLst>
                              <p:par>
                                <p:cTn id="46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8" fill="hold">
                            <p:stCondLst>
                              <p:cond delay="2500"/>
                            </p:stCondLst>
                            <p:childTnLst>
                              <p:par>
                                <p:cTn id="46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5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7" fill="hold">
                            <p:stCondLst>
                              <p:cond delay="3000"/>
                            </p:stCondLst>
                            <p:childTnLst>
                              <p:par>
                                <p:cTn id="47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6" fill="hold">
                            <p:stCondLst>
                              <p:cond delay="3500"/>
                            </p:stCondLst>
                            <p:childTnLst>
                              <p:par>
                                <p:cTn id="48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  <p:bldP spid="24" grpId="1"/>
      <p:bldP spid="29" grpId="0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5" grpId="2" animBg="1"/>
      <p:bldP spid="66" grpId="0" animBg="1"/>
      <p:bldP spid="66" grpId="1" animBg="1"/>
      <p:bldP spid="66" grpId="2" animBg="1"/>
      <p:bldP spid="67" grpId="0" animBg="1"/>
      <p:bldP spid="67" grpId="1" animBg="1"/>
      <p:bldP spid="67" grpId="2" animBg="1"/>
      <p:bldP spid="68" grpId="0" animBg="1"/>
      <p:bldP spid="68" grpId="1" animBg="1"/>
      <p:bldP spid="68" grpId="2" animBg="1"/>
      <p:bldP spid="69" grpId="0" animBg="1"/>
      <p:bldP spid="69" grpId="1" animBg="1"/>
      <p:bldP spid="69" grpId="2" animBg="1"/>
      <p:bldP spid="70" grpId="0" animBg="1"/>
      <p:bldP spid="70" grpId="1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493946" y="3306872"/>
            <a:ext cx="954157" cy="954157"/>
          </a:xfrm>
          <a:prstGeom prst="ellipse">
            <a:avLst/>
          </a:prstGeom>
          <a:solidFill>
            <a:srgbClr val="FFC91F">
              <a:alpha val="0"/>
            </a:srgb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/>
        </p:nvSpPr>
        <p:spPr>
          <a:xfrm>
            <a:off x="1556484" y="2604057"/>
            <a:ext cx="9079031" cy="2356496"/>
          </a:xfrm>
          <a:prstGeom prst="roundRect">
            <a:avLst>
              <a:gd name="adj" fmla="val 2302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71928" y="3509662"/>
            <a:ext cx="9605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zh-CN" sz="3600" kern="0">
                <a:solidFill>
                  <a:srgbClr val="1F9C5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50500</a:t>
            </a:r>
            <a:r>
              <a:rPr lang="zh-CN" altLang="en-US" sz="3600" kern="0">
                <a:solidFill>
                  <a:srgbClr val="1F9C56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是（   ）位数，最高位是（       ）。</a:t>
            </a:r>
            <a:endParaRPr lang="zh-CN" altLang="en-US" sz="3600" kern="0">
              <a:solidFill>
                <a:srgbClr val="1F9C56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0796" y="3491562"/>
            <a:ext cx="800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zh-CN" sz="3200" kern="0">
                <a:solidFill>
                  <a:schemeClr val="tx1">
                    <a:alpha val="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01</a:t>
            </a:r>
            <a:endParaRPr lang="zh-CN" altLang="en-US" sz="3200" kern="0">
              <a:solidFill>
                <a:schemeClr val="tx1">
                  <a:alpha val="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5400000">
            <a:off x="3949148" y="928517"/>
            <a:ext cx="503582" cy="434122"/>
          </a:xfrm>
          <a:prstGeom prst="triangle">
            <a:avLst/>
          </a:prstGeom>
          <a:solidFill>
            <a:srgbClr val="FFC91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39557" y="791635"/>
            <a:ext cx="2512885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zh-CN" altLang="en-US" sz="4000" kern="0">
                <a:latin typeface="造字工房朗倩（非商用）常规体" pitchFamily="50" charset="-122"/>
                <a:ea typeface="造字工房朗倩（非商用）常规体" pitchFamily="50" charset="-122"/>
              </a:rPr>
              <a:t>大数</a:t>
            </a:r>
            <a:endParaRPr lang="zh-CN" altLang="en-US" sz="4000" kern="0">
              <a:latin typeface="造字工房朗倩（非商用）常规体" pitchFamily="50" charset="-122"/>
              <a:ea typeface="造字工房朗倩（非商用）常规体" pitchFamily="50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8932844">
            <a:off x="7725470" y="928517"/>
            <a:ext cx="503582" cy="434122"/>
          </a:xfrm>
          <a:prstGeom prst="triangle">
            <a:avLst/>
          </a:prstGeom>
          <a:solidFill>
            <a:srgbClr val="FFC91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4145377" y="3362670"/>
            <a:ext cx="630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>
                <a:solidFill>
                  <a:srgbClr val="FF0000"/>
                </a:solidFill>
                <a:latin typeface="+mn-ea"/>
              </a:rPr>
              <a:t>5</a:t>
            </a:r>
            <a:endParaRPr lang="zh-CN" altLang="en-US" sz="54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8602200" y="3477627"/>
            <a:ext cx="172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+mn-ea"/>
              </a:rPr>
              <a:t>万位</a:t>
            </a:r>
            <a:endParaRPr lang="zh-CN" altLang="en-US" sz="4000" b="1">
              <a:solidFill>
                <a:srgbClr val="FF0000"/>
              </a:solidFill>
              <a:latin typeface="+mn-ea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67273" y="4132575"/>
            <a:ext cx="954157" cy="954157"/>
          </a:xfrm>
          <a:prstGeom prst="ellipse">
            <a:avLst/>
          </a:prstGeom>
          <a:solidFill>
            <a:srgbClr val="FFC91F">
              <a:alpha val="0"/>
            </a:srgb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0"/>
                </a:schemeClr>
              </a:solidFill>
            </a:endParaRPr>
          </a:p>
        </p:txBody>
      </p:sp>
      <p:sp>
        <p:nvSpPr>
          <p:cNvPr id="25" name="矩形: 圆角 24"/>
          <p:cNvSpPr/>
          <p:nvPr/>
        </p:nvSpPr>
        <p:spPr>
          <a:xfrm>
            <a:off x="2129811" y="3829607"/>
            <a:ext cx="9079031" cy="1662298"/>
          </a:xfrm>
          <a:prstGeom prst="roundRect">
            <a:avLst>
              <a:gd name="adj" fmla="val 29135"/>
            </a:avLst>
          </a:prstGeom>
          <a:solidFill>
            <a:schemeClr val="bg1">
              <a:alpha val="0"/>
            </a:schemeClr>
          </a:solidFill>
          <a:ln>
            <a:solidFill>
              <a:schemeClr val="tx1"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0"/>
                </a:schemeClr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371075" y="4067601"/>
            <a:ext cx="9605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altLang="zh-CN" sz="3600" kern="0">
                <a:solidFill>
                  <a:srgbClr val="1F9C56">
                    <a:alpha val="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457500</a:t>
            </a:r>
            <a:r>
              <a:rPr lang="zh-CN" altLang="en-US" sz="3600" kern="0">
                <a:solidFill>
                  <a:srgbClr val="1F9C56">
                    <a:alpha val="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，左起第三位是（     ）位，表示</a:t>
            </a:r>
            <a:endParaRPr lang="en-US" altLang="zh-CN" sz="3600" kern="0">
              <a:solidFill>
                <a:srgbClr val="1F9C56">
                  <a:alpha val="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  <a:p>
            <a:pPr defTabSz="914400">
              <a:defRPr/>
            </a:pPr>
            <a:r>
              <a:rPr lang="zh-CN" altLang="en-US" sz="3600" kern="0">
                <a:solidFill>
                  <a:srgbClr val="1F9C56">
                    <a:alpha val="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（               ）。</a:t>
            </a:r>
            <a:endParaRPr lang="zh-CN" altLang="en-US" sz="3600" kern="0">
              <a:solidFill>
                <a:srgbClr val="1F9C56">
                  <a:alpha val="0"/>
                </a:srgb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144123" y="4317265"/>
            <a:ext cx="800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altLang="zh-CN" sz="3200" kern="0">
                <a:solidFill>
                  <a:schemeClr val="tx1">
                    <a:alpha val="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02</a:t>
            </a:r>
            <a:endParaRPr lang="zh-CN" altLang="en-US" sz="3200" kern="0">
              <a:solidFill>
                <a:schemeClr val="tx1">
                  <a:alpha val="0"/>
                </a:schemeClr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7640579" y="3910098"/>
            <a:ext cx="630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rgbClr val="FF0000">
                    <a:alpha val="0"/>
                  </a:srgbClr>
                </a:solidFill>
                <a:latin typeface="+mn-ea"/>
              </a:rPr>
              <a:t>百</a:t>
            </a:r>
            <a:endParaRPr lang="zh-CN" altLang="en-US" sz="5400" b="1">
              <a:solidFill>
                <a:srgbClr val="FF0000">
                  <a:alpha val="0"/>
                </a:srgbClr>
              </a:solidFill>
              <a:latin typeface="+mn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2925813" y="4544004"/>
            <a:ext cx="2484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solidFill>
                  <a:srgbClr val="FF0000">
                    <a:alpha val="0"/>
                  </a:srgbClr>
                </a:solidFill>
                <a:latin typeface="+mn-ea"/>
              </a:rPr>
              <a:t>5</a:t>
            </a:r>
            <a:r>
              <a:rPr lang="zh-CN" altLang="en-US" sz="4400" b="1">
                <a:solidFill>
                  <a:srgbClr val="FF0000">
                    <a:alpha val="0"/>
                  </a:srgbClr>
                </a:solidFill>
                <a:latin typeface="+mn-ea"/>
              </a:rPr>
              <a:t>个</a:t>
            </a:r>
            <a:r>
              <a:rPr lang="en-US" altLang="zh-CN" sz="4400" b="1">
                <a:solidFill>
                  <a:srgbClr val="FF0000">
                    <a:alpha val="0"/>
                  </a:srgbClr>
                </a:solidFill>
                <a:latin typeface="+mn-ea"/>
              </a:rPr>
              <a:t>100</a:t>
            </a:r>
            <a:endParaRPr lang="zh-CN" altLang="en-US" sz="4400" b="1">
              <a:solidFill>
                <a:srgbClr val="FF0000">
                  <a:alpha val="0"/>
                </a:srgbClr>
              </a:solidFill>
              <a:latin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22" grpId="0"/>
      <p:bldP spid="23" grpId="0"/>
      <p:bldP spid="24" grpId="0" animBg="1"/>
      <p:bldP spid="25" grpId="0" animBg="1"/>
      <p:bldP spid="26" grpId="0"/>
      <p:bldP spid="27" grpId="0"/>
      <p:bldP spid="28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0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06365" y="737870"/>
            <a:ext cx="22148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新知讲解</a:t>
            </a:r>
            <a:endParaRPr lang="zh-CN" altLang="en-US" sz="4000" b="1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533313" y="3996694"/>
            <a:ext cx="4223795" cy="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7338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读作：二千四百九十六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643651" y="3998679"/>
            <a:ext cx="2480038" cy="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2  4  9  6</a:t>
            </a:r>
            <a:endParaRPr lang="en-US" altLang="zh-CN" sz="2800" b="1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748331" y="4470757"/>
            <a:ext cx="3794590" cy="944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2  4  9  6   0  0  0  0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2" name="文本框 15"/>
          <p:cNvSpPr txBox="1"/>
          <p:nvPr/>
        </p:nvSpPr>
        <p:spPr>
          <a:xfrm>
            <a:off x="5077187" y="2633325"/>
            <a:ext cx="465734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个 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6"/>
          <p:cNvSpPr txBox="1"/>
          <p:nvPr/>
        </p:nvSpPr>
        <p:spPr>
          <a:xfrm>
            <a:off x="4634329" y="2618704"/>
            <a:ext cx="458944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十 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7"/>
          <p:cNvSpPr txBox="1"/>
          <p:nvPr/>
        </p:nvSpPr>
        <p:spPr>
          <a:xfrm>
            <a:off x="4217410" y="2615207"/>
            <a:ext cx="493848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百 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8"/>
          <p:cNvSpPr txBox="1"/>
          <p:nvPr/>
        </p:nvSpPr>
        <p:spPr>
          <a:xfrm>
            <a:off x="3784542" y="2600886"/>
            <a:ext cx="301835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千 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33313" y="4486508"/>
            <a:ext cx="4599781" cy="51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7338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读作：二千四百九十六万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18" name="文本框 20"/>
          <p:cNvSpPr txBox="1"/>
          <p:nvPr/>
        </p:nvSpPr>
        <p:spPr>
          <a:xfrm>
            <a:off x="3160477" y="2611216"/>
            <a:ext cx="529052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万 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21"/>
          <p:cNvSpPr txBox="1"/>
          <p:nvPr/>
        </p:nvSpPr>
        <p:spPr>
          <a:xfrm>
            <a:off x="2714219" y="2633519"/>
            <a:ext cx="443425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十万位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22"/>
          <p:cNvSpPr txBox="1"/>
          <p:nvPr/>
        </p:nvSpPr>
        <p:spPr>
          <a:xfrm>
            <a:off x="2290682" y="2633325"/>
            <a:ext cx="389613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百万位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3"/>
          <p:cNvSpPr txBox="1"/>
          <p:nvPr/>
        </p:nvSpPr>
        <p:spPr>
          <a:xfrm>
            <a:off x="1881665" y="2633325"/>
            <a:ext cx="410541" cy="1371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pitchFamily="49" charset="-122"/>
                <a:ea typeface="楷体" panose="02010609060101010101" pitchFamily="49" charset="-122"/>
              </a:rPr>
              <a:t>千万位</a:t>
            </a:r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991229" y="3992952"/>
            <a:ext cx="356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756442" y="2730770"/>
            <a:ext cx="0" cy="3132000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1858957" y="1677743"/>
            <a:ext cx="7907857" cy="1005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600"/>
              </a:lnSpc>
              <a:spcBef>
                <a:spcPct val="50000"/>
              </a:spcBef>
            </a:pPr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交流:万级的数和个级的数在读法上有什么相同点和不同点?</a:t>
            </a:r>
            <a:endParaRPr lang="zh-CN" altLang="en-US" sz="28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7025993" y="4037152"/>
            <a:ext cx="2569664" cy="94777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9601219" y="4590020"/>
            <a:ext cx="328159" cy="394905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1988430" y="5071532"/>
            <a:ext cx="7990921" cy="603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rgbClr val="00B0F0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万级的数和个级的数读法相同。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988429" y="5540532"/>
            <a:ext cx="7990921" cy="603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但是读万级上的数时,要在后面添上一个“万”字。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833203" y="2496819"/>
            <a:ext cx="920750" cy="1090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5" grpId="0"/>
      <p:bldP spid="26" grpId="0" animBg="1"/>
      <p:bldP spid="27" grpId="0" animBg="1"/>
      <p:bldP spid="28" grpId="0" animBg="1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1"/>
          <p:cNvSpPr/>
          <p:nvPr/>
        </p:nvSpPr>
        <p:spPr>
          <a:xfrm>
            <a:off x="1081088" y="655638"/>
            <a:ext cx="6524625" cy="13843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latin typeface="Times New Roman" panose="02020603050405020304" pitchFamily="18" charset="0"/>
                <a:ea typeface="黑体" panose="02010609060101010101" pitchFamily="49" charset="-122"/>
                <a:sym typeface="Wingdings" panose="05000000000000000000" pitchFamily="2" charset="2"/>
              </a:rPr>
              <a:t>2.</a:t>
            </a:r>
            <a:r>
              <a:rPr lang="en-US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用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“</a:t>
            </a:r>
            <a:r>
              <a:rPr lang="en-US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四舍五入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”</a:t>
            </a:r>
            <a:r>
              <a:rPr lang="en-US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法省略万位后面的尾数，</a:t>
            </a:r>
            <a:endParaRPr lang="en-US" altLang="en-US" sz="2800" b="1">
              <a:latin typeface="Times New Roman" panose="02020603050405020304" pitchFamily="18" charset="0"/>
              <a:ea typeface="楷体" panose="02010609060101010101" pitchFamily="49" charset="-122"/>
              <a:sym typeface="Times New Roman" panose="02020603050405020304" pitchFamily="18" charset="0"/>
            </a:endParaRPr>
          </a:p>
          <a:p>
            <a:pPr defTabSz="914400">
              <a:buClrTx/>
              <a:buSzTx/>
              <a:buFontTx/>
              <a:buNone/>
            </a:pPr>
            <a:r>
              <a:rPr lang="en-US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并改写成用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“</a:t>
            </a:r>
            <a:r>
              <a:rPr lang="en-US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万</a:t>
            </a:r>
            <a:r>
              <a:rPr lang="en-US" altLang="zh-CN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”</a:t>
            </a:r>
            <a:r>
              <a:rPr lang="en-US" altLang="en-US" sz="2800" b="1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作单位的数</a:t>
            </a:r>
            <a:endParaRPr lang="en-US" altLang="en-US" sz="2800" b="1">
              <a:solidFill>
                <a:srgbClr val="008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Times New Roman" panose="02020603050405020304" pitchFamily="18" charset="0"/>
            </a:endParaRPr>
          </a:p>
          <a:p>
            <a:pPr defTabSz="914400">
              <a:buClrTx/>
              <a:buSzTx/>
              <a:buFontTx/>
              <a:buNone/>
            </a:pPr>
            <a:endParaRPr lang="zh-CN" altLang="zh-CN" sz="2800" b="1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291" name="矩形 2"/>
          <p:cNvSpPr/>
          <p:nvPr/>
        </p:nvSpPr>
        <p:spPr>
          <a:xfrm>
            <a:off x="1081088" y="2039938"/>
            <a:ext cx="5800725" cy="3322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L="355600" indent="-355600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1</a:t>
            </a:r>
            <a:r>
              <a:rPr lang="zh-CN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）</a:t>
            </a:r>
            <a:r>
              <a:rPr lang="en-US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4200000(       )420</a:t>
            </a:r>
            <a:r>
              <a:rPr lang="zh-CN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万</a:t>
            </a:r>
            <a:endParaRPr lang="zh-CN" altLang="zh-CN" sz="2800" b="1" dirty="0">
              <a:latin typeface="Times New Roman" panose="02020603050405020304" pitchFamily="18" charset="0"/>
              <a:sym typeface="Wingdings" panose="05000000000000000000" pitchFamily="2" charset="2"/>
            </a:endParaRPr>
          </a:p>
          <a:p>
            <a:pPr marL="355600" indent="-355600" defTabSz="914400" eaLnBrk="0" fontAlgn="ctr" hangingPunct="0">
              <a:lnSpc>
                <a:spcPct val="150000"/>
              </a:lnSpc>
              <a:buClr>
                <a:srgbClr val="000000"/>
              </a:buClr>
              <a:buSzTx/>
              <a:buFontTx/>
              <a:buNone/>
            </a:pPr>
            <a:r>
              <a:rPr lang="zh-CN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2)  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780510≈</a:t>
            </a:r>
            <a:r>
              <a:rPr lang="en-US" altLang="zh-CN" sz="2800" b="1" u="sng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              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en-US" sz="2800" b="1" u="sng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       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万</a:t>
            </a:r>
            <a:endParaRPr lang="en-US" altLang="en-US" sz="2800" b="1" dirty="0">
              <a:latin typeface="Times New Roman" panose="02020603050405020304" pitchFamily="18" charset="0"/>
              <a:ea typeface="楷体" panose="02010609060101010101" pitchFamily="49" charset="-122"/>
              <a:sym typeface="Times New Roman" panose="02020603050405020304" pitchFamily="18" charset="0"/>
            </a:endParaRPr>
          </a:p>
          <a:p>
            <a:pPr marL="355600" indent="-355600" defTabSz="914400" eaLnBrk="0" fontAlgn="ctr" hangingPunct="0">
              <a:lnSpc>
                <a:spcPct val="150000"/>
              </a:lnSpc>
              <a:buClr>
                <a:srgbClr val="000000"/>
              </a:buClr>
              <a:buSzTx/>
              <a:buFontTx/>
              <a:buNone/>
            </a:pP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3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615206≈</a:t>
            </a:r>
            <a:r>
              <a:rPr lang="en-US" altLang="zh-CN" sz="2800" b="1" u="sng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             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en-US" sz="2800" b="1" i="1" u="sng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       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万</a:t>
            </a:r>
            <a:endParaRPr lang="en-US" altLang="en-US" sz="2800" b="1" dirty="0">
              <a:latin typeface="Times New Roman" panose="02020603050405020304" pitchFamily="18" charset="0"/>
              <a:ea typeface="楷体" panose="02010609060101010101" pitchFamily="49" charset="-122"/>
              <a:sym typeface="Times New Roman" panose="02020603050405020304" pitchFamily="18" charset="0"/>
            </a:endParaRPr>
          </a:p>
          <a:p>
            <a:pPr marL="355600" indent="-355600" defTabSz="914400" eaLnBrk="0" fontAlgn="ctr" hangingPunct="0">
              <a:lnSpc>
                <a:spcPct val="150000"/>
              </a:lnSpc>
              <a:buClr>
                <a:srgbClr val="000000"/>
              </a:buClr>
              <a:buSzTx/>
              <a:buFontTx/>
              <a:buNone/>
            </a:pP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（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4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）</a:t>
            </a:r>
            <a:r>
              <a:rPr lang="en-US" altLang="zh-CN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367546≈</a:t>
            </a:r>
            <a:r>
              <a:rPr lang="en-US" altLang="zh-CN" sz="2800" b="1" u="sng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               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＝</a:t>
            </a:r>
            <a:r>
              <a:rPr lang="en-US" altLang="en-US" sz="2800" b="1" u="sng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       </a:t>
            </a:r>
            <a:r>
              <a:rPr lang="en-US" altLang="en-US" sz="2800" b="1" dirty="0">
                <a:latin typeface="Times New Roman" panose="02020603050405020304" pitchFamily="18" charset="0"/>
                <a:ea typeface="楷体" panose="02010609060101010101" pitchFamily="49" charset="-122"/>
                <a:sym typeface="Times New Roman" panose="02020603050405020304" pitchFamily="18" charset="0"/>
              </a:rPr>
              <a:t>万</a:t>
            </a:r>
            <a:endParaRPr lang="en-US" altLang="en-US" sz="2800" b="1" dirty="0">
              <a:latin typeface="Times New Roman" panose="02020603050405020304" pitchFamily="18" charset="0"/>
              <a:ea typeface="楷体" panose="02010609060101010101" pitchFamily="49" charset="-122"/>
              <a:sym typeface="Times New Roman" panose="02020603050405020304" pitchFamily="18" charset="0"/>
            </a:endParaRPr>
          </a:p>
          <a:p>
            <a:pPr marL="355600" indent="-355600" defTabSz="914400">
              <a:lnSpc>
                <a:spcPct val="150000"/>
              </a:lnSpc>
              <a:buClrTx/>
              <a:buSzTx/>
              <a:buFontTx/>
              <a:buNone/>
            </a:pPr>
            <a:endParaRPr lang="zh-CN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2292" name="TextBox 3"/>
          <p:cNvSpPr/>
          <p:nvPr/>
        </p:nvSpPr>
        <p:spPr>
          <a:xfrm>
            <a:off x="3498850" y="2309813"/>
            <a:ext cx="649288" cy="5222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sym typeface="Wingdings" panose="05000000000000000000" pitchFamily="2" charset="2"/>
              </a:rPr>
              <a:t>=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849229" y="2839101"/>
            <a:ext cx="44935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0" cap="none" spc="0" normalizeH="0" baseline="0" noProof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认识数位顺序表</a:t>
            </a:r>
            <a:endParaRPr kumimoji="0" lang="en-US" altLang="zh-CN" sz="4800" b="1" i="0" u="none" strike="noStrike" kern="10" cap="none" spc="0" normalizeH="0" baseline="0" noProof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100000" l="0" r="100000">
                        <a14:foregroundMark x1="5414" y1="28212" x2="18897" y2="10335"/>
                        <a14:foregroundMark x1="21144" y1="7263" x2="36466" y2="14525"/>
                        <a14:foregroundMark x1="40143" y1="18156" x2="51992" y2="2988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73967" y="1984805"/>
            <a:ext cx="2044065" cy="747395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60" y="24441"/>
            <a:ext cx="3506970" cy="1455636"/>
            <a:chOff x="2794491" y="18330"/>
            <a:chExt cx="2630227" cy="1091727"/>
          </a:xfrm>
        </p:grpSpPr>
        <p:sp>
          <p:nvSpPr>
            <p:cNvPr id="7" name="圆角矩形 17"/>
            <p:cNvSpPr/>
            <p:nvPr/>
          </p:nvSpPr>
          <p:spPr>
            <a:xfrm>
              <a:off x="3420532" y="335566"/>
              <a:ext cx="2004186" cy="475884"/>
            </a:xfrm>
            <a:prstGeom prst="roundRect">
              <a:avLst/>
            </a:prstGeom>
            <a:solidFill>
              <a:srgbClr val="31859C">
                <a:alpha val="58039"/>
              </a:srgbClr>
            </a:solidFill>
            <a:ln w="127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2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规律探究</a:t>
              </a:r>
              <a:endParaRPr lang="en-US" altLang="zh-CN" sz="3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8" name="Picture 2" descr="C:\Users\chinaedu\Downloads\速写风格卡通学士帽和书本手绘免扣素材.png"/>
            <p:cNvPicPr>
              <a:picLocks noChangeAspect="1" noChangeArrowheads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2794491" y="18330"/>
              <a:ext cx="1091727" cy="1091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7080" y="-864870"/>
            <a:ext cx="3402330" cy="34023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206365" y="737870"/>
            <a:ext cx="2214880" cy="70104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4000" b="1" smtClean="0">
                <a:solidFill>
                  <a:srgbClr val="6DA986"/>
                </a:solidFill>
                <a:latin typeface="Arial" panose="020B0604020202020204"/>
                <a:ea typeface="微软雅黑" panose="020B0503020204020204" charset="-122"/>
                <a:sym typeface="Arial" panose="020B0604020202020204"/>
              </a:rPr>
              <a:t>新知讲解</a:t>
            </a:r>
            <a:endParaRPr lang="zh-CN" altLang="en-US" sz="4000" b="1" smtClean="0">
              <a:solidFill>
                <a:srgbClr val="6DA986"/>
              </a:solidFill>
              <a:latin typeface="Arial" panose="020B0604020202020204"/>
              <a:ea typeface="微软雅黑" panose="020B0503020204020204" charset="-122"/>
              <a:sym typeface="Arial" panose="020B0604020202020204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766094" y="1614011"/>
            <a:ext cx="7344185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思考:一百万一百万的数,10个一百万是多少?</a:t>
            </a:r>
            <a:endParaRPr lang="zh-CN" altLang="en-US" sz="2800" b="1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 flipV="1">
            <a:off x="6618392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 flipV="1">
            <a:off x="6077364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 flipV="1">
            <a:off x="5534748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4992132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 flipV="1">
            <a:off x="4451103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 flipV="1">
            <a:off x="3908487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 flipV="1">
            <a:off x="3367459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 flipV="1">
            <a:off x="2824843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2283814" y="2340384"/>
            <a:ext cx="0" cy="25200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8"/>
          <p:cNvGrpSpPr/>
          <p:nvPr/>
        </p:nvGrpSpPr>
        <p:grpSpPr>
          <a:xfrm>
            <a:off x="1940829" y="4865461"/>
            <a:ext cx="4973059" cy="836148"/>
            <a:chOff x="1619672" y="4821419"/>
            <a:chExt cx="5401308" cy="835787"/>
          </a:xfrm>
        </p:grpSpPr>
        <p:sp>
          <p:nvSpPr>
            <p:cNvPr id="22" name="矩形 21"/>
            <p:cNvSpPr/>
            <p:nvPr/>
          </p:nvSpPr>
          <p:spPr>
            <a:xfrm>
              <a:off x="1619672" y="4821419"/>
              <a:ext cx="5401308" cy="787709"/>
            </a:xfrm>
            <a:prstGeom prst="rect">
              <a:avLst/>
            </a:prstGeom>
            <a:solidFill>
              <a:schemeClr val="bg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文本框 14"/>
            <p:cNvSpPr txBox="1">
              <a:spLocks noChangeArrowheads="1"/>
            </p:cNvSpPr>
            <p:nvPr/>
          </p:nvSpPr>
          <p:spPr bwMode="auto">
            <a:xfrm>
              <a:off x="6385304" y="4977854"/>
              <a:ext cx="471886" cy="51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个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文本框 24"/>
            <p:cNvSpPr txBox="1">
              <a:spLocks noChangeArrowheads="1"/>
            </p:cNvSpPr>
            <p:nvPr/>
          </p:nvSpPr>
          <p:spPr bwMode="auto">
            <a:xfrm>
              <a:off x="1710077" y="4977854"/>
              <a:ext cx="792088" cy="51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亿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文本框 25"/>
            <p:cNvSpPr txBox="1">
              <a:spLocks noChangeArrowheads="1"/>
            </p:cNvSpPr>
            <p:nvPr/>
          </p:nvSpPr>
          <p:spPr bwMode="auto">
            <a:xfrm>
              <a:off x="5798952" y="4985943"/>
              <a:ext cx="514203" cy="51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十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文本框 26"/>
            <p:cNvSpPr txBox="1">
              <a:spLocks noChangeArrowheads="1"/>
            </p:cNvSpPr>
            <p:nvPr/>
          </p:nvSpPr>
          <p:spPr bwMode="auto">
            <a:xfrm>
              <a:off x="5232271" y="4977854"/>
              <a:ext cx="541401" cy="51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百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文本框 27"/>
            <p:cNvSpPr txBox="1">
              <a:spLocks noChangeArrowheads="1"/>
            </p:cNvSpPr>
            <p:nvPr/>
          </p:nvSpPr>
          <p:spPr bwMode="auto">
            <a:xfrm>
              <a:off x="4644008" y="4977854"/>
              <a:ext cx="792088" cy="51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千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文本框 23"/>
            <p:cNvSpPr txBox="1">
              <a:spLocks noChangeArrowheads="1"/>
            </p:cNvSpPr>
            <p:nvPr/>
          </p:nvSpPr>
          <p:spPr bwMode="auto">
            <a:xfrm>
              <a:off x="3465887" y="4821721"/>
              <a:ext cx="662095" cy="835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十万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31"/>
            <p:cNvSpPr txBox="1">
              <a:spLocks noChangeArrowheads="1"/>
            </p:cNvSpPr>
            <p:nvPr/>
          </p:nvSpPr>
          <p:spPr bwMode="auto">
            <a:xfrm>
              <a:off x="4051091" y="4977854"/>
              <a:ext cx="558839" cy="5179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万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文本框 32"/>
            <p:cNvSpPr txBox="1">
              <a:spLocks noChangeArrowheads="1"/>
            </p:cNvSpPr>
            <p:nvPr/>
          </p:nvSpPr>
          <p:spPr bwMode="auto">
            <a:xfrm>
              <a:off x="2883310" y="4821721"/>
              <a:ext cx="662095" cy="835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百万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1" name="文本框 33"/>
            <p:cNvSpPr txBox="1">
              <a:spLocks noChangeArrowheads="1"/>
            </p:cNvSpPr>
            <p:nvPr/>
          </p:nvSpPr>
          <p:spPr bwMode="auto">
            <a:xfrm>
              <a:off x="2276866" y="4821721"/>
              <a:ext cx="662095" cy="8354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eaVert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800" b="1">
                  <a:latin typeface="楷体" panose="02010609060101010101" pitchFamily="49" charset="-122"/>
                  <a:ea typeface="楷体" panose="02010609060101010101" pitchFamily="49" charset="-122"/>
                </a:rPr>
                <a:t>千万</a:t>
              </a:r>
              <a:endParaRPr lang="zh-CN" altLang="en-US" sz="2800" b="1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2" name="椭圆 31"/>
          <p:cNvSpPr/>
          <p:nvPr/>
        </p:nvSpPr>
        <p:spPr>
          <a:xfrm>
            <a:off x="3060500" y="4663444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3060500" y="4483241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3060500" y="4294947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3060500" y="4108240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060500" y="3921097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3060500" y="3732410"/>
            <a:ext cx="630525" cy="190231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3055534" y="3545394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3055533" y="3349098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3062088" y="3160803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3051022" y="2505671"/>
            <a:ext cx="630526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2489000" y="4678349"/>
            <a:ext cx="630525" cy="188843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885777" y="3221855"/>
            <a:ext cx="3191805" cy="603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smtClean="0">
                <a:latin typeface="楷体" panose="02010609060101010101" pitchFamily="49" charset="-122"/>
                <a:ea typeface="楷体" panose="02010609060101010101" pitchFamily="49" charset="-122"/>
              </a:rPr>
              <a:t>一百万一百万地数,</a:t>
            </a:r>
            <a:endParaRPr lang="zh-CN" altLang="en-US" sz="2800" b="1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808400" y="3778914"/>
            <a:ext cx="3503851" cy="603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>
                <a:latin typeface="楷体" panose="02010609060101010101" pitchFamily="49" charset="-122"/>
                <a:ea typeface="楷体" panose="02010609060101010101" pitchFamily="49" charset="-122"/>
              </a:rPr>
              <a:t>10个一百万是一千万。</a:t>
            </a:r>
            <a:endParaRPr lang="en-US" altLang="zh-CN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圆角矩形 44"/>
          <p:cNvSpPr/>
          <p:nvPr/>
        </p:nvSpPr>
        <p:spPr>
          <a:xfrm>
            <a:off x="6889174" y="3095084"/>
            <a:ext cx="3414837" cy="1328795"/>
          </a:xfrm>
          <a:prstGeom prst="roundRect">
            <a:avLst/>
          </a:prstGeom>
          <a:noFill/>
          <a:ln w="31750">
            <a:solidFill>
              <a:srgbClr val="00B0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 advClick="0" advTm="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3" grpId="0"/>
      <p:bldP spid="44" grpId="0"/>
      <p:bldP spid="4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4"/>
          <p:cNvSpPr txBox="1">
            <a:spLocks noChangeArrowheads="1"/>
          </p:cNvSpPr>
          <p:nvPr/>
        </p:nvSpPr>
        <p:spPr bwMode="auto">
          <a:xfrm>
            <a:off x="6682224" y="2284994"/>
            <a:ext cx="333450" cy="37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个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 Box 35"/>
          <p:cNvSpPr txBox="1">
            <a:spLocks noChangeArrowheads="1"/>
          </p:cNvSpPr>
          <p:nvPr/>
        </p:nvSpPr>
        <p:spPr bwMode="auto">
          <a:xfrm>
            <a:off x="6287807" y="2284994"/>
            <a:ext cx="333450" cy="37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1435" tIns="25718" rIns="51435" bIns="25718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0">
                <a:latin typeface="楷体" panose="02010609060101010101" pitchFamily="49" charset="-122"/>
                <a:ea typeface="楷体" panose="02010609060101010101" pitchFamily="49" charset="-122"/>
              </a:rPr>
              <a:t>十</a:t>
            </a:r>
            <a:endParaRPr lang="zh-CN" altLang="en-US" sz="2100" b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 Box 36"/>
          <p:cNvSpPr txBox="1">
            <a:spLocks noChangeArrowheads="1"/>
          </p:cNvSpPr>
          <p:nvPr/>
        </p:nvSpPr>
        <p:spPr bwMode="auto">
          <a:xfrm>
            <a:off x="5893391" y="2284994"/>
            <a:ext cx="333450" cy="37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1435" tIns="25718" rIns="51435" bIns="25718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0">
                <a:latin typeface="楷体" panose="02010609060101010101" pitchFamily="49" charset="-122"/>
                <a:ea typeface="楷体" panose="02010609060101010101" pitchFamily="49" charset="-122"/>
              </a:rPr>
              <a:t>百</a:t>
            </a:r>
            <a:endParaRPr lang="zh-CN" altLang="en-US" sz="2100" b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 Box 37"/>
          <p:cNvSpPr txBox="1">
            <a:spLocks noChangeArrowheads="1"/>
          </p:cNvSpPr>
          <p:nvPr/>
        </p:nvSpPr>
        <p:spPr bwMode="auto">
          <a:xfrm>
            <a:off x="5498975" y="2284994"/>
            <a:ext cx="333450" cy="37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1435" tIns="25718" rIns="51435" bIns="25718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defRPr sz="3200" b="1"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100" b="0">
                <a:latin typeface="楷体" panose="02010609060101010101" pitchFamily="49" charset="-122"/>
                <a:ea typeface="楷体" panose="02010609060101010101" pitchFamily="49" charset="-122"/>
              </a:rPr>
              <a:t>千</a:t>
            </a:r>
            <a:endParaRPr lang="zh-CN" altLang="en-US" sz="2100" b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 Box 42"/>
          <p:cNvSpPr txBox="1">
            <a:spLocks noChangeArrowheads="1"/>
          </p:cNvSpPr>
          <p:nvPr/>
        </p:nvSpPr>
        <p:spPr bwMode="auto">
          <a:xfrm>
            <a:off x="2763005" y="2172491"/>
            <a:ext cx="333450" cy="37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 Box 39"/>
          <p:cNvSpPr txBox="1">
            <a:spLocks noChangeArrowheads="1"/>
          </p:cNvSpPr>
          <p:nvPr/>
        </p:nvSpPr>
        <p:spPr bwMode="auto">
          <a:xfrm>
            <a:off x="5010969" y="2331536"/>
            <a:ext cx="427040" cy="37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square" lIns="51435" tIns="25718" rIns="51435" bIns="2571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>
                <a:latin typeface="楷体" panose="02010609060101010101" pitchFamily="49" charset="-122"/>
                <a:ea typeface="楷体" panose="02010609060101010101" pitchFamily="49" charset="-122"/>
              </a:rPr>
              <a:t>万</a:t>
            </a:r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4"/>
          <p:cNvSpPr txBox="1"/>
          <p:nvPr/>
        </p:nvSpPr>
        <p:spPr>
          <a:xfrm>
            <a:off x="2075717" y="2172492"/>
            <a:ext cx="778533" cy="375104"/>
          </a:xfrm>
          <a:prstGeom prst="rect">
            <a:avLst/>
          </a:prstGeom>
          <a:noFill/>
        </p:spPr>
        <p:txBody>
          <a:bodyPr wrap="square" lIns="51435" tIns="25718" rIns="51435" bIns="25718" rtlCol="0">
            <a:spAutoFit/>
          </a:bodyPr>
          <a:lstStyle/>
          <a:p>
            <a:r>
              <a:rPr lang="en-US" altLang="zh-CN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487962" y="2669297"/>
            <a:ext cx="5455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873862" y="2669297"/>
            <a:ext cx="5455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272628" y="2669297"/>
            <a:ext cx="5455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642629" y="2669297"/>
            <a:ext cx="54557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2068177" y="843559"/>
            <a:ext cx="4988099" cy="1000467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1.</a:t>
            </a:r>
            <a:r>
              <a:rPr lang="zh-CN" altLang="en-US" b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写出比万大的计数单位。</a:t>
            </a:r>
            <a:endParaRPr lang="en-US" altLang="zh-CN" b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b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2.</a:t>
            </a:r>
            <a:r>
              <a:rPr lang="zh-CN" altLang="en-US" b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想一想，这些计数单位之间有什么关系？</a:t>
            </a:r>
            <a:endParaRPr lang="zh-CN" altLang="en-US" b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PA" val="v4.0.0"/>
</p:tagLst>
</file>

<file path=ppt/tags/tag2.xml><?xml version="1.0" encoding="utf-8"?>
<p:tagLst xmlns:p="http://schemas.openxmlformats.org/presentationml/2006/main">
  <p:tag name="PA" val="v4.0.0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2132</Words>
  <Application>WPS 演示</Application>
  <PresentationFormat>自定义</PresentationFormat>
  <Paragraphs>339</Paragraphs>
  <Slides>18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Gulim</vt:lpstr>
      <vt:lpstr>Calibri</vt:lpstr>
      <vt:lpstr>黑体</vt:lpstr>
      <vt:lpstr>Arial</vt:lpstr>
      <vt:lpstr>方正少儿简体</vt:lpstr>
      <vt:lpstr>方正楷体简体</vt:lpstr>
      <vt:lpstr>思源黑体 CN Bold</vt:lpstr>
      <vt:lpstr>造字工房朗倩（非商用）常规体</vt:lpstr>
      <vt:lpstr>楷体</vt:lpstr>
      <vt:lpstr>Times New Roman</vt:lpstr>
      <vt:lpstr>方正卡通简体</vt:lpstr>
      <vt:lpstr>仓耳青禾体-谷力 W04</vt:lpstr>
      <vt:lpstr>思源宋体 CN Heavy</vt:lpstr>
      <vt:lpstr>楷体_GB2312</vt:lpstr>
      <vt:lpstr>新宋体</vt:lpstr>
      <vt:lpstr>Calibri</vt:lpstr>
      <vt:lpstr>Arial Unicode MS</vt:lpstr>
      <vt:lpstr>Malgun Gothic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2022-05-27T11:54:00Z</cp:lastPrinted>
  <dcterms:created xsi:type="dcterms:W3CDTF">2022-05-27T11:54:00Z</dcterms:created>
  <dcterms:modified xsi:type="dcterms:W3CDTF">2023-10-27T08:46:34Z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19F61664339A4E26B63C9BE9136CF6B2_12</vt:lpwstr>
  </property>
  <property fmtid="{D5CDD505-2E9C-101B-9397-08002B2CF9AE}" pid="3" name="KSOProductBuildVer">
    <vt:lpwstr>2052-12.1.0.15712</vt:lpwstr>
  </property>
</Properties>
</file>