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0" r:id="rId3"/>
    <p:sldId id="256" r:id="rId4"/>
    <p:sldId id="262" r:id="rId5"/>
    <p:sldId id="265" r:id="rId6"/>
    <p:sldId id="277" r:id="rId7"/>
    <p:sldId id="283" r:id="rId9"/>
    <p:sldId id="279" r:id="rId10"/>
    <p:sldId id="269" r:id="rId11"/>
    <p:sldId id="270" r:id="rId12"/>
    <p:sldId id="281" r:id="rId13"/>
    <p:sldId id="259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6" userDrawn="1">
          <p15:clr>
            <a:srgbClr val="A4A3A4"/>
          </p15:clr>
        </p15:guide>
        <p15:guide id="2" pos="28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WW&amp;LQQ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89" autoAdjust="0"/>
    <p:restoredTop sz="95401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646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B01AD-E5E7-4432-AAAC-857E7F8044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F13B7-9125-4721-BA1C-CAB468478EB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57DCC64-3364-41F8-A8CA-E6B7CD886CCC}" type="slidenum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57DCC64-3364-41F8-A8CA-E6B7CD886CCC}" type="slidenum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63D931C-EE36-4262-BDE8-776FB9F2AC44}" type="slidenum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F9E6475-8C0B-4F1C-8CAE-FDC5343E3550}" type="slidenum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1.xml"/><Relationship Id="rId25" Type="http://schemas.openxmlformats.org/officeDocument/2006/relationships/audio" Target="../media/audio1.wav"/><Relationship Id="rId24" Type="http://schemas.openxmlformats.org/officeDocument/2006/relationships/image" Target="../media/image5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27560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亿以内数的写法</a:t>
            </a:r>
            <a:endParaRPr lang="zh-CN" altLang="en-US" sz="4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331640" y="2820873"/>
            <a:ext cx="6768752" cy="113024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哪个数位上</a:t>
            </a: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一个计数单位也没有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，就在那个数位上写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占位。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Rectangle 21"/>
          <p:cNvSpPr txBox="1">
            <a:spLocks noChangeArrowheads="1"/>
          </p:cNvSpPr>
          <p:nvPr/>
        </p:nvSpPr>
        <p:spPr bwMode="auto">
          <a:xfrm>
            <a:off x="1241821" y="1092681"/>
            <a:ext cx="4157232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含有两级数的写法：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4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3846" y="2028785"/>
            <a:ext cx="6768752" cy="57624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先写万级，再写个级；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2769895" y="1707554"/>
            <a:ext cx="4535487" cy="150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4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聆听数学的低</a:t>
            </a: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</a:t>
            </a:r>
            <a:endParaRPr lang="en-US" altLang="zh-CN" sz="40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</a:t>
            </a:r>
            <a:r>
              <a:rPr lang="zh-CN" altLang="en-US" sz="4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悟科学的真</a:t>
            </a: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谛</a:t>
            </a:r>
            <a:endParaRPr lang="zh-CN" altLang="en-US" sz="40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518900" y="109474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27584" y="987574"/>
            <a:ext cx="7128792" cy="3219557"/>
            <a:chOff x="827584" y="987574"/>
            <a:chExt cx="7128792" cy="3219557"/>
          </a:xfrm>
        </p:grpSpPr>
        <p:sp>
          <p:nvSpPr>
            <p:cNvPr id="2" name="TextBox 1"/>
            <p:cNvSpPr txBox="1"/>
            <p:nvPr/>
          </p:nvSpPr>
          <p:spPr>
            <a:xfrm>
              <a:off x="1128192" y="1635646"/>
              <a:ext cx="6768752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根据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最新的调查资料，分布在我国滩涂上的海洋生物种类</a:t>
              </a:r>
              <a:r>
                <a:rPr lang="zh-CN" altLang="en-US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共有一千五百八十多种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。其中以软体动物（也就是平常我们所说的贝类）最多，</a:t>
              </a:r>
              <a:r>
                <a:rPr lang="zh-CN" altLang="en-US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有五百一十三种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，其次</a:t>
              </a:r>
              <a:r>
                <a:rPr lang="zh-CN" altLang="en-US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是海藻三百五十八种，甲壳类（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主要是平常我们所说的虾、蟹</a:t>
              </a:r>
              <a:r>
                <a:rPr lang="zh-CN" altLang="en-US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）三百零八种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，其他类群种类很少。我国沿海滩涂生物的种数与海域生物一样，也是自北向南逐渐增多。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827584" y="987574"/>
              <a:ext cx="7128792" cy="3219557"/>
              <a:chOff x="827584" y="987574"/>
              <a:chExt cx="7128792" cy="3219557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128192" y="987574"/>
                <a:ext cx="14401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smtClean="0">
                    <a:latin typeface="宋体" panose="02010600030101010101" pitchFamily="2" charset="-122"/>
                    <a:ea typeface="宋体" panose="02010600030101010101" pitchFamily="2" charset="-122"/>
                  </a:rPr>
                  <a:t>海底播报：</a:t>
                </a:r>
                <a:endPara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4" name="圆角矩形 3"/>
              <p:cNvSpPr/>
              <p:nvPr/>
            </p:nvSpPr>
            <p:spPr>
              <a:xfrm>
                <a:off x="827584" y="1542835"/>
                <a:ext cx="7128792" cy="2664296"/>
              </a:xfrm>
              <a:prstGeom prst="roundRect">
                <a:avLst/>
              </a:prstGeom>
              <a:noFill/>
              <a:ln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2224204" y="2133482"/>
            <a:ext cx="1584176" cy="288032"/>
          </a:xfrm>
          <a:prstGeom prst="rect">
            <a:avLst/>
          </a:prstGeom>
          <a:solidFill>
            <a:schemeClr val="accent5">
              <a:lumMod val="60000"/>
              <a:lumOff val="4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56926" y="2532015"/>
            <a:ext cx="1270310" cy="288032"/>
          </a:xfrm>
          <a:prstGeom prst="rect">
            <a:avLst/>
          </a:prstGeom>
          <a:solidFill>
            <a:schemeClr val="accent5">
              <a:lumMod val="60000"/>
              <a:lumOff val="4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50834" y="2914158"/>
            <a:ext cx="1224136" cy="288032"/>
          </a:xfrm>
          <a:prstGeom prst="rect">
            <a:avLst/>
          </a:prstGeom>
          <a:solidFill>
            <a:schemeClr val="accent5">
              <a:lumMod val="60000"/>
              <a:lumOff val="4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11324" y="3291830"/>
            <a:ext cx="1031540" cy="288032"/>
          </a:xfrm>
          <a:prstGeom prst="rect">
            <a:avLst/>
          </a:prstGeom>
          <a:solidFill>
            <a:schemeClr val="accent5">
              <a:lumMod val="60000"/>
              <a:lumOff val="40000"/>
              <a:alpha val="3882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683568" y="3795886"/>
            <a:ext cx="7643868" cy="104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>
        <p:sndAc>
          <p:stSnd>
            <p:snd r:embed="rId2" name="chimes.wav"/>
          </p:stSnd>
        </p:sndAc>
      </p:transition>
    </mc:Choice>
    <mc:Fallback>
      <p:transition advTm="3000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0348" y="597158"/>
            <a:ext cx="2207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写出下面各数。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3" y="1274848"/>
            <a:ext cx="813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1580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3" y="185091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3" y="245613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358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3" y="302638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308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42528" y="1274847"/>
            <a:ext cx="392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一千五百八十   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97238" y="1850913"/>
            <a:ext cx="3254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五百一十三    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04414" y="2426977"/>
            <a:ext cx="31103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三百五十八    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09124" y="3003039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三百零八    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31"/>
          <p:cNvSpPr txBox="1">
            <a:spLocks noChangeArrowheads="1"/>
          </p:cNvSpPr>
          <p:nvPr/>
        </p:nvSpPr>
        <p:spPr bwMode="auto">
          <a:xfrm>
            <a:off x="1403648" y="3795127"/>
            <a:ext cx="65527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从高位写起，哪一位是几就在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一位上写几，哪一位上一个单位也没有就</a:t>
            </a:r>
            <a:r>
              <a:rPr lang="zh-CN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位上写</a:t>
            </a:r>
            <a:r>
              <a: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07704" y="1202839"/>
            <a:ext cx="4752528" cy="2376264"/>
          </a:xfrm>
          <a:prstGeom prst="roundRect">
            <a:avLst/>
          </a:prstGeom>
          <a:noFill/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>
        <p:sndAc>
          <p:stSnd>
            <p:snd r:embed="rId1" name="chimes.wav"/>
          </p:stSnd>
        </p:sndAc>
      </p:transition>
    </mc:Choice>
    <mc:Fallback>
      <p:transition advTm="3000"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2" grpId="0"/>
      <p:bldP spid="13" grpId="0"/>
      <p:bldP spid="2" grpId="0"/>
      <p:bldP spid="5" grpId="0"/>
      <p:bldP spid="15" grpId="0"/>
      <p:bldP spid="6" grpId="0"/>
      <p:bldP spid="23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876256" y="257619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3" y="1142990"/>
            <a:ext cx="4795466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北京大钟寺的永乐大钟内外共铸了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二十三万零一百八十四个字。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3"/>
          <a:stretch>
            <a:fillRect/>
          </a:stretch>
        </p:blipFill>
        <p:spPr bwMode="auto">
          <a:xfrm>
            <a:off x="6516216" y="1153339"/>
            <a:ext cx="1656184" cy="250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>
          <a:xfrm>
            <a:off x="684205" y="2852528"/>
            <a:ext cx="4031811" cy="1438275"/>
            <a:chOff x="962126" y="2425950"/>
            <a:chExt cx="3661356" cy="1200867"/>
          </a:xfrm>
        </p:grpSpPr>
        <p:pic>
          <p:nvPicPr>
            <p:cNvPr id="8" name="Picture 52" descr="C:\Users\Administrator\Desktop\QQ图片11111.pngQQ图片11111"/>
            <p:cNvPicPr>
              <a:picLocks noChangeAspect="1" noChangeArrowheads="1"/>
            </p:cNvPicPr>
            <p:nvPr/>
          </p:nvPicPr>
          <p:blipFill>
            <a:blip r:embed="rId24" cstate="email"/>
            <a:stretch>
              <a:fillRect/>
            </a:stretch>
          </p:blipFill>
          <p:spPr bwMode="auto">
            <a:xfrm>
              <a:off x="962126" y="2425950"/>
              <a:ext cx="1122746" cy="1200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组合 8"/>
            <p:cNvGrpSpPr/>
            <p:nvPr/>
          </p:nvGrpSpPr>
          <p:grpSpPr>
            <a:xfrm>
              <a:off x="2007816" y="2570828"/>
              <a:ext cx="2615666" cy="402276"/>
              <a:chOff x="1679965" y="3184665"/>
              <a:chExt cx="1449669" cy="543628"/>
            </a:xfrm>
          </p:grpSpPr>
          <p:sp>
            <p:nvSpPr>
              <p:cNvPr id="10" name="圆角矩形标注 9"/>
              <p:cNvSpPr/>
              <p:nvPr/>
            </p:nvSpPr>
            <p:spPr>
              <a:xfrm>
                <a:off x="1679965" y="3221462"/>
                <a:ext cx="1445566" cy="506831"/>
              </a:xfrm>
              <a:prstGeom prst="wedgeRoundRectCallout">
                <a:avLst>
                  <a:gd name="adj1" fmla="val -54621"/>
                  <a:gd name="adj2" fmla="val 43465"/>
                  <a:gd name="adj3" fmla="val 16667"/>
                </a:avLst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文本框 4"/>
              <p:cNvSpPr txBox="1">
                <a:spLocks noChangeArrowheads="1"/>
              </p:cNvSpPr>
              <p:nvPr/>
            </p:nvSpPr>
            <p:spPr bwMode="auto">
              <a:xfrm>
                <a:off x="1760338" y="3184665"/>
                <a:ext cx="1369296" cy="520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400" b="1" kern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这样的数怎样写？</a:t>
                </a:r>
                <a:endParaRPr lang="zh-CN" altLang="en-US" sz="24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1021360" y="1803267"/>
            <a:ext cx="3096344" cy="476359"/>
          </a:xfrm>
          <a:prstGeom prst="rect">
            <a:avLst/>
          </a:prstGeom>
          <a:solidFill>
            <a:srgbClr val="FF0066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>
        <p:sndAc>
          <p:stSnd>
            <p:snd r:embed="rId25" name="chimes.wav"/>
          </p:stSnd>
        </p:sndAc>
      </p:transition>
    </mc:Choice>
    <mc:Fallback>
      <p:transition advTm="3000">
        <p:sndAc>
          <p:stSnd>
            <p:snd r:embed="rId2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1"/>
          <p:cNvSpPr txBox="1">
            <a:spLocks noChangeArrowheads="1"/>
          </p:cNvSpPr>
          <p:nvPr/>
        </p:nvSpPr>
        <p:spPr bwMode="auto">
          <a:xfrm>
            <a:off x="644718" y="1922665"/>
            <a:ext cx="1124343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二十三</a:t>
            </a:r>
            <a:endParaRPr lang="en-US" altLang="zh-CN" sz="2400" b="1" kern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Rectangle 21"/>
          <p:cNvSpPr txBox="1">
            <a:spLocks noChangeArrowheads="1"/>
          </p:cNvSpPr>
          <p:nvPr/>
        </p:nvSpPr>
        <p:spPr bwMode="auto">
          <a:xfrm>
            <a:off x="1597260" y="1922666"/>
            <a:ext cx="512110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万</a:t>
            </a:r>
            <a:endParaRPr lang="en-US" altLang="zh-CN" sz="2400" b="1" kern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Rectangle 21"/>
          <p:cNvSpPr txBox="1">
            <a:spLocks noChangeArrowheads="1"/>
          </p:cNvSpPr>
          <p:nvPr/>
        </p:nvSpPr>
        <p:spPr bwMode="auto">
          <a:xfrm>
            <a:off x="1957300" y="1940947"/>
            <a:ext cx="224868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零一百八十四</a:t>
            </a:r>
            <a:endParaRPr lang="en-US" altLang="zh-CN" sz="2400" b="1" kern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Rectangle 21"/>
          <p:cNvSpPr txBox="1">
            <a:spLocks noChangeArrowheads="1"/>
          </p:cNvSpPr>
          <p:nvPr/>
        </p:nvSpPr>
        <p:spPr bwMode="auto">
          <a:xfrm>
            <a:off x="3907490" y="1940947"/>
            <a:ext cx="224868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写作：</a:t>
            </a:r>
            <a:endParaRPr lang="en-US" altLang="zh-CN" sz="2400" b="1" kern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49080" y="698530"/>
            <a:ext cx="3330750" cy="1925053"/>
            <a:chOff x="5049080" y="411510"/>
            <a:chExt cx="3330750" cy="1925053"/>
          </a:xfrm>
        </p:grpSpPr>
        <p:sp>
          <p:nvSpPr>
            <p:cNvPr id="38" name="文本框 74"/>
            <p:cNvSpPr txBox="1">
              <a:spLocks noChangeArrowheads="1"/>
            </p:cNvSpPr>
            <p:nvPr/>
          </p:nvSpPr>
          <p:spPr bwMode="auto">
            <a:xfrm>
              <a:off x="5898208" y="417335"/>
              <a:ext cx="338554" cy="110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十万位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39" name="文本框 75"/>
            <p:cNvSpPr txBox="1">
              <a:spLocks noChangeArrowheads="1"/>
            </p:cNvSpPr>
            <p:nvPr/>
          </p:nvSpPr>
          <p:spPr bwMode="auto">
            <a:xfrm>
              <a:off x="5468649" y="411510"/>
              <a:ext cx="338554" cy="1084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百万位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0" name="文本框 76"/>
            <p:cNvSpPr txBox="1">
              <a:spLocks noChangeArrowheads="1"/>
            </p:cNvSpPr>
            <p:nvPr/>
          </p:nvSpPr>
          <p:spPr bwMode="auto">
            <a:xfrm>
              <a:off x="5049080" y="417335"/>
              <a:ext cx="338554" cy="110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千万位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1" name="文本框 77"/>
            <p:cNvSpPr txBox="1">
              <a:spLocks noChangeArrowheads="1"/>
            </p:cNvSpPr>
            <p:nvPr/>
          </p:nvSpPr>
          <p:spPr bwMode="auto">
            <a:xfrm>
              <a:off x="6304485" y="699372"/>
              <a:ext cx="338554" cy="818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万位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2" name="文本框 78"/>
            <p:cNvSpPr txBox="1">
              <a:spLocks noChangeArrowheads="1"/>
            </p:cNvSpPr>
            <p:nvPr/>
          </p:nvSpPr>
          <p:spPr bwMode="auto">
            <a:xfrm>
              <a:off x="6776597" y="714002"/>
              <a:ext cx="338554" cy="818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千位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3" name="文本框 79"/>
            <p:cNvSpPr txBox="1">
              <a:spLocks noChangeArrowheads="1"/>
            </p:cNvSpPr>
            <p:nvPr/>
          </p:nvSpPr>
          <p:spPr bwMode="auto">
            <a:xfrm>
              <a:off x="7168243" y="714002"/>
              <a:ext cx="338554" cy="818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百位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4" name="文本框 80"/>
            <p:cNvSpPr txBox="1">
              <a:spLocks noChangeArrowheads="1"/>
            </p:cNvSpPr>
            <p:nvPr/>
          </p:nvSpPr>
          <p:spPr bwMode="auto">
            <a:xfrm>
              <a:off x="7589150" y="714002"/>
              <a:ext cx="338554" cy="818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十位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sp>
          <p:nvSpPr>
            <p:cNvPr id="45" name="文本框 81"/>
            <p:cNvSpPr txBox="1">
              <a:spLocks noChangeArrowheads="1"/>
            </p:cNvSpPr>
            <p:nvPr/>
          </p:nvSpPr>
          <p:spPr bwMode="auto">
            <a:xfrm>
              <a:off x="7988115" y="714002"/>
              <a:ext cx="338554" cy="818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1200"/>
                </a:lnSpc>
              </a:pPr>
              <a:r>
                <a:rPr lang="zh-CN" altLang="en-US" sz="2400" b="1">
                  <a:latin typeface="Arial" panose="020B0604020202020204" pitchFamily="34" charset="0"/>
                </a:rPr>
                <a:t>个位</a:t>
              </a:r>
              <a:endParaRPr lang="zh-CN" altLang="en-US" sz="2400" b="1">
                <a:latin typeface="Arial" panose="020B0604020202020204" pitchFamily="34" charset="0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5105562" y="426023"/>
              <a:ext cx="3274268" cy="1910540"/>
              <a:chOff x="812058" y="1074095"/>
              <a:chExt cx="3274268" cy="1910540"/>
            </a:xfrm>
          </p:grpSpPr>
          <p:cxnSp>
            <p:nvCxnSpPr>
              <p:cNvPr id="47" name="直接连接符 46"/>
              <p:cNvCxnSpPr/>
              <p:nvPr/>
            </p:nvCxnSpPr>
            <p:spPr bwMode="auto">
              <a:xfrm flipH="1">
                <a:off x="2477743" y="1074095"/>
                <a:ext cx="0" cy="191054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 bwMode="auto">
              <a:xfrm flipV="1">
                <a:off x="812058" y="2107507"/>
                <a:ext cx="3274268" cy="4101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矩形 49"/>
          <p:cNvSpPr/>
          <p:nvPr/>
        </p:nvSpPr>
        <p:spPr>
          <a:xfrm>
            <a:off x="5113784" y="806016"/>
            <a:ext cx="1646924" cy="972634"/>
          </a:xfrm>
          <a:prstGeom prst="rect">
            <a:avLst/>
          </a:prstGeom>
          <a:solidFill>
            <a:srgbClr val="FF0066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98928" y="806016"/>
            <a:ext cx="1568462" cy="972634"/>
          </a:xfrm>
          <a:prstGeom prst="rect">
            <a:avLst/>
          </a:prstGeom>
          <a:solidFill>
            <a:srgbClr val="92D05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3" name="Rectangle 21"/>
          <p:cNvSpPr txBox="1">
            <a:spLocks noChangeArrowheads="1"/>
          </p:cNvSpPr>
          <p:nvPr/>
        </p:nvSpPr>
        <p:spPr bwMode="auto">
          <a:xfrm>
            <a:off x="990117" y="1922666"/>
            <a:ext cx="714888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2 3</a:t>
            </a:r>
            <a:endParaRPr lang="en-US" altLang="zh-CN" b="1" kern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Rectangle 21"/>
          <p:cNvSpPr txBox="1">
            <a:spLocks noChangeArrowheads="1"/>
          </p:cNvSpPr>
          <p:nvPr/>
        </p:nvSpPr>
        <p:spPr bwMode="auto">
          <a:xfrm>
            <a:off x="2438136" y="1954423"/>
            <a:ext cx="1650210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0 1 8 4</a:t>
            </a:r>
            <a:endParaRPr lang="en-US" altLang="zh-CN" b="1" kern="0" spc="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" name="文本框 114"/>
          <p:cNvSpPr txBox="1">
            <a:spLocks noChangeArrowheads="1"/>
          </p:cNvSpPr>
          <p:nvPr/>
        </p:nvSpPr>
        <p:spPr bwMode="auto">
          <a:xfrm>
            <a:off x="1775059" y="3146802"/>
            <a:ext cx="5760252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这个数有两级，先写万级，再写个级。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71"/>
          <p:cNvSpPr txBox="1">
            <a:spLocks noChangeArrowheads="1"/>
          </p:cNvSpPr>
          <p:nvPr/>
        </p:nvSpPr>
        <p:spPr bwMode="auto">
          <a:xfrm flipH="1">
            <a:off x="1775059" y="3938890"/>
            <a:ext cx="55317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千位上一个单位也没有，写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占位。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4.44444E-06 L 0.55556 0.0074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78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7 -4.69136E-06 L 0.49757 0.00494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50" grpId="0" animBg="1"/>
      <p:bldP spid="52" grpId="0" animBg="1"/>
      <p:bldP spid="53" grpId="0"/>
      <p:bldP spid="53" grpId="1"/>
      <p:bldP spid="54" grpId="0"/>
      <p:bldP spid="54" grpId="1"/>
      <p:bldP spid="92" grpId="0"/>
      <p:bldP spid="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1"/>
          <p:cNvSpPr txBox="1">
            <a:spLocks noChangeArrowheads="1"/>
          </p:cNvSpPr>
          <p:nvPr/>
        </p:nvSpPr>
        <p:spPr bwMode="auto">
          <a:xfrm>
            <a:off x="644718" y="1779155"/>
            <a:ext cx="1124343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二十三</a:t>
            </a: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 txBox="1">
            <a:spLocks noChangeArrowheads="1"/>
          </p:cNvSpPr>
          <p:nvPr/>
        </p:nvSpPr>
        <p:spPr bwMode="auto">
          <a:xfrm>
            <a:off x="1597260" y="1779156"/>
            <a:ext cx="512110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</a:t>
            </a: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Rectangle 21"/>
          <p:cNvSpPr txBox="1">
            <a:spLocks noChangeArrowheads="1"/>
          </p:cNvSpPr>
          <p:nvPr/>
        </p:nvSpPr>
        <p:spPr bwMode="auto">
          <a:xfrm>
            <a:off x="1957300" y="1797437"/>
            <a:ext cx="224868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零一百八十四</a:t>
            </a: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Rectangle 21"/>
          <p:cNvSpPr txBox="1">
            <a:spLocks noChangeArrowheads="1"/>
          </p:cNvSpPr>
          <p:nvPr/>
        </p:nvSpPr>
        <p:spPr bwMode="auto">
          <a:xfrm>
            <a:off x="3907490" y="1797437"/>
            <a:ext cx="224868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Rectangle 21"/>
          <p:cNvSpPr txBox="1">
            <a:spLocks noChangeArrowheads="1"/>
          </p:cNvSpPr>
          <p:nvPr/>
        </p:nvSpPr>
        <p:spPr bwMode="auto">
          <a:xfrm>
            <a:off x="6089360" y="1812044"/>
            <a:ext cx="714888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2 3</a:t>
            </a:r>
            <a:endParaRPr lang="en-US" altLang="zh-CN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Rectangle 21"/>
          <p:cNvSpPr txBox="1">
            <a:spLocks noChangeArrowheads="1"/>
          </p:cNvSpPr>
          <p:nvPr/>
        </p:nvSpPr>
        <p:spPr bwMode="auto">
          <a:xfrm>
            <a:off x="6910278" y="1819930"/>
            <a:ext cx="1650210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0 1 8 4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Rectangle 21"/>
          <p:cNvSpPr txBox="1">
            <a:spLocks noChangeArrowheads="1"/>
          </p:cNvSpPr>
          <p:nvPr/>
        </p:nvSpPr>
        <p:spPr bwMode="auto">
          <a:xfrm>
            <a:off x="809387" y="2346394"/>
            <a:ext cx="4157232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十万二千三百四十五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作：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6" name="Rectangle 21"/>
          <p:cNvSpPr txBox="1">
            <a:spLocks noChangeArrowheads="1"/>
          </p:cNvSpPr>
          <p:nvPr/>
        </p:nvSpPr>
        <p:spPr bwMode="auto">
          <a:xfrm>
            <a:off x="1403648" y="2817881"/>
            <a:ext cx="343455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三百零二万六千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作：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7" name="Rectangle 21"/>
          <p:cNvSpPr txBox="1">
            <a:spLocks noChangeArrowheads="1"/>
          </p:cNvSpPr>
          <p:nvPr/>
        </p:nvSpPr>
        <p:spPr bwMode="auto">
          <a:xfrm>
            <a:off x="764368" y="3284606"/>
            <a:ext cx="4104456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二千零四十万零七百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作：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8" name="Rectangle 21"/>
          <p:cNvSpPr txBox="1">
            <a:spLocks noChangeArrowheads="1"/>
          </p:cNvSpPr>
          <p:nvPr/>
        </p:nvSpPr>
        <p:spPr bwMode="auto">
          <a:xfrm>
            <a:off x="2311893" y="3813661"/>
            <a:ext cx="2556931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五万零三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endParaRPr lang="en-US" altLang="zh-CN" sz="2400" b="1" kern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994910" y="2283212"/>
            <a:ext cx="3790394" cy="2112053"/>
            <a:chOff x="4672014" y="2396079"/>
            <a:chExt cx="4197348" cy="2112053"/>
          </a:xfrm>
        </p:grpSpPr>
        <p:cxnSp>
          <p:nvCxnSpPr>
            <p:cNvPr id="60" name="直接连接符 59"/>
            <p:cNvCxnSpPr/>
            <p:nvPr/>
          </p:nvCxnSpPr>
          <p:spPr bwMode="auto">
            <a:xfrm>
              <a:off x="6640005" y="2396079"/>
              <a:ext cx="19027" cy="2059997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687888" y="3003798"/>
              <a:ext cx="413173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700588" y="3507855"/>
              <a:ext cx="4168774" cy="4497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4672014" y="4011910"/>
              <a:ext cx="4147606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4700588" y="4461160"/>
              <a:ext cx="4168774" cy="4697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椭圆 66"/>
          <p:cNvSpPr/>
          <p:nvPr/>
        </p:nvSpPr>
        <p:spPr>
          <a:xfrm>
            <a:off x="1315573" y="2490133"/>
            <a:ext cx="369887" cy="3857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8" name="Rectangle 21"/>
          <p:cNvSpPr txBox="1">
            <a:spLocks noChangeArrowheads="1"/>
          </p:cNvSpPr>
          <p:nvPr/>
        </p:nvSpPr>
        <p:spPr bwMode="auto">
          <a:xfrm>
            <a:off x="6072606" y="2326474"/>
            <a:ext cx="768542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9" name="Rectangle 21"/>
          <p:cNvSpPr txBox="1">
            <a:spLocks noChangeArrowheads="1"/>
          </p:cNvSpPr>
          <p:nvPr/>
        </p:nvSpPr>
        <p:spPr bwMode="auto">
          <a:xfrm>
            <a:off x="6921566" y="2320800"/>
            <a:ext cx="1691673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2 3 4 5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2715499" y="2972305"/>
            <a:ext cx="369887" cy="3857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" name="Rectangle 21"/>
          <p:cNvSpPr txBox="1">
            <a:spLocks noChangeArrowheads="1"/>
          </p:cNvSpPr>
          <p:nvPr/>
        </p:nvSpPr>
        <p:spPr bwMode="auto">
          <a:xfrm>
            <a:off x="5724128" y="2861538"/>
            <a:ext cx="1238391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3 0 2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Rectangle 21"/>
          <p:cNvSpPr txBox="1">
            <a:spLocks noChangeArrowheads="1"/>
          </p:cNvSpPr>
          <p:nvPr/>
        </p:nvSpPr>
        <p:spPr bwMode="auto">
          <a:xfrm>
            <a:off x="6956735" y="2855864"/>
            <a:ext cx="1691673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6 0 0 0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2451375" y="3434345"/>
            <a:ext cx="369887" cy="3857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Rectangle 21"/>
          <p:cNvSpPr txBox="1">
            <a:spLocks noChangeArrowheads="1"/>
          </p:cNvSpPr>
          <p:nvPr/>
        </p:nvSpPr>
        <p:spPr bwMode="auto">
          <a:xfrm>
            <a:off x="5353563" y="3332098"/>
            <a:ext cx="1594701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2 0 4 0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5" name="Rectangle 21"/>
          <p:cNvSpPr txBox="1">
            <a:spLocks noChangeArrowheads="1"/>
          </p:cNvSpPr>
          <p:nvPr/>
        </p:nvSpPr>
        <p:spPr bwMode="auto">
          <a:xfrm>
            <a:off x="6967198" y="3326424"/>
            <a:ext cx="1691673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0 7 0 0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2730892" y="3971365"/>
            <a:ext cx="369887" cy="3857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7" name="Rectangle 21"/>
          <p:cNvSpPr txBox="1">
            <a:spLocks noChangeArrowheads="1"/>
          </p:cNvSpPr>
          <p:nvPr/>
        </p:nvSpPr>
        <p:spPr bwMode="auto">
          <a:xfrm>
            <a:off x="6491985" y="3811331"/>
            <a:ext cx="384271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8" name="Rectangle 21"/>
          <p:cNvSpPr txBox="1">
            <a:spLocks noChangeArrowheads="1"/>
          </p:cNvSpPr>
          <p:nvPr/>
        </p:nvSpPr>
        <p:spPr bwMode="auto">
          <a:xfrm>
            <a:off x="6977663" y="3805657"/>
            <a:ext cx="1691673" cy="6072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b="1" kern="0" spc="100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0 0 0 3</a:t>
            </a:r>
            <a:endParaRPr lang="en-US" altLang="zh-CN" b="1" kern="0" spc="10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9" name="Picture 1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862596">
            <a:off x="7356615" y="3944370"/>
            <a:ext cx="515196" cy="51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1328929" y="4587468"/>
            <a:ext cx="6771463" cy="423474"/>
            <a:chOff x="842750" y="4251756"/>
            <a:chExt cx="6771463" cy="423474"/>
          </a:xfrm>
        </p:grpSpPr>
        <p:sp>
          <p:nvSpPr>
            <p:cNvPr id="66" name="圆角矩形标注 65"/>
            <p:cNvSpPr/>
            <p:nvPr/>
          </p:nvSpPr>
          <p:spPr bwMode="auto">
            <a:xfrm>
              <a:off x="842750" y="4251756"/>
              <a:ext cx="6771463" cy="423474"/>
            </a:xfrm>
            <a:prstGeom prst="wedgeRoundRectCallout">
              <a:avLst>
                <a:gd name="adj1" fmla="val -18034"/>
                <a:gd name="adj2" fmla="val -99744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文本框 114"/>
            <p:cNvSpPr txBox="1">
              <a:spLocks noChangeArrowheads="1"/>
            </p:cNvSpPr>
            <p:nvPr/>
          </p:nvSpPr>
          <p:spPr bwMode="auto">
            <a:xfrm>
              <a:off x="842750" y="4275119"/>
              <a:ext cx="67714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这里的“</a:t>
              </a:r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” ，是</a:t>
              </a:r>
              <a:r>
                <a:rPr lang="en-US" altLang="zh-CN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个一，看来</a:t>
              </a:r>
              <a:r>
                <a:rPr lang="zh-CN" altLang="en-US" sz="2000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千位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000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百位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000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十位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上都是</a:t>
              </a:r>
              <a:r>
                <a:rPr lang="en-US" altLang="zh-CN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0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49080" y="555020"/>
            <a:ext cx="3330750" cy="1925053"/>
            <a:chOff x="5049080" y="411510"/>
            <a:chExt cx="3330750" cy="1925053"/>
          </a:xfrm>
        </p:grpSpPr>
        <p:grpSp>
          <p:nvGrpSpPr>
            <p:cNvPr id="70" name="组合 69"/>
            <p:cNvGrpSpPr/>
            <p:nvPr/>
          </p:nvGrpSpPr>
          <p:grpSpPr>
            <a:xfrm>
              <a:off x="5049080" y="411510"/>
              <a:ext cx="3330750" cy="1925053"/>
              <a:chOff x="5049080" y="411510"/>
              <a:chExt cx="3330750" cy="1925053"/>
            </a:xfrm>
          </p:grpSpPr>
          <p:sp>
            <p:nvSpPr>
              <p:cNvPr id="71" name="文本框 74"/>
              <p:cNvSpPr txBox="1">
                <a:spLocks noChangeArrowheads="1"/>
              </p:cNvSpPr>
              <p:nvPr/>
            </p:nvSpPr>
            <p:spPr bwMode="auto">
              <a:xfrm>
                <a:off x="5898208" y="417335"/>
                <a:ext cx="338554" cy="1107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十万位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2" name="文本框 75"/>
              <p:cNvSpPr txBox="1">
                <a:spLocks noChangeArrowheads="1"/>
              </p:cNvSpPr>
              <p:nvPr/>
            </p:nvSpPr>
            <p:spPr bwMode="auto">
              <a:xfrm>
                <a:off x="5468649" y="411510"/>
                <a:ext cx="338554" cy="1084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百万位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3" name="文本框 76"/>
              <p:cNvSpPr txBox="1">
                <a:spLocks noChangeArrowheads="1"/>
              </p:cNvSpPr>
              <p:nvPr/>
            </p:nvSpPr>
            <p:spPr bwMode="auto">
              <a:xfrm>
                <a:off x="5049080" y="417335"/>
                <a:ext cx="338554" cy="1107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千万位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4" name="文本框 77"/>
              <p:cNvSpPr txBox="1">
                <a:spLocks noChangeArrowheads="1"/>
              </p:cNvSpPr>
              <p:nvPr/>
            </p:nvSpPr>
            <p:spPr bwMode="auto">
              <a:xfrm>
                <a:off x="6304485" y="699372"/>
                <a:ext cx="338554" cy="818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万位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5" name="文本框 78"/>
              <p:cNvSpPr txBox="1">
                <a:spLocks noChangeArrowheads="1"/>
              </p:cNvSpPr>
              <p:nvPr/>
            </p:nvSpPr>
            <p:spPr bwMode="auto">
              <a:xfrm>
                <a:off x="6776597" y="714002"/>
                <a:ext cx="338554" cy="818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千位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6" name="文本框 79"/>
              <p:cNvSpPr txBox="1">
                <a:spLocks noChangeArrowheads="1"/>
              </p:cNvSpPr>
              <p:nvPr/>
            </p:nvSpPr>
            <p:spPr bwMode="auto">
              <a:xfrm>
                <a:off x="7168243" y="714002"/>
                <a:ext cx="338554" cy="818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百位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77" name="文本框 80"/>
              <p:cNvSpPr txBox="1">
                <a:spLocks noChangeArrowheads="1"/>
              </p:cNvSpPr>
              <p:nvPr/>
            </p:nvSpPr>
            <p:spPr bwMode="auto">
              <a:xfrm>
                <a:off x="7589150" y="714002"/>
                <a:ext cx="338554" cy="818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十位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sp>
            <p:nvSpPr>
              <p:cNvPr id="89" name="文本框 81"/>
              <p:cNvSpPr txBox="1">
                <a:spLocks noChangeArrowheads="1"/>
              </p:cNvSpPr>
              <p:nvPr/>
            </p:nvSpPr>
            <p:spPr bwMode="auto">
              <a:xfrm>
                <a:off x="7988115" y="714002"/>
                <a:ext cx="338554" cy="8184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200"/>
                  </a:lnSpc>
                </a:pPr>
                <a:r>
                  <a:rPr lang="zh-CN" altLang="en-US" sz="2400" b="1">
                    <a:latin typeface="Arial" panose="020B0604020202020204" pitchFamily="34" charset="0"/>
                  </a:rPr>
                  <a:t>个位</a:t>
                </a:r>
                <a:endParaRPr lang="zh-CN" altLang="en-US" sz="2400" b="1">
                  <a:latin typeface="Arial" panose="020B0604020202020204" pitchFamily="34" charset="0"/>
                </a:endParaRPr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5105562" y="426023"/>
                <a:ext cx="3274268" cy="1910540"/>
                <a:chOff x="812058" y="1074095"/>
                <a:chExt cx="3274268" cy="1910540"/>
              </a:xfrm>
            </p:grpSpPr>
            <p:cxnSp>
              <p:nvCxnSpPr>
                <p:cNvPr id="91" name="直接连接符 90"/>
                <p:cNvCxnSpPr/>
                <p:nvPr/>
              </p:nvCxnSpPr>
              <p:spPr bwMode="auto">
                <a:xfrm flipH="1">
                  <a:off x="2477743" y="1074095"/>
                  <a:ext cx="0" cy="191054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接连接符 91"/>
                <p:cNvCxnSpPr/>
                <p:nvPr/>
              </p:nvCxnSpPr>
              <p:spPr bwMode="auto">
                <a:xfrm flipV="1">
                  <a:off x="812058" y="2107507"/>
                  <a:ext cx="3274268" cy="4101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3" name="矩形 92"/>
            <p:cNvSpPr/>
            <p:nvPr/>
          </p:nvSpPr>
          <p:spPr>
            <a:xfrm>
              <a:off x="5113784" y="511501"/>
              <a:ext cx="1646924" cy="972634"/>
            </a:xfrm>
            <a:prstGeom prst="rect">
              <a:avLst/>
            </a:prstGeom>
            <a:solidFill>
              <a:srgbClr val="FF0066">
                <a:alpha val="3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6798928" y="511501"/>
              <a:ext cx="1568462" cy="972634"/>
            </a:xfrm>
            <a:prstGeom prst="rect">
              <a:avLst/>
            </a:prstGeom>
            <a:solidFill>
              <a:srgbClr val="92D050">
                <a:alpha val="3882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67" grpId="0" animBg="1"/>
      <p:bldP spid="78" grpId="0"/>
      <p:bldP spid="79" grpId="0"/>
      <p:bldP spid="80" grpId="0" animBg="1"/>
      <p:bldP spid="81" grpId="0"/>
      <p:bldP spid="82" grpId="0"/>
      <p:bldP spid="83" grpId="0" animBg="1"/>
      <p:bldP spid="84" grpId="0"/>
      <p:bldP spid="85" grpId="0"/>
      <p:bldP spid="86" grpId="0" animBg="1"/>
      <p:bldP spid="87" grpId="0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76162" y="613219"/>
            <a:ext cx="5836188" cy="2821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矩形 57"/>
          <p:cNvSpPr/>
          <p:nvPr/>
        </p:nvSpPr>
        <p:spPr>
          <a:xfrm>
            <a:off x="4639961" y="1387458"/>
            <a:ext cx="1189602" cy="1945469"/>
          </a:xfrm>
          <a:prstGeom prst="rect">
            <a:avLst/>
          </a:prstGeom>
          <a:solidFill>
            <a:srgbClr val="FF0066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829563" y="1387458"/>
            <a:ext cx="1152000" cy="1944000"/>
          </a:xfrm>
          <a:prstGeom prst="rect">
            <a:avLst/>
          </a:prstGeom>
          <a:solidFill>
            <a:srgbClr val="92D05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Rectangle 21"/>
          <p:cNvSpPr txBox="1">
            <a:spLocks noChangeArrowheads="1"/>
          </p:cNvSpPr>
          <p:nvPr/>
        </p:nvSpPr>
        <p:spPr bwMode="auto">
          <a:xfrm>
            <a:off x="324034" y="3236838"/>
            <a:ext cx="2376264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亿以内数的写法：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4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Rectangle 21"/>
          <p:cNvSpPr txBox="1">
            <a:spLocks noChangeArrowheads="1"/>
          </p:cNvSpPr>
          <p:nvPr/>
        </p:nvSpPr>
        <p:spPr bwMode="auto">
          <a:xfrm>
            <a:off x="186854" y="3742298"/>
            <a:ext cx="2513129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找到“万”字；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0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Rectangle 21"/>
          <p:cNvSpPr txBox="1">
            <a:spLocks noChangeArrowheads="1"/>
          </p:cNvSpPr>
          <p:nvPr/>
        </p:nvSpPr>
        <p:spPr bwMode="auto">
          <a:xfrm>
            <a:off x="3564255" y="3867150"/>
            <a:ext cx="4413250" cy="51943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zh-CN" altLang="en-US" sz="2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想：</a:t>
            </a:r>
            <a:r>
              <a:rPr lang="zh-CN" altLang="en-US" sz="2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它是几位数，最高位是哪一位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0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Rectangle 21"/>
          <p:cNvSpPr txBox="1">
            <a:spLocks noChangeArrowheads="1"/>
          </p:cNvSpPr>
          <p:nvPr/>
        </p:nvSpPr>
        <p:spPr bwMode="auto">
          <a:xfrm>
            <a:off x="107692" y="4299193"/>
            <a:ext cx="3960440" cy="4857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三写：</a:t>
            </a:r>
            <a:r>
              <a:rPr lang="zh-CN" altLang="en-US" sz="2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先写万级，再写个级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0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Rectangle 21"/>
          <p:cNvSpPr txBox="1">
            <a:spLocks noChangeArrowheads="1"/>
          </p:cNvSpPr>
          <p:nvPr/>
        </p:nvSpPr>
        <p:spPr bwMode="auto">
          <a:xfrm>
            <a:off x="3615690" y="4298950"/>
            <a:ext cx="5384800" cy="66865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2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四查：</a:t>
            </a:r>
            <a:r>
              <a:rPr lang="zh-CN" altLang="en-US" sz="2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把写出的数读一遍，看和原题是否一致；</a:t>
            </a:r>
            <a:endParaRPr lang="zh-CN" altLang="en-US" sz="20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en-US" altLang="zh-CN" sz="20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161709" y="1570193"/>
            <a:ext cx="252000" cy="306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918687" y="1982413"/>
            <a:ext cx="252000" cy="306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2718229" y="2642400"/>
            <a:ext cx="252000" cy="306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947393" y="3026928"/>
            <a:ext cx="252000" cy="306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2934997" y="2327423"/>
            <a:ext cx="252000" cy="306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476162" y="1603543"/>
            <a:ext cx="288032" cy="272650"/>
          </a:xfrm>
          <a:prstGeom prst="rect">
            <a:avLst/>
          </a:prstGeom>
          <a:solidFill>
            <a:srgbClr val="FF990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642663" y="2017493"/>
            <a:ext cx="288000" cy="273600"/>
          </a:xfrm>
          <a:prstGeom prst="rect">
            <a:avLst/>
          </a:prstGeom>
          <a:solidFill>
            <a:srgbClr val="FF990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620177" y="2690819"/>
            <a:ext cx="288000" cy="273600"/>
          </a:xfrm>
          <a:prstGeom prst="rect">
            <a:avLst/>
          </a:prstGeom>
          <a:solidFill>
            <a:srgbClr val="FF990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027433" y="2359599"/>
            <a:ext cx="288000" cy="273600"/>
          </a:xfrm>
          <a:prstGeom prst="rect">
            <a:avLst/>
          </a:prstGeom>
          <a:solidFill>
            <a:srgbClr val="FF990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699526" y="3071140"/>
            <a:ext cx="288000" cy="273600"/>
          </a:xfrm>
          <a:prstGeom prst="rect">
            <a:avLst/>
          </a:prstGeom>
          <a:solidFill>
            <a:srgbClr val="FF9900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01571" y="2990696"/>
            <a:ext cx="2488101" cy="400110"/>
            <a:chOff x="6045081" y="2631921"/>
            <a:chExt cx="2488101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7140294" y="2631921"/>
              <a:ext cx="13928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连续写</a:t>
              </a:r>
              <a:r>
                <a:rPr lang="en-US" altLang="zh-CN" sz="2000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</a:t>
              </a:r>
              <a:endPara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6045081" y="2668154"/>
              <a:ext cx="687159" cy="31781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/>
      <p:bldP spid="61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42910" y="1158761"/>
            <a:ext cx="2458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出下列各数。</a:t>
            </a:r>
            <a:endParaRPr 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45669" y="2085814"/>
            <a:ext cx="7524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36024" y="2598547"/>
            <a:ext cx="7524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45669" y="3125862"/>
            <a:ext cx="7524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</a:t>
            </a:r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45668" y="3624263"/>
            <a:ext cx="7524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9207" y="2082895"/>
            <a:ext cx="282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三十五万零六百九十五</a:t>
            </a:r>
            <a:endParaRPr lang="zh-CN" altLang="en-US" sz="2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2321" y="2597217"/>
            <a:ext cx="2536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八万四千二百四十五</a:t>
            </a:r>
            <a:endParaRPr lang="zh-CN" altLang="en-US" sz="2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文本框 18"/>
          <p:cNvSpPr txBox="1"/>
          <p:nvPr/>
        </p:nvSpPr>
        <p:spPr>
          <a:xfrm>
            <a:off x="1408843" y="3125862"/>
            <a:ext cx="2087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三百零三万六千</a:t>
            </a:r>
            <a:endParaRPr lang="zh-CN" altLang="en-US" sz="2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2163136" y="3624263"/>
            <a:ext cx="1296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五万零八</a:t>
            </a:r>
            <a:endParaRPr lang="zh-CN" altLang="en-US" sz="20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6182463" y="2082895"/>
            <a:ext cx="197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0     6     9    5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5023393" y="2099910"/>
            <a:ext cx="89223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559527" y="786751"/>
            <a:ext cx="4573270" cy="3082290"/>
            <a:chOff x="2492" y="2117"/>
            <a:chExt cx="7202" cy="4854"/>
          </a:xfrm>
        </p:grpSpPr>
        <p:grpSp>
          <p:nvGrpSpPr>
            <p:cNvPr id="27" name="组合 26"/>
            <p:cNvGrpSpPr/>
            <p:nvPr/>
          </p:nvGrpSpPr>
          <p:grpSpPr>
            <a:xfrm>
              <a:off x="2959" y="2117"/>
              <a:ext cx="6499" cy="4854"/>
              <a:chOff x="2959" y="2117"/>
              <a:chExt cx="6499" cy="4854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2959" y="2150"/>
                <a:ext cx="6499" cy="1888"/>
                <a:chOff x="2959" y="2150"/>
                <a:chExt cx="6499" cy="1888"/>
              </a:xfrm>
            </p:grpSpPr>
            <p:sp>
              <p:nvSpPr>
                <p:cNvPr id="31" name="文本框 3"/>
                <p:cNvSpPr txBox="1"/>
                <p:nvPr/>
              </p:nvSpPr>
              <p:spPr>
                <a:xfrm>
                  <a:off x="8788" y="2150"/>
                  <a:ext cx="670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个位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文本框 4"/>
                <p:cNvSpPr txBox="1"/>
                <p:nvPr/>
              </p:nvSpPr>
              <p:spPr>
                <a:xfrm>
                  <a:off x="8005" y="2150"/>
                  <a:ext cx="670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十位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文本框 11"/>
                <p:cNvSpPr txBox="1"/>
                <p:nvPr/>
              </p:nvSpPr>
              <p:spPr>
                <a:xfrm>
                  <a:off x="7189" y="2150"/>
                  <a:ext cx="703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百位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文本框 12"/>
                <p:cNvSpPr txBox="1"/>
                <p:nvPr/>
              </p:nvSpPr>
              <p:spPr>
                <a:xfrm>
                  <a:off x="6373" y="2150"/>
                  <a:ext cx="703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千位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文本框 13"/>
                <p:cNvSpPr txBox="1"/>
                <p:nvPr/>
              </p:nvSpPr>
              <p:spPr>
                <a:xfrm>
                  <a:off x="5374" y="2150"/>
                  <a:ext cx="670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万位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文本框 14"/>
                <p:cNvSpPr txBox="1"/>
                <p:nvPr/>
              </p:nvSpPr>
              <p:spPr>
                <a:xfrm>
                  <a:off x="4591" y="2150"/>
                  <a:ext cx="670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0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十万位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文本框 15"/>
                <p:cNvSpPr txBox="1"/>
                <p:nvPr/>
              </p:nvSpPr>
              <p:spPr>
                <a:xfrm>
                  <a:off x="3775" y="2150"/>
                  <a:ext cx="703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0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百万位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文本框 16"/>
                <p:cNvSpPr txBox="1"/>
                <p:nvPr/>
              </p:nvSpPr>
              <p:spPr>
                <a:xfrm>
                  <a:off x="2959" y="2150"/>
                  <a:ext cx="703" cy="1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lnSpc>
                      <a:spcPct val="100000"/>
                    </a:lnSpc>
                  </a:pPr>
                  <a:r>
                    <a:rPr lang="zh-CN" altLang="en-US" sz="2400" b="1" smtClean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千万位</a:t>
                  </a:r>
                  <a:endParaRPr lang="zh-CN" altLang="en-US" sz="24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0" name="直接连接符 29"/>
              <p:cNvCxnSpPr/>
              <p:nvPr/>
            </p:nvCxnSpPr>
            <p:spPr>
              <a:xfrm flipH="1">
                <a:off x="6373" y="2117"/>
                <a:ext cx="0" cy="4854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直接连接符 27"/>
            <p:cNvCxnSpPr/>
            <p:nvPr/>
          </p:nvCxnSpPr>
          <p:spPr>
            <a:xfrm>
              <a:off x="2492" y="3926"/>
              <a:ext cx="7202" cy="1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文本框 2"/>
          <p:cNvSpPr txBox="1"/>
          <p:nvPr/>
        </p:nvSpPr>
        <p:spPr>
          <a:xfrm>
            <a:off x="5565938" y="2544560"/>
            <a:ext cx="365040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18"/>
          <p:cNvSpPr txBox="1"/>
          <p:nvPr/>
        </p:nvSpPr>
        <p:spPr>
          <a:xfrm>
            <a:off x="6182461" y="2560285"/>
            <a:ext cx="197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4     2     4    5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2"/>
          <p:cNvSpPr txBox="1"/>
          <p:nvPr/>
        </p:nvSpPr>
        <p:spPr>
          <a:xfrm>
            <a:off x="4567639" y="3091007"/>
            <a:ext cx="139940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3     0    3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18"/>
          <p:cNvSpPr txBox="1"/>
          <p:nvPr/>
        </p:nvSpPr>
        <p:spPr>
          <a:xfrm>
            <a:off x="6237313" y="3064267"/>
            <a:ext cx="197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6     0     0    0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2"/>
          <p:cNvSpPr txBox="1"/>
          <p:nvPr/>
        </p:nvSpPr>
        <p:spPr>
          <a:xfrm>
            <a:off x="5565938" y="3521811"/>
            <a:ext cx="36504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文本框 18"/>
          <p:cNvSpPr txBox="1"/>
          <p:nvPr/>
        </p:nvSpPr>
        <p:spPr>
          <a:xfrm>
            <a:off x="6227265" y="3536540"/>
            <a:ext cx="197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0     0     0    8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549814" y="2049344"/>
            <a:ext cx="273576" cy="4380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251351" y="2561532"/>
            <a:ext cx="273576" cy="4380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513343" y="3098535"/>
            <a:ext cx="273576" cy="4380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513343" y="3617026"/>
            <a:ext cx="273576" cy="43800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3854399" y="4206214"/>
            <a:ext cx="3243945" cy="813049"/>
          </a:xfrm>
          <a:prstGeom prst="wedgeRoundRectCallout">
            <a:avLst>
              <a:gd name="adj1" fmla="val 28779"/>
              <a:gd name="adj2" fmla="val -70359"/>
              <a:gd name="adj3" fmla="val 16667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五万零八只有一个</a:t>
            </a:r>
            <a:r>
              <a:rPr lang="en-US" altLang="zh-CN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，为什么却写了三个</a:t>
            </a:r>
            <a:r>
              <a:rPr lang="en-US" altLang="zh-CN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0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>
        <p:sndAc>
          <p:stSnd>
            <p:snd r:embed="rId1" name="chimes.wav"/>
          </p:stSnd>
        </p:sndAc>
      </p:transition>
    </mc:Choice>
    <mc:Fallback>
      <p:transition advTm="3000"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8" grpId="0"/>
      <p:bldP spid="9" grpId="0"/>
      <p:bldP spid="10" grpId="0"/>
      <p:bldP spid="11" grpId="0"/>
      <p:bldP spid="18" grpId="0"/>
      <p:bldP spid="19" grpId="0"/>
      <p:bldP spid="22" grpId="0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50" grpId="0" animBg="1"/>
      <p:bldP spid="51" grpId="0" animBg="1"/>
      <p:bldP spid="52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7224" y="1071552"/>
            <a:ext cx="251874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写出下列各数。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1469" y="2243271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2870000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85805" y="2286951"/>
            <a:ext cx="3240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7384250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61469" y="3467407"/>
            <a:ext cx="2160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34009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85805" y="3467407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写作：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2000600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90463" y="1706477"/>
            <a:ext cx="2604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二百八十七万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057019" y="1711943"/>
            <a:ext cx="3872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七百三十八万四千二百五十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85805" y="2891343"/>
            <a:ext cx="2080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二百万零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六百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61469" y="2819335"/>
            <a:ext cx="211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三万四千零九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>
        <p:sndAc>
          <p:stSnd>
            <p:snd r:embed="rId1" name="chimes.wav"/>
          </p:stSnd>
        </p:sndAc>
      </p:transition>
    </mc:Choice>
    <mc:Fallback>
      <p:transition advTm="3000">
        <p:sndAc>
          <p:stSnd>
            <p:snd r:embed="rId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  <p:bldP spid="9" grpId="0"/>
      <p:bldP spid="21" grpId="0"/>
      <p:bldP spid="28" grpId="0"/>
      <p:bldP spid="29" grpId="0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bfe31dfa-9c3d-4be2-90f5-b6ad27eafac7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1773</Words>
  <Application>WPS 演示</Application>
  <PresentationFormat>全屏显示(16:9)</PresentationFormat>
  <Paragraphs>230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Calibri Light</vt:lpstr>
      <vt:lpstr>黑体</vt:lpstr>
      <vt:lpstr>Times New Roman</vt:lpstr>
      <vt:lpstr>微软雅黑</vt:lpstr>
      <vt:lpstr>楷体</vt:lpstr>
      <vt:lpstr>Calibri</vt:lpstr>
      <vt:lpstr>Arial</vt:lpstr>
      <vt:lpstr>Arial Unicode MS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2022-11-26T20:01:00Z</cp:lastPrinted>
  <dcterms:created xsi:type="dcterms:W3CDTF">2022-11-26T20:01:00Z</dcterms:created>
  <dcterms:modified xsi:type="dcterms:W3CDTF">2023-10-27T08:47:28Z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907F7539E21C45F0A5CB5DD20978C1AB_12</vt:lpwstr>
  </property>
  <property fmtid="{D5CDD505-2E9C-101B-9397-08002B2CF9AE}" pid="3" name="KSOProductBuildVer">
    <vt:lpwstr>2052-12.1.0.15712</vt:lpwstr>
  </property>
</Properties>
</file>