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72" r:id="rId3"/>
    <p:sldId id="373" r:id="rId5"/>
    <p:sldId id="374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386" r:id="rId18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00" userDrawn="1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FE"/>
    <a:srgbClr val="FB3DDD"/>
    <a:srgbClr val="FFDB15"/>
    <a:srgbClr val="F39438"/>
    <a:srgbClr val="FCD319"/>
    <a:srgbClr val="C9AB17"/>
    <a:srgbClr val="FE52FF"/>
    <a:srgbClr val="996600"/>
    <a:srgbClr val="BF2024"/>
    <a:srgbClr val="005E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4414" autoAdjust="0"/>
  </p:normalViewPr>
  <p:slideViewPr>
    <p:cSldViewPr snapToGrid="0" showGuides="1">
      <p:cViewPr varScale="1">
        <p:scale>
          <a:sx n="107" d="100"/>
          <a:sy n="107" d="100"/>
        </p:scale>
        <p:origin x="-84" y="-642"/>
      </p:cViewPr>
      <p:guideLst>
        <p:guide orient="horz" pos="3067"/>
        <p:guide pos="3840"/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61626" y="162088"/>
            <a:ext cx="518738" cy="411767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381981" y="177138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6.GIF"/><Relationship Id="rId1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981947"/>
            <a:ext cx="91440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求亿以内数的近似数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矩形 67"/>
          <p:cNvSpPr/>
          <p:nvPr/>
        </p:nvSpPr>
        <p:spPr>
          <a:xfrm rot="20342484">
            <a:off x="-420579" y="3570776"/>
            <a:ext cx="183086" cy="23852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zh-CN" altLang="en-US" sz="1100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57639" y="433337"/>
            <a:ext cx="3216265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人教版小学数学四年级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49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068440" y="1309019"/>
            <a:ext cx="3757144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2016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年五一黄金周期间，呈坎景区共接待游客</a:t>
            </a:r>
            <a:r>
              <a:rPr lang="en-US" altLang="zh-CN" sz="21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1 4183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人。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068440" y="2459659"/>
            <a:ext cx="3510886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但报道中称“</a:t>
            </a:r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大约</a:t>
            </a:r>
            <a:r>
              <a:rPr lang="en-US" altLang="zh-CN" sz="21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14000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人”，这样的说法合理吗？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" name="直接连接符 24"/>
          <p:cNvCxnSpPr>
            <a:cxnSpLocks noChangeShapeType="1"/>
          </p:cNvCxnSpPr>
          <p:nvPr/>
        </p:nvCxnSpPr>
        <p:spPr bwMode="auto">
          <a:xfrm flipH="1">
            <a:off x="6196117" y="1885680"/>
            <a:ext cx="1777" cy="398945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图片 5" descr="呈坎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9808" y="1339269"/>
            <a:ext cx="2968389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22546"/>
          <p:cNvSpPr txBox="1">
            <a:spLocks noChangeArrowheads="1"/>
          </p:cNvSpPr>
          <p:nvPr/>
        </p:nvSpPr>
        <p:spPr bwMode="auto">
          <a:xfrm>
            <a:off x="1505577" y="872238"/>
            <a:ext cx="2562240" cy="71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方框里最大能填几？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217406" y="1804842"/>
            <a:ext cx="1848583" cy="415498"/>
            <a:chOff x="2956541" y="2406455"/>
            <a:chExt cx="2464778" cy="553997"/>
          </a:xfrm>
        </p:grpSpPr>
        <p:sp>
          <p:nvSpPr>
            <p:cNvPr id="23" name="文本框 22546"/>
            <p:cNvSpPr txBox="1">
              <a:spLocks noChangeArrowheads="1"/>
            </p:cNvSpPr>
            <p:nvPr/>
          </p:nvSpPr>
          <p:spPr bwMode="auto">
            <a:xfrm>
              <a:off x="2956541" y="2406455"/>
              <a:ext cx="246477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3     320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≈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286408" y="2406455"/>
              <a:ext cx="481600" cy="481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14067" y="1804842"/>
            <a:ext cx="2483372" cy="415498"/>
            <a:chOff x="2956541" y="2406455"/>
            <a:chExt cx="3311162" cy="553997"/>
          </a:xfrm>
        </p:grpSpPr>
        <p:sp>
          <p:nvSpPr>
            <p:cNvPr id="27" name="文本框 22546"/>
            <p:cNvSpPr txBox="1">
              <a:spLocks noChangeArrowheads="1"/>
            </p:cNvSpPr>
            <p:nvPr/>
          </p:nvSpPr>
          <p:spPr bwMode="auto">
            <a:xfrm>
              <a:off x="2956541" y="2406455"/>
              <a:ext cx="3311162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125     769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≈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125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674600" y="2406455"/>
              <a:ext cx="481600" cy="481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005809" y="2375825"/>
            <a:ext cx="2055371" cy="879777"/>
            <a:chOff x="2674412" y="3167766"/>
            <a:chExt cx="2740495" cy="1173035"/>
          </a:xfrm>
        </p:grpSpPr>
        <p:sp>
          <p:nvSpPr>
            <p:cNvPr id="29" name="文本框 22546"/>
            <p:cNvSpPr txBox="1">
              <a:spLocks noChangeArrowheads="1"/>
            </p:cNvSpPr>
            <p:nvPr/>
          </p:nvSpPr>
          <p:spPr bwMode="auto">
            <a:xfrm>
              <a:off x="2674412" y="3786804"/>
              <a:ext cx="2740495" cy="553997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7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8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箭头: 下 30"/>
            <p:cNvSpPr/>
            <p:nvPr/>
          </p:nvSpPr>
          <p:spPr>
            <a:xfrm rot="10800000">
              <a:off x="3275179" y="3167766"/>
              <a:ext cx="481600" cy="577418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870098" y="2355220"/>
            <a:ext cx="2055371" cy="900383"/>
            <a:chOff x="6493465" y="3140291"/>
            <a:chExt cx="2740495" cy="1200510"/>
          </a:xfrm>
        </p:grpSpPr>
        <p:sp>
          <p:nvSpPr>
            <p:cNvPr id="30" name="文本框 22546"/>
            <p:cNvSpPr txBox="1">
              <a:spLocks noChangeArrowheads="1"/>
            </p:cNvSpPr>
            <p:nvPr/>
          </p:nvSpPr>
          <p:spPr bwMode="auto">
            <a:xfrm>
              <a:off x="6493465" y="3786804"/>
              <a:ext cx="2740495" cy="553997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0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箭头: 下 31"/>
            <p:cNvSpPr/>
            <p:nvPr/>
          </p:nvSpPr>
          <p:spPr>
            <a:xfrm rot="10800000">
              <a:off x="7136815" y="3140291"/>
              <a:ext cx="481600" cy="577418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22546"/>
          <p:cNvSpPr txBox="1">
            <a:spLocks noChangeArrowheads="1"/>
          </p:cNvSpPr>
          <p:nvPr/>
        </p:nvSpPr>
        <p:spPr bwMode="auto">
          <a:xfrm>
            <a:off x="1505577" y="872238"/>
            <a:ext cx="2562240" cy="715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方框里最小能填几？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217406" y="1804842"/>
            <a:ext cx="2165978" cy="415498"/>
            <a:chOff x="2956541" y="2406455"/>
            <a:chExt cx="2887970" cy="553997"/>
          </a:xfrm>
        </p:grpSpPr>
        <p:sp>
          <p:nvSpPr>
            <p:cNvPr id="23" name="文本框 22546"/>
            <p:cNvSpPr txBox="1">
              <a:spLocks noChangeArrowheads="1"/>
            </p:cNvSpPr>
            <p:nvPr/>
          </p:nvSpPr>
          <p:spPr bwMode="auto">
            <a:xfrm>
              <a:off x="2956541" y="2406455"/>
              <a:ext cx="2887970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30     942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≈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31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474796" y="2406455"/>
              <a:ext cx="481600" cy="481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14067" y="1804842"/>
            <a:ext cx="2483372" cy="415498"/>
            <a:chOff x="2956541" y="2406455"/>
            <a:chExt cx="3311162" cy="553997"/>
          </a:xfrm>
        </p:grpSpPr>
        <p:sp>
          <p:nvSpPr>
            <p:cNvPr id="27" name="文本框 22546"/>
            <p:cNvSpPr txBox="1">
              <a:spLocks noChangeArrowheads="1"/>
            </p:cNvSpPr>
            <p:nvPr/>
          </p:nvSpPr>
          <p:spPr bwMode="auto">
            <a:xfrm>
              <a:off x="2956541" y="2406455"/>
              <a:ext cx="3311162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237     780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≈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237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674600" y="2406455"/>
              <a:ext cx="481600" cy="481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145632" y="2383066"/>
            <a:ext cx="2055371" cy="879777"/>
            <a:chOff x="2674412" y="3167766"/>
            <a:chExt cx="2740495" cy="1173035"/>
          </a:xfrm>
        </p:grpSpPr>
        <p:sp>
          <p:nvSpPr>
            <p:cNvPr id="29" name="文本框 22546"/>
            <p:cNvSpPr txBox="1">
              <a:spLocks noChangeArrowheads="1"/>
            </p:cNvSpPr>
            <p:nvPr/>
          </p:nvSpPr>
          <p:spPr bwMode="auto">
            <a:xfrm>
              <a:off x="2674412" y="3786804"/>
              <a:ext cx="2740495" cy="553997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7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8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箭头: 下 30"/>
            <p:cNvSpPr/>
            <p:nvPr/>
          </p:nvSpPr>
          <p:spPr>
            <a:xfrm rot="10800000">
              <a:off x="3275179" y="3167766"/>
              <a:ext cx="481600" cy="577418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870098" y="2355220"/>
            <a:ext cx="2055371" cy="900383"/>
            <a:chOff x="6493465" y="3140291"/>
            <a:chExt cx="2740495" cy="1200510"/>
          </a:xfrm>
        </p:grpSpPr>
        <p:sp>
          <p:nvSpPr>
            <p:cNvPr id="30" name="文本框 22546"/>
            <p:cNvSpPr txBox="1">
              <a:spLocks noChangeArrowheads="1"/>
            </p:cNvSpPr>
            <p:nvPr/>
          </p:nvSpPr>
          <p:spPr bwMode="auto">
            <a:xfrm>
              <a:off x="6493465" y="3786804"/>
              <a:ext cx="2740495" cy="553997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0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箭头: 下 31"/>
            <p:cNvSpPr/>
            <p:nvPr/>
          </p:nvSpPr>
          <p:spPr>
            <a:xfrm rot="10800000">
              <a:off x="7136815" y="3140291"/>
              <a:ext cx="481600" cy="577418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知识总结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204304" y="655214"/>
            <a:ext cx="2908489" cy="43858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defRPr/>
            </a:pPr>
            <a:r>
              <a:rPr lang="zh-CN" altLang="en-US" sz="2400" b="1" dirty="0">
                <a:latin typeface="Times New Roman" panose="02020603050405020304" pitchFamily="18" charset="0"/>
                <a:ea typeface="微软雅黑" panose="020B0503020204020204" charset="-122"/>
              </a:rPr>
              <a:t>求亿以内数的近似数</a:t>
            </a:r>
            <a:endParaRPr lang="zh-CN" altLang="en-US" sz="24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0" name="TextBox 21"/>
          <p:cNvSpPr txBox="1"/>
          <p:nvPr/>
        </p:nvSpPr>
        <p:spPr>
          <a:xfrm>
            <a:off x="2026744" y="1364177"/>
            <a:ext cx="6075902" cy="900246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求一个数的近似数，要先看省略的尾数部分的最高位上的数是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小于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还是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等于或大于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26"/>
          <p:cNvSpPr txBox="1"/>
          <p:nvPr/>
        </p:nvSpPr>
        <p:spPr>
          <a:xfrm>
            <a:off x="2026744" y="2286013"/>
            <a:ext cx="6075901" cy="900246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如果小于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，就把它和后面的数全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舍去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，改写成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或添上相应的单位；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2026744" y="3207850"/>
            <a:ext cx="6075901" cy="900246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如果等于或大于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，就要先向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前一位退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，再把它和后面的数全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舍去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，改写成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或添上相应的单位。</a:t>
            </a:r>
            <a:endParaRPr lang="zh-CN" altLang="en-US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338081" y="1613796"/>
            <a:ext cx="546814" cy="191590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 anchor="ctr">
            <a:spAutoFit/>
          </a:bodyPr>
          <a:lstStyle/>
          <a:p>
            <a:pPr eaLnBrk="0" hangingPunct="0"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四舍五入法</a:t>
            </a:r>
            <a:endParaRPr lang="zh-CN" altLang="en-US" sz="2400" b="1" dirty="0">
              <a:solidFill>
                <a:srgbClr val="0066FF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 animBg="1"/>
      <p:bldP spid="21" grpId="0" animBg="1"/>
      <p:bldP spid="22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知识总结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204304" y="655214"/>
            <a:ext cx="2908489" cy="43858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defRPr/>
            </a:pPr>
            <a:r>
              <a:rPr lang="zh-CN" altLang="en-US" sz="2400" b="1" dirty="0">
                <a:latin typeface="Times New Roman" panose="02020603050405020304" pitchFamily="18" charset="0"/>
                <a:ea typeface="微软雅黑" panose="020B0503020204020204" charset="-122"/>
              </a:rPr>
              <a:t>求亿以内数的近似数</a:t>
            </a:r>
            <a:endParaRPr lang="zh-CN" altLang="en-US" sz="24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10410" y="1655123"/>
            <a:ext cx="6105695" cy="2023908"/>
            <a:chOff x="2547214" y="2206831"/>
            <a:chExt cx="8140926" cy="2698544"/>
          </a:xfrm>
        </p:grpSpPr>
        <p:sp>
          <p:nvSpPr>
            <p:cNvPr id="20" name="TextBox 21"/>
            <p:cNvSpPr txBox="1"/>
            <p:nvPr/>
          </p:nvSpPr>
          <p:spPr>
            <a:xfrm>
              <a:off x="2547214" y="2206831"/>
              <a:ext cx="7328366" cy="233910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省略万位后面的尾数把非整万的数改写成用“万”作单位的近似数的方法：先根据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千位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上的数字的大小用“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四舍五入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”法省略万位后面的尾数，再加些“</a:t>
              </a:r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</a:rPr>
                <a:t>”字作单位。</a:t>
              </a:r>
              <a:endParaRPr lang="en-US" altLang="zh-CN" sz="18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8601432" y="2707431"/>
              <a:ext cx="2086708" cy="219794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总结收获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705747" y="1074436"/>
            <a:ext cx="4447371" cy="43858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defRPr/>
            </a:pPr>
            <a:r>
              <a:rPr lang="zh-CN" altLang="en-US" sz="2400" b="1" dirty="0">
                <a:latin typeface="Times New Roman" panose="02020603050405020304" pitchFamily="18" charset="0"/>
                <a:ea typeface="微软雅黑" panose="020B0503020204020204" charset="-122"/>
              </a:rPr>
              <a:t>说一说，你这节课有什么收获。</a:t>
            </a:r>
            <a:endParaRPr lang="zh-CN" altLang="en-US" sz="24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62776" y="1513016"/>
            <a:ext cx="5002306" cy="247184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93170" y="1248109"/>
            <a:ext cx="3571875" cy="2307431"/>
          </a:xfrm>
          <a:prstGeom prst="rect">
            <a:avLst/>
          </a:prstGeom>
        </p:spPr>
      </p:pic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3"/>
          <p:cNvSpPr txBox="1">
            <a:spLocks noChangeArrowheads="1"/>
          </p:cNvSpPr>
          <p:nvPr/>
        </p:nvSpPr>
        <p:spPr bwMode="auto">
          <a:xfrm>
            <a:off x="4678957" y="1326717"/>
            <a:ext cx="411434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我们学校四（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）班有（    ）人。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7530063" y="1353170"/>
            <a:ext cx="45349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56</a:t>
            </a:r>
            <a:endParaRPr lang="en-US" altLang="zh-CN" sz="2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3"/>
          <p:cNvSpPr txBox="1">
            <a:spLocks noChangeArrowheads="1"/>
          </p:cNvSpPr>
          <p:nvPr/>
        </p:nvSpPr>
        <p:spPr bwMode="auto">
          <a:xfrm>
            <a:off x="4678957" y="2025269"/>
            <a:ext cx="3515009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我们学校有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40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个班，每个班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大约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50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人，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5950819" y="3286616"/>
            <a:ext cx="130708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大约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2000</a:t>
            </a:r>
            <a:endParaRPr lang="en-US" altLang="zh-CN" sz="2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678957" y="3274229"/>
            <a:ext cx="332446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我们学校（             ）人。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69112" y="1573973"/>
            <a:ext cx="2817254" cy="199555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19178" y="1573972"/>
            <a:ext cx="2671462" cy="1138055"/>
            <a:chOff x="6289964" y="2098630"/>
            <a:chExt cx="3311236" cy="1517406"/>
          </a:xfrm>
        </p:grpSpPr>
        <p:sp>
          <p:nvSpPr>
            <p:cNvPr id="15" name="思想气泡: 云 14"/>
            <p:cNvSpPr/>
            <p:nvPr/>
          </p:nvSpPr>
          <p:spPr>
            <a:xfrm>
              <a:off x="6289964" y="2098630"/>
              <a:ext cx="3311236" cy="1517406"/>
            </a:xfrm>
            <a:prstGeom prst="cloudCallout">
              <a:avLst>
                <a:gd name="adj1" fmla="val 39836"/>
                <a:gd name="adj2" fmla="val 70717"/>
              </a:avLst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3"/>
            <p:cNvSpPr txBox="1">
              <a:spLocks noChangeArrowheads="1"/>
            </p:cNvSpPr>
            <p:nvPr/>
          </p:nvSpPr>
          <p:spPr bwMode="auto">
            <a:xfrm>
              <a:off x="6634739" y="2120117"/>
              <a:ext cx="2966461" cy="1415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北京市的人口总数</a:t>
              </a:r>
              <a:r>
                <a:rPr lang="zh-CN" altLang="en-US" sz="21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大约</a:t>
              </a:r>
              <a:r>
                <a:rPr lang="en-US" altLang="zh-CN" sz="21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2300</a:t>
              </a:r>
              <a:r>
                <a:rPr lang="zh-CN" altLang="en-US" sz="21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万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人。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1611488" y="790920"/>
            <a:ext cx="363464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生活中的准确数和近似数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14413" y="2695392"/>
            <a:ext cx="1486669" cy="1376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1611488" y="790920"/>
            <a:ext cx="363464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生活中的准确数和近似数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 bwMode="auto">
          <a:xfrm>
            <a:off x="4971429" y="1654065"/>
            <a:ext cx="1782365" cy="45720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1389000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千米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 bwMode="auto">
          <a:xfrm>
            <a:off x="2149646" y="2683479"/>
            <a:ext cx="1547813" cy="4570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12756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千米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图片 12" descr="V93(A44]0CNBS6)X(4$V[_8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7578" y="2356534"/>
            <a:ext cx="17573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直接连接符 7"/>
          <p:cNvCxnSpPr>
            <a:cxnSpLocks noChangeShapeType="1"/>
          </p:cNvCxnSpPr>
          <p:nvPr/>
        </p:nvCxnSpPr>
        <p:spPr bwMode="auto">
          <a:xfrm>
            <a:off x="5134544" y="2086262"/>
            <a:ext cx="0" cy="97274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直接箭头连接符 14"/>
          <p:cNvCxnSpPr>
            <a:cxnSpLocks noChangeShapeType="1"/>
          </p:cNvCxnSpPr>
          <p:nvPr/>
        </p:nvCxnSpPr>
        <p:spPr bwMode="auto">
          <a:xfrm>
            <a:off x="5134544" y="2410112"/>
            <a:ext cx="917972" cy="2381"/>
          </a:xfrm>
          <a:prstGeom prst="bentConnector2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直接连接符 7"/>
          <p:cNvCxnSpPr>
            <a:cxnSpLocks noChangeShapeType="1"/>
          </p:cNvCxnSpPr>
          <p:nvPr/>
        </p:nvCxnSpPr>
        <p:spPr bwMode="auto">
          <a:xfrm>
            <a:off x="6052516" y="2086262"/>
            <a:ext cx="0" cy="97274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944169" y="3491199"/>
            <a:ext cx="631031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太阳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757677" y="3452062"/>
            <a:ext cx="76914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地球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6125" y="3344321"/>
            <a:ext cx="571664" cy="554535"/>
          </a:xfrm>
          <a:prstGeom prst="rect">
            <a:avLst/>
          </a:prstGeom>
        </p:spPr>
      </p:pic>
      <p:cxnSp>
        <p:nvCxnSpPr>
          <p:cNvPr id="24" name="直接连接符 7"/>
          <p:cNvCxnSpPr>
            <a:cxnSpLocks noChangeShapeType="1"/>
          </p:cNvCxnSpPr>
          <p:nvPr/>
        </p:nvCxnSpPr>
        <p:spPr bwMode="auto">
          <a:xfrm>
            <a:off x="2424528" y="3179498"/>
            <a:ext cx="0" cy="48128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直接箭头连接符 14"/>
          <p:cNvCxnSpPr>
            <a:cxnSpLocks noChangeShapeType="1"/>
          </p:cNvCxnSpPr>
          <p:nvPr/>
        </p:nvCxnSpPr>
        <p:spPr bwMode="auto">
          <a:xfrm>
            <a:off x="2424528" y="3339730"/>
            <a:ext cx="571664" cy="1178"/>
          </a:xfrm>
          <a:prstGeom prst="bentConnector2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直接连接符 7"/>
          <p:cNvCxnSpPr>
            <a:cxnSpLocks noChangeShapeType="1"/>
          </p:cNvCxnSpPr>
          <p:nvPr/>
        </p:nvCxnSpPr>
        <p:spPr bwMode="auto">
          <a:xfrm>
            <a:off x="2996192" y="3179498"/>
            <a:ext cx="0" cy="48128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xit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9" grpId="1" build="allAtOnce"/>
      <p:bldP spid="9" grpId="2"/>
      <p:bldP spid="9" grpId="3"/>
      <p:bldP spid="9" grpId="4"/>
      <p:bldP spid="10" grpId="0"/>
      <p:bldP spid="10" grpId="1"/>
      <p:bldP spid="10" grpId="2"/>
      <p:bldP spid="10" grpId="3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4698748" y="874453"/>
            <a:ext cx="937034" cy="438581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文本框 2"/>
          <p:cNvSpPr txBox="1">
            <a:spLocks noChangeArrowheads="1"/>
          </p:cNvSpPr>
          <p:nvPr/>
        </p:nvSpPr>
        <p:spPr bwMode="auto">
          <a:xfrm>
            <a:off x="1582913" y="874453"/>
            <a:ext cx="614662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地球的直径大约有多少万千米？太阳呢？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文本框 65"/>
          <p:cNvSpPr txBox="1"/>
          <p:nvPr/>
        </p:nvSpPr>
        <p:spPr bwMode="auto">
          <a:xfrm>
            <a:off x="4971429" y="1654065"/>
            <a:ext cx="1782365" cy="45720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1389000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千米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文本框 66"/>
          <p:cNvSpPr txBox="1"/>
          <p:nvPr/>
        </p:nvSpPr>
        <p:spPr bwMode="auto">
          <a:xfrm>
            <a:off x="2149646" y="2683479"/>
            <a:ext cx="1547813" cy="4570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12756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千米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8" name="图片 67" descr="V93(A44]0CNBS6)X(4$V[_8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7578" y="2356534"/>
            <a:ext cx="17573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9" name="直接连接符 7"/>
          <p:cNvCxnSpPr>
            <a:cxnSpLocks noChangeShapeType="1"/>
          </p:cNvCxnSpPr>
          <p:nvPr/>
        </p:nvCxnSpPr>
        <p:spPr bwMode="auto">
          <a:xfrm>
            <a:off x="5134544" y="2086262"/>
            <a:ext cx="0" cy="97274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直接箭头连接符 14"/>
          <p:cNvCxnSpPr>
            <a:cxnSpLocks noChangeShapeType="1"/>
          </p:cNvCxnSpPr>
          <p:nvPr/>
        </p:nvCxnSpPr>
        <p:spPr bwMode="auto">
          <a:xfrm>
            <a:off x="5134544" y="2410112"/>
            <a:ext cx="917972" cy="2381"/>
          </a:xfrm>
          <a:prstGeom prst="bentConnector2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" name="直接连接符 7"/>
          <p:cNvCxnSpPr>
            <a:cxnSpLocks noChangeShapeType="1"/>
          </p:cNvCxnSpPr>
          <p:nvPr/>
        </p:nvCxnSpPr>
        <p:spPr bwMode="auto">
          <a:xfrm>
            <a:off x="6052516" y="2086262"/>
            <a:ext cx="0" cy="97274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5944169" y="3491199"/>
            <a:ext cx="631031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太阳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文本框 72"/>
          <p:cNvSpPr txBox="1">
            <a:spLocks noChangeArrowheads="1"/>
          </p:cNvSpPr>
          <p:nvPr/>
        </p:nvSpPr>
        <p:spPr bwMode="auto">
          <a:xfrm>
            <a:off x="1757677" y="3452062"/>
            <a:ext cx="76914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地球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4" name="图片 7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6125" y="3344321"/>
            <a:ext cx="571664" cy="554535"/>
          </a:xfrm>
          <a:prstGeom prst="rect">
            <a:avLst/>
          </a:prstGeom>
        </p:spPr>
      </p:pic>
      <p:cxnSp>
        <p:nvCxnSpPr>
          <p:cNvPr id="75" name="直接连接符 7"/>
          <p:cNvCxnSpPr>
            <a:cxnSpLocks noChangeShapeType="1"/>
          </p:cNvCxnSpPr>
          <p:nvPr/>
        </p:nvCxnSpPr>
        <p:spPr bwMode="auto">
          <a:xfrm>
            <a:off x="2424528" y="3179498"/>
            <a:ext cx="0" cy="48128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" name="直接箭头连接符 14"/>
          <p:cNvCxnSpPr>
            <a:cxnSpLocks noChangeShapeType="1"/>
          </p:cNvCxnSpPr>
          <p:nvPr/>
        </p:nvCxnSpPr>
        <p:spPr bwMode="auto">
          <a:xfrm>
            <a:off x="2424528" y="3339730"/>
            <a:ext cx="571664" cy="1178"/>
          </a:xfrm>
          <a:prstGeom prst="bentConnector2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" name="直接连接符 7"/>
          <p:cNvCxnSpPr>
            <a:cxnSpLocks noChangeShapeType="1"/>
          </p:cNvCxnSpPr>
          <p:nvPr/>
        </p:nvCxnSpPr>
        <p:spPr bwMode="auto">
          <a:xfrm>
            <a:off x="2996192" y="3179498"/>
            <a:ext cx="0" cy="48128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6" grpId="0" build="allAtOnce"/>
      <p:bldP spid="66" grpId="1" build="allAtOnce"/>
      <p:bldP spid="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文本框 2"/>
          <p:cNvSpPr txBox="1">
            <a:spLocks noChangeArrowheads="1"/>
          </p:cNvSpPr>
          <p:nvPr/>
        </p:nvSpPr>
        <p:spPr bwMode="auto">
          <a:xfrm>
            <a:off x="1582913" y="874453"/>
            <a:ext cx="614662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地球的直径大约有多少万千米？太阳呢？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文本框 65"/>
          <p:cNvSpPr txBox="1"/>
          <p:nvPr/>
        </p:nvSpPr>
        <p:spPr bwMode="auto">
          <a:xfrm>
            <a:off x="4971429" y="1654065"/>
            <a:ext cx="1782365" cy="45720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1389000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千米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文本框 66"/>
          <p:cNvSpPr txBox="1"/>
          <p:nvPr/>
        </p:nvSpPr>
        <p:spPr bwMode="auto">
          <a:xfrm>
            <a:off x="2149646" y="2683479"/>
            <a:ext cx="1547813" cy="4570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12756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千米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8" name="图片 67" descr="V93(A44]0CNBS6)X(4$V[_8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7578" y="2356534"/>
            <a:ext cx="17573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9" name="直接连接符 7"/>
          <p:cNvCxnSpPr>
            <a:cxnSpLocks noChangeShapeType="1"/>
          </p:cNvCxnSpPr>
          <p:nvPr/>
        </p:nvCxnSpPr>
        <p:spPr bwMode="auto">
          <a:xfrm>
            <a:off x="5134544" y="2086262"/>
            <a:ext cx="0" cy="97274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直接箭头连接符 14"/>
          <p:cNvCxnSpPr>
            <a:cxnSpLocks noChangeShapeType="1"/>
          </p:cNvCxnSpPr>
          <p:nvPr/>
        </p:nvCxnSpPr>
        <p:spPr bwMode="auto">
          <a:xfrm>
            <a:off x="5134544" y="2410112"/>
            <a:ext cx="917972" cy="2381"/>
          </a:xfrm>
          <a:prstGeom prst="bentConnector2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" name="直接连接符 7"/>
          <p:cNvCxnSpPr>
            <a:cxnSpLocks noChangeShapeType="1"/>
          </p:cNvCxnSpPr>
          <p:nvPr/>
        </p:nvCxnSpPr>
        <p:spPr bwMode="auto">
          <a:xfrm>
            <a:off x="6052516" y="2086262"/>
            <a:ext cx="0" cy="97274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5944169" y="3491199"/>
            <a:ext cx="631031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</a:rPr>
              <a:t>太阳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文本框 72"/>
          <p:cNvSpPr txBox="1">
            <a:spLocks noChangeArrowheads="1"/>
          </p:cNvSpPr>
          <p:nvPr/>
        </p:nvSpPr>
        <p:spPr bwMode="auto">
          <a:xfrm>
            <a:off x="1757677" y="3452062"/>
            <a:ext cx="76914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地球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4" name="图片 7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6125" y="3344321"/>
            <a:ext cx="571664" cy="554535"/>
          </a:xfrm>
          <a:prstGeom prst="rect">
            <a:avLst/>
          </a:prstGeom>
        </p:spPr>
      </p:pic>
      <p:cxnSp>
        <p:nvCxnSpPr>
          <p:cNvPr id="75" name="直接连接符 7"/>
          <p:cNvCxnSpPr>
            <a:cxnSpLocks noChangeShapeType="1"/>
          </p:cNvCxnSpPr>
          <p:nvPr/>
        </p:nvCxnSpPr>
        <p:spPr bwMode="auto">
          <a:xfrm>
            <a:off x="2424528" y="3179498"/>
            <a:ext cx="0" cy="48128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" name="直接箭头连接符 14"/>
          <p:cNvCxnSpPr>
            <a:cxnSpLocks noChangeShapeType="1"/>
          </p:cNvCxnSpPr>
          <p:nvPr/>
        </p:nvCxnSpPr>
        <p:spPr bwMode="auto">
          <a:xfrm>
            <a:off x="2424528" y="3339730"/>
            <a:ext cx="571664" cy="1178"/>
          </a:xfrm>
          <a:prstGeom prst="bentConnector2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" name="直接连接符 7"/>
          <p:cNvCxnSpPr>
            <a:cxnSpLocks noChangeShapeType="1"/>
          </p:cNvCxnSpPr>
          <p:nvPr/>
        </p:nvCxnSpPr>
        <p:spPr bwMode="auto">
          <a:xfrm>
            <a:off x="2996192" y="3179498"/>
            <a:ext cx="0" cy="48128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文本框 16"/>
          <p:cNvSpPr txBox="1"/>
          <p:nvPr/>
        </p:nvSpPr>
        <p:spPr bwMode="auto">
          <a:xfrm>
            <a:off x="2149646" y="4117040"/>
            <a:ext cx="1211453" cy="457048"/>
          </a:xfrm>
          <a:prstGeom prst="rect">
            <a:avLst/>
          </a:prstGeom>
          <a:solidFill>
            <a:srgbClr val="FFFF00"/>
          </a:solidFill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万千米</a:t>
            </a:r>
            <a:endParaRPr lang="zh-CN" altLang="en-US" sz="2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4971428" y="4054194"/>
            <a:ext cx="1603772" cy="457048"/>
          </a:xfrm>
          <a:prstGeom prst="rect">
            <a:avLst/>
          </a:prstGeom>
          <a:solidFill>
            <a:srgbClr val="FFFF00"/>
          </a:solidFill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139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万千米</a:t>
            </a:r>
            <a:endParaRPr lang="zh-CN" altLang="en-US" sz="2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build="allAtOnce"/>
      <p:bldP spid="66" grpId="1" build="allAtOnce"/>
      <p:bldP spid="67" grpId="0"/>
      <p:bldP spid="17" grpId="0" animBg="1"/>
      <p:bldP spid="17" grpId="1" animBg="1"/>
      <p:bldP spid="18" grpId="0" animBg="1"/>
      <p:bldP spid="1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99364" y="2716794"/>
            <a:ext cx="1400864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1389000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2378964" y="2739876"/>
            <a:ext cx="175432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太阳的直径：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641013" y="3119201"/>
            <a:ext cx="702469" cy="0"/>
          </a:xfrm>
          <a:prstGeom prst="line">
            <a:avLst/>
          </a:prstGeom>
          <a:ln w="28575" cmpd="sng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5565036" y="2716794"/>
            <a:ext cx="1400864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1390000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11"/>
          <p:cNvSpPr txBox="1">
            <a:spLocks noChangeArrowheads="1"/>
          </p:cNvSpPr>
          <p:nvPr/>
        </p:nvSpPr>
        <p:spPr bwMode="auto">
          <a:xfrm>
            <a:off x="5352232" y="3226067"/>
            <a:ext cx="366927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18613" y="3256147"/>
            <a:ext cx="987290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139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万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文本框 13"/>
          <p:cNvSpPr txBox="1">
            <a:spLocks noChangeArrowheads="1"/>
          </p:cNvSpPr>
          <p:nvPr/>
        </p:nvSpPr>
        <p:spPr bwMode="auto">
          <a:xfrm>
            <a:off x="4945314" y="1471436"/>
            <a:ext cx="366927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03111" y="1473781"/>
            <a:ext cx="626614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万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27"/>
          <p:cNvSpPr txBox="1">
            <a:spLocks noChangeArrowheads="1"/>
          </p:cNvSpPr>
          <p:nvPr/>
        </p:nvSpPr>
        <p:spPr bwMode="auto">
          <a:xfrm>
            <a:off x="2282747" y="1065857"/>
            <a:ext cx="175432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地球的直径：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91016" y="1042775"/>
            <a:ext cx="1040189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12756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134162" y="1456206"/>
            <a:ext cx="702469" cy="0"/>
          </a:xfrm>
          <a:prstGeom prst="line">
            <a:avLst/>
          </a:prstGeom>
          <a:ln w="28575" cmpd="sng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/>
          <p:cNvSpPr/>
          <p:nvPr/>
        </p:nvSpPr>
        <p:spPr>
          <a:xfrm>
            <a:off x="4161288" y="1473781"/>
            <a:ext cx="55960" cy="5715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文本框 15"/>
          <p:cNvSpPr txBox="1"/>
          <p:nvPr/>
        </p:nvSpPr>
        <p:spPr>
          <a:xfrm>
            <a:off x="5349532" y="1042775"/>
            <a:ext cx="1040189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10000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等腰三角形 16"/>
          <p:cNvSpPr/>
          <p:nvPr/>
        </p:nvSpPr>
        <p:spPr>
          <a:xfrm>
            <a:off x="4647063" y="3147800"/>
            <a:ext cx="57150" cy="57150"/>
          </a:xfrm>
          <a:prstGeom prst="triangl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945314" y="1040771"/>
            <a:ext cx="366927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≈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44"/>
          <p:cNvSpPr txBox="1">
            <a:spLocks noChangeArrowheads="1"/>
          </p:cNvSpPr>
          <p:nvPr/>
        </p:nvSpPr>
        <p:spPr bwMode="auto">
          <a:xfrm>
            <a:off x="5312542" y="2695794"/>
            <a:ext cx="366927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≈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弧形 39"/>
          <p:cNvSpPr>
            <a:spLocks noChangeArrowheads="1"/>
          </p:cNvSpPr>
          <p:nvPr/>
        </p:nvSpPr>
        <p:spPr bwMode="auto">
          <a:xfrm rot="5049509" flipV="1">
            <a:off x="4526743" y="2946266"/>
            <a:ext cx="257967" cy="337305"/>
          </a:xfrm>
          <a:custGeom>
            <a:avLst/>
            <a:gdLst>
              <a:gd name="T0" fmla="*/ 396875 w 793750"/>
              <a:gd name="T1" fmla="*/ 0 h 744537"/>
              <a:gd name="T2" fmla="*/ 793750 w 793750"/>
              <a:gd name="T3" fmla="*/ 372269 h 744537"/>
              <a:gd name="T4" fmla="*/ 396875 w 793750"/>
              <a:gd name="T5" fmla="*/ 372269 h 744537"/>
              <a:gd name="T6" fmla="*/ 396875 w 793750"/>
              <a:gd name="T7" fmla="*/ 0 h 744537"/>
              <a:gd name="T8" fmla="*/ 396875 w 793750"/>
              <a:gd name="T9" fmla="*/ 0 h 744537"/>
              <a:gd name="T10" fmla="*/ 793750 w 793750"/>
              <a:gd name="T11" fmla="*/ 372269 h 744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3750" h="744537" stroke="0">
                <a:moveTo>
                  <a:pt x="396875" y="0"/>
                </a:moveTo>
                <a:cubicBezTo>
                  <a:pt x="616063" y="0"/>
                  <a:pt x="793750" y="166671"/>
                  <a:pt x="793750" y="372269"/>
                </a:cubicBezTo>
                <a:lnTo>
                  <a:pt x="396875" y="372269"/>
                </a:lnTo>
                <a:lnTo>
                  <a:pt x="396875" y="0"/>
                </a:lnTo>
                <a:close/>
              </a:path>
              <a:path w="793750" h="744537" fill="none">
                <a:moveTo>
                  <a:pt x="396875" y="0"/>
                </a:moveTo>
                <a:cubicBezTo>
                  <a:pt x="616063" y="0"/>
                  <a:pt x="793750" y="166671"/>
                  <a:pt x="793750" y="372269"/>
                </a:cubicBezTo>
              </a:path>
            </a:pathLst>
          </a:custGeom>
          <a:noFill/>
          <a:ln w="28575">
            <a:solidFill>
              <a:srgbClr val="0000FF"/>
            </a:solidFill>
            <a:bevel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email"/>
          <a:srcRect r="50756"/>
          <a:stretch>
            <a:fillRect/>
          </a:stretch>
        </p:blipFill>
        <p:spPr>
          <a:xfrm>
            <a:off x="1063460" y="1395828"/>
            <a:ext cx="1022740" cy="1519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2" grpId="0"/>
      <p:bldP spid="13" grpId="0"/>
      <p:bldP spid="15" grpId="0" animBg="1"/>
      <p:bldP spid="16" grpId="0"/>
      <p:bldP spid="17" grpId="0" animBg="1"/>
      <p:bldP spid="18" grpId="0"/>
      <p:bldP spid="19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740347" y="1716029"/>
            <a:ext cx="6093600" cy="15465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我校有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2000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人左右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，你认为下学期要上报给书店的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订书数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应是个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准确数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还是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近似数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1611488" y="790920"/>
            <a:ext cx="363464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生活中的准确数和近似数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982922" y="2865519"/>
            <a:ext cx="4428343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  黄山景区共接待游客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6    257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人，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59562" y="3248349"/>
            <a:ext cx="216694" cy="27027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lIns="68580" tIns="34290" rIns="68580" bIns="34290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263846" y="3761786"/>
            <a:ext cx="30441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21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914317" y="3183511"/>
            <a:ext cx="32845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2400" b="1" dirty="0">
              <a:solidFill>
                <a:srgbClr val="0000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065621" y="1204372"/>
            <a:ext cx="2131472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2016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年五一黄金周期间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253193" y="3761786"/>
            <a:ext cx="253098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大约是（ ）</a:t>
            </a:r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人。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16938" y="830644"/>
            <a:ext cx="3214688" cy="214312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  <p:bldP spid="12" grpId="0"/>
      <p:bldP spid="13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828</Words>
  <Application>WPS 演示</Application>
  <PresentationFormat>全屏显示(16:9)</PresentationFormat>
  <Paragraphs>161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Times New Roman</vt:lpstr>
      <vt:lpstr>Arial</vt:lpstr>
      <vt:lpstr>Calibri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533</cp:revision>
  <dcterms:created xsi:type="dcterms:W3CDTF">2016-02-25T11:28:00Z</dcterms:created>
  <dcterms:modified xsi:type="dcterms:W3CDTF">2023-10-27T08:49:57Z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AAB5002DC1FF40F79C6EDD6F67BBEDA8_12</vt:lpwstr>
  </property>
</Properties>
</file>