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9" r:id="rId5"/>
    <p:sldId id="285" r:id="rId6"/>
    <p:sldId id="260" r:id="rId7"/>
    <p:sldId id="286" r:id="rId8"/>
    <p:sldId id="287" r:id="rId9"/>
    <p:sldId id="261" r:id="rId10"/>
    <p:sldId id="264" r:id="rId11"/>
    <p:sldId id="265" r:id="rId12"/>
    <p:sldId id="288" r:id="rId13"/>
    <p:sldId id="289" r:id="rId14"/>
    <p:sldId id="267" r:id="rId15"/>
    <p:sldId id="277" r:id="rId16"/>
    <p:sldId id="268" r:id="rId17"/>
    <p:sldId id="278" r:id="rId18"/>
    <p:sldId id="271" r:id="rId19"/>
    <p:sldId id="279" r:id="rId20"/>
    <p:sldId id="272" r:id="rId21"/>
    <p:sldId id="280" r:id="rId22"/>
    <p:sldId id="274" r:id="rId23"/>
    <p:sldId id="281" r:id="rId24"/>
    <p:sldId id="282" r:id="rId25"/>
    <p:sldId id="275" r:id="rId26"/>
    <p:sldId id="283" r:id="rId27"/>
    <p:sldId id="284" r:id="rId28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305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610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280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585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90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195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500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805" algn="l" defTabSz="81661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98D79-A74E-485A-BA48-6093DBFF52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4EB13-E8E7-42E7-A7B4-B34C553E5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1" y="205979"/>
            <a:ext cx="2741613" cy="43898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79"/>
            <a:ext cx="8077200" cy="43898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2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58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919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75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58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8305" indent="0">
              <a:buNone/>
              <a:defRPr sz="1800" b="1"/>
            </a:lvl2pPr>
            <a:lvl3pPr marL="816610" indent="0">
              <a:buNone/>
              <a:defRPr sz="1600" b="1"/>
            </a:lvl3pPr>
            <a:lvl4pPr marL="1224280" indent="0">
              <a:buNone/>
              <a:defRPr sz="1400" b="1"/>
            </a:lvl4pPr>
            <a:lvl5pPr marL="1632585" indent="0">
              <a:buNone/>
              <a:defRPr sz="1400" b="1"/>
            </a:lvl5pPr>
            <a:lvl6pPr marL="2040890" indent="0">
              <a:buNone/>
              <a:defRPr sz="1400" b="1"/>
            </a:lvl6pPr>
            <a:lvl7pPr marL="2449195" indent="0">
              <a:buNone/>
              <a:defRPr sz="1400" b="1"/>
            </a:lvl7pPr>
            <a:lvl8pPr marL="2857500" indent="0">
              <a:buNone/>
              <a:defRPr sz="1400" b="1"/>
            </a:lvl8pPr>
            <a:lvl9pPr marL="3265805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1335"/>
            <a:ext cx="4041775" cy="479821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08305" indent="0">
              <a:buNone/>
              <a:defRPr sz="1800" b="1"/>
            </a:lvl2pPr>
            <a:lvl3pPr marL="816610" indent="0">
              <a:buNone/>
              <a:defRPr sz="1600" b="1"/>
            </a:lvl3pPr>
            <a:lvl4pPr marL="1224280" indent="0">
              <a:buNone/>
              <a:defRPr sz="1400" b="1"/>
            </a:lvl4pPr>
            <a:lvl5pPr marL="1632585" indent="0">
              <a:buNone/>
              <a:defRPr sz="1400" b="1"/>
            </a:lvl5pPr>
            <a:lvl6pPr marL="2040890" indent="0">
              <a:buNone/>
              <a:defRPr sz="1400" b="1"/>
            </a:lvl6pPr>
            <a:lvl7pPr marL="2449195" indent="0">
              <a:buNone/>
              <a:defRPr sz="1400" b="1"/>
            </a:lvl7pPr>
            <a:lvl8pPr marL="2857500" indent="0">
              <a:buNone/>
              <a:defRPr sz="1400" b="1"/>
            </a:lvl8pPr>
            <a:lvl9pPr marL="3265805" indent="0">
              <a:buNone/>
              <a:defRPr sz="1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157"/>
            <a:ext cx="4041775" cy="29634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300"/>
            </a:lvl1pPr>
            <a:lvl2pPr marL="408305" indent="0">
              <a:buNone/>
              <a:defRPr sz="1100"/>
            </a:lvl2pPr>
            <a:lvl3pPr marL="816610" indent="0">
              <a:buNone/>
              <a:defRPr sz="900"/>
            </a:lvl3pPr>
            <a:lvl4pPr marL="1224280" indent="0">
              <a:buNone/>
              <a:defRPr sz="800"/>
            </a:lvl4pPr>
            <a:lvl5pPr marL="1632585" indent="0">
              <a:buNone/>
              <a:defRPr sz="800"/>
            </a:lvl5pPr>
            <a:lvl6pPr marL="2040890" indent="0">
              <a:buNone/>
              <a:defRPr sz="800"/>
            </a:lvl6pPr>
            <a:lvl7pPr marL="2449195" indent="0">
              <a:buNone/>
              <a:defRPr sz="800"/>
            </a:lvl7pPr>
            <a:lvl8pPr marL="2857500" indent="0">
              <a:buNone/>
              <a:defRPr sz="800"/>
            </a:lvl8pPr>
            <a:lvl9pPr marL="3265805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305" indent="0">
              <a:buNone/>
              <a:defRPr sz="2500"/>
            </a:lvl2pPr>
            <a:lvl3pPr marL="816610" indent="0">
              <a:buNone/>
              <a:defRPr sz="2200"/>
            </a:lvl3pPr>
            <a:lvl4pPr marL="1224280" indent="0">
              <a:buNone/>
              <a:defRPr sz="1800"/>
            </a:lvl4pPr>
            <a:lvl5pPr marL="1632585" indent="0">
              <a:buNone/>
              <a:defRPr sz="1800"/>
            </a:lvl5pPr>
            <a:lvl6pPr marL="2040890" indent="0">
              <a:buNone/>
              <a:defRPr sz="1800"/>
            </a:lvl6pPr>
            <a:lvl7pPr marL="2449195" indent="0">
              <a:buNone/>
              <a:defRPr sz="1800"/>
            </a:lvl7pPr>
            <a:lvl8pPr marL="2857500" indent="0">
              <a:buNone/>
              <a:defRPr sz="1800"/>
            </a:lvl8pPr>
            <a:lvl9pPr marL="3265805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300"/>
            </a:lvl1pPr>
            <a:lvl2pPr marL="408305" indent="0">
              <a:buNone/>
              <a:defRPr sz="1100"/>
            </a:lvl2pPr>
            <a:lvl3pPr marL="816610" indent="0">
              <a:buNone/>
              <a:defRPr sz="900"/>
            </a:lvl3pPr>
            <a:lvl4pPr marL="1224280" indent="0">
              <a:buNone/>
              <a:defRPr sz="800"/>
            </a:lvl4pPr>
            <a:lvl5pPr marL="1632585" indent="0">
              <a:buNone/>
              <a:defRPr sz="800"/>
            </a:lvl5pPr>
            <a:lvl6pPr marL="2040890" indent="0">
              <a:buNone/>
              <a:defRPr sz="800"/>
            </a:lvl6pPr>
            <a:lvl7pPr marL="2449195" indent="0">
              <a:buNone/>
              <a:defRPr sz="800"/>
            </a:lvl7pPr>
            <a:lvl8pPr marL="2857500" indent="0">
              <a:buNone/>
              <a:defRPr sz="800"/>
            </a:lvl8pPr>
            <a:lvl9pPr marL="3265805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27" tIns="40813" rIns="81627" bIns="4081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81627" tIns="40813" rIns="81627" bIns="4081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27" tIns="40813" rIns="81627" bIns="40813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71008-4E6B-46E5-BA95-035FF81412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27" tIns="40813" rIns="81627" bIns="40813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27" tIns="40813" rIns="81627" bIns="40813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85A82-9EE4-4FD3-B6E7-67A2E3FB2A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81661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070" indent="-3060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575" indent="-255270" algn="l" defTabSz="8166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45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7055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360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30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35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640" indent="-204470" algn="l" defTabSz="8166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305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610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280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85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90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95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500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805" algn="l" defTabSz="8166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/>
        </p:nvSpPr>
        <p:spPr>
          <a:xfrm>
            <a:off x="-7570" y="1264950"/>
            <a:ext cx="8792586" cy="889464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4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en-US" sz="4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以上数的认识及读写法</a:t>
            </a:r>
            <a:endParaRPr lang="zh-CN" altLang="en-US" sz="4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0" y="259081"/>
            <a:ext cx="3391283" cy="604742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第一单元 大数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的认识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8984" y="2409770"/>
            <a:ext cx="3286612" cy="204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4654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知识梳理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0958" y="1005938"/>
            <a:ext cx="8318007" cy="553870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 marL="463550" indent="-2635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成特定读法的数：用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组成读出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的数。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060" y="1599867"/>
            <a:ext cx="7831891" cy="346168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【方法小结】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13716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按照读数规则，先把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的位置确定，只读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，可能确实是只有一个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，也可能是在每级的中间连续几个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，其余的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就必须在每级末尾。现在已知这个数是九位数，所以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可以出现在万级或个级的中间，最后将非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数字填入即可。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可得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204005000,200405000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200045000,240000500, 240000050,240000005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然后这三个非零的数还可以进行位置的调换，因此答案很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4654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知识梳理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0958" y="897951"/>
            <a:ext cx="8318007" cy="1592375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按要求组数</a:t>
            </a:r>
            <a:r>
              <a:rPr lang="zh-CN" altLang="zh-CN" sz="1800" dirty="0"/>
              <a:t>：</a:t>
            </a:r>
            <a:endParaRPr lang="zh-CN" altLang="zh-CN" sz="1800" dirty="0"/>
          </a:p>
          <a:p>
            <a:pPr marL="463550" indent="-2635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成最大、最小的数：用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组成最大的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九位        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和最小的九位数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035" y="2509045"/>
            <a:ext cx="8426034" cy="249241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【方法小结】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大的数：把给定的数字按照从大到小的顺序排列即可，得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965420000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349375" indent="-134937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小的数：把给定的数字按照从小到大的顺序排列即可，若最高位上的数字是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，将第一个非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数字提前作为最高位，得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000024569 →200004569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357505"/>
            <a:ext cx="251950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例题解析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100"/>
          <p:cNvSpPr txBox="1"/>
          <p:nvPr/>
        </p:nvSpPr>
        <p:spPr>
          <a:xfrm>
            <a:off x="531242" y="951945"/>
            <a:ext cx="8253774" cy="10385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：读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下面的数。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602615" indent="6667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300590070807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_______________________________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626964" y="2031815"/>
            <a:ext cx="7219492" cy="2977049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【解析】  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①题意分析：读含三级的数。②解题思路：先将大数按四位一级进行分级，然后从高位读起，读完亿级加“亿”字，其他要求和亿以内数的读法相同，即每级末尾的</a:t>
            </a:r>
            <a:r>
              <a:rPr lang="en-US" altLang="zh-CN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不读，中间有一个或连续几个</a:t>
            </a:r>
            <a:r>
              <a:rPr lang="en-US" altLang="zh-CN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时只读一个“零”。</a:t>
            </a:r>
            <a:endParaRPr lang="zh-CN" altLang="en-US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【解答】 </a:t>
            </a:r>
            <a:r>
              <a:rPr lang="en-US" altLang="zh-CN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3005/9007/0807 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读作：三千零五亿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九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千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零七万零八百零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七</a:t>
            </a:r>
            <a:endParaRPr lang="zh-CN" altLang="en-US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5883" y="1383893"/>
            <a:ext cx="4409346" cy="55387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三千零五亿九千零七万零八百零七</a:t>
            </a:r>
            <a:endParaRPr lang="zh-CN" altLang="en-US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02586" y="3520340"/>
            <a:ext cx="2141414" cy="162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357505"/>
            <a:ext cx="230345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例题解析 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100"/>
          <p:cNvSpPr txBox="1"/>
          <p:nvPr/>
        </p:nvSpPr>
        <p:spPr>
          <a:xfrm>
            <a:off x="467009" y="951945"/>
            <a:ext cx="7650523" cy="10385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写下面的数。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669290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由五个亿，五个百万，五个十万和五个一组成的数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是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501696" y="2031815"/>
            <a:ext cx="7219492" cy="2977049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【解析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】 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①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题意分析：写含有三级的数。②解题思路：先写出数位顺序表，然后各个数位上的数是几，就在相应数位上写几，哪一数位上没有计数单位，就写</a:t>
            </a:r>
            <a:r>
              <a:rPr lang="en-US" altLang="zh-CN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来占位。</a:t>
            </a:r>
            <a:endParaRPr lang="zh-CN" altLang="en-US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【解答】 </a:t>
            </a:r>
            <a:r>
              <a:rPr lang="en-US" altLang="zh-CN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505500005</a:t>
            </a:r>
            <a:endParaRPr lang="zh-CN" altLang="en-US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55709" y="3489639"/>
          <a:ext cx="6844011" cy="1079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401"/>
                <a:gridCol w="684401"/>
                <a:gridCol w="684401"/>
                <a:gridCol w="684401"/>
                <a:gridCol w="684401"/>
                <a:gridCol w="684401"/>
                <a:gridCol w="684401"/>
                <a:gridCol w="684401"/>
                <a:gridCol w="618183"/>
                <a:gridCol w="750620"/>
              </a:tblGrid>
              <a:tr h="551974"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 ... ...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千万位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十万位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万位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千位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百位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十位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个位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  <a:tr h="527896">
                <a:tc>
                  <a:txBody>
                    <a:bodyPr/>
                    <a:lstStyle/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5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5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5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5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34691" y="3572239"/>
            <a:ext cx="1974973" cy="157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411510"/>
            <a:ext cx="262805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例题解析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100"/>
          <p:cNvSpPr txBox="1"/>
          <p:nvPr/>
        </p:nvSpPr>
        <p:spPr>
          <a:xfrm>
            <a:off x="467011" y="1167594"/>
            <a:ext cx="7880208" cy="2007777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【小练习</a:t>
            </a: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en-US" altLang="zh-CN" sz="24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1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273685" indent="-273685">
              <a:lnSpc>
                <a:spcPct val="150000"/>
              </a:lnSpc>
            </a:pPr>
            <a:r>
              <a:rPr lang="zh-CN" altLang="en-US" sz="2100" b="1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en-US" altLang="zh-CN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en-US" altLang="zh-CN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三百万是（ 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    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）个十万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，（                     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）个一百万是一千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万</a:t>
            </a:r>
            <a:r>
              <a:rPr lang="en-US" altLang="zh-CN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,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一亿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是（ 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       </a:t>
            </a:r>
            <a:r>
              <a:rPr lang="zh-CN" altLang="en-US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）个一千万。</a:t>
            </a:r>
            <a:endParaRPr lang="zh-CN" altLang="en-US" sz="21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79850" y="3444747"/>
            <a:ext cx="5944645" cy="103873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7310" indent="-133731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答案提示：先写出数位顺序表，然后根据计数单位和计数单位之间的进率，写出答案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2303452" y="2295251"/>
            <a:ext cx="540130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896078" y="2295251"/>
            <a:ext cx="540130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2357466" y="2733731"/>
            <a:ext cx="540130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76030" y="3129772"/>
            <a:ext cx="2212929" cy="1592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411510"/>
            <a:ext cx="262805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例题解析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文本框 100"/>
          <p:cNvSpPr txBox="1"/>
          <p:nvPr/>
        </p:nvSpPr>
        <p:spPr>
          <a:xfrm>
            <a:off x="467010" y="1167594"/>
            <a:ext cx="7777876" cy="1176972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【小练习】</a:t>
            </a:r>
            <a:endParaRPr lang="zh-CN" altLang="en-US" sz="24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endParaRPr lang="zh-CN" altLang="en-US" sz="24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342900" indent="-342900"/>
            <a:r>
              <a:rPr lang="en-US" altLang="zh-CN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2.</a:t>
            </a: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读数：</a:t>
            </a:r>
            <a:r>
              <a:rPr lang="en-US" altLang="zh-CN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5000403000</a:t>
            </a: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读作（        </a:t>
            </a: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             </a:t>
            </a:r>
            <a:r>
              <a:rPr lang="zh-CN" altLang="en-US" sz="2400" dirty="0"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）。</a:t>
            </a:r>
            <a:endParaRPr lang="zh-CN" altLang="en-US" sz="2700" dirty="0">
              <a:highlight>
                <a:srgbClr val="FFFFFF"/>
              </a:highlight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37057" y="3273666"/>
            <a:ext cx="5663360" cy="1176972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答案提示：先给大数分级，然后从高位读起，读作五十亿零四十万三千。</a:t>
            </a:r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26012" y="1923828"/>
            <a:ext cx="3020291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五十亿零四十万三千</a:t>
            </a:r>
            <a:endParaRPr lang="zh-CN" altLang="en-US" sz="21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00416" y="3173332"/>
            <a:ext cx="2400892" cy="197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96742" y="1545874"/>
            <a:ext cx="8128635" cy="3461684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1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填一填。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）最小的自然数是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      ），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自然数有（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）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669290" indent="-669290"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）“千”与“万”之间的进率是（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），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相邻两个计数单位之间的进率都是（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），这种计数方法叫（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）进制计数法。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600075" indent="-600075"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2009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年我国粮食总产量为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525000000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吨，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525000000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是由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个（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）、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        ）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个（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）组成的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6741" y="1059932"/>
            <a:ext cx="1748790" cy="43858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基础练习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761804" y="2085809"/>
            <a:ext cx="324078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1655296" y="4508984"/>
            <a:ext cx="4321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6354430" y="2079277"/>
            <a:ext cx="756182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无数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5280458" y="2571750"/>
            <a:ext cx="533841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3"/>
          <p:cNvSpPr txBox="1"/>
          <p:nvPr/>
        </p:nvSpPr>
        <p:spPr>
          <a:xfrm>
            <a:off x="4038158" y="3057692"/>
            <a:ext cx="533841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7603018" y="3057692"/>
            <a:ext cx="533841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3599765" y="4508984"/>
            <a:ext cx="810195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千万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3"/>
          <p:cNvSpPr txBox="1"/>
          <p:nvPr/>
        </p:nvSpPr>
        <p:spPr>
          <a:xfrm>
            <a:off x="5814300" y="4508984"/>
            <a:ext cx="810195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百万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467009" y="1761848"/>
            <a:ext cx="8372020" cy="2492413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26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个亿是（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），读作（                 ）。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600075" indent="-600075"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）一个数由三个亿、三个万、三个百组成，这个数是（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）位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数，是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      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），读作：（          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530860" indent="-530860"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6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45600047000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中第一个“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4”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表示（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），</a:t>
            </a:r>
            <a:endParaRPr lang="en-US" altLang="zh-CN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530860" indent="-530860"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第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二个“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4”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表示（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）。 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2649315" y="1856057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2600000000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6300417" y="1861127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二十六亿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519504" y="2826478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300030300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7596730" y="2347069"/>
            <a:ext cx="594143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5706273" y="2833010"/>
            <a:ext cx="2700652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三亿零三万零三百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5490221" y="3312420"/>
            <a:ext cx="864208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3486517" y="3750899"/>
            <a:ext cx="756182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6983478" y="3264958"/>
            <a:ext cx="2160522" cy="183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374809" y="861537"/>
            <a:ext cx="7483316" cy="3946320"/>
          </a:xfrm>
          <a:prstGeom prst="rect">
            <a:avLst/>
          </a:prstGeom>
          <a:solidFill>
            <a:srgbClr val="FFFFFF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读、写出下面各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1)7500000000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作：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(2)137080000000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读作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______________________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(3)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四十亿零二百零八万  写作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______________________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(4)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五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千亿零五万   写作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______________________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(5)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二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十亿零七百六十八写作：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______________________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(6)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三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百一十亿七千零八万三千零四十写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作：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________________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4031869" y="1869835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七十五亿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3923844" y="2308314"/>
            <a:ext cx="3402820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一千三百七十亿八千万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4788052" y="2841718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4002080000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653778" y="3327659"/>
            <a:ext cx="2160521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500000050000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4734039" y="3807069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2000000768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5868312" y="4293010"/>
            <a:ext cx="1944469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31070083040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704756" y="3079992"/>
            <a:ext cx="1443225" cy="197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374809" y="1275906"/>
            <a:ext cx="5611177" cy="2008232"/>
          </a:xfrm>
          <a:prstGeom prst="rect">
            <a:avLst/>
          </a:prstGeom>
          <a:solidFill>
            <a:srgbClr val="FFFFFF"/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写出由下面各数组成的数。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）六十、六十万和六十亿                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）二百零一、二百二十万和二十亿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741296" y="3522498"/>
            <a:ext cx="3884717" cy="103873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答案：（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6000600060  </a:t>
            </a:r>
            <a:endParaRPr lang="en-US" altLang="zh-CN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2002200201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93456" y="3151282"/>
            <a:ext cx="2737547" cy="176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导入新课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3413" y="1193006"/>
            <a:ext cx="8195616" cy="71541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 marL="873760" indent="-805180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问题：我们知道，地球是我们生存的家园，下面请同学们看教材第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页。谁能说说你看见了什么？有什么想法？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94976" y="3406795"/>
            <a:ext cx="2507783" cy="157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3413" y="2247789"/>
            <a:ext cx="7871538" cy="7154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806450" indent="-806450"/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案：地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球上人太多了、多的地球都快背不动了，我们要赶快控制人口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062" y="3165679"/>
            <a:ext cx="6049459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问题：你知道地球上有多少人吗？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1439" y="3867594"/>
            <a:ext cx="5008847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806450" indent="-806450"/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案：地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球上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人有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0000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0000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651035" y="1005364"/>
            <a:ext cx="8133982" cy="1407752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拓展提高</a:t>
            </a:r>
            <a:r>
              <a:rPr lang="zh-CN" altLang="en-US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</a:t>
            </a:r>
            <a:endParaRPr lang="zh-CN" altLang="en-US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en-US" sz="21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                </a:t>
            </a:r>
            <a:endParaRPr lang="zh-CN" altLang="en-US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一个自然数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 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个数位上的数字之和是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，且各个数位上的数字都不相同，符合此条件的最小数是多少？最大数是多少？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005" y="3108129"/>
            <a:ext cx="3884717" cy="34616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答案：最小数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69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；最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大数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543210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651035" y="3881308"/>
            <a:ext cx="7883657" cy="900038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案提示：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最小数：先用最大的数字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9,6+9=15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，和为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的最小数为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69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最大数：尽量使用小数字，从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开始，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0+1+2+3+4+5=15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，和为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的最大数为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543210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文本框 102"/>
          <p:cNvSpPr txBox="1"/>
          <p:nvPr/>
        </p:nvSpPr>
        <p:spPr>
          <a:xfrm>
            <a:off x="651035" y="878351"/>
            <a:ext cx="8133982" cy="4177100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拓展提高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7”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，组数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）组成最大的九位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数（                 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）组成最小的九位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       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）     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）只读两个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的最大九位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）一个零也不读的九位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  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）四个零都要读的九位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 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5817" y="1977822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875550000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/>
          <p:nvPr/>
        </p:nvSpPr>
        <p:spPr>
          <a:xfrm>
            <a:off x="4355947" y="4616971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505050708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4409961" y="3969049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555780000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3"/>
          <p:cNvSpPr txBox="1"/>
          <p:nvPr/>
        </p:nvSpPr>
        <p:spPr>
          <a:xfrm>
            <a:off x="4572000" y="3321127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505057800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3"/>
          <p:cNvSpPr txBox="1"/>
          <p:nvPr/>
        </p:nvSpPr>
        <p:spPr>
          <a:xfrm>
            <a:off x="3815817" y="2673205"/>
            <a:ext cx="167440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500005578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0547" y="2966901"/>
            <a:ext cx="2303453" cy="21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575036" y="1653861"/>
            <a:ext cx="8058442" cy="2492413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你能根据以下线索找出百宝箱的密码吗？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）密码是一个九位数。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）这个数千万位和千位都是最小的自然数，个位上是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marL="673735" indent="-673735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）十位上的数字比个位上的数字小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，百位和百万位上的数字都比最小的自然数大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，其余位上都是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7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364" y="1113926"/>
            <a:ext cx="1905000" cy="438581"/>
          </a:xfrm>
          <a:prstGeom prst="rect">
            <a:avLst/>
          </a:prstGeom>
          <a:noFill/>
        </p:spPr>
        <p:txBody>
          <a:bodyPr wrap="square" lIns="68571" tIns="34285" rIns="68571" bIns="34285" rtlCol="0" anchor="t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发散思维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30352" y="3651620"/>
            <a:ext cx="3113649" cy="14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课堂作业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036" y="951506"/>
            <a:ext cx="7669850" cy="270011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答案提示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 </a:t>
            </a:r>
            <a:endParaRPr lang="en-US" altLang="zh-CN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）写含有三级的数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0075" indent="-600075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）先写出数位顺序表，最小的自然数是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，所以千万位和千位上写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，个位上写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，十位上的数字比个位上的数字小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，也就是比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8-3=5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，十位上是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，百位和百万位上的数字都比最小的自然数大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，也就是比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2,0+2=2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，因此百位和百万位都是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277205" y="3759607"/>
          <a:ext cx="6913661" cy="1079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366"/>
                <a:gridCol w="691366"/>
                <a:gridCol w="691366"/>
                <a:gridCol w="691366"/>
                <a:gridCol w="691366"/>
                <a:gridCol w="691366"/>
                <a:gridCol w="691366"/>
                <a:gridCol w="691366"/>
                <a:gridCol w="624474"/>
                <a:gridCol w="758259"/>
              </a:tblGrid>
              <a:tr h="551974"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 ... ...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千万位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十万位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万位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千位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百位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十位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个位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  <a:tr h="527896">
                <a:tc>
                  <a:txBody>
                    <a:bodyPr/>
                    <a:lstStyle/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7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2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7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7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2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5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8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575036" y="1005938"/>
            <a:ext cx="8058442" cy="3877087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生活中的大数</a:t>
            </a:r>
            <a:endParaRPr lang="zh-CN" altLang="en-US" sz="21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构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成一个人体需要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万亿个细胞。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一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天有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24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小时即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1440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分钟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86400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秒，一年有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365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天有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8760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525600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分钟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31536000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秒。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中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国的土地面积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960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万平方公里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(9600000)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；中国是世界上人口最多的国家，人口有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1,300,000,000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（十三亿）多；中国最长的河流是长江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,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长度是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6,397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（六千三百九十七）公里；中国最大的湖是青海湖，周长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360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（三百六十）公里，面积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4,500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（四千五百）平方公里；中国最快的列车是上海磁悬浮列车，速度是每小时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430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（四百三十）公里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补充资料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文本框 104"/>
          <p:cNvSpPr txBox="1"/>
          <p:nvPr/>
        </p:nvSpPr>
        <p:spPr>
          <a:xfrm>
            <a:off x="575036" y="1695399"/>
            <a:ext cx="8058442" cy="2977049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世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界上最大的海洋是太平洋，面积是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179,968,000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（一亿七千九百九十六万八千）平方公里；世界上最大的洲是亚洲，面积是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4,400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（四千四百）万平方公里；世界上国土面积最大的国家是俄罗斯，面积是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17,075,870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（一千七百零七万五千八百七十）平方公里；世界上最高的山峰是珠穆朗玛峰，它的高度是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8,848.8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（八千八百四十八点八）米；世界上最长的河流是尼罗河，长度是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6,671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（六千六百七十一）公里；世界上最深的湖是贝加尔湖，深度是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1,741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（一千七百四十一）米。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补充资料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导入新课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036" y="1059932"/>
            <a:ext cx="5887420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问题：地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球上有这么多人，这个数要怎么读呢？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035" y="1653861"/>
            <a:ext cx="7871538" cy="715415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806450" indent="-806450"/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答案：七十亿。先分级，亿级有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，万级、个级都是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，根据亿以内数的读法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，读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七十亿。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5035" y="2990199"/>
            <a:ext cx="8568965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问题：这两个数又该怎么读呢？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100 4000 2000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4003 0500 0000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022" y="3543633"/>
            <a:ext cx="7871538" cy="152348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806450" indent="-80645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案提示：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①先读哪一级？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806450" indent="-80645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②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亿级的数和个级的数在读法上有什么不同？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806450" indent="-80645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③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数位上的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怎么读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67406" y="3543633"/>
            <a:ext cx="1577163" cy="1599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合作探究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53585" y="3964265"/>
            <a:ext cx="5154858" cy="346169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答案提示：在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亿位下面写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，其他的数位上都是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331218" y="2409769"/>
          <a:ext cx="6859654" cy="1079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044"/>
                <a:gridCol w="684401"/>
                <a:gridCol w="684401"/>
                <a:gridCol w="684401"/>
                <a:gridCol w="684401"/>
                <a:gridCol w="684401"/>
                <a:gridCol w="684401"/>
                <a:gridCol w="684401"/>
                <a:gridCol w="618183"/>
                <a:gridCol w="750620"/>
              </a:tblGrid>
              <a:tr h="551974"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 ... ...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千万位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十万位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万位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千位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百位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十位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个位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  <a:tr h="527896">
                <a:tc>
                  <a:txBody>
                    <a:bodyPr/>
                    <a:lstStyle/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3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41135" y="3572239"/>
            <a:ext cx="1407502" cy="1571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67009" y="1059932"/>
            <a:ext cx="8373601" cy="103850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一）我们来试一试，请把这三个数写出来。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三亿   三十亿九千万    七千零三亿零二十万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合作探究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223192" y="1977822"/>
          <a:ext cx="6859654" cy="1079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219"/>
                <a:gridCol w="635219"/>
                <a:gridCol w="621024"/>
                <a:gridCol w="621024"/>
                <a:gridCol w="621024"/>
                <a:gridCol w="621024"/>
                <a:gridCol w="621024"/>
                <a:gridCol w="621024"/>
                <a:gridCol w="621024"/>
                <a:gridCol w="560938"/>
                <a:gridCol w="681110"/>
              </a:tblGrid>
              <a:tr h="551974"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...  ...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 </a:t>
                      </a:r>
                      <a:r>
                        <a:rPr lang="zh-CN" altLang="en-US" sz="1500" dirty="0" smtClean="0"/>
                        <a:t>十亿位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千万位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十万位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万位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千位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百位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十位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个位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  <a:tr h="527896">
                <a:tc>
                  <a:txBody>
                    <a:bodyPr/>
                    <a:lstStyle/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3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9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277205" y="3651620"/>
          <a:ext cx="6913671" cy="1282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398"/>
                <a:gridCol w="544398"/>
                <a:gridCol w="544398"/>
                <a:gridCol w="544398"/>
                <a:gridCol w="532232"/>
                <a:gridCol w="532232"/>
                <a:gridCol w="532232"/>
                <a:gridCol w="532232"/>
                <a:gridCol w="532232"/>
                <a:gridCol w="532232"/>
                <a:gridCol w="532232"/>
                <a:gridCol w="480738"/>
                <a:gridCol w="529717"/>
              </a:tblGrid>
              <a:tr h="754205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... ...</a:t>
                      </a:r>
                      <a:endParaRPr lang="zh-CN" altLang="en-US" sz="16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b="1" dirty="0" smtClean="0"/>
                        <a:t>千亿位</a:t>
                      </a:r>
                      <a:endParaRPr lang="zh-CN" altLang="en-US" sz="1500" b="1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 </a:t>
                      </a:r>
                      <a:r>
                        <a:rPr lang="zh-CN" altLang="en-US" sz="1500" dirty="0" smtClean="0"/>
                        <a:t>十亿位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亿位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千万位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百万位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zh-CN" altLang="en-US" sz="1500" dirty="0" smtClean="0"/>
                        <a:t>十万位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万位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千位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百位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十位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pPr marL="0" marR="0" indent="0" algn="l" defTabSz="108839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500" dirty="0" smtClean="0"/>
                        <a:t>个位</a:t>
                      </a:r>
                      <a:endParaRPr lang="zh-CN" altLang="en-US" sz="1500" dirty="0" smtClean="0"/>
                    </a:p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  <a:tr h="527896">
                <a:tc>
                  <a:txBody>
                    <a:bodyPr/>
                    <a:lstStyle/>
                    <a:p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7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3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9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2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  <a:tc>
                  <a:txBody>
                    <a:bodyPr/>
                    <a:lstStyle/>
                    <a:p>
                      <a:r>
                        <a:rPr lang="en-US" altLang="zh-CN" sz="1500" dirty="0" smtClean="0"/>
                        <a:t>0</a:t>
                      </a:r>
                      <a:endParaRPr lang="zh-CN" altLang="en-US" sz="1500" dirty="0"/>
                    </a:p>
                  </a:txBody>
                  <a:tcPr marL="68589" marR="68589" marT="34282" marB="3428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23192" y="3165679"/>
            <a:ext cx="4392418" cy="392324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七千零三亿零二十万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3454" y="942393"/>
            <a:ext cx="7725445" cy="1038506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另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外两个数你能自己试着写出来吗？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三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十亿九千万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465516"/>
            <a:ext cx="262805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课堂小结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9727" y="1484632"/>
            <a:ext cx="7526117" cy="438480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通过以上探究，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在谁来说一说亿以上的数该怎么写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727" y="2355776"/>
            <a:ext cx="5371400" cy="200777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【方法小结】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lang="zh-CN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找到“亿和万”字，每级的数的写法都和个级的写法相同。如果哪一个数位上一个单位也没有，就用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来占位。</a:t>
            </a:r>
            <a:endParaRPr lang="zh-CN" altLang="en-US" sz="2100" dirty="0">
              <a:solidFill>
                <a:srgbClr val="FF0000"/>
              </a:solidFill>
              <a:highlight>
                <a:srgbClr val="F7FD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76448" y="2895711"/>
            <a:ext cx="1732170" cy="189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62771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合作探究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022" y="1167919"/>
            <a:ext cx="7993929" cy="339245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942975" indent="-942975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（二）请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学生自己总结的方法写出下面这两个数。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（教材第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页“做一做”第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42975" indent="-942975"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6450" indent="13716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二十五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亿写作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  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6450" indent="13716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四百九十亿零六十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6450" indent="13716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五千零四亿零七百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                    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0286" y="3381653"/>
            <a:ext cx="1836443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49000600000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17987" y="2841718"/>
            <a:ext cx="1836443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2500000000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14299" y="3969049"/>
            <a:ext cx="2214534" cy="438480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500407000000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>
            <a:spLocks noChangeArrowheads="1"/>
          </p:cNvSpPr>
          <p:nvPr/>
        </p:nvSpPr>
        <p:spPr bwMode="auto">
          <a:xfrm>
            <a:off x="1" y="465516"/>
            <a:ext cx="262805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课堂小结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087" y="1167920"/>
            <a:ext cx="6427551" cy="3830931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顺口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溜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数位顺序表，读数写数离不了。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未读数先分级，每级都按个级读。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读完一级名别忘，个级读数也容易。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读完数字读单位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特殊。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几个相连只读零，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在末尾不需读。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写数拿出数位顺序表，先分级后对照。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各就各位要记牢，空位补</a:t>
            </a:r>
            <a:r>
              <a:rPr lang="en-US" altLang="zh-CN" sz="2100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不能少</a:t>
            </a: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30431" y="3219672"/>
            <a:ext cx="2450308" cy="164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64808"/>
            <a:ext cx="24654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71" tIns="34285" rIns="68571" bIns="34285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知识梳理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0958" y="897951"/>
            <a:ext cx="8318007" cy="1592375"/>
          </a:xfrm>
          <a:prstGeom prst="rect">
            <a:avLst/>
          </a:prstGeom>
          <a:noFill/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square" lIns="68571" tIns="34285" rIns="68571" bIns="34285">
            <a:spAutoFit/>
          </a:bodyPr>
          <a:lstStyle/>
          <a:p>
            <a:pPr indent="200025">
              <a:lnSpc>
                <a:spcPct val="150000"/>
              </a:lnSpc>
            </a:pP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按要求组数</a:t>
            </a:r>
            <a:r>
              <a:rPr lang="zh-CN" altLang="zh-CN" sz="1800" dirty="0"/>
              <a:t>：</a:t>
            </a:r>
            <a:endParaRPr lang="zh-CN" altLang="zh-CN" sz="1800" dirty="0"/>
          </a:p>
          <a:p>
            <a:pPr marL="463550" indent="-263525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成最大、最小的数：用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组成最大的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九位        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和最小的九位数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035" y="2509045"/>
            <a:ext cx="8426034" cy="2492413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highlight>
                  <a:srgbClr val="FFFFFF"/>
                </a:highligh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【方法小结】</a:t>
            </a:r>
            <a:endParaRPr lang="en-US" altLang="zh-CN" sz="2100" dirty="0">
              <a:solidFill>
                <a:srgbClr val="FF0000"/>
              </a:solidFill>
              <a:highlight>
                <a:srgbClr val="FFFFFF"/>
              </a:highligh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大的数：把给定的数字按照从大到小的顺序排列即可，得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965420000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349375" indent="-1349375"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小的数：把给定的数字按照从小到大的顺序排列即可，若最高位上的数字是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，将第一个非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数字提前作为最高位，得 </a:t>
            </a:r>
            <a:r>
              <a:rPr lang="en-US" altLang="zh-CN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000024569 →200004569</a:t>
            </a:r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4372</Words>
  <Application>WPS 演示</Application>
  <PresentationFormat>全屏显示(16:9)</PresentationFormat>
  <Paragraphs>513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楷体</vt:lpstr>
      <vt:lpstr>Arial Unicode MS</vt:lpstr>
      <vt:lpstr>Calibri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67</cp:revision>
  <dcterms:created xsi:type="dcterms:W3CDTF">2016-07-21T00:53:00Z</dcterms:created>
  <dcterms:modified xsi:type="dcterms:W3CDTF">2023-10-27T08:53:14Z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7B271CDCEE4F492B99C781F33F17BC0B_12</vt:lpwstr>
  </property>
</Properties>
</file>