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7582" r:id="rId3"/>
    <p:sldId id="7601" r:id="rId4"/>
    <p:sldId id="7602" r:id="rId5"/>
    <p:sldId id="7603" r:id="rId6"/>
    <p:sldId id="7589" r:id="rId7"/>
    <p:sldId id="7608" r:id="rId8"/>
    <p:sldId id="7605" r:id="rId9"/>
    <p:sldId id="7607" r:id="rId10"/>
    <p:sldId id="7612" r:id="rId11"/>
    <p:sldId id="7613" r:id="rId12"/>
    <p:sldId id="7614" r:id="rId13"/>
    <p:sldId id="7593" r:id="rId14"/>
  </p:sldIdLst>
  <p:sldSz cx="9144000" cy="5143500" type="screen16x9"/>
  <p:notesSz cx="6858000" cy="9144000"/>
  <p:custDataLst>
    <p:tags r:id="rId19"/>
  </p:custDataLst>
  <p:defaultTextStyle>
    <a:defPPr>
      <a:defRPr lang="zh-CN"/>
    </a:defPPr>
    <a:lvl1pPr algn="l" rtl="0" eaLnBrk="0" fontAlgn="base" hangingPunct="0">
      <a:spcBef>
        <a:spcPct val="0"/>
      </a:spcBef>
      <a:spcAft>
        <a:spcPct val="0"/>
      </a:spcAft>
      <a:defRPr kern="1200">
        <a:solidFill>
          <a:schemeClr val="tx1"/>
        </a:solidFill>
        <a:latin typeface="Times New Roman" panose="02020603050405020304" pitchFamily="18"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kern="1200">
        <a:solidFill>
          <a:schemeClr val="tx1"/>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kern="1200">
        <a:solidFill>
          <a:schemeClr val="tx1"/>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kern="1200">
        <a:solidFill>
          <a:schemeClr val="tx1"/>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kern="1200">
        <a:solidFill>
          <a:schemeClr val="tx1"/>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1774" userDrawn="1">
          <p15:clr>
            <a:srgbClr val="A4A3A4"/>
          </p15:clr>
        </p15:guide>
        <p15:guide id="2" pos="38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49" autoAdjust="0"/>
  </p:normalViewPr>
  <p:slideViewPr>
    <p:cSldViewPr>
      <p:cViewPr>
        <p:scale>
          <a:sx n="125" d="100"/>
          <a:sy n="125" d="100"/>
        </p:scale>
        <p:origin x="-1230" y="-474"/>
      </p:cViewPr>
      <p:guideLst>
        <p:guide orient="horz" pos="1774"/>
        <p:guide pos="3804"/>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778"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ct val="0"/>
              </a:spcBef>
              <a:spcAft>
                <a:spcPct val="0"/>
              </a:spcAft>
              <a:defRPr sz="1200">
                <a:latin typeface="+mn-lt"/>
                <a:ea typeface="+mn-ea"/>
              </a:defRPr>
            </a:lvl1pPr>
          </a:lstStyle>
          <a:p>
            <a:endParaRPr lang="zh-CN" altLang="en-US"/>
          </a:p>
        </p:txBody>
      </p:sp>
      <p:sp>
        <p:nvSpPr>
          <p:cNvPr id="1048779"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ct val="0"/>
              </a:spcBef>
              <a:spcAft>
                <a:spcPct val="0"/>
              </a:spcAft>
              <a:defRPr sz="1200">
                <a:latin typeface="+mn-lt"/>
                <a:ea typeface="+mn-ea"/>
              </a:defRPr>
            </a:lvl1pPr>
          </a:lstStyle>
          <a:p>
            <a:fld id="{BC6C3842-5AE4-4351-92DB-46E8E1B24AC9}" type="datetimeFigureOut">
              <a:rPr lang="zh-CN" altLang="en-US"/>
            </a:fld>
            <a:endParaRPr lang="zh-CN" altLang="en-US"/>
          </a:p>
        </p:txBody>
      </p:sp>
      <p:sp>
        <p:nvSpPr>
          <p:cNvPr id="1048780"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1048781"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1048782"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ct val="0"/>
              </a:spcBef>
              <a:spcAft>
                <a:spcPct val="0"/>
              </a:spcAft>
              <a:defRPr sz="1200">
                <a:latin typeface="+mn-lt"/>
                <a:ea typeface="+mn-ea"/>
              </a:defRPr>
            </a:lvl1pPr>
          </a:lstStyle>
          <a:p>
            <a:endParaRPr lang="zh-CN" altLang="en-US"/>
          </a:p>
        </p:txBody>
      </p:sp>
      <p:sp>
        <p:nvSpPr>
          <p:cNvPr id="1048783"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atin typeface="等线" panose="02010600030101010101" pitchFamily="2" charset="-122"/>
                <a:ea typeface="等线" panose="02010600030101010101" pitchFamily="2" charset="-122"/>
              </a:defRPr>
            </a:lvl1pPr>
          </a:lstStyle>
          <a:p>
            <a:fld id="{23BBB5AE-3A5A-4D85-BE1B-DF47575CC79F}"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E75A4F"/>
        </a:solidFill>
        <a:effectLst/>
      </p:bgPr>
    </p:bg>
    <p:spTree>
      <p:nvGrpSpPr>
        <p:cNvPr id="1" name=""/>
        <p:cNvGrpSpPr/>
        <p:nvPr/>
      </p:nvGrpSpPr>
      <p:grpSpPr>
        <a:xfrm>
          <a:off x="0" y="0"/>
          <a:ext cx="0" cy="0"/>
          <a:chOff x="0" y="0"/>
          <a:chExt cx="0" cy="0"/>
        </a:xfrm>
      </p:grpSpPr>
      <p:pic>
        <p:nvPicPr>
          <p:cNvPr id="2097154" name="图形 1"/>
          <p:cNvPicPr>
            <a:picLocks noChangeAspect="1"/>
          </p:cNvPicPr>
          <p:nvPr userDrawn="1"/>
        </p:nvPicPr>
        <p:blipFill>
          <a:blip r:embed="rId2" cstate="email"/>
          <a:stretch>
            <a:fillRect/>
          </a:stretch>
        </p:blipFill>
        <p:spPr>
          <a:xfrm>
            <a:off x="0" y="0"/>
            <a:ext cx="9144000" cy="5143500"/>
          </a:xfrm>
          <a:prstGeom prst="rect">
            <a:avLst/>
          </a:prstGeom>
          <a:effectLst>
            <a:outerShdw blurRad="63500" algn="ctr" rotWithShape="0">
              <a:prstClr val="black">
                <a:alpha val="40000"/>
              </a:prstClr>
            </a:outerShdw>
          </a:effectLst>
        </p:spPr>
      </p:pic>
      <p:pic>
        <p:nvPicPr>
          <p:cNvPr id="2097156" name="图片 3"/>
          <p:cNvPicPr>
            <a:picLocks noChangeAspect="1" noChangeArrowheads="1"/>
          </p:cNvPicPr>
          <p:nvPr userDrawn="1"/>
        </p:nvPicPr>
        <p:blipFill>
          <a:blip r:embed="rId3" cstate="email"/>
          <a:stretch>
            <a:fillRect/>
          </a:stretch>
        </p:blipFill>
        <p:spPr bwMode="auto">
          <a:xfrm>
            <a:off x="395288" y="1708150"/>
            <a:ext cx="2917825" cy="3014663"/>
          </a:xfrm>
          <a:prstGeom prst="rect">
            <a:avLst/>
          </a:prstGeom>
          <a:noFill/>
          <a:ln>
            <a:noFill/>
          </a:ln>
        </p:spPr>
      </p:pic>
      <p:pic>
        <p:nvPicPr>
          <p:cNvPr id="2097157" name="图片 4"/>
          <p:cNvPicPr>
            <a:picLocks noChangeAspect="1" noChangeArrowheads="1"/>
          </p:cNvPicPr>
          <p:nvPr userDrawn="1"/>
        </p:nvPicPr>
        <p:blipFill>
          <a:blip r:embed="rId4" cstate="email"/>
          <a:stretch>
            <a:fillRect/>
          </a:stretch>
        </p:blipFill>
        <p:spPr bwMode="auto">
          <a:xfrm>
            <a:off x="2857500" y="881063"/>
            <a:ext cx="912813" cy="1220787"/>
          </a:xfrm>
          <a:prstGeom prst="rect">
            <a:avLst/>
          </a:prstGeom>
          <a:noFill/>
          <a:ln>
            <a:noFill/>
          </a:ln>
        </p:spPr>
      </p:pic>
      <p:pic>
        <p:nvPicPr>
          <p:cNvPr id="2097158" name="图片 5"/>
          <p:cNvPicPr>
            <a:picLocks noChangeAspect="1" noChangeArrowheads="1"/>
          </p:cNvPicPr>
          <p:nvPr userDrawn="1"/>
        </p:nvPicPr>
        <p:blipFill>
          <a:blip r:embed="rId5" cstate="email"/>
          <a:stretch>
            <a:fillRect/>
          </a:stretch>
        </p:blipFill>
        <p:spPr bwMode="auto">
          <a:xfrm>
            <a:off x="255588" y="581025"/>
            <a:ext cx="1801812" cy="1104900"/>
          </a:xfrm>
          <a:prstGeom prst="rect">
            <a:avLst/>
          </a:prstGeom>
          <a:noFill/>
          <a:ln>
            <a:noFill/>
          </a:ln>
        </p:spPr>
      </p:pic>
      <p:pic>
        <p:nvPicPr>
          <p:cNvPr id="2097159" name="图片 6"/>
          <p:cNvPicPr>
            <a:picLocks noChangeAspect="1" noChangeArrowheads="1"/>
          </p:cNvPicPr>
          <p:nvPr userDrawn="1"/>
        </p:nvPicPr>
        <p:blipFill>
          <a:blip r:embed="rId6" cstate="email"/>
          <a:stretch>
            <a:fillRect/>
          </a:stretch>
        </p:blipFill>
        <p:spPr bwMode="auto">
          <a:xfrm>
            <a:off x="7235825" y="663575"/>
            <a:ext cx="1692275" cy="939800"/>
          </a:xfrm>
          <a:prstGeom prst="rect">
            <a:avLst/>
          </a:prstGeom>
          <a:noFill/>
          <a:ln>
            <a:noFill/>
          </a:ln>
        </p:spPr>
      </p:pic>
      <p:sp>
        <p:nvSpPr>
          <p:cNvPr id="1048576" name="文本框 7"/>
          <p:cNvSpPr txBox="1">
            <a:spLocks noChangeArrowheads="1"/>
          </p:cNvSpPr>
          <p:nvPr userDrawn="1"/>
        </p:nvSpPr>
        <p:spPr bwMode="auto">
          <a:xfrm>
            <a:off x="47625" y="44450"/>
            <a:ext cx="1376680" cy="332740"/>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1600">
                <a:solidFill>
                  <a:schemeClr val="bg1"/>
                </a:solidFill>
              </a:rPr>
              <a:t>R·</a:t>
            </a:r>
            <a:r>
              <a:rPr lang="zh-CN" altLang="en-US" sz="1600">
                <a:solidFill>
                  <a:schemeClr val="bg1"/>
                </a:solidFill>
              </a:rPr>
              <a:t>四年级上册</a:t>
            </a:r>
            <a:endParaRPr lang="zh-CN" altLang="en-US" sz="1600">
              <a:solidFill>
                <a:schemeClr val="bg1"/>
              </a:solidFill>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E75A4F"/>
        </a:solidFill>
        <a:effectLst/>
      </p:bgPr>
    </p:bg>
    <p:spTree>
      <p:nvGrpSpPr>
        <p:cNvPr id="1" name=""/>
        <p:cNvGrpSpPr/>
        <p:nvPr/>
      </p:nvGrpSpPr>
      <p:grpSpPr>
        <a:xfrm>
          <a:off x="0" y="0"/>
          <a:ext cx="0" cy="0"/>
          <a:chOff x="0" y="0"/>
          <a:chExt cx="0" cy="0"/>
        </a:xfrm>
      </p:grpSpPr>
      <p:sp>
        <p:nvSpPr>
          <p:cNvPr id="1048744" name="矩形 1"/>
          <p:cNvSpPr/>
          <p:nvPr userDrawn="1"/>
        </p:nvSpPr>
        <p:spPr>
          <a:xfrm>
            <a:off x="0" y="195263"/>
            <a:ext cx="9144000" cy="4752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pic>
        <p:nvPicPr>
          <p:cNvPr id="2097186" name="图片 2"/>
          <p:cNvPicPr>
            <a:picLocks noChangeAspect="1"/>
          </p:cNvPicPr>
          <p:nvPr userDrawn="1"/>
        </p:nvPicPr>
        <p:blipFill>
          <a:blip r:embed="rId2" cstate="email"/>
          <a:srcRect/>
          <a:stretch>
            <a:fillRect/>
          </a:stretch>
        </p:blipFill>
        <p:spPr>
          <a:xfrm>
            <a:off x="7546353" y="-148310"/>
            <a:ext cx="1747578" cy="1063876"/>
          </a:xfrm>
          <a:custGeom>
            <a:avLst/>
            <a:gdLst>
              <a:gd name="connsiteX0" fmla="*/ 873789 w 1747578"/>
              <a:gd name="connsiteY0" fmla="*/ 0 h 1063876"/>
              <a:gd name="connsiteX1" fmla="*/ 1747578 w 1747578"/>
              <a:gd name="connsiteY1" fmla="*/ 531938 h 1063876"/>
              <a:gd name="connsiteX2" fmla="*/ 873789 w 1747578"/>
              <a:gd name="connsiteY2" fmla="*/ 1063876 h 1063876"/>
              <a:gd name="connsiteX3" fmla="*/ 0 w 1747578"/>
              <a:gd name="connsiteY3" fmla="*/ 531938 h 1063876"/>
              <a:gd name="connsiteX4" fmla="*/ 873789 w 1747578"/>
              <a:gd name="connsiteY4" fmla="*/ 0 h 10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578" h="1063876">
                <a:moveTo>
                  <a:pt x="873789" y="0"/>
                </a:moveTo>
                <a:cubicBezTo>
                  <a:pt x="1356369" y="0"/>
                  <a:pt x="1747578" y="238157"/>
                  <a:pt x="1747578" y="531938"/>
                </a:cubicBezTo>
                <a:cubicBezTo>
                  <a:pt x="1747578" y="825719"/>
                  <a:pt x="1356369" y="1063876"/>
                  <a:pt x="873789" y="1063876"/>
                </a:cubicBezTo>
                <a:cubicBezTo>
                  <a:pt x="391209" y="1063876"/>
                  <a:pt x="0" y="825719"/>
                  <a:pt x="0" y="531938"/>
                </a:cubicBezTo>
                <a:cubicBezTo>
                  <a:pt x="0" y="238157"/>
                  <a:pt x="391209" y="0"/>
                  <a:pt x="873789" y="0"/>
                </a:cubicBezTo>
                <a:close/>
              </a:path>
            </a:pathLst>
          </a:custGeom>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E75A4F"/>
        </a:solidFill>
        <a:effectLst/>
      </p:bgPr>
    </p:bg>
    <p:spTree>
      <p:nvGrpSpPr>
        <p:cNvPr id="1" name=""/>
        <p:cNvGrpSpPr/>
        <p:nvPr/>
      </p:nvGrpSpPr>
      <p:grpSpPr>
        <a:xfrm>
          <a:off x="0" y="0"/>
          <a:ext cx="0" cy="0"/>
          <a:chOff x="0" y="0"/>
          <a:chExt cx="0" cy="0"/>
        </a:xfrm>
      </p:grpSpPr>
      <p:sp>
        <p:nvSpPr>
          <p:cNvPr id="1048578" name="矩形 1"/>
          <p:cNvSpPr/>
          <p:nvPr userDrawn="1"/>
        </p:nvSpPr>
        <p:spPr>
          <a:xfrm>
            <a:off x="0" y="195263"/>
            <a:ext cx="9144000" cy="4752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pic>
        <p:nvPicPr>
          <p:cNvPr id="2097161" name="图片 2"/>
          <p:cNvPicPr>
            <a:picLocks noChangeAspect="1"/>
          </p:cNvPicPr>
          <p:nvPr userDrawn="1"/>
        </p:nvPicPr>
        <p:blipFill>
          <a:blip r:embed="rId2" cstate="email"/>
          <a:srcRect/>
          <a:stretch>
            <a:fillRect/>
          </a:stretch>
        </p:blipFill>
        <p:spPr>
          <a:xfrm>
            <a:off x="7546353" y="-148310"/>
            <a:ext cx="1747578" cy="1063876"/>
          </a:xfrm>
          <a:custGeom>
            <a:avLst/>
            <a:gdLst>
              <a:gd name="connsiteX0" fmla="*/ 873789 w 1747578"/>
              <a:gd name="connsiteY0" fmla="*/ 0 h 1063876"/>
              <a:gd name="connsiteX1" fmla="*/ 1747578 w 1747578"/>
              <a:gd name="connsiteY1" fmla="*/ 531938 h 1063876"/>
              <a:gd name="connsiteX2" fmla="*/ 873789 w 1747578"/>
              <a:gd name="connsiteY2" fmla="*/ 1063876 h 1063876"/>
              <a:gd name="connsiteX3" fmla="*/ 0 w 1747578"/>
              <a:gd name="connsiteY3" fmla="*/ 531938 h 1063876"/>
              <a:gd name="connsiteX4" fmla="*/ 873789 w 1747578"/>
              <a:gd name="connsiteY4" fmla="*/ 0 h 10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7578" h="1063876">
                <a:moveTo>
                  <a:pt x="873789" y="0"/>
                </a:moveTo>
                <a:cubicBezTo>
                  <a:pt x="1356369" y="0"/>
                  <a:pt x="1747578" y="238157"/>
                  <a:pt x="1747578" y="531938"/>
                </a:cubicBezTo>
                <a:cubicBezTo>
                  <a:pt x="1747578" y="825719"/>
                  <a:pt x="1356369" y="1063876"/>
                  <a:pt x="873789" y="1063876"/>
                </a:cubicBezTo>
                <a:cubicBezTo>
                  <a:pt x="391209" y="1063876"/>
                  <a:pt x="0" y="825719"/>
                  <a:pt x="0" y="531938"/>
                </a:cubicBezTo>
                <a:cubicBezTo>
                  <a:pt x="0" y="238157"/>
                  <a:pt x="391209" y="0"/>
                  <a:pt x="873789" y="0"/>
                </a:cubicBezTo>
                <a:close/>
              </a:path>
            </a:pathLst>
          </a:custGeom>
        </p:spPr>
      </p:pic>
    </p:spTree>
  </p:cSld>
  <p:clrMapOvr>
    <a:masterClrMapping/>
  </p:clrMapOvr>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file:///D:\qq&#25991;&#20214;\712321467\Image\C2C\Image2\%7b75232B38-A165-1FB7-499C-2E1C792CACB5%7d.png" TargetMode="External"/><Relationship Id="rId4" Type="http://schemas.openxmlformats.org/officeDocument/2006/relationships/image" Target="../media/image7.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073743875" descr="学科网 zxxk.com"/>
          <p:cNvPicPr>
            <a:picLocks noChangeAspect="1"/>
          </p:cNvPicPr>
          <p:nvPr/>
        </p:nvPicPr>
        <p:blipFill>
          <a:blip r:embed="rId4" r:link="rId5"/>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2pPr>
      <a:lvl3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3pPr>
      <a:lvl4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4pPr>
      <a:lvl5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5pPr>
      <a:lvl6pPr marL="4572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6pPr>
      <a:lvl7pPr marL="9144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7pPr>
      <a:lvl8pPr marL="13716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8pPr>
      <a:lvl9pPr marL="18288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8.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5" Type="http://schemas.openxmlformats.org/officeDocument/2006/relationships/slideLayout" Target="../slideLayouts/slideLayout3.xml"/><Relationship Id="rId24" Type="http://schemas.openxmlformats.org/officeDocument/2006/relationships/image" Target="../media/image10.png"/><Relationship Id="rId23" Type="http://schemas.openxmlformats.org/officeDocument/2006/relationships/image" Target="../media/image9.pn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0" name="图片 2"/>
          <p:cNvPicPr>
            <a:picLocks noChangeAspect="1" noChangeArrowheads="1"/>
          </p:cNvPicPr>
          <p:nvPr/>
        </p:nvPicPr>
        <p:blipFill>
          <a:blip r:embed="rId1" cstate="email"/>
          <a:stretch>
            <a:fillRect/>
          </a:stretch>
        </p:blipFill>
        <p:spPr bwMode="auto">
          <a:xfrm>
            <a:off x="3204859" y="2170113"/>
            <a:ext cx="789594" cy="792162"/>
          </a:xfrm>
          <a:prstGeom prst="rect">
            <a:avLst/>
          </a:prstGeom>
          <a:noFill/>
          <a:ln>
            <a:noFill/>
          </a:ln>
        </p:spPr>
      </p:pic>
      <p:sp>
        <p:nvSpPr>
          <p:cNvPr id="1048577" name="矩形 1"/>
          <p:cNvSpPr>
            <a:spLocks noChangeArrowheads="1"/>
          </p:cNvSpPr>
          <p:nvPr/>
        </p:nvSpPr>
        <p:spPr bwMode="auto">
          <a:xfrm>
            <a:off x="3995738" y="2170113"/>
            <a:ext cx="4608512" cy="1285241"/>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ctr" eaLnBrk="1" hangingPunct="1"/>
            <a:r>
              <a:rPr lang="zh-CN" altLang="en-US" sz="4000" b="1">
                <a:latin typeface="黑体" panose="02010609060101010101" pitchFamily="49" charset="-122"/>
              </a:rPr>
              <a:t>亿以上数的改写和求近似数</a:t>
            </a:r>
            <a:endParaRPr lang="zh-CN" altLang="en-US" sz="4000" b="1">
              <a:latin typeface="黑体" panose="02010609060101010101" pitchFamily="49"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2" name="Picture 15"/>
          <p:cNvPicPr>
            <a:picLocks noChangeAspect="1" noChangeArrowheads="1"/>
          </p:cNvPicPr>
          <p:nvPr/>
        </p:nvPicPr>
        <p:blipFill>
          <a:blip r:embed="rId1" cstate="email"/>
          <a:stretch>
            <a:fillRect/>
          </a:stretch>
        </p:blipFill>
        <p:spPr bwMode="auto">
          <a:xfrm>
            <a:off x="7292975" y="3482975"/>
            <a:ext cx="1490663" cy="1349375"/>
          </a:xfrm>
          <a:prstGeom prst="rect">
            <a:avLst/>
          </a:prstGeom>
          <a:noFill/>
          <a:ln>
            <a:noFill/>
          </a:ln>
        </p:spPr>
      </p:pic>
      <p:sp>
        <p:nvSpPr>
          <p:cNvPr id="1048647" name="AutoShape 27"/>
          <p:cNvSpPr>
            <a:spLocks noChangeArrowheads="1"/>
          </p:cNvSpPr>
          <p:nvPr/>
        </p:nvSpPr>
        <p:spPr bwMode="auto">
          <a:xfrm>
            <a:off x="1539875" y="3076575"/>
            <a:ext cx="5472113" cy="1347788"/>
          </a:xfrm>
          <a:prstGeom prst="wedgeRoundRectCallout">
            <a:avLst>
              <a:gd name="adj1" fmla="val 55236"/>
              <a:gd name="adj2" fmla="val 31847"/>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无论是省略万位后面的尾数还是省略亿位后面的尾数，都要用“</a:t>
            </a:r>
            <a:r>
              <a:rPr lang="zh-CN" altLang="en-US" sz="2400" b="1">
                <a:solidFill>
                  <a:srgbClr val="FF0000"/>
                </a:solidFill>
                <a:latin typeface="楷体" panose="02010609060101010101" pitchFamily="49" charset="-122"/>
                <a:ea typeface="楷体" panose="02010609060101010101" pitchFamily="49" charset="-122"/>
              </a:rPr>
              <a:t>四舍五入</a:t>
            </a:r>
            <a:r>
              <a:rPr lang="zh-CN" altLang="en-US" sz="2400" b="1">
                <a:latin typeface="楷体" panose="02010609060101010101" pitchFamily="49" charset="-122"/>
                <a:ea typeface="楷体" panose="02010609060101010101" pitchFamily="49" charset="-122"/>
              </a:rPr>
              <a:t>”法求近似数。</a:t>
            </a:r>
            <a:endParaRPr lang="zh-CN" altLang="en-US" sz="2400" b="1">
              <a:latin typeface="楷体" panose="02010609060101010101" pitchFamily="49" charset="-122"/>
              <a:ea typeface="楷体" panose="02010609060101010101" pitchFamily="49" charset="-122"/>
            </a:endParaRPr>
          </a:p>
        </p:txBody>
      </p:sp>
      <p:pic>
        <p:nvPicPr>
          <p:cNvPr id="2097173" name="图片 188"/>
          <p:cNvPicPr>
            <a:picLocks noChangeAspect="1"/>
          </p:cNvPicPr>
          <p:nvPr/>
        </p:nvPicPr>
        <p:blipFill>
          <a:blip r:embed="rId2" cstate="email"/>
          <a:stretch>
            <a:fillRect/>
          </a:stretch>
        </p:blipFill>
        <p:spPr bwMode="auto">
          <a:xfrm>
            <a:off x="4427538" y="858838"/>
            <a:ext cx="4356100" cy="1819275"/>
          </a:xfrm>
          <a:prstGeom prst="rect">
            <a:avLst/>
          </a:prstGeom>
          <a:solidFill>
            <a:schemeClr val="bg1"/>
          </a:solidFill>
          <a:ln w="12700" cmpd="dbl">
            <a:solidFill>
              <a:schemeClr val="tx1"/>
            </a:solidFill>
            <a:miter lim="800000"/>
            <a:headEnd/>
            <a:tailEnd/>
          </a:ln>
        </p:spPr>
      </p:pic>
      <p:pic>
        <p:nvPicPr>
          <p:cNvPr id="2097174" name="图片 189"/>
          <p:cNvPicPr>
            <a:picLocks noChangeAspect="1"/>
          </p:cNvPicPr>
          <p:nvPr/>
        </p:nvPicPr>
        <p:blipFill>
          <a:blip r:embed="rId3" cstate="email"/>
          <a:stretch>
            <a:fillRect/>
          </a:stretch>
        </p:blipFill>
        <p:spPr bwMode="auto">
          <a:xfrm>
            <a:off x="392113" y="601663"/>
            <a:ext cx="3884612" cy="2332037"/>
          </a:xfrm>
          <a:prstGeom prst="rect">
            <a:avLst/>
          </a:prstGeom>
          <a:solidFill>
            <a:schemeClr val="bg1"/>
          </a:solidFill>
          <a:ln w="12700" cmpd="dbl">
            <a:solidFill>
              <a:schemeClr val="tx1"/>
            </a:solidFill>
            <a:miter lim="800000"/>
            <a:headEnd/>
            <a:tailEnd/>
          </a:ln>
        </p:spPr>
      </p:pic>
      <p:sp>
        <p:nvSpPr>
          <p:cNvPr id="2" name="文本框 1"/>
          <p:cNvSpPr txBox="1"/>
          <p:nvPr/>
        </p:nvSpPr>
        <p:spPr>
          <a:xfrm>
            <a:off x="34925" y="123825"/>
            <a:ext cx="1097280" cy="368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zh-CN" altLang="en-US"/>
              <a:t>相同点：</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172"/>
                                        </p:tgtEl>
                                        <p:attrNameLst>
                                          <p:attrName>style.visibility</p:attrName>
                                        </p:attrNameLst>
                                      </p:cBhvr>
                                      <p:to>
                                        <p:strVal val="visible"/>
                                      </p:to>
                                    </p:set>
                                    <p:animEffect transition="in" filter="fade">
                                      <p:cBhvr>
                                        <p:cTn id="7" dur="500"/>
                                        <p:tgtEl>
                                          <p:spTgt spid="209717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48647"/>
                                        </p:tgtEl>
                                        <p:attrNameLst>
                                          <p:attrName>style.visibility</p:attrName>
                                        </p:attrNameLst>
                                      </p:cBhvr>
                                      <p:to>
                                        <p:strVal val="visible"/>
                                      </p:to>
                                    </p:set>
                                    <p:animEffect transition="in" filter="wipe(right)">
                                      <p:cBhvr>
                                        <p:cTn id="10" dur="500"/>
                                        <p:tgtEl>
                                          <p:spTgt spid="10486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5" name="图片 48"/>
          <p:cNvPicPr>
            <a:picLocks noChangeAspect="1"/>
          </p:cNvPicPr>
          <p:nvPr/>
        </p:nvPicPr>
        <p:blipFill>
          <a:blip r:embed="rId1" cstate="email"/>
          <a:stretch>
            <a:fillRect/>
          </a:stretch>
        </p:blipFill>
        <p:spPr bwMode="auto">
          <a:xfrm>
            <a:off x="4427538" y="858838"/>
            <a:ext cx="4356100" cy="1819275"/>
          </a:xfrm>
          <a:prstGeom prst="rect">
            <a:avLst/>
          </a:prstGeom>
          <a:solidFill>
            <a:schemeClr val="bg1"/>
          </a:solidFill>
          <a:ln w="12700" cmpd="dbl">
            <a:solidFill>
              <a:schemeClr val="tx1"/>
            </a:solidFill>
            <a:miter lim="800000"/>
            <a:headEnd/>
            <a:tailEnd/>
          </a:ln>
        </p:spPr>
      </p:pic>
      <p:pic>
        <p:nvPicPr>
          <p:cNvPr id="2097176" name="图片 49"/>
          <p:cNvPicPr>
            <a:picLocks noChangeAspect="1"/>
          </p:cNvPicPr>
          <p:nvPr/>
        </p:nvPicPr>
        <p:blipFill>
          <a:blip r:embed="rId2" cstate="email"/>
          <a:stretch>
            <a:fillRect/>
          </a:stretch>
        </p:blipFill>
        <p:spPr bwMode="auto">
          <a:xfrm>
            <a:off x="392113" y="601663"/>
            <a:ext cx="3884612" cy="2332037"/>
          </a:xfrm>
          <a:prstGeom prst="rect">
            <a:avLst/>
          </a:prstGeom>
          <a:solidFill>
            <a:schemeClr val="bg1"/>
          </a:solidFill>
          <a:ln w="12700" cmpd="dbl">
            <a:solidFill>
              <a:schemeClr val="tx1"/>
            </a:solidFill>
            <a:miter lim="800000"/>
            <a:headEnd/>
            <a:tailEnd/>
          </a:ln>
        </p:spPr>
      </p:pic>
      <p:pic>
        <p:nvPicPr>
          <p:cNvPr id="2097177" name="图片 7"/>
          <p:cNvPicPr>
            <a:picLocks noChangeAspect="1" noChangeArrowheads="1"/>
          </p:cNvPicPr>
          <p:nvPr/>
        </p:nvPicPr>
        <p:blipFill>
          <a:blip r:embed="rId3" cstate="email"/>
          <a:stretch>
            <a:fillRect/>
          </a:stretch>
        </p:blipFill>
        <p:spPr bwMode="auto">
          <a:xfrm>
            <a:off x="7799342" y="3363913"/>
            <a:ext cx="847816" cy="1377950"/>
          </a:xfrm>
          <a:prstGeom prst="rect">
            <a:avLst/>
          </a:prstGeom>
          <a:noFill/>
          <a:ln>
            <a:noFill/>
          </a:ln>
        </p:spPr>
      </p:pic>
      <p:sp>
        <p:nvSpPr>
          <p:cNvPr id="1048648" name="AutoShape 27"/>
          <p:cNvSpPr>
            <a:spLocks noChangeArrowheads="1"/>
          </p:cNvSpPr>
          <p:nvPr/>
        </p:nvSpPr>
        <p:spPr bwMode="auto">
          <a:xfrm>
            <a:off x="971600" y="3003550"/>
            <a:ext cx="6408688" cy="1819275"/>
          </a:xfrm>
          <a:prstGeom prst="wedgeRoundRectCallout">
            <a:avLst>
              <a:gd name="adj1" fmla="val 55870"/>
              <a:gd name="adj2" fmla="val 17028"/>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省略亿位后面的尾数，要看千万位上的数是否满</a:t>
            </a:r>
            <a:r>
              <a:rPr lang="en-US" altLang="zh-CN" sz="2400" b="1">
                <a:latin typeface="楷体" panose="02010609060101010101" pitchFamily="49" charset="-122"/>
                <a:ea typeface="楷体" panose="02010609060101010101" pitchFamily="49" charset="-122"/>
              </a:rPr>
              <a:t>5</a:t>
            </a:r>
            <a:r>
              <a:rPr lang="zh-CN" altLang="en-US" sz="2400" b="1">
                <a:latin typeface="楷体" panose="02010609060101010101" pitchFamily="49" charset="-122"/>
                <a:ea typeface="楷体" panose="02010609060101010101" pitchFamily="49" charset="-122"/>
              </a:rPr>
              <a:t>；省略万位后面的尾数，要看千位上的数是否满</a:t>
            </a:r>
            <a:r>
              <a:rPr lang="en-US" altLang="zh-CN" sz="2400" b="1">
                <a:latin typeface="楷体" panose="02010609060101010101" pitchFamily="49" charset="-122"/>
                <a:ea typeface="楷体" panose="02010609060101010101" pitchFamily="49" charset="-122"/>
              </a:rPr>
              <a:t>5</a:t>
            </a:r>
            <a:r>
              <a:rPr lang="zh-CN" altLang="en-US" sz="2400" b="1">
                <a:latin typeface="楷体" panose="02010609060101010101" pitchFamily="49" charset="-122"/>
                <a:ea typeface="楷体" panose="02010609060101010101" pitchFamily="49" charset="-122"/>
              </a:rPr>
              <a:t>。满</a:t>
            </a:r>
            <a:r>
              <a:rPr lang="en-US" altLang="zh-CN" sz="2400" b="1">
                <a:latin typeface="楷体" panose="02010609060101010101" pitchFamily="49" charset="-122"/>
                <a:ea typeface="楷体" panose="02010609060101010101" pitchFamily="49" charset="-122"/>
              </a:rPr>
              <a:t>5</a:t>
            </a:r>
            <a:r>
              <a:rPr lang="zh-CN" altLang="en-US" sz="2400" b="1">
                <a:latin typeface="楷体" panose="02010609060101010101" pitchFamily="49" charset="-122"/>
                <a:ea typeface="楷体" panose="02010609060101010101" pitchFamily="49" charset="-122"/>
              </a:rPr>
              <a:t>就向前一位进</a:t>
            </a:r>
            <a:r>
              <a:rPr lang="en-US" altLang="zh-CN" sz="2400" b="1">
                <a:latin typeface="楷体" panose="02010609060101010101" pitchFamily="49" charset="-122"/>
                <a:ea typeface="楷体" panose="02010609060101010101" pitchFamily="49" charset="-122"/>
              </a:rPr>
              <a:t>1</a:t>
            </a:r>
            <a:r>
              <a:rPr lang="zh-CN" altLang="en-US" sz="2400" b="1">
                <a:latin typeface="楷体" panose="02010609060101010101" pitchFamily="49" charset="-122"/>
                <a:ea typeface="楷体" panose="02010609060101010101" pitchFamily="49" charset="-122"/>
              </a:rPr>
              <a:t>，再舍去尾数。不满</a:t>
            </a:r>
            <a:r>
              <a:rPr lang="en-US" altLang="zh-CN" sz="2400" b="1">
                <a:latin typeface="楷体" panose="02010609060101010101" pitchFamily="49" charset="-122"/>
                <a:ea typeface="楷体" panose="02010609060101010101" pitchFamily="49" charset="-122"/>
              </a:rPr>
              <a:t>5</a:t>
            </a:r>
            <a:r>
              <a:rPr lang="zh-CN" altLang="en-US" sz="2400" b="1">
                <a:latin typeface="楷体" panose="02010609060101010101" pitchFamily="49" charset="-122"/>
                <a:ea typeface="楷体" panose="02010609060101010101" pitchFamily="49" charset="-122"/>
              </a:rPr>
              <a:t>就把尾数全部舍去。</a:t>
            </a:r>
            <a:endParaRPr lang="zh-CN" altLang="en-US" sz="2400" b="1">
              <a:latin typeface="楷体" panose="02010609060101010101" pitchFamily="49" charset="-122"/>
              <a:ea typeface="楷体" panose="02010609060101010101" pitchFamily="49" charset="-122"/>
            </a:endParaRPr>
          </a:p>
        </p:txBody>
      </p:sp>
      <p:sp>
        <p:nvSpPr>
          <p:cNvPr id="2" name="文本框 1"/>
          <p:cNvSpPr txBox="1"/>
          <p:nvPr/>
        </p:nvSpPr>
        <p:spPr>
          <a:xfrm>
            <a:off x="34925" y="123825"/>
            <a:ext cx="1097280" cy="368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zh-CN" altLang="en-US"/>
              <a:t>不同点：</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7177"/>
                                        </p:tgtEl>
                                        <p:attrNameLst>
                                          <p:attrName>style.visibility</p:attrName>
                                        </p:attrNameLst>
                                      </p:cBhvr>
                                      <p:to>
                                        <p:strVal val="visible"/>
                                      </p:to>
                                    </p:set>
                                    <p:animEffect transition="in" filter="fade">
                                      <p:cBhvr>
                                        <p:cTn id="7" dur="500"/>
                                        <p:tgtEl>
                                          <p:spTgt spid="209717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48648"/>
                                        </p:tgtEl>
                                        <p:attrNameLst>
                                          <p:attrName>style.visibility</p:attrName>
                                        </p:attrNameLst>
                                      </p:cBhvr>
                                      <p:to>
                                        <p:strVal val="visible"/>
                                      </p:to>
                                    </p:set>
                                    <p:animEffect transition="in" filter="wipe(right)">
                                      <p:cBhvr>
                                        <p:cTn id="10" dur="500"/>
                                        <p:tgtEl>
                                          <p:spTgt spid="1048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49" name="矩形 39"/>
          <p:cNvSpPr/>
          <p:nvPr/>
        </p:nvSpPr>
        <p:spPr>
          <a:xfrm>
            <a:off x="4919663" y="1835150"/>
            <a:ext cx="1250950"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048650" name="矩形 35"/>
          <p:cNvSpPr/>
          <p:nvPr/>
        </p:nvSpPr>
        <p:spPr>
          <a:xfrm>
            <a:off x="1574800" y="1847850"/>
            <a:ext cx="1254125"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048651" name="TextBox 3"/>
          <p:cNvSpPr txBox="1">
            <a:spLocks noChangeArrowheads="1"/>
          </p:cNvSpPr>
          <p:nvPr/>
        </p:nvSpPr>
        <p:spPr bwMode="auto">
          <a:xfrm>
            <a:off x="539750" y="1012825"/>
            <a:ext cx="7488238" cy="461963"/>
          </a:xfrm>
          <a:prstGeom prst="rect">
            <a:avLst/>
          </a:prstGeom>
          <a:noFill/>
          <a:ln>
            <a:noFill/>
          </a:ln>
        </p:spPr>
        <p:txBody>
          <a:bodyPr>
            <a:spAutoFit/>
          </a:bodyPr>
          <a:lstStyle>
            <a:lvl1pPr>
              <a:defRPr sz="2800">
                <a:solidFill>
                  <a:srgbClr val="1C1C1C"/>
                </a:solidFill>
                <a:latin typeface="Arial" panose="020B0604020202020204" pitchFamily="34" charset="0"/>
                <a:ea typeface="楷体_GB2312" panose="02010609030101010101" pitchFamily="49" charset="-122"/>
              </a:defRPr>
            </a:lvl1pPr>
            <a:lvl2pPr>
              <a:defRPr sz="2400">
                <a:solidFill>
                  <a:srgbClr val="1C1C1C"/>
                </a:solidFill>
                <a:latin typeface="Arial" panose="020B0604020202020204" pitchFamily="34" charset="0"/>
                <a:ea typeface="楷体_GB2312" panose="02010609030101010101" pitchFamily="49" charset="-122"/>
              </a:defRPr>
            </a:lvl2pPr>
            <a:lvl3pPr>
              <a:defRPr sz="2000">
                <a:solidFill>
                  <a:srgbClr val="1C1C1C"/>
                </a:solidFill>
                <a:latin typeface="Arial" panose="020B0604020202020204" pitchFamily="34" charset="0"/>
                <a:ea typeface="楷体_GB2312" panose="02010609030101010101" pitchFamily="49" charset="-122"/>
              </a:defRPr>
            </a:lvl3pPr>
            <a:lvl4pPr>
              <a:defRPr sz="2000">
                <a:solidFill>
                  <a:srgbClr val="1C1C1C"/>
                </a:solidFill>
                <a:latin typeface="Arial" panose="020B0604020202020204" pitchFamily="34" charset="0"/>
                <a:ea typeface="楷体_GB2312" panose="02010609030101010101" pitchFamily="49" charset="-122"/>
              </a:defRPr>
            </a:lvl4pPr>
            <a:lvl5pPr>
              <a:defRPr sz="1600">
                <a:solidFill>
                  <a:srgbClr val="1C1C1C"/>
                </a:solidFill>
                <a:latin typeface="Arial" panose="020B0604020202020204" pitchFamily="34" charset="0"/>
                <a:ea typeface="楷体_GB2312" panose="02010609030101010101" pitchFamily="49" charset="-122"/>
              </a:defRPr>
            </a:lvl5pPr>
            <a:lvl6pPr>
              <a:defRPr sz="1600">
                <a:solidFill>
                  <a:srgbClr val="1C1C1C"/>
                </a:solidFill>
                <a:latin typeface="Arial" panose="020B0604020202020204" pitchFamily="34" charset="0"/>
                <a:ea typeface="楷体_GB2312" panose="02010609030101010101" pitchFamily="49" charset="-122"/>
              </a:defRPr>
            </a:lvl6pPr>
            <a:lvl7pPr>
              <a:defRPr sz="1600">
                <a:solidFill>
                  <a:srgbClr val="1C1C1C"/>
                </a:solidFill>
                <a:latin typeface="Arial" panose="020B0604020202020204" pitchFamily="34" charset="0"/>
                <a:ea typeface="楷体_GB2312" panose="02010609030101010101" pitchFamily="49" charset="-122"/>
              </a:defRPr>
            </a:lvl7pPr>
            <a:lvl8pPr>
              <a:defRPr sz="1600">
                <a:solidFill>
                  <a:srgbClr val="1C1C1C"/>
                </a:solidFill>
                <a:latin typeface="Arial" panose="020B0604020202020204" pitchFamily="34" charset="0"/>
                <a:ea typeface="楷体_GB2312" panose="02010609030101010101" pitchFamily="49" charset="-122"/>
              </a:defRPr>
            </a:lvl8pPr>
            <a:lvl9pPr>
              <a:defRPr sz="1600">
                <a:solidFill>
                  <a:srgbClr val="1C1C1C"/>
                </a:solidFill>
                <a:latin typeface="Arial" panose="020B0604020202020204" pitchFamily="34" charset="0"/>
                <a:ea typeface="楷体_GB2312" panose="02010609030101010101" pitchFamily="49" charset="-122"/>
              </a:defRPr>
            </a:lvl9pPr>
          </a:lstStyle>
          <a:p>
            <a:pPr eaLnBrk="1" fontAlgn="auto" hangingPunct="1">
              <a:spcBef>
                <a:spcPct val="0"/>
              </a:spcBef>
              <a:spcAft>
                <a:spcPct val="0"/>
              </a:spcAft>
            </a:pPr>
            <a:r>
              <a:rPr lang="zh-CN" altLang="en-US" sz="2400" b="1">
                <a:solidFill>
                  <a:schemeClr val="tx1"/>
                </a:solidFill>
                <a:latin typeface="+mn-lt"/>
                <a:ea typeface="+mj-ea"/>
              </a:rPr>
              <a:t>省略下面各数亿位后面的尾数，写出它们的近似数。</a:t>
            </a:r>
            <a:endParaRPr lang="zh-CN" altLang="en-US" sz="2400" b="1">
              <a:solidFill>
                <a:schemeClr val="tx1"/>
              </a:solidFill>
              <a:latin typeface="+mn-lt"/>
              <a:ea typeface="+mj-ea"/>
            </a:endParaRPr>
          </a:p>
        </p:txBody>
      </p:sp>
      <p:sp>
        <p:nvSpPr>
          <p:cNvPr id="1048652" name="文本框 57"/>
          <p:cNvSpPr txBox="1">
            <a:spLocks noChangeArrowheads="1"/>
          </p:cNvSpPr>
          <p:nvPr/>
        </p:nvSpPr>
        <p:spPr bwMode="auto">
          <a:xfrm>
            <a:off x="515938" y="1452563"/>
            <a:ext cx="2493962" cy="27781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1200">
                <a:solidFill>
                  <a:srgbClr val="EF7B57"/>
                </a:solidFill>
                <a:latin typeface="等线" panose="02010600030101010101" pitchFamily="2" charset="-122"/>
                <a:ea typeface="等线" panose="02010600030101010101" pitchFamily="2" charset="-122"/>
              </a:rPr>
              <a:t>【</a:t>
            </a:r>
            <a:r>
              <a:rPr lang="zh-CN" altLang="en-US" sz="1200">
                <a:solidFill>
                  <a:srgbClr val="EF7B57"/>
                </a:solidFill>
                <a:latin typeface="等线" panose="02010600030101010101" pitchFamily="2" charset="-122"/>
                <a:ea typeface="等线" panose="02010600030101010101" pitchFamily="2" charset="-122"/>
              </a:rPr>
              <a:t>课本</a:t>
            </a:r>
            <a:r>
              <a:rPr lang="en-US" altLang="zh-CN" sz="1200">
                <a:solidFill>
                  <a:srgbClr val="EF7B57"/>
                </a:solidFill>
                <a:latin typeface="等线" panose="02010600030101010101" pitchFamily="2" charset="-122"/>
                <a:ea typeface="等线" panose="02010600030101010101" pitchFamily="2" charset="-122"/>
              </a:rPr>
              <a:t>P21</a:t>
            </a:r>
            <a:r>
              <a:rPr lang="zh-CN" altLang="en-US" sz="1200">
                <a:solidFill>
                  <a:srgbClr val="EF7B57"/>
                </a:solidFill>
                <a:latin typeface="等线" panose="02010600030101010101" pitchFamily="2" charset="-122"/>
                <a:ea typeface="等线" panose="02010600030101010101" pitchFamily="2" charset="-122"/>
              </a:rPr>
              <a:t>页 “做一做” </a:t>
            </a:r>
            <a:r>
              <a:rPr lang="en-US" altLang="zh-CN" sz="1200">
                <a:solidFill>
                  <a:srgbClr val="EF7B57"/>
                </a:solidFill>
                <a:latin typeface="等线" panose="02010600030101010101" pitchFamily="2" charset="-122"/>
                <a:ea typeface="等线" panose="02010600030101010101" pitchFamily="2" charset="-122"/>
              </a:rPr>
              <a:t>】</a:t>
            </a:r>
            <a:endParaRPr lang="zh-CN" altLang="en-US" sz="1200">
              <a:solidFill>
                <a:srgbClr val="EF7B57"/>
              </a:solidFill>
              <a:latin typeface="等线" panose="02010600030101010101" pitchFamily="2" charset="-122"/>
              <a:ea typeface="等线" panose="02010600030101010101" pitchFamily="2" charset="-122"/>
            </a:endParaRPr>
          </a:p>
        </p:txBody>
      </p:sp>
      <p:sp>
        <p:nvSpPr>
          <p:cNvPr id="1048653" name="文本框 22"/>
          <p:cNvSpPr txBox="1">
            <a:spLocks noChangeArrowheads="1"/>
          </p:cNvSpPr>
          <p:nvPr/>
        </p:nvSpPr>
        <p:spPr bwMode="auto">
          <a:xfrm>
            <a:off x="560388" y="1830388"/>
            <a:ext cx="3673475" cy="46196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1</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923456000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54" name="文本框 23"/>
          <p:cNvSpPr txBox="1">
            <a:spLocks noChangeArrowheads="1"/>
          </p:cNvSpPr>
          <p:nvPr/>
        </p:nvSpPr>
        <p:spPr bwMode="auto">
          <a:xfrm>
            <a:off x="4679950" y="1830388"/>
            <a:ext cx="3671888" cy="463550"/>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950228500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3145760" name="直接连接符 33"/>
          <p:cNvCxnSpPr>
            <a:cxnSpLocks noChangeShapeType="1"/>
          </p:cNvCxnSpPr>
          <p:nvPr/>
        </p:nvCxnSpPr>
        <p:spPr bwMode="auto">
          <a:xfrm flipH="1">
            <a:off x="2189163" y="1866900"/>
            <a:ext cx="0" cy="431800"/>
          </a:xfrm>
          <a:prstGeom prst="line">
            <a:avLst/>
          </a:prstGeom>
          <a:noFill/>
          <a:ln w="12700">
            <a:solidFill>
              <a:srgbClr val="FF00FF"/>
            </a:solidFill>
            <a:prstDash val="dash"/>
            <a:round/>
          </a:ln>
        </p:spPr>
      </p:cxnSp>
      <p:cxnSp>
        <p:nvCxnSpPr>
          <p:cNvPr id="3145761" name="直接连接符 34"/>
          <p:cNvCxnSpPr>
            <a:cxnSpLocks noChangeShapeType="1"/>
          </p:cNvCxnSpPr>
          <p:nvPr/>
        </p:nvCxnSpPr>
        <p:spPr bwMode="auto">
          <a:xfrm flipH="1">
            <a:off x="1574800" y="1866900"/>
            <a:ext cx="0" cy="431800"/>
          </a:xfrm>
          <a:prstGeom prst="line">
            <a:avLst/>
          </a:prstGeom>
          <a:noFill/>
          <a:ln w="12700">
            <a:solidFill>
              <a:srgbClr val="FF00FF"/>
            </a:solidFill>
            <a:prstDash val="dash"/>
            <a:round/>
          </a:ln>
        </p:spPr>
      </p:cxnSp>
      <p:sp>
        <p:nvSpPr>
          <p:cNvPr id="1048655" name="文本框 36"/>
          <p:cNvSpPr txBox="1">
            <a:spLocks noChangeArrowheads="1"/>
          </p:cNvSpPr>
          <p:nvPr/>
        </p:nvSpPr>
        <p:spPr bwMode="auto">
          <a:xfrm>
            <a:off x="3275013" y="1814513"/>
            <a:ext cx="339725" cy="461962"/>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9</a:t>
            </a:r>
            <a:endParaRPr lang="zh-CN" altLang="en-US" sz="2400" b="1">
              <a:solidFill>
                <a:srgbClr val="FF0000"/>
              </a:solidFill>
              <a:latin typeface="楷体" panose="02010609060101010101" pitchFamily="49" charset="-122"/>
              <a:ea typeface="楷体" panose="02010609060101010101" pitchFamily="49" charset="-122"/>
            </a:endParaRPr>
          </a:p>
        </p:txBody>
      </p:sp>
      <p:cxnSp>
        <p:nvCxnSpPr>
          <p:cNvPr id="3145762" name="直接连接符 37"/>
          <p:cNvCxnSpPr>
            <a:cxnSpLocks noChangeShapeType="1"/>
          </p:cNvCxnSpPr>
          <p:nvPr/>
        </p:nvCxnSpPr>
        <p:spPr bwMode="auto">
          <a:xfrm flipH="1">
            <a:off x="5534025" y="1866900"/>
            <a:ext cx="0" cy="431800"/>
          </a:xfrm>
          <a:prstGeom prst="line">
            <a:avLst/>
          </a:prstGeom>
          <a:noFill/>
          <a:ln w="12700">
            <a:solidFill>
              <a:srgbClr val="FF00FF"/>
            </a:solidFill>
            <a:prstDash val="dash"/>
            <a:round/>
          </a:ln>
        </p:spPr>
      </p:cxnSp>
      <p:cxnSp>
        <p:nvCxnSpPr>
          <p:cNvPr id="3145763" name="直接连接符 38"/>
          <p:cNvCxnSpPr>
            <a:cxnSpLocks noChangeShapeType="1"/>
          </p:cNvCxnSpPr>
          <p:nvPr/>
        </p:nvCxnSpPr>
        <p:spPr bwMode="auto">
          <a:xfrm flipH="1">
            <a:off x="4919663" y="1866900"/>
            <a:ext cx="0" cy="431800"/>
          </a:xfrm>
          <a:prstGeom prst="line">
            <a:avLst/>
          </a:prstGeom>
          <a:noFill/>
          <a:ln w="12700">
            <a:solidFill>
              <a:srgbClr val="FF00FF"/>
            </a:solidFill>
            <a:prstDash val="dash"/>
            <a:round/>
          </a:ln>
        </p:spPr>
      </p:cxnSp>
      <p:sp>
        <p:nvSpPr>
          <p:cNvPr id="1048656" name="文本框 40"/>
          <p:cNvSpPr txBox="1">
            <a:spLocks noChangeArrowheads="1"/>
          </p:cNvSpPr>
          <p:nvPr/>
        </p:nvSpPr>
        <p:spPr bwMode="auto">
          <a:xfrm>
            <a:off x="6516688" y="1814513"/>
            <a:ext cx="496887" cy="461962"/>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10</a:t>
            </a:r>
            <a:endParaRPr lang="zh-CN" altLang="en-US" sz="2400" b="1">
              <a:solidFill>
                <a:srgbClr val="FF0000"/>
              </a:solidFill>
              <a:latin typeface="楷体" panose="02010609060101010101" pitchFamily="49" charset="-122"/>
              <a:ea typeface="楷体" panose="02010609060101010101" pitchFamily="49" charset="-122"/>
            </a:endParaRPr>
          </a:p>
        </p:txBody>
      </p:sp>
      <p:sp>
        <p:nvSpPr>
          <p:cNvPr id="1048657" name="文本框 24"/>
          <p:cNvSpPr txBox="1">
            <a:spLocks noChangeArrowheads="1"/>
          </p:cNvSpPr>
          <p:nvPr/>
        </p:nvSpPr>
        <p:spPr bwMode="auto">
          <a:xfrm>
            <a:off x="558800" y="2689225"/>
            <a:ext cx="3673475"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2</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428000000</a:t>
            </a:r>
            <a:endParaRPr lang="zh-CN" altLang="en-US" sz="2400" b="1">
              <a:latin typeface="楷体" panose="02010609060101010101" pitchFamily="49" charset="-122"/>
              <a:ea typeface="楷体" panose="02010609060101010101" pitchFamily="49" charset="-122"/>
            </a:endParaRPr>
          </a:p>
        </p:txBody>
      </p:sp>
      <p:sp>
        <p:nvSpPr>
          <p:cNvPr id="1048658" name="文本框 25"/>
          <p:cNvSpPr txBox="1">
            <a:spLocks noChangeArrowheads="1"/>
          </p:cNvSpPr>
          <p:nvPr/>
        </p:nvSpPr>
        <p:spPr bwMode="auto">
          <a:xfrm>
            <a:off x="4679950" y="2689225"/>
            <a:ext cx="3673475"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5260230000</a:t>
            </a:r>
            <a:endParaRPr lang="zh-CN" altLang="en-US" sz="2400" b="1">
              <a:latin typeface="楷体" panose="02010609060101010101" pitchFamily="49" charset="-122"/>
              <a:ea typeface="楷体" panose="02010609060101010101" pitchFamily="49" charset="-122"/>
            </a:endParaRPr>
          </a:p>
        </p:txBody>
      </p:sp>
      <p:sp>
        <p:nvSpPr>
          <p:cNvPr id="1048659" name="文本框 26"/>
          <p:cNvSpPr txBox="1">
            <a:spLocks noChangeArrowheads="1"/>
          </p:cNvSpPr>
          <p:nvPr/>
        </p:nvSpPr>
        <p:spPr bwMode="auto">
          <a:xfrm>
            <a:off x="1325563" y="3676650"/>
            <a:ext cx="3671887"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49692000000</a:t>
            </a:r>
            <a:endParaRPr lang="zh-CN" altLang="en-US" sz="2400" b="1">
              <a:latin typeface="楷体" panose="02010609060101010101" pitchFamily="49" charset="-122"/>
              <a:ea typeface="楷体" panose="02010609060101010101" pitchFamily="49" charset="-122"/>
            </a:endParaRPr>
          </a:p>
        </p:txBody>
      </p:sp>
      <p:sp>
        <p:nvSpPr>
          <p:cNvPr id="1048660" name="矩形 44"/>
          <p:cNvSpPr/>
          <p:nvPr/>
        </p:nvSpPr>
        <p:spPr>
          <a:xfrm>
            <a:off x="1573625" y="2717800"/>
            <a:ext cx="1255300"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cxnSp>
        <p:nvCxnSpPr>
          <p:cNvPr id="3145764" name="直接连接符 45"/>
          <p:cNvCxnSpPr>
            <a:cxnSpLocks noChangeShapeType="1"/>
          </p:cNvCxnSpPr>
          <p:nvPr/>
        </p:nvCxnSpPr>
        <p:spPr bwMode="auto">
          <a:xfrm flipH="1">
            <a:off x="2182580" y="2736850"/>
            <a:ext cx="0" cy="431800"/>
          </a:xfrm>
          <a:prstGeom prst="line">
            <a:avLst/>
          </a:prstGeom>
          <a:noFill/>
          <a:ln w="12700">
            <a:solidFill>
              <a:srgbClr val="FF00FF"/>
            </a:solidFill>
            <a:prstDash val="dash"/>
            <a:round/>
          </a:ln>
        </p:spPr>
      </p:cxnSp>
      <p:cxnSp>
        <p:nvCxnSpPr>
          <p:cNvPr id="3145765" name="直接连接符 46"/>
          <p:cNvCxnSpPr>
            <a:cxnSpLocks noChangeShapeType="1"/>
          </p:cNvCxnSpPr>
          <p:nvPr/>
        </p:nvCxnSpPr>
        <p:spPr bwMode="auto">
          <a:xfrm flipH="1">
            <a:off x="1573626" y="2736850"/>
            <a:ext cx="0" cy="431800"/>
          </a:xfrm>
          <a:prstGeom prst="line">
            <a:avLst/>
          </a:prstGeom>
          <a:noFill/>
          <a:ln w="12700">
            <a:solidFill>
              <a:srgbClr val="FF00FF"/>
            </a:solidFill>
            <a:prstDash val="dash"/>
            <a:round/>
          </a:ln>
        </p:spPr>
      </p:cxnSp>
      <p:sp>
        <p:nvSpPr>
          <p:cNvPr id="1048661" name="文本框 47"/>
          <p:cNvSpPr txBox="1">
            <a:spLocks noChangeArrowheads="1"/>
          </p:cNvSpPr>
          <p:nvPr/>
        </p:nvSpPr>
        <p:spPr bwMode="auto">
          <a:xfrm>
            <a:off x="2763838" y="2706688"/>
            <a:ext cx="1020762" cy="46196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solidFill>
                  <a:srgbClr val="FF0000"/>
                </a:solidFill>
                <a:latin typeface="楷体" panose="02010609060101010101" pitchFamily="49" charset="-122"/>
                <a:ea typeface="楷体" panose="02010609060101010101" pitchFamily="49" charset="-122"/>
              </a:rPr>
              <a:t>≈</a:t>
            </a:r>
            <a:r>
              <a:rPr lang="en-US" altLang="zh-CN" sz="2400" b="1">
                <a:solidFill>
                  <a:srgbClr val="FF0000"/>
                </a:solidFill>
                <a:latin typeface="楷体" panose="02010609060101010101" pitchFamily="49" charset="-122"/>
                <a:ea typeface="楷体" panose="02010609060101010101" pitchFamily="49" charset="-122"/>
              </a:rPr>
              <a:t>4</a:t>
            </a:r>
            <a:r>
              <a:rPr lang="zh-CN" altLang="en-US" sz="2400" b="1">
                <a:solidFill>
                  <a:srgbClr val="FF0000"/>
                </a:solidFill>
                <a:latin typeface="楷体" panose="02010609060101010101" pitchFamily="49" charset="-122"/>
                <a:ea typeface="楷体" panose="02010609060101010101" pitchFamily="49" charset="-122"/>
              </a:rPr>
              <a:t>亿</a:t>
            </a:r>
            <a:endParaRPr lang="zh-CN" altLang="en-US" sz="2400" b="1">
              <a:solidFill>
                <a:srgbClr val="FF0000"/>
              </a:solidFill>
              <a:latin typeface="楷体" panose="02010609060101010101" pitchFamily="49" charset="-122"/>
              <a:ea typeface="楷体" panose="02010609060101010101" pitchFamily="49" charset="-122"/>
            </a:endParaRPr>
          </a:p>
        </p:txBody>
      </p:sp>
      <p:sp>
        <p:nvSpPr>
          <p:cNvPr id="1048662" name="矩形 48"/>
          <p:cNvSpPr/>
          <p:nvPr/>
        </p:nvSpPr>
        <p:spPr>
          <a:xfrm>
            <a:off x="5075238" y="2711450"/>
            <a:ext cx="1266825"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cxnSp>
        <p:nvCxnSpPr>
          <p:cNvPr id="3145766" name="直接连接符 49"/>
          <p:cNvCxnSpPr>
            <a:cxnSpLocks noChangeShapeType="1"/>
          </p:cNvCxnSpPr>
          <p:nvPr/>
        </p:nvCxnSpPr>
        <p:spPr bwMode="auto">
          <a:xfrm flipH="1">
            <a:off x="5689600" y="2730500"/>
            <a:ext cx="0" cy="431800"/>
          </a:xfrm>
          <a:prstGeom prst="line">
            <a:avLst/>
          </a:prstGeom>
          <a:noFill/>
          <a:ln w="12700">
            <a:solidFill>
              <a:srgbClr val="FF00FF"/>
            </a:solidFill>
            <a:prstDash val="dash"/>
            <a:round/>
          </a:ln>
        </p:spPr>
      </p:cxnSp>
      <p:cxnSp>
        <p:nvCxnSpPr>
          <p:cNvPr id="3145767" name="直接连接符 50"/>
          <p:cNvCxnSpPr>
            <a:cxnSpLocks noChangeShapeType="1"/>
          </p:cNvCxnSpPr>
          <p:nvPr/>
        </p:nvCxnSpPr>
        <p:spPr bwMode="auto">
          <a:xfrm flipH="1">
            <a:off x="5075238" y="2730500"/>
            <a:ext cx="0" cy="431800"/>
          </a:xfrm>
          <a:prstGeom prst="line">
            <a:avLst/>
          </a:prstGeom>
          <a:noFill/>
          <a:ln w="12700">
            <a:solidFill>
              <a:srgbClr val="FF00FF"/>
            </a:solidFill>
            <a:prstDash val="dash"/>
            <a:round/>
          </a:ln>
        </p:spPr>
      </p:cxnSp>
      <p:sp>
        <p:nvSpPr>
          <p:cNvPr id="1048663" name="文本框 51"/>
          <p:cNvSpPr txBox="1">
            <a:spLocks noChangeArrowheads="1"/>
          </p:cNvSpPr>
          <p:nvPr/>
        </p:nvSpPr>
        <p:spPr bwMode="auto">
          <a:xfrm>
            <a:off x="6286500" y="2719388"/>
            <a:ext cx="1266825" cy="46196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solidFill>
                  <a:srgbClr val="FF0000"/>
                </a:solidFill>
                <a:latin typeface="楷体" panose="02010609060101010101" pitchFamily="49" charset="-122"/>
                <a:ea typeface="楷体" panose="02010609060101010101" pitchFamily="49" charset="-122"/>
              </a:rPr>
              <a:t>≈</a:t>
            </a:r>
            <a:r>
              <a:rPr lang="en-US" altLang="zh-CN" sz="2400" b="1">
                <a:solidFill>
                  <a:srgbClr val="FF0000"/>
                </a:solidFill>
                <a:latin typeface="楷体" panose="02010609060101010101" pitchFamily="49" charset="-122"/>
                <a:ea typeface="楷体" panose="02010609060101010101" pitchFamily="49" charset="-122"/>
              </a:rPr>
              <a:t>53</a:t>
            </a:r>
            <a:r>
              <a:rPr lang="zh-CN" altLang="en-US" sz="2400" b="1">
                <a:solidFill>
                  <a:srgbClr val="FF0000"/>
                </a:solidFill>
                <a:latin typeface="楷体" panose="02010609060101010101" pitchFamily="49" charset="-122"/>
                <a:ea typeface="楷体" panose="02010609060101010101" pitchFamily="49" charset="-122"/>
              </a:rPr>
              <a:t>亿</a:t>
            </a:r>
            <a:endParaRPr lang="zh-CN" altLang="en-US" sz="2400" b="1">
              <a:solidFill>
                <a:srgbClr val="FF0000"/>
              </a:solidFill>
              <a:latin typeface="楷体" panose="02010609060101010101" pitchFamily="49" charset="-122"/>
              <a:ea typeface="楷体" panose="02010609060101010101" pitchFamily="49" charset="-122"/>
            </a:endParaRPr>
          </a:p>
        </p:txBody>
      </p:sp>
      <p:sp>
        <p:nvSpPr>
          <p:cNvPr id="1048664" name="矩形 52"/>
          <p:cNvSpPr/>
          <p:nvPr/>
        </p:nvSpPr>
        <p:spPr>
          <a:xfrm>
            <a:off x="1882775" y="3694113"/>
            <a:ext cx="1265238"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cxnSp>
        <p:nvCxnSpPr>
          <p:cNvPr id="3145768" name="直接连接符 53"/>
          <p:cNvCxnSpPr>
            <a:cxnSpLocks noChangeShapeType="1"/>
          </p:cNvCxnSpPr>
          <p:nvPr/>
        </p:nvCxnSpPr>
        <p:spPr bwMode="auto">
          <a:xfrm flipH="1">
            <a:off x="2497138" y="3713163"/>
            <a:ext cx="0" cy="431800"/>
          </a:xfrm>
          <a:prstGeom prst="line">
            <a:avLst/>
          </a:prstGeom>
          <a:noFill/>
          <a:ln w="12700">
            <a:solidFill>
              <a:srgbClr val="FF00FF"/>
            </a:solidFill>
            <a:prstDash val="dash"/>
            <a:round/>
          </a:ln>
        </p:spPr>
      </p:cxnSp>
      <p:cxnSp>
        <p:nvCxnSpPr>
          <p:cNvPr id="3145769" name="直接连接符 54"/>
          <p:cNvCxnSpPr>
            <a:cxnSpLocks noChangeShapeType="1"/>
          </p:cNvCxnSpPr>
          <p:nvPr/>
        </p:nvCxnSpPr>
        <p:spPr bwMode="auto">
          <a:xfrm flipH="1">
            <a:off x="1882775" y="3713163"/>
            <a:ext cx="0" cy="431800"/>
          </a:xfrm>
          <a:prstGeom prst="line">
            <a:avLst/>
          </a:prstGeom>
          <a:noFill/>
          <a:ln w="12700">
            <a:solidFill>
              <a:srgbClr val="FF00FF"/>
            </a:solidFill>
            <a:prstDash val="dash"/>
            <a:round/>
          </a:ln>
        </p:spPr>
      </p:cxnSp>
      <p:sp>
        <p:nvSpPr>
          <p:cNvPr id="1048665" name="文本框 55"/>
          <p:cNvSpPr txBox="1">
            <a:spLocks noChangeArrowheads="1"/>
          </p:cNvSpPr>
          <p:nvPr/>
        </p:nvSpPr>
        <p:spPr bwMode="auto">
          <a:xfrm>
            <a:off x="3059113" y="3671888"/>
            <a:ext cx="1497012" cy="46196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solidFill>
                  <a:srgbClr val="FF0000"/>
                </a:solidFill>
                <a:latin typeface="楷体" panose="02010609060101010101" pitchFamily="49" charset="-122"/>
                <a:ea typeface="楷体" panose="02010609060101010101" pitchFamily="49" charset="-122"/>
              </a:rPr>
              <a:t>≈</a:t>
            </a:r>
            <a:r>
              <a:rPr lang="en-US" altLang="zh-CN" sz="2400" b="1">
                <a:solidFill>
                  <a:srgbClr val="FF0000"/>
                </a:solidFill>
                <a:latin typeface="楷体" panose="02010609060101010101" pitchFamily="49" charset="-122"/>
                <a:ea typeface="楷体" panose="02010609060101010101" pitchFamily="49" charset="-122"/>
              </a:rPr>
              <a:t>497</a:t>
            </a:r>
            <a:r>
              <a:rPr lang="zh-CN" altLang="en-US" sz="2400" b="1">
                <a:solidFill>
                  <a:srgbClr val="FF0000"/>
                </a:solidFill>
                <a:latin typeface="楷体" panose="02010609060101010101" pitchFamily="49" charset="-122"/>
                <a:ea typeface="楷体" panose="02010609060101010101" pitchFamily="49" charset="-122"/>
              </a:rPr>
              <a:t>亿</a:t>
            </a:r>
            <a:endParaRPr lang="zh-CN" altLang="en-US" sz="2400" b="1">
              <a:solidFill>
                <a:srgbClr val="FF0000"/>
              </a:solidFill>
              <a:latin typeface="楷体" panose="02010609060101010101" pitchFamily="49" charset="-122"/>
              <a:ea typeface="楷体" panose="02010609060101010101" pitchFamily="49" charset="-122"/>
            </a:endParaRPr>
          </a:p>
        </p:txBody>
      </p:sp>
      <p:pic>
        <p:nvPicPr>
          <p:cNvPr id="2097178" name="图片 3"/>
          <p:cNvPicPr>
            <a:picLocks noChangeAspect="1"/>
          </p:cNvPicPr>
          <p:nvPr/>
        </p:nvPicPr>
        <p:blipFill>
          <a:blip r:embed="rId1" cstate="email"/>
          <a:stretch>
            <a:fillRect/>
          </a:stretch>
        </p:blipFill>
        <p:spPr>
          <a:xfrm>
            <a:off x="515938" y="401182"/>
            <a:ext cx="1754442" cy="525767"/>
          </a:xfrm>
          <a:prstGeom prst="rect">
            <a:avLst/>
          </a:prstGeom>
        </p:spPr>
      </p:pic>
      <p:pic>
        <p:nvPicPr>
          <p:cNvPr id="3145770" name="New picture"/>
          <p:cNvPicPr/>
          <p:nvPr/>
        </p:nvPicPr>
        <p:blipFill>
          <a:blip r:embed="rId2"/>
          <a:stretch>
            <a:fillRect/>
          </a:stretch>
        </p:blipFill>
        <p:spPr>
          <a:xfrm>
            <a:off x="11442700" y="10515600"/>
            <a:ext cx="330200" cy="2540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45760"/>
                                        </p:tgtEl>
                                        <p:attrNameLst>
                                          <p:attrName>style.visibility</p:attrName>
                                        </p:attrNameLst>
                                      </p:cBhvr>
                                      <p:to>
                                        <p:strVal val="visible"/>
                                      </p:to>
                                    </p:set>
                                    <p:animEffect transition="in" filter="wipe(down)">
                                      <p:cBhvr>
                                        <p:cTn id="7" dur="500"/>
                                        <p:tgtEl>
                                          <p:spTgt spid="314576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45761"/>
                                        </p:tgtEl>
                                        <p:attrNameLst>
                                          <p:attrName>style.visibility</p:attrName>
                                        </p:attrNameLst>
                                      </p:cBhvr>
                                      <p:to>
                                        <p:strVal val="visible"/>
                                      </p:to>
                                    </p:set>
                                    <p:animEffect transition="in" filter="wipe(down)">
                                      <p:cBhvr>
                                        <p:cTn id="11" dur="500"/>
                                        <p:tgtEl>
                                          <p:spTgt spid="314576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048650"/>
                                        </p:tgtEl>
                                        <p:attrNameLst>
                                          <p:attrName>style.visibility</p:attrName>
                                        </p:attrNameLst>
                                      </p:cBhvr>
                                      <p:to>
                                        <p:strVal val="visible"/>
                                      </p:to>
                                    </p:set>
                                    <p:animEffect transition="in" filter="wipe(left)">
                                      <p:cBhvr>
                                        <p:cTn id="16" dur="500"/>
                                        <p:tgtEl>
                                          <p:spTgt spid="10486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48655"/>
                                        </p:tgtEl>
                                        <p:attrNameLst>
                                          <p:attrName>style.visibility</p:attrName>
                                        </p:attrNameLst>
                                      </p:cBhvr>
                                      <p:to>
                                        <p:strVal val="visible"/>
                                      </p:to>
                                    </p:set>
                                    <p:animEffect transition="in" filter="fade">
                                      <p:cBhvr>
                                        <p:cTn id="21" dur="500"/>
                                        <p:tgtEl>
                                          <p:spTgt spid="104865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145762"/>
                                        </p:tgtEl>
                                        <p:attrNameLst>
                                          <p:attrName>style.visibility</p:attrName>
                                        </p:attrNameLst>
                                      </p:cBhvr>
                                      <p:to>
                                        <p:strVal val="visible"/>
                                      </p:to>
                                    </p:set>
                                    <p:animEffect transition="in" filter="wipe(down)">
                                      <p:cBhvr>
                                        <p:cTn id="26" dur="500"/>
                                        <p:tgtEl>
                                          <p:spTgt spid="3145762"/>
                                        </p:tgtEl>
                                      </p:cBhvr>
                                    </p:animEffect>
                                  </p:childTnLst>
                                </p:cTn>
                              </p:par>
                            </p:childTnLst>
                          </p:cTn>
                        </p:par>
                        <p:par>
                          <p:cTn id="27" fill="hold">
                            <p:stCondLst>
                              <p:cond delay="500"/>
                            </p:stCondLst>
                            <p:childTnLst>
                              <p:par>
                                <p:cTn id="28" presetID="22" presetClass="entr" presetSubtype="4" fill="hold" nodeType="afterEffect">
                                  <p:stCondLst>
                                    <p:cond delay="0"/>
                                  </p:stCondLst>
                                  <p:childTnLst>
                                    <p:set>
                                      <p:cBhvr>
                                        <p:cTn id="29" dur="1" fill="hold">
                                          <p:stCondLst>
                                            <p:cond delay="0"/>
                                          </p:stCondLst>
                                        </p:cTn>
                                        <p:tgtEl>
                                          <p:spTgt spid="3145763"/>
                                        </p:tgtEl>
                                        <p:attrNameLst>
                                          <p:attrName>style.visibility</p:attrName>
                                        </p:attrNameLst>
                                      </p:cBhvr>
                                      <p:to>
                                        <p:strVal val="visible"/>
                                      </p:to>
                                    </p:set>
                                    <p:animEffect transition="in" filter="wipe(down)">
                                      <p:cBhvr>
                                        <p:cTn id="30" dur="500"/>
                                        <p:tgtEl>
                                          <p:spTgt spid="314576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48649"/>
                                        </p:tgtEl>
                                        <p:attrNameLst>
                                          <p:attrName>style.visibility</p:attrName>
                                        </p:attrNameLst>
                                      </p:cBhvr>
                                      <p:to>
                                        <p:strVal val="visible"/>
                                      </p:to>
                                    </p:set>
                                    <p:animEffect transition="in" filter="wipe(left)">
                                      <p:cBhvr>
                                        <p:cTn id="35" dur="500"/>
                                        <p:tgtEl>
                                          <p:spTgt spid="10486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48656"/>
                                        </p:tgtEl>
                                        <p:attrNameLst>
                                          <p:attrName>style.visibility</p:attrName>
                                        </p:attrNameLst>
                                      </p:cBhvr>
                                      <p:to>
                                        <p:strVal val="visible"/>
                                      </p:to>
                                    </p:set>
                                    <p:animEffect transition="in" filter="fade">
                                      <p:cBhvr>
                                        <p:cTn id="40" dur="500"/>
                                        <p:tgtEl>
                                          <p:spTgt spid="104865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145764"/>
                                        </p:tgtEl>
                                        <p:attrNameLst>
                                          <p:attrName>style.visibility</p:attrName>
                                        </p:attrNameLst>
                                      </p:cBhvr>
                                      <p:to>
                                        <p:strVal val="visible"/>
                                      </p:to>
                                    </p:set>
                                    <p:animEffect transition="in" filter="wipe(down)">
                                      <p:cBhvr>
                                        <p:cTn id="45" dur="500"/>
                                        <p:tgtEl>
                                          <p:spTgt spid="3145764"/>
                                        </p:tgtEl>
                                      </p:cBhvr>
                                    </p:animEffect>
                                  </p:childTnLst>
                                </p:cTn>
                              </p:par>
                            </p:childTnLst>
                          </p:cTn>
                        </p:par>
                        <p:par>
                          <p:cTn id="46" fill="hold">
                            <p:stCondLst>
                              <p:cond delay="500"/>
                            </p:stCondLst>
                            <p:childTnLst>
                              <p:par>
                                <p:cTn id="47" presetID="22" presetClass="entr" presetSubtype="4" fill="hold" nodeType="afterEffect">
                                  <p:stCondLst>
                                    <p:cond delay="0"/>
                                  </p:stCondLst>
                                  <p:childTnLst>
                                    <p:set>
                                      <p:cBhvr>
                                        <p:cTn id="48" dur="1" fill="hold">
                                          <p:stCondLst>
                                            <p:cond delay="0"/>
                                          </p:stCondLst>
                                        </p:cTn>
                                        <p:tgtEl>
                                          <p:spTgt spid="3145765"/>
                                        </p:tgtEl>
                                        <p:attrNameLst>
                                          <p:attrName>style.visibility</p:attrName>
                                        </p:attrNameLst>
                                      </p:cBhvr>
                                      <p:to>
                                        <p:strVal val="visible"/>
                                      </p:to>
                                    </p:set>
                                    <p:animEffect transition="in" filter="wipe(down)">
                                      <p:cBhvr>
                                        <p:cTn id="49" dur="500"/>
                                        <p:tgtEl>
                                          <p:spTgt spid="3145765"/>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048660"/>
                                        </p:tgtEl>
                                        <p:attrNameLst>
                                          <p:attrName>style.visibility</p:attrName>
                                        </p:attrNameLst>
                                      </p:cBhvr>
                                      <p:to>
                                        <p:strVal val="visible"/>
                                      </p:to>
                                    </p:set>
                                    <p:animEffect transition="in" filter="wipe(left)">
                                      <p:cBhvr>
                                        <p:cTn id="54" dur="500"/>
                                        <p:tgtEl>
                                          <p:spTgt spid="1048660"/>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048661"/>
                                        </p:tgtEl>
                                        <p:attrNameLst>
                                          <p:attrName>style.visibility</p:attrName>
                                        </p:attrNameLst>
                                      </p:cBhvr>
                                      <p:to>
                                        <p:strVal val="visible"/>
                                      </p:to>
                                    </p:set>
                                    <p:animEffect transition="in" filter="fade">
                                      <p:cBhvr>
                                        <p:cTn id="59" dur="1000"/>
                                        <p:tgtEl>
                                          <p:spTgt spid="1048661"/>
                                        </p:tgtEl>
                                      </p:cBhvr>
                                    </p:animEffect>
                                    <p:anim calcmode="lin" valueType="num">
                                      <p:cBhvr>
                                        <p:cTn id="60" dur="1000" fill="hold"/>
                                        <p:tgtEl>
                                          <p:spTgt spid="1048661"/>
                                        </p:tgtEl>
                                        <p:attrNameLst>
                                          <p:attrName>ppt_x</p:attrName>
                                        </p:attrNameLst>
                                      </p:cBhvr>
                                      <p:tavLst>
                                        <p:tav tm="0">
                                          <p:val>
                                            <p:strVal val="#ppt_x"/>
                                          </p:val>
                                        </p:tav>
                                        <p:tav tm="100000">
                                          <p:val>
                                            <p:strVal val="#ppt_x"/>
                                          </p:val>
                                        </p:tav>
                                      </p:tavLst>
                                    </p:anim>
                                    <p:anim calcmode="lin" valueType="num">
                                      <p:cBhvr>
                                        <p:cTn id="61" dur="1000" fill="hold"/>
                                        <p:tgtEl>
                                          <p:spTgt spid="1048661"/>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3145766"/>
                                        </p:tgtEl>
                                        <p:attrNameLst>
                                          <p:attrName>style.visibility</p:attrName>
                                        </p:attrNameLst>
                                      </p:cBhvr>
                                      <p:to>
                                        <p:strVal val="visible"/>
                                      </p:to>
                                    </p:set>
                                    <p:animEffect transition="in" filter="wipe(down)">
                                      <p:cBhvr>
                                        <p:cTn id="66" dur="500"/>
                                        <p:tgtEl>
                                          <p:spTgt spid="3145766"/>
                                        </p:tgtEl>
                                      </p:cBhvr>
                                    </p:animEffect>
                                  </p:childTnLst>
                                </p:cTn>
                              </p:par>
                            </p:childTnLst>
                          </p:cTn>
                        </p:par>
                        <p:par>
                          <p:cTn id="67" fill="hold">
                            <p:stCondLst>
                              <p:cond delay="500"/>
                            </p:stCondLst>
                            <p:childTnLst>
                              <p:par>
                                <p:cTn id="68" presetID="22" presetClass="entr" presetSubtype="4" fill="hold" nodeType="afterEffect">
                                  <p:stCondLst>
                                    <p:cond delay="0"/>
                                  </p:stCondLst>
                                  <p:childTnLst>
                                    <p:set>
                                      <p:cBhvr>
                                        <p:cTn id="69" dur="1" fill="hold">
                                          <p:stCondLst>
                                            <p:cond delay="0"/>
                                          </p:stCondLst>
                                        </p:cTn>
                                        <p:tgtEl>
                                          <p:spTgt spid="3145767"/>
                                        </p:tgtEl>
                                        <p:attrNameLst>
                                          <p:attrName>style.visibility</p:attrName>
                                        </p:attrNameLst>
                                      </p:cBhvr>
                                      <p:to>
                                        <p:strVal val="visible"/>
                                      </p:to>
                                    </p:set>
                                    <p:animEffect transition="in" filter="wipe(down)">
                                      <p:cBhvr>
                                        <p:cTn id="70" dur="500"/>
                                        <p:tgtEl>
                                          <p:spTgt spid="3145767"/>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1048662"/>
                                        </p:tgtEl>
                                        <p:attrNameLst>
                                          <p:attrName>style.visibility</p:attrName>
                                        </p:attrNameLst>
                                      </p:cBhvr>
                                      <p:to>
                                        <p:strVal val="visible"/>
                                      </p:to>
                                    </p:set>
                                    <p:animEffect transition="in" filter="wipe(left)">
                                      <p:cBhvr>
                                        <p:cTn id="75" dur="500"/>
                                        <p:tgtEl>
                                          <p:spTgt spid="1048662"/>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048663"/>
                                        </p:tgtEl>
                                        <p:attrNameLst>
                                          <p:attrName>style.visibility</p:attrName>
                                        </p:attrNameLst>
                                      </p:cBhvr>
                                      <p:to>
                                        <p:strVal val="visible"/>
                                      </p:to>
                                    </p:set>
                                    <p:animEffect transition="in" filter="fade">
                                      <p:cBhvr>
                                        <p:cTn id="80" dur="1000"/>
                                        <p:tgtEl>
                                          <p:spTgt spid="1048663"/>
                                        </p:tgtEl>
                                      </p:cBhvr>
                                    </p:animEffect>
                                    <p:anim calcmode="lin" valueType="num">
                                      <p:cBhvr>
                                        <p:cTn id="81" dur="1000" fill="hold"/>
                                        <p:tgtEl>
                                          <p:spTgt spid="1048663"/>
                                        </p:tgtEl>
                                        <p:attrNameLst>
                                          <p:attrName>ppt_x</p:attrName>
                                        </p:attrNameLst>
                                      </p:cBhvr>
                                      <p:tavLst>
                                        <p:tav tm="0">
                                          <p:val>
                                            <p:strVal val="#ppt_x"/>
                                          </p:val>
                                        </p:tav>
                                        <p:tav tm="100000">
                                          <p:val>
                                            <p:strVal val="#ppt_x"/>
                                          </p:val>
                                        </p:tav>
                                      </p:tavLst>
                                    </p:anim>
                                    <p:anim calcmode="lin" valueType="num">
                                      <p:cBhvr>
                                        <p:cTn id="82" dur="1000" fill="hold"/>
                                        <p:tgtEl>
                                          <p:spTgt spid="1048663"/>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3145768"/>
                                        </p:tgtEl>
                                        <p:attrNameLst>
                                          <p:attrName>style.visibility</p:attrName>
                                        </p:attrNameLst>
                                      </p:cBhvr>
                                      <p:to>
                                        <p:strVal val="visible"/>
                                      </p:to>
                                    </p:set>
                                    <p:animEffect transition="in" filter="wipe(down)">
                                      <p:cBhvr>
                                        <p:cTn id="87" dur="500"/>
                                        <p:tgtEl>
                                          <p:spTgt spid="3145768"/>
                                        </p:tgtEl>
                                      </p:cBhvr>
                                    </p:animEffect>
                                  </p:childTnLst>
                                </p:cTn>
                              </p:par>
                            </p:childTnLst>
                          </p:cTn>
                        </p:par>
                        <p:par>
                          <p:cTn id="88" fill="hold">
                            <p:stCondLst>
                              <p:cond delay="500"/>
                            </p:stCondLst>
                            <p:childTnLst>
                              <p:par>
                                <p:cTn id="89" presetID="22" presetClass="entr" presetSubtype="4" fill="hold" nodeType="afterEffect">
                                  <p:stCondLst>
                                    <p:cond delay="0"/>
                                  </p:stCondLst>
                                  <p:childTnLst>
                                    <p:set>
                                      <p:cBhvr>
                                        <p:cTn id="90" dur="1" fill="hold">
                                          <p:stCondLst>
                                            <p:cond delay="0"/>
                                          </p:stCondLst>
                                        </p:cTn>
                                        <p:tgtEl>
                                          <p:spTgt spid="3145769"/>
                                        </p:tgtEl>
                                        <p:attrNameLst>
                                          <p:attrName>style.visibility</p:attrName>
                                        </p:attrNameLst>
                                      </p:cBhvr>
                                      <p:to>
                                        <p:strVal val="visible"/>
                                      </p:to>
                                    </p:set>
                                    <p:animEffect transition="in" filter="wipe(down)">
                                      <p:cBhvr>
                                        <p:cTn id="91" dur="500"/>
                                        <p:tgtEl>
                                          <p:spTgt spid="314576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1048664"/>
                                        </p:tgtEl>
                                        <p:attrNameLst>
                                          <p:attrName>style.visibility</p:attrName>
                                        </p:attrNameLst>
                                      </p:cBhvr>
                                      <p:to>
                                        <p:strVal val="visible"/>
                                      </p:to>
                                    </p:set>
                                    <p:animEffect transition="in" filter="wipe(left)">
                                      <p:cBhvr>
                                        <p:cTn id="96" dur="500"/>
                                        <p:tgtEl>
                                          <p:spTgt spid="1048664"/>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grpId="0" nodeType="clickEffect">
                                  <p:stCondLst>
                                    <p:cond delay="0"/>
                                  </p:stCondLst>
                                  <p:childTnLst>
                                    <p:set>
                                      <p:cBhvr>
                                        <p:cTn id="100" dur="1" fill="hold">
                                          <p:stCondLst>
                                            <p:cond delay="0"/>
                                          </p:stCondLst>
                                        </p:cTn>
                                        <p:tgtEl>
                                          <p:spTgt spid="1048665"/>
                                        </p:tgtEl>
                                        <p:attrNameLst>
                                          <p:attrName>style.visibility</p:attrName>
                                        </p:attrNameLst>
                                      </p:cBhvr>
                                      <p:to>
                                        <p:strVal val="visible"/>
                                      </p:to>
                                    </p:set>
                                    <p:animEffect transition="in" filter="fade">
                                      <p:cBhvr>
                                        <p:cTn id="101" dur="1000"/>
                                        <p:tgtEl>
                                          <p:spTgt spid="1048665"/>
                                        </p:tgtEl>
                                      </p:cBhvr>
                                    </p:animEffect>
                                    <p:anim calcmode="lin" valueType="num">
                                      <p:cBhvr>
                                        <p:cTn id="102" dur="1000" fill="hold"/>
                                        <p:tgtEl>
                                          <p:spTgt spid="1048665"/>
                                        </p:tgtEl>
                                        <p:attrNameLst>
                                          <p:attrName>ppt_x</p:attrName>
                                        </p:attrNameLst>
                                      </p:cBhvr>
                                      <p:tavLst>
                                        <p:tav tm="0">
                                          <p:val>
                                            <p:strVal val="#ppt_x"/>
                                          </p:val>
                                        </p:tav>
                                        <p:tav tm="100000">
                                          <p:val>
                                            <p:strVal val="#ppt_x"/>
                                          </p:val>
                                        </p:tav>
                                      </p:tavLst>
                                    </p:anim>
                                    <p:anim calcmode="lin" valueType="num">
                                      <p:cBhvr>
                                        <p:cTn id="103" dur="1000" fill="hold"/>
                                        <p:tgtEl>
                                          <p:spTgt spid="10486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9" grpId="0" animBg="1"/>
      <p:bldP spid="1048650" grpId="0" animBg="1"/>
      <p:bldP spid="1048655" grpId="0"/>
      <p:bldP spid="1048656" grpId="0"/>
      <p:bldP spid="1048660" grpId="0" animBg="1"/>
      <p:bldP spid="1048661" grpId="0"/>
      <p:bldP spid="1048662" grpId="0" animBg="1"/>
      <p:bldP spid="1048663" grpId="0"/>
      <p:bldP spid="1048664" grpId="0" animBg="1"/>
      <p:bldP spid="10486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672944" y="3548287"/>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grpSp>
        <p:nvGrpSpPr>
          <p:cNvPr id="2" name="组合 1"/>
          <p:cNvGrpSpPr/>
          <p:nvPr/>
        </p:nvGrpSpPr>
        <p:grpSpPr>
          <a:xfrm>
            <a:off x="5147310" y="1421130"/>
            <a:ext cx="3455670" cy="463704"/>
            <a:chOff x="2657" y="2408"/>
            <a:chExt cx="5442" cy="730"/>
          </a:xfrm>
        </p:grpSpPr>
        <p:sp>
          <p:nvSpPr>
            <p:cNvPr id="1048636" name="TextBox 2"/>
            <p:cNvSpPr txBox="1">
              <a:spLocks noChangeArrowheads="1"/>
            </p:cNvSpPr>
            <p:nvPr/>
          </p:nvSpPr>
          <p:spPr bwMode="auto">
            <a:xfrm>
              <a:off x="2657" y="2408"/>
              <a:ext cx="3105" cy="725"/>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en-US" altLang="zh-CN" sz="2400" b="1">
                  <a:latin typeface="楷体" panose="02010609060101010101" pitchFamily="49" charset="-122"/>
                  <a:ea typeface="楷体" panose="02010609060101010101" pitchFamily="49" charset="-122"/>
                </a:rPr>
                <a:t>1034500000</a:t>
              </a:r>
              <a:endParaRPr lang="en-US" altLang="zh-CN" sz="2400" b="1">
                <a:latin typeface="楷体" panose="02010609060101010101" pitchFamily="49" charset="-122"/>
                <a:ea typeface="楷体" panose="02010609060101010101" pitchFamily="49" charset="-122"/>
              </a:endParaRPr>
            </a:p>
          </p:txBody>
        </p:sp>
        <p:cxnSp>
          <p:nvCxnSpPr>
            <p:cNvPr id="3145752" name="直接连接符 9"/>
            <p:cNvCxnSpPr>
              <a:cxnSpLocks noChangeShapeType="1"/>
            </p:cNvCxnSpPr>
            <p:nvPr/>
          </p:nvCxnSpPr>
          <p:spPr bwMode="auto">
            <a:xfrm flipH="1">
              <a:off x="4253" y="2458"/>
              <a:ext cx="0" cy="680"/>
            </a:xfrm>
            <a:prstGeom prst="line">
              <a:avLst/>
            </a:prstGeom>
            <a:noFill/>
            <a:ln w="12700">
              <a:solidFill>
                <a:srgbClr val="FF00FF"/>
              </a:solidFill>
              <a:prstDash val="dash"/>
              <a:round/>
            </a:ln>
          </p:spPr>
        </p:cxnSp>
        <p:cxnSp>
          <p:nvCxnSpPr>
            <p:cNvPr id="3145753" name="直接连接符 10"/>
            <p:cNvCxnSpPr>
              <a:cxnSpLocks noChangeShapeType="1"/>
            </p:cNvCxnSpPr>
            <p:nvPr/>
          </p:nvCxnSpPr>
          <p:spPr bwMode="auto">
            <a:xfrm flipH="1">
              <a:off x="3285" y="2458"/>
              <a:ext cx="0" cy="680"/>
            </a:xfrm>
            <a:prstGeom prst="line">
              <a:avLst/>
            </a:prstGeom>
            <a:noFill/>
            <a:ln w="12700">
              <a:solidFill>
                <a:srgbClr val="FF00FF"/>
              </a:solidFill>
              <a:prstDash val="dash"/>
              <a:round/>
            </a:ln>
          </p:spPr>
        </p:cxnSp>
        <p:sp>
          <p:nvSpPr>
            <p:cNvPr id="1048638" name="文本框 11"/>
            <p:cNvSpPr txBox="1">
              <a:spLocks noChangeArrowheads="1"/>
            </p:cNvSpPr>
            <p:nvPr/>
          </p:nvSpPr>
          <p:spPr bwMode="auto">
            <a:xfrm>
              <a:off x="5153" y="2408"/>
              <a:ext cx="2946" cy="72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39" name="文本框 12"/>
            <p:cNvSpPr txBox="1">
              <a:spLocks noChangeArrowheads="1"/>
            </p:cNvSpPr>
            <p:nvPr/>
          </p:nvSpPr>
          <p:spPr bwMode="auto">
            <a:xfrm>
              <a:off x="6045" y="2408"/>
              <a:ext cx="780" cy="727"/>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10</a:t>
              </a:r>
              <a:endParaRPr lang="zh-CN" altLang="en-US" sz="2400" b="1">
                <a:solidFill>
                  <a:srgbClr val="FF0000"/>
                </a:solidFill>
                <a:latin typeface="楷体" panose="02010609060101010101" pitchFamily="49" charset="-122"/>
                <a:ea typeface="楷体" panose="02010609060101010101" pitchFamily="49" charset="-122"/>
              </a:endParaRPr>
            </a:p>
          </p:txBody>
        </p:sp>
      </p:grpSp>
      <p:pic>
        <p:nvPicPr>
          <p:cNvPr id="3" name="图片 2"/>
          <p:cNvPicPr>
            <a:picLocks noChangeAspect="1"/>
          </p:cNvPicPr>
          <p:nvPr/>
        </p:nvPicPr>
        <p:blipFill>
          <a:blip r:embed="rId23" cstate="email"/>
          <a:stretch>
            <a:fillRect/>
          </a:stretch>
        </p:blipFill>
        <p:spPr>
          <a:xfrm>
            <a:off x="539115" y="1275715"/>
            <a:ext cx="3596640" cy="754380"/>
          </a:xfrm>
          <a:prstGeom prst="rect">
            <a:avLst/>
          </a:prstGeom>
        </p:spPr>
      </p:pic>
      <p:grpSp>
        <p:nvGrpSpPr>
          <p:cNvPr id="8" name="组合 7"/>
          <p:cNvGrpSpPr/>
          <p:nvPr/>
        </p:nvGrpSpPr>
        <p:grpSpPr>
          <a:xfrm>
            <a:off x="683260" y="1356360"/>
            <a:ext cx="1643380" cy="1071245"/>
            <a:chOff x="1076" y="2136"/>
            <a:chExt cx="2588" cy="1687"/>
          </a:xfrm>
        </p:grpSpPr>
        <p:sp>
          <p:nvSpPr>
            <p:cNvPr id="6" name="圆角矩形 5"/>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a:stCxn id="6"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9" name="文本框 8"/>
          <p:cNvSpPr txBox="1"/>
          <p:nvPr/>
        </p:nvSpPr>
        <p:spPr>
          <a:xfrm>
            <a:off x="1049020" y="2465705"/>
            <a:ext cx="1154430" cy="460375"/>
          </a:xfrm>
          <a:prstGeom prst="rect">
            <a:avLst/>
          </a:prstGeom>
          <a:noFill/>
        </p:spPr>
        <p:txBody>
          <a:bodyPr wrap="square" rtlCol="0">
            <a:spAutoFit/>
          </a:bodyPr>
          <a:lstStyle/>
          <a:p>
            <a:r>
              <a:rPr lang="zh-CN" altLang="en-US" sz="2400">
                <a:solidFill>
                  <a:srgbClr val="FF0000"/>
                </a:solidFill>
              </a:rPr>
              <a:t>整亿数</a:t>
            </a:r>
            <a:endParaRPr lang="zh-CN" altLang="en-US" sz="2400">
              <a:solidFill>
                <a:srgbClr val="FF0000"/>
              </a:solidFill>
            </a:endParaRPr>
          </a:p>
        </p:txBody>
      </p:sp>
      <p:grpSp>
        <p:nvGrpSpPr>
          <p:cNvPr id="10" name="组合 9"/>
          <p:cNvGrpSpPr/>
          <p:nvPr/>
        </p:nvGrpSpPr>
        <p:grpSpPr>
          <a:xfrm>
            <a:off x="5147945" y="1334770"/>
            <a:ext cx="1643380" cy="1071245"/>
            <a:chOff x="1076" y="2136"/>
            <a:chExt cx="2588" cy="1687"/>
          </a:xfrm>
        </p:grpSpPr>
        <p:sp>
          <p:nvSpPr>
            <p:cNvPr id="11" name="圆角矩形 10"/>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a:stCxn id="11"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13" name="文本框 12"/>
          <p:cNvSpPr txBox="1"/>
          <p:nvPr/>
        </p:nvSpPr>
        <p:spPr>
          <a:xfrm>
            <a:off x="5266055" y="2355850"/>
            <a:ext cx="1545590" cy="460375"/>
          </a:xfrm>
          <a:prstGeom prst="rect">
            <a:avLst/>
          </a:prstGeom>
          <a:noFill/>
        </p:spPr>
        <p:txBody>
          <a:bodyPr wrap="square" rtlCol="0">
            <a:spAutoFit/>
          </a:bodyPr>
          <a:lstStyle/>
          <a:p>
            <a:r>
              <a:rPr lang="zh-CN" altLang="en-US" sz="2400">
                <a:solidFill>
                  <a:srgbClr val="FF0000"/>
                </a:solidFill>
              </a:rPr>
              <a:t>非整亿数</a:t>
            </a:r>
            <a:endParaRPr lang="zh-CN" altLang="en-US" sz="2400">
              <a:solidFill>
                <a:srgbClr val="FF0000"/>
              </a:solidFill>
            </a:endParaRPr>
          </a:p>
        </p:txBody>
      </p:sp>
      <p:grpSp>
        <p:nvGrpSpPr>
          <p:cNvPr id="18" name="组合 17"/>
          <p:cNvGrpSpPr/>
          <p:nvPr/>
        </p:nvGrpSpPr>
        <p:grpSpPr>
          <a:xfrm>
            <a:off x="1547495" y="504190"/>
            <a:ext cx="2885440" cy="1363980"/>
            <a:chOff x="2437" y="794"/>
            <a:chExt cx="4544" cy="2148"/>
          </a:xfrm>
        </p:grpSpPr>
        <p:grpSp>
          <p:nvGrpSpPr>
            <p:cNvPr id="16" name="组合 15"/>
            <p:cNvGrpSpPr/>
            <p:nvPr/>
          </p:nvGrpSpPr>
          <p:grpSpPr>
            <a:xfrm>
              <a:off x="3650" y="1442"/>
              <a:ext cx="747" cy="1500"/>
              <a:chOff x="3684" y="1442"/>
              <a:chExt cx="747" cy="1500"/>
            </a:xfrm>
          </p:grpSpPr>
          <p:sp>
            <p:nvSpPr>
              <p:cNvPr id="14" name="椭圆 13"/>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箭头连接符 14"/>
              <p:cNvCxnSpPr/>
              <p:nvPr/>
            </p:nvCxnSpPr>
            <p:spPr>
              <a:xfrm flipH="1" flipV="1">
                <a:off x="4058" y="1442"/>
                <a:ext cx="0" cy="794"/>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437" y="794"/>
              <a:ext cx="4544" cy="628"/>
            </a:xfrm>
            <a:prstGeom prst="rect">
              <a:avLst/>
            </a:prstGeom>
            <a:noFill/>
          </p:spPr>
          <p:txBody>
            <a:bodyPr wrap="square" rtlCol="0">
              <a:spAutoFit/>
            </a:bodyPr>
            <a:lstStyle/>
            <a:p>
              <a:r>
                <a:rPr lang="zh-CN" altLang="en-US" sz="2000" b="1" dirty="0">
                  <a:solidFill>
                    <a:srgbClr val="00B050"/>
                  </a:solidFill>
                </a:rPr>
                <a:t>改写，结果不变，用</a:t>
              </a:r>
              <a:r>
                <a:rPr lang="en-US" altLang="zh-CN" sz="2000" b="1" dirty="0">
                  <a:solidFill>
                    <a:srgbClr val="00B050"/>
                  </a:solidFill>
                </a:rPr>
                <a:t>“=”</a:t>
              </a:r>
              <a:endParaRPr lang="en-US" altLang="zh-CN" sz="2000" b="1" dirty="0">
                <a:solidFill>
                  <a:srgbClr val="00B050"/>
                </a:solidFill>
              </a:endParaRPr>
            </a:p>
          </p:txBody>
        </p:sp>
      </p:grpSp>
      <p:grpSp>
        <p:nvGrpSpPr>
          <p:cNvPr id="19" name="组合 18"/>
          <p:cNvGrpSpPr/>
          <p:nvPr/>
        </p:nvGrpSpPr>
        <p:grpSpPr>
          <a:xfrm>
            <a:off x="5363845" y="411480"/>
            <a:ext cx="2754630" cy="1438275"/>
            <a:chOff x="1320" y="677"/>
            <a:chExt cx="4338" cy="2265"/>
          </a:xfrm>
        </p:grpSpPr>
        <p:grpSp>
          <p:nvGrpSpPr>
            <p:cNvPr id="20" name="组合 19"/>
            <p:cNvGrpSpPr/>
            <p:nvPr/>
          </p:nvGrpSpPr>
          <p:grpSpPr>
            <a:xfrm>
              <a:off x="3650" y="1727"/>
              <a:ext cx="747" cy="1215"/>
              <a:chOff x="3684" y="1727"/>
              <a:chExt cx="747" cy="1215"/>
            </a:xfrm>
          </p:grpSpPr>
          <p:sp>
            <p:nvSpPr>
              <p:cNvPr id="21" name="椭圆 20"/>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p:nvPr/>
            </p:nvCxnSpPr>
            <p:spPr>
              <a:xfrm flipV="1">
                <a:off x="3962" y="1727"/>
                <a:ext cx="17" cy="538"/>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320" y="677"/>
              <a:ext cx="4338" cy="1113"/>
            </a:xfrm>
            <a:prstGeom prst="rect">
              <a:avLst/>
            </a:prstGeom>
            <a:noFill/>
          </p:spPr>
          <p:txBody>
            <a:bodyPr wrap="square" rtlCol="0">
              <a:spAutoFit/>
            </a:bodyPr>
            <a:lstStyle/>
            <a:p>
              <a:r>
                <a:rPr lang="zh-CN" altLang="en-US" sz="2000" b="1">
                  <a:solidFill>
                    <a:srgbClr val="00B050"/>
                  </a:solidFill>
                </a:rPr>
                <a:t>先求近似数，再改写，结果改变，用</a:t>
              </a:r>
              <a:r>
                <a:rPr lang="en-US" altLang="zh-CN" sz="2000" b="1">
                  <a:solidFill>
                    <a:srgbClr val="00B050"/>
                  </a:solidFill>
                </a:rPr>
                <a:t>“≈”</a:t>
              </a:r>
              <a:endParaRPr lang="en-US" altLang="zh-CN" sz="2000" b="1">
                <a:solidFill>
                  <a:srgbClr val="00B050"/>
                </a:solidFill>
              </a:endParaRPr>
            </a:p>
          </p:txBody>
        </p:sp>
      </p:grpSp>
      <p:pic>
        <p:nvPicPr>
          <p:cNvPr id="2097166" name="图片 28"/>
          <p:cNvPicPr>
            <a:picLocks noChangeAspect="1" noChangeArrowheads="1"/>
          </p:cNvPicPr>
          <p:nvPr/>
        </p:nvPicPr>
        <p:blipFill>
          <a:blip r:embed="rId24" cstate="email"/>
          <a:stretch>
            <a:fillRect/>
          </a:stretch>
        </p:blipFill>
        <p:spPr bwMode="auto">
          <a:xfrm>
            <a:off x="467360" y="3219773"/>
            <a:ext cx="1146175" cy="1384300"/>
          </a:xfrm>
          <a:prstGeom prst="rect">
            <a:avLst/>
          </a:prstGeom>
          <a:noFill/>
          <a:ln>
            <a:noFill/>
          </a:ln>
        </p:spPr>
      </p:pic>
      <p:sp>
        <p:nvSpPr>
          <p:cNvPr id="1048630" name="AutoShape 27"/>
          <p:cNvSpPr>
            <a:spLocks noChangeArrowheads="1"/>
          </p:cNvSpPr>
          <p:nvPr/>
        </p:nvSpPr>
        <p:spPr bwMode="auto">
          <a:xfrm>
            <a:off x="1905953" y="3188970"/>
            <a:ext cx="5330825" cy="936625"/>
          </a:xfrm>
          <a:prstGeom prst="wedgeRoundRectCallout">
            <a:avLst>
              <a:gd name="adj1" fmla="val -55111"/>
              <a:gd name="adj2" fmla="val 32685"/>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just"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对比一下，左右两个式子有什么不同？</a:t>
            </a:r>
            <a:endParaRPr lang="zh-CN" altLang="en-US" sz="2400" b="1">
              <a:latin typeface="楷体" panose="02010609060101010101" pitchFamily="49" charset="-122"/>
              <a:ea typeface="楷体" panose="02010609060101010101" pitchFamily="49" charset="-122"/>
            </a:endParaRPr>
          </a:p>
        </p:txBody>
      </p:sp>
      <p:sp>
        <p:nvSpPr>
          <p:cNvPr id="25" name="AutoShape 27"/>
          <p:cNvSpPr>
            <a:spLocks noChangeArrowheads="1"/>
          </p:cNvSpPr>
          <p:nvPr/>
        </p:nvSpPr>
        <p:spPr bwMode="auto">
          <a:xfrm>
            <a:off x="1967548" y="3290570"/>
            <a:ext cx="5330825" cy="936625"/>
          </a:xfrm>
          <a:prstGeom prst="wedgeRoundRectCallout">
            <a:avLst>
              <a:gd name="adj1" fmla="val -55111"/>
              <a:gd name="adj2" fmla="val 32685"/>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just"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怎么把整亿数改写成用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亿</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做单位的数？</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par>
                                <p:cTn id="40" presetID="22" presetClass="exit" presetSubtype="4" fill="hold" grpId="0" nodeType="withEffect">
                                  <p:stCondLst>
                                    <p:cond delay="0"/>
                                  </p:stCondLst>
                                  <p:childTnLst>
                                    <p:animEffect transition="out" filter="wipe(down)">
                                      <p:cBhvr>
                                        <p:cTn id="41" dur="500"/>
                                        <p:tgtEl>
                                          <p:spTgt spid="1048630"/>
                                        </p:tgtEl>
                                      </p:cBhvr>
                                    </p:animEffect>
                                    <p:set>
                                      <p:cBhvr>
                                        <p:cTn id="42" dur="1" fill="hold">
                                          <p:stCondLst>
                                            <p:cond delay="499"/>
                                          </p:stCondLst>
                                        </p:cTn>
                                        <p:tgtEl>
                                          <p:spTgt spid="10486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048630" grpId="0" animBg="1"/>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email"/>
          <a:stretch>
            <a:fillRect/>
          </a:stretch>
        </p:blipFill>
        <p:spPr>
          <a:xfrm>
            <a:off x="1547495" y="987425"/>
            <a:ext cx="3596640" cy="754380"/>
          </a:xfrm>
          <a:prstGeom prst="rect">
            <a:avLst/>
          </a:prstGeom>
        </p:spPr>
      </p:pic>
      <p:pic>
        <p:nvPicPr>
          <p:cNvPr id="2097166" name="图片 28"/>
          <p:cNvPicPr>
            <a:picLocks noChangeAspect="1" noChangeArrowheads="1"/>
          </p:cNvPicPr>
          <p:nvPr/>
        </p:nvPicPr>
        <p:blipFill>
          <a:blip r:embed="rId2" cstate="email"/>
          <a:stretch>
            <a:fillRect/>
          </a:stretch>
        </p:blipFill>
        <p:spPr bwMode="auto">
          <a:xfrm>
            <a:off x="34925" y="107003"/>
            <a:ext cx="1146175" cy="1384300"/>
          </a:xfrm>
          <a:prstGeom prst="rect">
            <a:avLst/>
          </a:prstGeom>
          <a:noFill/>
          <a:ln>
            <a:noFill/>
          </a:ln>
        </p:spPr>
      </p:pic>
      <p:sp>
        <p:nvSpPr>
          <p:cNvPr id="25" name="AutoShape 27"/>
          <p:cNvSpPr>
            <a:spLocks noChangeArrowheads="1"/>
          </p:cNvSpPr>
          <p:nvPr/>
        </p:nvSpPr>
        <p:spPr bwMode="auto">
          <a:xfrm>
            <a:off x="1331278" y="51435"/>
            <a:ext cx="5330825" cy="936625"/>
          </a:xfrm>
          <a:prstGeom prst="wedgeRoundRectCallout">
            <a:avLst>
              <a:gd name="adj1" fmla="val -55111"/>
              <a:gd name="adj2" fmla="val 32685"/>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just"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怎么把整亿数改写成用</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亿</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做单位的数？</a:t>
            </a:r>
            <a:endParaRPr lang="zh-CN" altLang="en-US" sz="2400" b="1">
              <a:latin typeface="楷体" panose="02010609060101010101" pitchFamily="49" charset="-122"/>
              <a:ea typeface="楷体" panose="02010609060101010101" pitchFamily="49" charset="-122"/>
            </a:endParaRPr>
          </a:p>
        </p:txBody>
      </p:sp>
      <p:sp>
        <p:nvSpPr>
          <p:cNvPr id="1048631" name="矩形 30"/>
          <p:cNvSpPr>
            <a:spLocks noChangeArrowheads="1"/>
          </p:cNvSpPr>
          <p:nvPr/>
        </p:nvSpPr>
        <p:spPr bwMode="auto">
          <a:xfrm>
            <a:off x="754698" y="1707495"/>
            <a:ext cx="6877050" cy="492125"/>
          </a:xfrm>
          <a:prstGeom prst="rect">
            <a:avLst/>
          </a:prstGeom>
          <a:solidFill>
            <a:srgbClr val="FFFF8C">
              <a:alpha val="61176"/>
            </a:srgbClr>
          </a:solidFill>
          <a:ln>
            <a:noFill/>
          </a:ln>
        </p:spPr>
        <p:txBody>
          <a:bodyPr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zh-CN" altLang="en-US" sz="2400" b="1">
                <a:latin typeface="楷体" panose="02010609060101010101" pitchFamily="49" charset="-122"/>
                <a:ea typeface="楷体" panose="02010609060101010101" pitchFamily="49" charset="-122"/>
              </a:rPr>
              <a:t>先分级，找到亿位，再去掉万级和个级的</a:t>
            </a:r>
            <a:r>
              <a:rPr lang="en-US" altLang="zh-CN" sz="2400" b="1">
                <a:solidFill>
                  <a:srgbClr val="FF0000"/>
                </a:solidFill>
                <a:latin typeface="楷体" panose="02010609060101010101" pitchFamily="49" charset="-122"/>
                <a:ea typeface="楷体" panose="02010609060101010101" pitchFamily="49" charset="-122"/>
              </a:rPr>
              <a:t>8</a:t>
            </a:r>
            <a:r>
              <a:rPr lang="zh-CN" altLang="en-US" sz="2400" b="1">
                <a:solidFill>
                  <a:srgbClr val="FF0000"/>
                </a:solidFill>
                <a:latin typeface="楷体" panose="02010609060101010101" pitchFamily="49" charset="-122"/>
                <a:ea typeface="楷体" panose="02010609060101010101" pitchFamily="49" charset="-122"/>
              </a:rPr>
              <a:t>个</a:t>
            </a:r>
            <a:r>
              <a:rPr lang="en-US" altLang="zh-CN" sz="2400" b="1">
                <a:solidFill>
                  <a:srgbClr val="FF0000"/>
                </a:solidFill>
                <a:latin typeface="楷体" panose="02010609060101010101" pitchFamily="49" charset="-122"/>
                <a:ea typeface="楷体" panose="02010609060101010101" pitchFamily="49" charset="-122"/>
              </a:rPr>
              <a:t>0</a:t>
            </a:r>
            <a:r>
              <a:rPr lang="zh-CN" altLang="en-US" sz="2400" b="1">
                <a:latin typeface="楷体" panose="02010609060101010101" pitchFamily="49" charset="-122"/>
                <a:ea typeface="楷体" panose="02010609060101010101" pitchFamily="49" charset="-122"/>
              </a:rPr>
              <a:t>。</a:t>
            </a:r>
            <a:endParaRPr lang="zh-CN" altLang="en-US" sz="2400" b="1">
              <a:latin typeface="楷体" panose="02010609060101010101" pitchFamily="49" charset="-122"/>
              <a:ea typeface="楷体" panose="02010609060101010101" pitchFamily="49" charset="-122"/>
            </a:endParaRPr>
          </a:p>
        </p:txBody>
      </p:sp>
      <p:sp>
        <p:nvSpPr>
          <p:cNvPr id="1048624" name="TextBox 3"/>
          <p:cNvSpPr txBox="1">
            <a:spLocks noChangeArrowheads="1"/>
          </p:cNvSpPr>
          <p:nvPr/>
        </p:nvSpPr>
        <p:spPr bwMode="auto">
          <a:xfrm>
            <a:off x="511810" y="2439303"/>
            <a:ext cx="6769100" cy="460375"/>
          </a:xfrm>
          <a:prstGeom prst="rect">
            <a:avLst/>
          </a:prstGeom>
          <a:noFill/>
          <a:ln>
            <a:noFill/>
          </a:ln>
        </p:spPr>
        <p:txBody>
          <a:bodyPr>
            <a:spAutoFit/>
          </a:bodyPr>
          <a:lstStyle>
            <a:lvl1pPr>
              <a:defRPr sz="2800">
                <a:solidFill>
                  <a:srgbClr val="1C1C1C"/>
                </a:solidFill>
                <a:latin typeface="Arial" panose="020B0604020202020204" pitchFamily="34" charset="0"/>
                <a:ea typeface="楷体_GB2312" panose="02010609030101010101" pitchFamily="49" charset="-122"/>
              </a:defRPr>
            </a:lvl1pPr>
            <a:lvl2pPr>
              <a:defRPr sz="2400">
                <a:solidFill>
                  <a:srgbClr val="1C1C1C"/>
                </a:solidFill>
                <a:latin typeface="Arial" panose="020B0604020202020204" pitchFamily="34" charset="0"/>
                <a:ea typeface="楷体_GB2312" panose="02010609030101010101" pitchFamily="49" charset="-122"/>
              </a:defRPr>
            </a:lvl2pPr>
            <a:lvl3pPr>
              <a:defRPr sz="2000">
                <a:solidFill>
                  <a:srgbClr val="1C1C1C"/>
                </a:solidFill>
                <a:latin typeface="Arial" panose="020B0604020202020204" pitchFamily="34" charset="0"/>
                <a:ea typeface="楷体_GB2312" panose="02010609030101010101" pitchFamily="49" charset="-122"/>
              </a:defRPr>
            </a:lvl3pPr>
            <a:lvl4pPr>
              <a:defRPr sz="2000">
                <a:solidFill>
                  <a:srgbClr val="1C1C1C"/>
                </a:solidFill>
                <a:latin typeface="Arial" panose="020B0604020202020204" pitchFamily="34" charset="0"/>
                <a:ea typeface="楷体_GB2312" panose="02010609030101010101" pitchFamily="49" charset="-122"/>
              </a:defRPr>
            </a:lvl4pPr>
            <a:lvl5pPr>
              <a:defRPr sz="1600">
                <a:solidFill>
                  <a:srgbClr val="1C1C1C"/>
                </a:solidFill>
                <a:latin typeface="Arial" panose="020B0604020202020204" pitchFamily="34" charset="0"/>
                <a:ea typeface="楷体_GB2312" panose="02010609030101010101" pitchFamily="49" charset="-122"/>
              </a:defRPr>
            </a:lvl5pPr>
            <a:lvl6pPr>
              <a:defRPr sz="1600">
                <a:solidFill>
                  <a:srgbClr val="1C1C1C"/>
                </a:solidFill>
                <a:latin typeface="Arial" panose="020B0604020202020204" pitchFamily="34" charset="0"/>
                <a:ea typeface="楷体_GB2312" panose="02010609030101010101" pitchFamily="49" charset="-122"/>
              </a:defRPr>
            </a:lvl6pPr>
            <a:lvl7pPr>
              <a:defRPr sz="1600">
                <a:solidFill>
                  <a:srgbClr val="1C1C1C"/>
                </a:solidFill>
                <a:latin typeface="Arial" panose="020B0604020202020204" pitchFamily="34" charset="0"/>
                <a:ea typeface="楷体_GB2312" panose="02010609030101010101" pitchFamily="49" charset="-122"/>
              </a:defRPr>
            </a:lvl7pPr>
            <a:lvl8pPr>
              <a:defRPr sz="1600">
                <a:solidFill>
                  <a:srgbClr val="1C1C1C"/>
                </a:solidFill>
                <a:latin typeface="Arial" panose="020B0604020202020204" pitchFamily="34" charset="0"/>
                <a:ea typeface="楷体_GB2312" panose="02010609030101010101" pitchFamily="49" charset="-122"/>
              </a:defRPr>
            </a:lvl8pPr>
            <a:lvl9pPr>
              <a:defRPr sz="1600">
                <a:solidFill>
                  <a:srgbClr val="1C1C1C"/>
                </a:solidFill>
                <a:latin typeface="Arial" panose="020B0604020202020204" pitchFamily="34" charset="0"/>
                <a:ea typeface="楷体_GB2312" panose="02010609030101010101" pitchFamily="49" charset="-122"/>
              </a:defRPr>
            </a:lvl9pPr>
          </a:lstStyle>
          <a:p>
            <a:pPr eaLnBrk="1" fontAlgn="auto" hangingPunct="1">
              <a:spcBef>
                <a:spcPct val="0"/>
              </a:spcBef>
              <a:spcAft>
                <a:spcPct val="0"/>
              </a:spcAft>
            </a:pPr>
            <a:r>
              <a:rPr lang="zh-CN" altLang="en-US" sz="2400" b="1">
                <a:solidFill>
                  <a:schemeClr val="tx1"/>
                </a:solidFill>
                <a:latin typeface="+mn-lt"/>
                <a:ea typeface="+mj-ea"/>
              </a:rPr>
              <a:t>把下面各数改成用“亿”作单位的数。</a:t>
            </a:r>
            <a:endParaRPr lang="zh-CN" altLang="en-US" sz="2400" b="1">
              <a:solidFill>
                <a:schemeClr val="tx1"/>
              </a:solidFill>
              <a:latin typeface="+mn-lt"/>
              <a:ea typeface="+mj-ea"/>
            </a:endParaRPr>
          </a:p>
        </p:txBody>
      </p:sp>
      <p:sp>
        <p:nvSpPr>
          <p:cNvPr id="1048626" name="TextBox 2"/>
          <p:cNvSpPr txBox="1">
            <a:spLocks noChangeArrowheads="1"/>
          </p:cNvSpPr>
          <p:nvPr/>
        </p:nvSpPr>
        <p:spPr bwMode="auto">
          <a:xfrm>
            <a:off x="511810" y="3147452"/>
            <a:ext cx="3556000"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r" eaLnBrk="1" hangingPunct="1"/>
            <a:r>
              <a:rPr lang="en-US" altLang="zh-CN" sz="2400" b="1">
                <a:latin typeface="楷体" panose="02010609060101010101" pitchFamily="49" charset="-122"/>
                <a:ea typeface="楷体" panose="02010609060101010101" pitchFamily="49" charset="-122"/>
              </a:rPr>
              <a:t>46000000000</a:t>
            </a:r>
            <a:r>
              <a:rPr lang="zh-CN" altLang="en-US" sz="2400" b="1">
                <a:latin typeface="楷体" panose="02010609060101010101" pitchFamily="49" charset="-122"/>
                <a:ea typeface="楷体" panose="02010609060101010101" pitchFamily="49" charset="-122"/>
              </a:rPr>
              <a:t>＝</a:t>
            </a:r>
            <a:r>
              <a:rPr lang="en-US" altLang="zh-CN" sz="2400" b="1">
                <a:solidFill>
                  <a:srgbClr val="0000FF"/>
                </a:solidFill>
                <a:latin typeface="楷体" panose="02010609060101010101" pitchFamily="49" charset="-122"/>
                <a:ea typeface="楷体" panose="02010609060101010101" pitchFamily="49" charset="-122"/>
              </a:rPr>
              <a:t>_____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27" name="TextBox 3"/>
          <p:cNvSpPr txBox="1">
            <a:spLocks noChangeArrowheads="1"/>
          </p:cNvSpPr>
          <p:nvPr/>
        </p:nvSpPr>
        <p:spPr bwMode="auto">
          <a:xfrm>
            <a:off x="4067810" y="3147452"/>
            <a:ext cx="3759200"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r" eaLnBrk="1" hangingPunct="1"/>
            <a:r>
              <a:rPr lang="en-US" altLang="zh-CN" sz="2400" b="1">
                <a:latin typeface="楷体" panose="02010609060101010101" pitchFamily="49" charset="-122"/>
                <a:ea typeface="楷体" panose="02010609060101010101" pitchFamily="49" charset="-122"/>
              </a:rPr>
              <a:t>70500000000</a:t>
            </a:r>
            <a:r>
              <a:rPr lang="zh-CN" altLang="en-US" sz="2400" b="1">
                <a:latin typeface="楷体" panose="02010609060101010101" pitchFamily="49" charset="-122"/>
                <a:ea typeface="楷体" panose="02010609060101010101" pitchFamily="49" charset="-122"/>
              </a:rPr>
              <a:t>＝</a:t>
            </a:r>
            <a:r>
              <a:rPr lang="en-US" altLang="zh-CN" sz="2400" b="1">
                <a:solidFill>
                  <a:srgbClr val="0000FF"/>
                </a:solidFill>
                <a:latin typeface="楷体" panose="02010609060101010101" pitchFamily="49" charset="-122"/>
                <a:ea typeface="楷体" panose="02010609060101010101" pitchFamily="49" charset="-122"/>
              </a:rPr>
              <a:t>_____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3145748" name="直接连接符 11"/>
          <p:cNvCxnSpPr>
            <a:cxnSpLocks noChangeShapeType="1"/>
          </p:cNvCxnSpPr>
          <p:nvPr/>
        </p:nvCxnSpPr>
        <p:spPr bwMode="auto">
          <a:xfrm flipH="1">
            <a:off x="1975485" y="3190315"/>
            <a:ext cx="0" cy="431800"/>
          </a:xfrm>
          <a:prstGeom prst="line">
            <a:avLst/>
          </a:prstGeom>
          <a:noFill/>
          <a:ln w="12700">
            <a:solidFill>
              <a:srgbClr val="FF00FF"/>
            </a:solidFill>
            <a:prstDash val="dash"/>
            <a:round/>
          </a:ln>
        </p:spPr>
      </p:cxnSp>
      <p:cxnSp>
        <p:nvCxnSpPr>
          <p:cNvPr id="3145749" name="直接连接符 12"/>
          <p:cNvCxnSpPr>
            <a:cxnSpLocks noChangeShapeType="1"/>
          </p:cNvCxnSpPr>
          <p:nvPr/>
        </p:nvCxnSpPr>
        <p:spPr bwMode="auto">
          <a:xfrm flipH="1">
            <a:off x="1361123" y="3190315"/>
            <a:ext cx="0" cy="431800"/>
          </a:xfrm>
          <a:prstGeom prst="line">
            <a:avLst/>
          </a:prstGeom>
          <a:noFill/>
          <a:ln w="12700">
            <a:solidFill>
              <a:srgbClr val="FF00FF"/>
            </a:solidFill>
            <a:prstDash val="dash"/>
            <a:round/>
          </a:ln>
        </p:spPr>
      </p:cxnSp>
      <p:sp>
        <p:nvSpPr>
          <p:cNvPr id="1048628" name="内容占位符 2"/>
          <p:cNvSpPr txBox="1">
            <a:spLocks noChangeArrowheads="1"/>
          </p:cNvSpPr>
          <p:nvPr/>
        </p:nvSpPr>
        <p:spPr bwMode="auto">
          <a:xfrm>
            <a:off x="2912110" y="3115702"/>
            <a:ext cx="1155700" cy="493713"/>
          </a:xfrm>
          <a:prstGeom prst="rect">
            <a:avLst/>
          </a:prstGeom>
          <a:noFill/>
          <a:ln>
            <a:noFill/>
          </a:ln>
        </p:spPr>
        <p:txBody>
          <a:bodyPr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rPr>
              <a:t>460</a:t>
            </a:r>
            <a:endParaRPr lang="en-US" altLang="zh-CN" sz="2400" b="1">
              <a:solidFill>
                <a:srgbClr val="FF0000"/>
              </a:solidFill>
            </a:endParaRPr>
          </a:p>
        </p:txBody>
      </p:sp>
      <p:cxnSp>
        <p:nvCxnSpPr>
          <p:cNvPr id="3145750" name="直接连接符 16"/>
          <p:cNvCxnSpPr>
            <a:cxnSpLocks noChangeShapeType="1"/>
          </p:cNvCxnSpPr>
          <p:nvPr/>
        </p:nvCxnSpPr>
        <p:spPr bwMode="auto">
          <a:xfrm flipH="1">
            <a:off x="5734685" y="3190315"/>
            <a:ext cx="0" cy="431800"/>
          </a:xfrm>
          <a:prstGeom prst="line">
            <a:avLst/>
          </a:prstGeom>
          <a:noFill/>
          <a:ln w="12700">
            <a:solidFill>
              <a:srgbClr val="FF00FF"/>
            </a:solidFill>
            <a:prstDash val="dash"/>
            <a:round/>
          </a:ln>
        </p:spPr>
      </p:cxnSp>
      <p:cxnSp>
        <p:nvCxnSpPr>
          <p:cNvPr id="3145751" name="直接连接符 20"/>
          <p:cNvCxnSpPr>
            <a:cxnSpLocks noChangeShapeType="1"/>
          </p:cNvCxnSpPr>
          <p:nvPr/>
        </p:nvCxnSpPr>
        <p:spPr bwMode="auto">
          <a:xfrm flipH="1">
            <a:off x="5120323" y="3190315"/>
            <a:ext cx="0" cy="431800"/>
          </a:xfrm>
          <a:prstGeom prst="line">
            <a:avLst/>
          </a:prstGeom>
          <a:noFill/>
          <a:ln w="12700">
            <a:solidFill>
              <a:srgbClr val="FF00FF"/>
            </a:solidFill>
            <a:prstDash val="dash"/>
            <a:round/>
          </a:ln>
        </p:spPr>
      </p:cxnSp>
      <p:sp>
        <p:nvSpPr>
          <p:cNvPr id="1048629" name="内容占位符 2"/>
          <p:cNvSpPr txBox="1">
            <a:spLocks noChangeArrowheads="1"/>
          </p:cNvSpPr>
          <p:nvPr/>
        </p:nvSpPr>
        <p:spPr bwMode="auto">
          <a:xfrm>
            <a:off x="6659563" y="3109987"/>
            <a:ext cx="1157287" cy="493713"/>
          </a:xfrm>
          <a:prstGeom prst="rect">
            <a:avLst/>
          </a:prstGeom>
          <a:noFill/>
          <a:ln>
            <a:noFill/>
          </a:ln>
        </p:spPr>
        <p:txBody>
          <a:bodyPr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rPr>
              <a:t>705</a:t>
            </a:r>
            <a:endParaRPr lang="en-US" altLang="zh-CN" sz="2400" b="1">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8631"/>
                                        </p:tgtEl>
                                        <p:attrNameLst>
                                          <p:attrName>style.visibility</p:attrName>
                                        </p:attrNameLst>
                                      </p:cBhvr>
                                      <p:to>
                                        <p:strVal val="visible"/>
                                      </p:to>
                                    </p:set>
                                    <p:animEffect transition="in" filter="fade">
                                      <p:cBhvr>
                                        <p:cTn id="7" dur="500"/>
                                        <p:tgtEl>
                                          <p:spTgt spid="104863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48624"/>
                                        </p:tgtEl>
                                        <p:attrNameLst>
                                          <p:attrName>style.visibility</p:attrName>
                                        </p:attrNameLst>
                                      </p:cBhvr>
                                      <p:to>
                                        <p:strVal val="visible"/>
                                      </p:to>
                                    </p:set>
                                    <p:anim calcmode="lin" valueType="num">
                                      <p:cBhvr additive="base">
                                        <p:cTn id="12" dur="500" fill="hold"/>
                                        <p:tgtEl>
                                          <p:spTgt spid="1048624"/>
                                        </p:tgtEl>
                                        <p:attrNameLst>
                                          <p:attrName>ppt_x</p:attrName>
                                        </p:attrNameLst>
                                      </p:cBhvr>
                                      <p:tavLst>
                                        <p:tav tm="0">
                                          <p:val>
                                            <p:strVal val="#ppt_x"/>
                                          </p:val>
                                        </p:tav>
                                        <p:tav tm="100000">
                                          <p:val>
                                            <p:strVal val="#ppt_x"/>
                                          </p:val>
                                        </p:tav>
                                      </p:tavLst>
                                    </p:anim>
                                    <p:anim calcmode="lin" valueType="num">
                                      <p:cBhvr additive="base">
                                        <p:cTn id="13" dur="500" fill="hold"/>
                                        <p:tgtEl>
                                          <p:spTgt spid="104862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1048626"/>
                                        </p:tgtEl>
                                        <p:attrNameLst>
                                          <p:attrName>style.visibility</p:attrName>
                                        </p:attrNameLst>
                                      </p:cBhvr>
                                      <p:to>
                                        <p:strVal val="visible"/>
                                      </p:to>
                                    </p:set>
                                    <p:anim calcmode="lin" valueType="num">
                                      <p:cBhvr additive="base">
                                        <p:cTn id="17" dur="500" fill="hold"/>
                                        <p:tgtEl>
                                          <p:spTgt spid="1048626"/>
                                        </p:tgtEl>
                                        <p:attrNameLst>
                                          <p:attrName>ppt_x</p:attrName>
                                        </p:attrNameLst>
                                      </p:cBhvr>
                                      <p:tavLst>
                                        <p:tav tm="0">
                                          <p:val>
                                            <p:strVal val="#ppt_x"/>
                                          </p:val>
                                        </p:tav>
                                        <p:tav tm="100000">
                                          <p:val>
                                            <p:strVal val="#ppt_x"/>
                                          </p:val>
                                        </p:tav>
                                      </p:tavLst>
                                    </p:anim>
                                    <p:anim calcmode="lin" valueType="num">
                                      <p:cBhvr additive="base">
                                        <p:cTn id="18" dur="500" fill="hold"/>
                                        <p:tgtEl>
                                          <p:spTgt spid="104862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48627"/>
                                        </p:tgtEl>
                                        <p:attrNameLst>
                                          <p:attrName>style.visibility</p:attrName>
                                        </p:attrNameLst>
                                      </p:cBhvr>
                                      <p:to>
                                        <p:strVal val="visible"/>
                                      </p:to>
                                    </p:set>
                                    <p:anim calcmode="lin" valueType="num">
                                      <p:cBhvr additive="base">
                                        <p:cTn id="21" dur="500" fill="hold"/>
                                        <p:tgtEl>
                                          <p:spTgt spid="1048627"/>
                                        </p:tgtEl>
                                        <p:attrNameLst>
                                          <p:attrName>ppt_x</p:attrName>
                                        </p:attrNameLst>
                                      </p:cBhvr>
                                      <p:tavLst>
                                        <p:tav tm="0">
                                          <p:val>
                                            <p:strVal val="#ppt_x"/>
                                          </p:val>
                                        </p:tav>
                                        <p:tav tm="100000">
                                          <p:val>
                                            <p:strVal val="#ppt_x"/>
                                          </p:val>
                                        </p:tav>
                                      </p:tavLst>
                                    </p:anim>
                                    <p:anim calcmode="lin" valueType="num">
                                      <p:cBhvr additive="base">
                                        <p:cTn id="22" dur="500" fill="hold"/>
                                        <p:tgtEl>
                                          <p:spTgt spid="104862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145748"/>
                                        </p:tgtEl>
                                        <p:attrNameLst>
                                          <p:attrName>style.visibility</p:attrName>
                                        </p:attrNameLst>
                                      </p:cBhvr>
                                      <p:to>
                                        <p:strVal val="visible"/>
                                      </p:to>
                                    </p:set>
                                    <p:animEffect transition="in" filter="wipe(down)">
                                      <p:cBhvr>
                                        <p:cTn id="27" dur="500"/>
                                        <p:tgtEl>
                                          <p:spTgt spid="3145748"/>
                                        </p:tgtEl>
                                      </p:cBhvr>
                                    </p:animEffect>
                                  </p:childTnLst>
                                </p:cTn>
                              </p:par>
                            </p:childTnLst>
                          </p:cTn>
                        </p:par>
                        <p:par>
                          <p:cTn id="28" fill="hold">
                            <p:stCondLst>
                              <p:cond delay="500"/>
                            </p:stCondLst>
                            <p:childTnLst>
                              <p:par>
                                <p:cTn id="29" presetID="22" presetClass="entr" presetSubtype="4" fill="hold" nodeType="afterEffect">
                                  <p:stCondLst>
                                    <p:cond delay="0"/>
                                  </p:stCondLst>
                                  <p:childTnLst>
                                    <p:set>
                                      <p:cBhvr>
                                        <p:cTn id="30" dur="1" fill="hold">
                                          <p:stCondLst>
                                            <p:cond delay="0"/>
                                          </p:stCondLst>
                                        </p:cTn>
                                        <p:tgtEl>
                                          <p:spTgt spid="3145749"/>
                                        </p:tgtEl>
                                        <p:attrNameLst>
                                          <p:attrName>style.visibility</p:attrName>
                                        </p:attrNameLst>
                                      </p:cBhvr>
                                      <p:to>
                                        <p:strVal val="visible"/>
                                      </p:to>
                                    </p:set>
                                    <p:animEffect transition="in" filter="wipe(down)">
                                      <p:cBhvr>
                                        <p:cTn id="31" dur="500"/>
                                        <p:tgtEl>
                                          <p:spTgt spid="3145749"/>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04862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145750"/>
                                        </p:tgtEl>
                                        <p:attrNameLst>
                                          <p:attrName>style.visibility</p:attrName>
                                        </p:attrNameLst>
                                      </p:cBhvr>
                                      <p:to>
                                        <p:strVal val="visible"/>
                                      </p:to>
                                    </p:set>
                                    <p:animEffect transition="in" filter="wipe(down)">
                                      <p:cBhvr>
                                        <p:cTn id="40" dur="500"/>
                                        <p:tgtEl>
                                          <p:spTgt spid="3145750"/>
                                        </p:tgtEl>
                                      </p:cBhvr>
                                    </p:animEffect>
                                  </p:childTnLst>
                                </p:cTn>
                              </p:par>
                            </p:childTnLst>
                          </p:cTn>
                        </p:par>
                        <p:par>
                          <p:cTn id="41" fill="hold">
                            <p:stCondLst>
                              <p:cond delay="500"/>
                            </p:stCondLst>
                            <p:childTnLst>
                              <p:par>
                                <p:cTn id="42" presetID="22" presetClass="entr" presetSubtype="4" fill="hold" nodeType="afterEffect">
                                  <p:stCondLst>
                                    <p:cond delay="0"/>
                                  </p:stCondLst>
                                  <p:childTnLst>
                                    <p:set>
                                      <p:cBhvr>
                                        <p:cTn id="43" dur="1" fill="hold">
                                          <p:stCondLst>
                                            <p:cond delay="0"/>
                                          </p:stCondLst>
                                        </p:cTn>
                                        <p:tgtEl>
                                          <p:spTgt spid="3145751"/>
                                        </p:tgtEl>
                                        <p:attrNameLst>
                                          <p:attrName>style.visibility</p:attrName>
                                        </p:attrNameLst>
                                      </p:cBhvr>
                                      <p:to>
                                        <p:strVal val="visible"/>
                                      </p:to>
                                    </p:set>
                                    <p:animEffect transition="in" filter="wipe(down)">
                                      <p:cBhvr>
                                        <p:cTn id="44" dur="500"/>
                                        <p:tgtEl>
                                          <p:spTgt spid="3145751"/>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48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1" grpId="0" animBg="1"/>
      <p:bldP spid="1048624" grpId="0"/>
      <p:bldP spid="1048626" grpId="0"/>
      <p:bldP spid="1048627" grpId="0"/>
      <p:bldP spid="1048628" grpId="0"/>
      <p:bldP spid="10486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47310" y="1421130"/>
            <a:ext cx="3455670" cy="463704"/>
            <a:chOff x="2657" y="2408"/>
            <a:chExt cx="5442" cy="730"/>
          </a:xfrm>
        </p:grpSpPr>
        <p:sp>
          <p:nvSpPr>
            <p:cNvPr id="1048636" name="TextBox 2"/>
            <p:cNvSpPr txBox="1">
              <a:spLocks noChangeArrowheads="1"/>
            </p:cNvSpPr>
            <p:nvPr/>
          </p:nvSpPr>
          <p:spPr bwMode="auto">
            <a:xfrm>
              <a:off x="2657" y="2408"/>
              <a:ext cx="3105" cy="725"/>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en-US" altLang="zh-CN" sz="2400" b="1">
                  <a:latin typeface="楷体" panose="02010609060101010101" pitchFamily="49" charset="-122"/>
                  <a:ea typeface="楷体" panose="02010609060101010101" pitchFamily="49" charset="-122"/>
                </a:rPr>
                <a:t>1034500000</a:t>
              </a:r>
              <a:endParaRPr lang="en-US" altLang="zh-CN" sz="2400" b="1">
                <a:latin typeface="楷体" panose="02010609060101010101" pitchFamily="49" charset="-122"/>
                <a:ea typeface="楷体" panose="02010609060101010101" pitchFamily="49" charset="-122"/>
              </a:endParaRPr>
            </a:p>
          </p:txBody>
        </p:sp>
        <p:cxnSp>
          <p:nvCxnSpPr>
            <p:cNvPr id="3145752" name="直接连接符 9"/>
            <p:cNvCxnSpPr>
              <a:cxnSpLocks noChangeShapeType="1"/>
            </p:cNvCxnSpPr>
            <p:nvPr/>
          </p:nvCxnSpPr>
          <p:spPr bwMode="auto">
            <a:xfrm flipH="1">
              <a:off x="4253" y="2458"/>
              <a:ext cx="0" cy="680"/>
            </a:xfrm>
            <a:prstGeom prst="line">
              <a:avLst/>
            </a:prstGeom>
            <a:noFill/>
            <a:ln w="12700">
              <a:solidFill>
                <a:srgbClr val="FF00FF"/>
              </a:solidFill>
              <a:prstDash val="dash"/>
              <a:round/>
            </a:ln>
          </p:spPr>
        </p:cxnSp>
        <p:cxnSp>
          <p:nvCxnSpPr>
            <p:cNvPr id="3145753" name="直接连接符 10"/>
            <p:cNvCxnSpPr>
              <a:cxnSpLocks noChangeShapeType="1"/>
            </p:cNvCxnSpPr>
            <p:nvPr/>
          </p:nvCxnSpPr>
          <p:spPr bwMode="auto">
            <a:xfrm flipH="1">
              <a:off x="3285" y="2458"/>
              <a:ext cx="0" cy="680"/>
            </a:xfrm>
            <a:prstGeom prst="line">
              <a:avLst/>
            </a:prstGeom>
            <a:noFill/>
            <a:ln w="12700">
              <a:solidFill>
                <a:srgbClr val="FF00FF"/>
              </a:solidFill>
              <a:prstDash val="dash"/>
              <a:round/>
            </a:ln>
          </p:spPr>
        </p:cxnSp>
        <p:sp>
          <p:nvSpPr>
            <p:cNvPr id="1048638" name="文本框 11"/>
            <p:cNvSpPr txBox="1">
              <a:spLocks noChangeArrowheads="1"/>
            </p:cNvSpPr>
            <p:nvPr/>
          </p:nvSpPr>
          <p:spPr bwMode="auto">
            <a:xfrm>
              <a:off x="5153" y="2408"/>
              <a:ext cx="2946" cy="72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39" name="文本框 12"/>
            <p:cNvSpPr txBox="1">
              <a:spLocks noChangeArrowheads="1"/>
            </p:cNvSpPr>
            <p:nvPr/>
          </p:nvSpPr>
          <p:spPr bwMode="auto">
            <a:xfrm>
              <a:off x="6045" y="2408"/>
              <a:ext cx="780" cy="727"/>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10</a:t>
              </a:r>
              <a:endParaRPr lang="zh-CN" altLang="en-US" sz="2400" b="1">
                <a:solidFill>
                  <a:srgbClr val="FF0000"/>
                </a:solidFill>
                <a:latin typeface="楷体" panose="02010609060101010101" pitchFamily="49" charset="-122"/>
                <a:ea typeface="楷体" panose="02010609060101010101" pitchFamily="49" charset="-122"/>
              </a:endParaRPr>
            </a:p>
          </p:txBody>
        </p:sp>
      </p:grpSp>
      <p:pic>
        <p:nvPicPr>
          <p:cNvPr id="5" name="图片 4"/>
          <p:cNvPicPr>
            <a:picLocks noChangeAspect="1"/>
          </p:cNvPicPr>
          <p:nvPr/>
        </p:nvPicPr>
        <p:blipFill>
          <a:blip r:embed="rId1" cstate="email"/>
          <a:stretch>
            <a:fillRect/>
          </a:stretch>
        </p:blipFill>
        <p:spPr>
          <a:xfrm>
            <a:off x="539115" y="1275715"/>
            <a:ext cx="3596640" cy="754380"/>
          </a:xfrm>
          <a:prstGeom prst="rect">
            <a:avLst/>
          </a:prstGeom>
        </p:spPr>
      </p:pic>
      <p:grpSp>
        <p:nvGrpSpPr>
          <p:cNvPr id="8" name="组合 7"/>
          <p:cNvGrpSpPr/>
          <p:nvPr/>
        </p:nvGrpSpPr>
        <p:grpSpPr>
          <a:xfrm>
            <a:off x="683260" y="1356360"/>
            <a:ext cx="1643380" cy="1071245"/>
            <a:chOff x="1076" y="2136"/>
            <a:chExt cx="2588" cy="1687"/>
          </a:xfrm>
        </p:grpSpPr>
        <p:sp>
          <p:nvSpPr>
            <p:cNvPr id="6" name="圆角矩形 5"/>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a:stCxn id="6"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9" name="文本框 8"/>
          <p:cNvSpPr txBox="1"/>
          <p:nvPr/>
        </p:nvSpPr>
        <p:spPr>
          <a:xfrm>
            <a:off x="1049020" y="2465705"/>
            <a:ext cx="1154430" cy="460375"/>
          </a:xfrm>
          <a:prstGeom prst="rect">
            <a:avLst/>
          </a:prstGeom>
          <a:noFill/>
        </p:spPr>
        <p:txBody>
          <a:bodyPr wrap="square" rtlCol="0">
            <a:spAutoFit/>
          </a:bodyPr>
          <a:lstStyle/>
          <a:p>
            <a:r>
              <a:rPr lang="zh-CN" altLang="en-US" sz="2400">
                <a:solidFill>
                  <a:srgbClr val="FF0000"/>
                </a:solidFill>
              </a:rPr>
              <a:t>整亿数</a:t>
            </a:r>
            <a:endParaRPr lang="zh-CN" altLang="en-US" sz="2400">
              <a:solidFill>
                <a:srgbClr val="FF0000"/>
              </a:solidFill>
            </a:endParaRPr>
          </a:p>
        </p:txBody>
      </p:sp>
      <p:grpSp>
        <p:nvGrpSpPr>
          <p:cNvPr id="10" name="组合 9"/>
          <p:cNvGrpSpPr/>
          <p:nvPr/>
        </p:nvGrpSpPr>
        <p:grpSpPr>
          <a:xfrm>
            <a:off x="5147945" y="1334770"/>
            <a:ext cx="1643380" cy="1071245"/>
            <a:chOff x="1076" y="2136"/>
            <a:chExt cx="2588" cy="1687"/>
          </a:xfrm>
        </p:grpSpPr>
        <p:sp>
          <p:nvSpPr>
            <p:cNvPr id="11" name="圆角矩形 10"/>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a:stCxn id="11"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13" name="文本框 12"/>
          <p:cNvSpPr txBox="1"/>
          <p:nvPr/>
        </p:nvSpPr>
        <p:spPr>
          <a:xfrm>
            <a:off x="5266055" y="2355850"/>
            <a:ext cx="1545590" cy="460375"/>
          </a:xfrm>
          <a:prstGeom prst="rect">
            <a:avLst/>
          </a:prstGeom>
          <a:noFill/>
        </p:spPr>
        <p:txBody>
          <a:bodyPr wrap="square" rtlCol="0">
            <a:spAutoFit/>
          </a:bodyPr>
          <a:lstStyle/>
          <a:p>
            <a:r>
              <a:rPr lang="zh-CN" altLang="en-US" sz="2400">
                <a:solidFill>
                  <a:srgbClr val="FF0000"/>
                </a:solidFill>
              </a:rPr>
              <a:t>非整亿数</a:t>
            </a:r>
            <a:endParaRPr lang="zh-CN" altLang="en-US" sz="2400">
              <a:solidFill>
                <a:srgbClr val="FF0000"/>
              </a:solidFill>
            </a:endParaRPr>
          </a:p>
        </p:txBody>
      </p:sp>
      <p:grpSp>
        <p:nvGrpSpPr>
          <p:cNvPr id="18" name="组合 17"/>
          <p:cNvGrpSpPr/>
          <p:nvPr/>
        </p:nvGrpSpPr>
        <p:grpSpPr>
          <a:xfrm>
            <a:off x="1547495" y="504190"/>
            <a:ext cx="2885440" cy="1363980"/>
            <a:chOff x="2437" y="794"/>
            <a:chExt cx="4544" cy="2148"/>
          </a:xfrm>
        </p:grpSpPr>
        <p:grpSp>
          <p:nvGrpSpPr>
            <p:cNvPr id="16" name="组合 15"/>
            <p:cNvGrpSpPr/>
            <p:nvPr/>
          </p:nvGrpSpPr>
          <p:grpSpPr>
            <a:xfrm>
              <a:off x="3650" y="1442"/>
              <a:ext cx="747" cy="1500"/>
              <a:chOff x="3684" y="1442"/>
              <a:chExt cx="747" cy="1500"/>
            </a:xfrm>
          </p:grpSpPr>
          <p:sp>
            <p:nvSpPr>
              <p:cNvPr id="14" name="椭圆 13"/>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箭头连接符 14"/>
              <p:cNvCxnSpPr/>
              <p:nvPr/>
            </p:nvCxnSpPr>
            <p:spPr>
              <a:xfrm flipH="1" flipV="1">
                <a:off x="4058" y="1442"/>
                <a:ext cx="0" cy="794"/>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437" y="794"/>
              <a:ext cx="4544" cy="628"/>
            </a:xfrm>
            <a:prstGeom prst="rect">
              <a:avLst/>
            </a:prstGeom>
            <a:noFill/>
          </p:spPr>
          <p:txBody>
            <a:bodyPr wrap="square" rtlCol="0">
              <a:spAutoFit/>
            </a:bodyPr>
            <a:lstStyle/>
            <a:p>
              <a:r>
                <a:rPr lang="zh-CN" altLang="en-US" sz="2000" b="1">
                  <a:solidFill>
                    <a:srgbClr val="00B050"/>
                  </a:solidFill>
                </a:rPr>
                <a:t>改写，结果不变，用</a:t>
              </a:r>
              <a:r>
                <a:rPr lang="en-US" altLang="zh-CN" sz="2000" b="1">
                  <a:solidFill>
                    <a:srgbClr val="00B050"/>
                  </a:solidFill>
                </a:rPr>
                <a:t>“=”</a:t>
              </a:r>
              <a:endParaRPr lang="en-US" altLang="zh-CN" sz="2000" b="1">
                <a:solidFill>
                  <a:srgbClr val="00B050"/>
                </a:solidFill>
              </a:endParaRPr>
            </a:p>
          </p:txBody>
        </p:sp>
      </p:grpSp>
      <p:grpSp>
        <p:nvGrpSpPr>
          <p:cNvPr id="19" name="组合 18"/>
          <p:cNvGrpSpPr/>
          <p:nvPr/>
        </p:nvGrpSpPr>
        <p:grpSpPr>
          <a:xfrm>
            <a:off x="5363845" y="411480"/>
            <a:ext cx="2754630" cy="1438275"/>
            <a:chOff x="1320" y="677"/>
            <a:chExt cx="4338" cy="2265"/>
          </a:xfrm>
        </p:grpSpPr>
        <p:grpSp>
          <p:nvGrpSpPr>
            <p:cNvPr id="20" name="组合 19"/>
            <p:cNvGrpSpPr/>
            <p:nvPr/>
          </p:nvGrpSpPr>
          <p:grpSpPr>
            <a:xfrm>
              <a:off x="3650" y="1727"/>
              <a:ext cx="747" cy="1215"/>
              <a:chOff x="3684" y="1727"/>
              <a:chExt cx="747" cy="1215"/>
            </a:xfrm>
          </p:grpSpPr>
          <p:sp>
            <p:nvSpPr>
              <p:cNvPr id="21" name="椭圆 20"/>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p:nvPr/>
            </p:nvCxnSpPr>
            <p:spPr>
              <a:xfrm flipV="1">
                <a:off x="3962" y="1727"/>
                <a:ext cx="17" cy="538"/>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320" y="677"/>
              <a:ext cx="4338" cy="1113"/>
            </a:xfrm>
            <a:prstGeom prst="rect">
              <a:avLst/>
            </a:prstGeom>
            <a:noFill/>
          </p:spPr>
          <p:txBody>
            <a:bodyPr wrap="square" rtlCol="0">
              <a:spAutoFit/>
            </a:bodyPr>
            <a:lstStyle/>
            <a:p>
              <a:r>
                <a:rPr lang="zh-CN" altLang="en-US" sz="2000" b="1">
                  <a:solidFill>
                    <a:srgbClr val="00B050"/>
                  </a:solidFill>
                </a:rPr>
                <a:t>先求近似数，再改写，结果改变，用</a:t>
              </a:r>
              <a:r>
                <a:rPr lang="en-US" altLang="zh-CN" sz="2000" b="1">
                  <a:solidFill>
                    <a:srgbClr val="00B050"/>
                  </a:solidFill>
                </a:rPr>
                <a:t>“≈”</a:t>
              </a:r>
              <a:endParaRPr lang="en-US" altLang="zh-CN" sz="2000" b="1">
                <a:solidFill>
                  <a:srgbClr val="00B050"/>
                </a:solidFill>
              </a:endParaRPr>
            </a:p>
          </p:txBody>
        </p:sp>
      </p:grpSp>
      <p:sp>
        <p:nvSpPr>
          <p:cNvPr id="1048631" name="矩形 30"/>
          <p:cNvSpPr>
            <a:spLocks noChangeArrowheads="1"/>
          </p:cNvSpPr>
          <p:nvPr/>
        </p:nvSpPr>
        <p:spPr bwMode="auto">
          <a:xfrm>
            <a:off x="179070" y="3291840"/>
            <a:ext cx="3385820" cy="859155"/>
          </a:xfrm>
          <a:prstGeom prst="rect">
            <a:avLst/>
          </a:prstGeom>
          <a:solidFill>
            <a:srgbClr val="FFFF8C">
              <a:alpha val="61176"/>
            </a:srgbClr>
          </a:solidFill>
          <a:ln>
            <a:noFill/>
          </a:ln>
        </p:spPr>
        <p:txBody>
          <a:bodyPr wrap="square"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zh-CN" altLang="en-US" sz="2400" b="1">
                <a:latin typeface="楷体" panose="02010609060101010101" pitchFamily="49" charset="-122"/>
                <a:ea typeface="楷体" panose="02010609060101010101" pitchFamily="49" charset="-122"/>
              </a:rPr>
              <a:t>先分级，找到亿位，再去掉万级和个级的</a:t>
            </a:r>
            <a:r>
              <a:rPr lang="en-US" altLang="zh-CN" sz="2400" b="1">
                <a:solidFill>
                  <a:srgbClr val="FF0000"/>
                </a:solidFill>
                <a:latin typeface="楷体" panose="02010609060101010101" pitchFamily="49" charset="-122"/>
                <a:ea typeface="楷体" panose="02010609060101010101" pitchFamily="49" charset="-122"/>
              </a:rPr>
              <a:t>8</a:t>
            </a:r>
            <a:r>
              <a:rPr lang="zh-CN" altLang="en-US" sz="2400" b="1">
                <a:solidFill>
                  <a:srgbClr val="FF0000"/>
                </a:solidFill>
                <a:latin typeface="楷体" panose="02010609060101010101" pitchFamily="49" charset="-122"/>
                <a:ea typeface="楷体" panose="02010609060101010101" pitchFamily="49" charset="-122"/>
              </a:rPr>
              <a:t>个</a:t>
            </a:r>
            <a:r>
              <a:rPr lang="en-US" altLang="zh-CN" sz="2400" b="1">
                <a:solidFill>
                  <a:srgbClr val="FF0000"/>
                </a:solidFill>
                <a:latin typeface="楷体" panose="02010609060101010101" pitchFamily="49" charset="-122"/>
                <a:ea typeface="楷体" panose="02010609060101010101" pitchFamily="49" charset="-122"/>
              </a:rPr>
              <a:t>0</a:t>
            </a:r>
            <a:r>
              <a:rPr lang="zh-CN" altLang="en-US" sz="2400" b="1">
                <a:latin typeface="楷体" panose="02010609060101010101" pitchFamily="49" charset="-122"/>
                <a:ea typeface="楷体" panose="02010609060101010101" pitchFamily="49" charset="-122"/>
              </a:rPr>
              <a:t>。</a:t>
            </a:r>
            <a:endParaRPr lang="zh-CN" altLang="en-US" sz="2400" b="1">
              <a:latin typeface="楷体" panose="02010609060101010101" pitchFamily="49" charset="-122"/>
              <a:ea typeface="楷体" panose="02010609060101010101" pitchFamily="49" charset="-122"/>
            </a:endParaRPr>
          </a:p>
        </p:txBody>
      </p:sp>
      <p:pic>
        <p:nvPicPr>
          <p:cNvPr id="3" name="图片 28"/>
          <p:cNvPicPr>
            <a:picLocks noChangeAspect="1" noChangeArrowheads="1"/>
          </p:cNvPicPr>
          <p:nvPr/>
        </p:nvPicPr>
        <p:blipFill>
          <a:blip r:embed="rId2" cstate="email"/>
          <a:stretch>
            <a:fillRect/>
          </a:stretch>
        </p:blipFill>
        <p:spPr bwMode="auto">
          <a:xfrm>
            <a:off x="4119880" y="3291528"/>
            <a:ext cx="1146175" cy="1384300"/>
          </a:xfrm>
          <a:prstGeom prst="rect">
            <a:avLst/>
          </a:prstGeom>
          <a:noFill/>
          <a:ln>
            <a:noFill/>
          </a:ln>
        </p:spPr>
      </p:pic>
      <p:sp>
        <p:nvSpPr>
          <p:cNvPr id="4" name="AutoShape 27"/>
          <p:cNvSpPr>
            <a:spLocks noChangeArrowheads="1"/>
          </p:cNvSpPr>
          <p:nvPr/>
        </p:nvSpPr>
        <p:spPr bwMode="auto">
          <a:xfrm>
            <a:off x="5248910" y="3587750"/>
            <a:ext cx="2717165" cy="649605"/>
          </a:xfrm>
          <a:prstGeom prst="wedgeRoundRectCallout">
            <a:avLst>
              <a:gd name="adj1" fmla="val -55111"/>
              <a:gd name="adj2" fmla="val 32685"/>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algn="just"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怎么求近似数？</a:t>
            </a:r>
            <a:endParaRPr lang="en-US" sz="2400" b="1">
              <a:latin typeface="楷体" panose="02010609060101010101" pitchFamily="49" charset="-122"/>
              <a:ea typeface="楷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2" name="矩形 23"/>
          <p:cNvSpPr/>
          <p:nvPr/>
        </p:nvSpPr>
        <p:spPr>
          <a:xfrm>
            <a:off x="2086149" y="2684934"/>
            <a:ext cx="1265237"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048633" name="矩形 13"/>
          <p:cNvSpPr/>
          <p:nvPr/>
        </p:nvSpPr>
        <p:spPr>
          <a:xfrm>
            <a:off x="2086149" y="1533996"/>
            <a:ext cx="1265237" cy="457200"/>
          </a:xfrm>
          <a:prstGeom prst="rect">
            <a:avLst/>
          </a:prstGeom>
          <a:solidFill>
            <a:schemeClr val="accent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048634" name="TextBox 3"/>
          <p:cNvSpPr txBox="1">
            <a:spLocks noChangeArrowheads="1"/>
          </p:cNvSpPr>
          <p:nvPr/>
        </p:nvSpPr>
        <p:spPr bwMode="auto">
          <a:xfrm>
            <a:off x="1187624" y="639609"/>
            <a:ext cx="7340600" cy="461962"/>
          </a:xfrm>
          <a:prstGeom prst="rect">
            <a:avLst/>
          </a:prstGeom>
          <a:noFill/>
          <a:ln>
            <a:noFill/>
          </a:ln>
        </p:spPr>
        <p:txBody>
          <a:bodyPr>
            <a:spAutoFit/>
          </a:bodyPr>
          <a:lstStyle>
            <a:lvl1pPr>
              <a:defRPr sz="2800">
                <a:solidFill>
                  <a:srgbClr val="1C1C1C"/>
                </a:solidFill>
                <a:latin typeface="Arial" panose="020B0604020202020204" pitchFamily="34" charset="0"/>
                <a:ea typeface="楷体_GB2312" panose="02010609030101010101" pitchFamily="49" charset="-122"/>
              </a:defRPr>
            </a:lvl1pPr>
            <a:lvl2pPr>
              <a:defRPr sz="2400">
                <a:solidFill>
                  <a:srgbClr val="1C1C1C"/>
                </a:solidFill>
                <a:latin typeface="Arial" panose="020B0604020202020204" pitchFamily="34" charset="0"/>
                <a:ea typeface="楷体_GB2312" panose="02010609030101010101" pitchFamily="49" charset="-122"/>
              </a:defRPr>
            </a:lvl2pPr>
            <a:lvl3pPr>
              <a:defRPr sz="2000">
                <a:solidFill>
                  <a:srgbClr val="1C1C1C"/>
                </a:solidFill>
                <a:latin typeface="Arial" panose="020B0604020202020204" pitchFamily="34" charset="0"/>
                <a:ea typeface="楷体_GB2312" panose="02010609030101010101" pitchFamily="49" charset="-122"/>
              </a:defRPr>
            </a:lvl3pPr>
            <a:lvl4pPr>
              <a:defRPr sz="2000">
                <a:solidFill>
                  <a:srgbClr val="1C1C1C"/>
                </a:solidFill>
                <a:latin typeface="Arial" panose="020B0604020202020204" pitchFamily="34" charset="0"/>
                <a:ea typeface="楷体_GB2312" panose="02010609030101010101" pitchFamily="49" charset="-122"/>
              </a:defRPr>
            </a:lvl4pPr>
            <a:lvl5pPr>
              <a:defRPr sz="1600">
                <a:solidFill>
                  <a:srgbClr val="1C1C1C"/>
                </a:solidFill>
                <a:latin typeface="Arial" panose="020B0604020202020204" pitchFamily="34" charset="0"/>
                <a:ea typeface="楷体_GB2312" panose="02010609030101010101" pitchFamily="49" charset="-122"/>
              </a:defRPr>
            </a:lvl5pPr>
            <a:lvl6pPr>
              <a:defRPr sz="1600">
                <a:solidFill>
                  <a:srgbClr val="1C1C1C"/>
                </a:solidFill>
                <a:latin typeface="Arial" panose="020B0604020202020204" pitchFamily="34" charset="0"/>
                <a:ea typeface="楷体_GB2312" panose="02010609030101010101" pitchFamily="49" charset="-122"/>
              </a:defRPr>
            </a:lvl6pPr>
            <a:lvl7pPr>
              <a:defRPr sz="1600">
                <a:solidFill>
                  <a:srgbClr val="1C1C1C"/>
                </a:solidFill>
                <a:latin typeface="Arial" panose="020B0604020202020204" pitchFamily="34" charset="0"/>
                <a:ea typeface="楷体_GB2312" panose="02010609030101010101" pitchFamily="49" charset="-122"/>
              </a:defRPr>
            </a:lvl7pPr>
            <a:lvl8pPr>
              <a:defRPr sz="1600">
                <a:solidFill>
                  <a:srgbClr val="1C1C1C"/>
                </a:solidFill>
                <a:latin typeface="Arial" panose="020B0604020202020204" pitchFamily="34" charset="0"/>
                <a:ea typeface="楷体_GB2312" panose="02010609030101010101" pitchFamily="49" charset="-122"/>
              </a:defRPr>
            </a:lvl8pPr>
            <a:lvl9pPr>
              <a:defRPr sz="1600">
                <a:solidFill>
                  <a:srgbClr val="1C1C1C"/>
                </a:solidFill>
                <a:latin typeface="Arial" panose="020B0604020202020204" pitchFamily="34" charset="0"/>
                <a:ea typeface="楷体_GB2312" panose="02010609030101010101" pitchFamily="49" charset="-122"/>
              </a:defRPr>
            </a:lvl9pPr>
          </a:lstStyle>
          <a:p>
            <a:pPr eaLnBrk="1" fontAlgn="auto" hangingPunct="1">
              <a:spcBef>
                <a:spcPct val="0"/>
              </a:spcBef>
              <a:spcAft>
                <a:spcPct val="0"/>
              </a:spcAft>
            </a:pPr>
            <a:r>
              <a:rPr lang="zh-CN" altLang="en-US" sz="2400" b="1">
                <a:solidFill>
                  <a:schemeClr val="tx1"/>
                </a:solidFill>
                <a:latin typeface="+mj-ea"/>
                <a:ea typeface="+mj-ea"/>
              </a:rPr>
              <a:t>省略下面各数亿位后面的尾数，求出它们的近似数。</a:t>
            </a:r>
            <a:endParaRPr lang="zh-CN" altLang="en-US" sz="2400" b="1">
              <a:solidFill>
                <a:schemeClr val="tx1"/>
              </a:solidFill>
              <a:latin typeface="+mj-ea"/>
              <a:ea typeface="+mj-ea"/>
            </a:endParaRPr>
          </a:p>
        </p:txBody>
      </p:sp>
      <p:sp>
        <p:nvSpPr>
          <p:cNvPr id="1048635" name="文本框 57"/>
          <p:cNvSpPr txBox="1">
            <a:spLocks noChangeArrowheads="1"/>
          </p:cNvSpPr>
          <p:nvPr/>
        </p:nvSpPr>
        <p:spPr bwMode="auto">
          <a:xfrm>
            <a:off x="1135236" y="1094259"/>
            <a:ext cx="1655763" cy="276225"/>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1200">
                <a:solidFill>
                  <a:srgbClr val="EF7B57"/>
                </a:solidFill>
                <a:latin typeface="等线" panose="02010600030101010101" pitchFamily="2" charset="-122"/>
                <a:ea typeface="等线" panose="02010600030101010101" pitchFamily="2" charset="-122"/>
              </a:rPr>
              <a:t>【</a:t>
            </a:r>
            <a:r>
              <a:rPr lang="zh-CN" altLang="en-US" sz="1200">
                <a:solidFill>
                  <a:srgbClr val="EF7B57"/>
                </a:solidFill>
                <a:latin typeface="等线" panose="02010600030101010101" pitchFamily="2" charset="-122"/>
                <a:ea typeface="等线" panose="02010600030101010101" pitchFamily="2" charset="-122"/>
              </a:rPr>
              <a:t>课本</a:t>
            </a:r>
            <a:r>
              <a:rPr lang="en-US" altLang="zh-CN" sz="1200">
                <a:solidFill>
                  <a:srgbClr val="EF7B57"/>
                </a:solidFill>
                <a:latin typeface="等线" panose="02010600030101010101" pitchFamily="2" charset="-122"/>
                <a:ea typeface="等线" panose="02010600030101010101" pitchFamily="2" charset="-122"/>
              </a:rPr>
              <a:t>P21</a:t>
            </a:r>
            <a:r>
              <a:rPr lang="zh-CN" altLang="en-US" sz="1200">
                <a:solidFill>
                  <a:srgbClr val="EF7B57"/>
                </a:solidFill>
                <a:latin typeface="等线" panose="02010600030101010101" pitchFamily="2" charset="-122"/>
                <a:ea typeface="等线" panose="02010600030101010101" pitchFamily="2" charset="-122"/>
              </a:rPr>
              <a:t>页 例</a:t>
            </a:r>
            <a:r>
              <a:rPr lang="en-US" altLang="zh-CN" sz="1200">
                <a:solidFill>
                  <a:srgbClr val="EF7B57"/>
                </a:solidFill>
                <a:latin typeface="等线" panose="02010600030101010101" pitchFamily="2" charset="-122"/>
                <a:ea typeface="等线" panose="02010600030101010101" pitchFamily="2" charset="-122"/>
              </a:rPr>
              <a:t>11】</a:t>
            </a:r>
            <a:endParaRPr lang="zh-CN" altLang="en-US" sz="1200">
              <a:solidFill>
                <a:srgbClr val="EF7B57"/>
              </a:solidFill>
              <a:latin typeface="等线" panose="02010600030101010101" pitchFamily="2" charset="-122"/>
              <a:ea typeface="等线" panose="02010600030101010101" pitchFamily="2" charset="-122"/>
            </a:endParaRPr>
          </a:p>
        </p:txBody>
      </p:sp>
      <p:sp>
        <p:nvSpPr>
          <p:cNvPr id="1048636" name="TextBox 2"/>
          <p:cNvSpPr txBox="1">
            <a:spLocks noChangeArrowheads="1"/>
          </p:cNvSpPr>
          <p:nvPr/>
        </p:nvSpPr>
        <p:spPr bwMode="auto">
          <a:xfrm>
            <a:off x="1687686" y="1529234"/>
            <a:ext cx="1971675" cy="461962"/>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en-US" altLang="zh-CN" sz="2400" b="1">
                <a:latin typeface="楷体" panose="02010609060101010101" pitchFamily="49" charset="-122"/>
                <a:ea typeface="楷体" panose="02010609060101010101" pitchFamily="49" charset="-122"/>
              </a:rPr>
              <a:t>1034500000</a:t>
            </a:r>
            <a:endParaRPr lang="zh-CN" altLang="en-US" sz="2400" b="1">
              <a:latin typeface="楷体" panose="02010609060101010101" pitchFamily="49" charset="-122"/>
              <a:ea typeface="楷体" panose="02010609060101010101" pitchFamily="49" charset="-122"/>
            </a:endParaRPr>
          </a:p>
        </p:txBody>
      </p:sp>
      <p:sp>
        <p:nvSpPr>
          <p:cNvPr id="1048637" name="TextBox 2"/>
          <p:cNvSpPr txBox="1">
            <a:spLocks noChangeArrowheads="1"/>
          </p:cNvSpPr>
          <p:nvPr/>
        </p:nvSpPr>
        <p:spPr bwMode="auto">
          <a:xfrm>
            <a:off x="1684511" y="2651596"/>
            <a:ext cx="1973263" cy="461963"/>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en-US" altLang="zh-CN" sz="2400" b="1">
                <a:latin typeface="楷体" panose="02010609060101010101" pitchFamily="49" charset="-122"/>
                <a:ea typeface="楷体" panose="02010609060101010101" pitchFamily="49" charset="-122"/>
              </a:rPr>
              <a:t>9876540000</a:t>
            </a:r>
            <a:endParaRPr lang="zh-CN" altLang="en-US" sz="2400" b="1">
              <a:latin typeface="楷体" panose="02010609060101010101" pitchFamily="49" charset="-122"/>
              <a:ea typeface="楷体" panose="02010609060101010101" pitchFamily="49" charset="-122"/>
            </a:endParaRPr>
          </a:p>
        </p:txBody>
      </p:sp>
      <p:cxnSp>
        <p:nvCxnSpPr>
          <p:cNvPr id="3145752" name="直接连接符 9"/>
          <p:cNvCxnSpPr>
            <a:cxnSpLocks noChangeShapeType="1"/>
          </p:cNvCxnSpPr>
          <p:nvPr/>
        </p:nvCxnSpPr>
        <p:spPr bwMode="auto">
          <a:xfrm flipH="1">
            <a:off x="2700511" y="1560984"/>
            <a:ext cx="0" cy="431800"/>
          </a:xfrm>
          <a:prstGeom prst="line">
            <a:avLst/>
          </a:prstGeom>
          <a:noFill/>
          <a:ln w="12700">
            <a:solidFill>
              <a:srgbClr val="FF00FF"/>
            </a:solidFill>
            <a:prstDash val="dash"/>
            <a:round/>
          </a:ln>
        </p:spPr>
      </p:cxnSp>
      <p:cxnSp>
        <p:nvCxnSpPr>
          <p:cNvPr id="3145753" name="直接连接符 10"/>
          <p:cNvCxnSpPr>
            <a:cxnSpLocks noChangeShapeType="1"/>
          </p:cNvCxnSpPr>
          <p:nvPr/>
        </p:nvCxnSpPr>
        <p:spPr bwMode="auto">
          <a:xfrm flipH="1">
            <a:off x="2086149" y="1560984"/>
            <a:ext cx="0" cy="431800"/>
          </a:xfrm>
          <a:prstGeom prst="line">
            <a:avLst/>
          </a:prstGeom>
          <a:noFill/>
          <a:ln w="12700">
            <a:solidFill>
              <a:srgbClr val="FF00FF"/>
            </a:solidFill>
            <a:prstDash val="dash"/>
            <a:round/>
          </a:ln>
        </p:spPr>
      </p:cxnSp>
      <p:sp>
        <p:nvSpPr>
          <p:cNvPr id="1048638" name="文本框 11"/>
          <p:cNvSpPr txBox="1">
            <a:spLocks noChangeArrowheads="1"/>
          </p:cNvSpPr>
          <p:nvPr/>
        </p:nvSpPr>
        <p:spPr bwMode="auto">
          <a:xfrm>
            <a:off x="3233911" y="1534314"/>
            <a:ext cx="1103630" cy="46037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a:t>
            </a:r>
            <a:endParaRPr lang="en-US" altLang="zh-CN" sz="2400" b="1">
              <a:latin typeface="楷体" panose="02010609060101010101" pitchFamily="49" charset="-122"/>
              <a:ea typeface="楷体" panose="02010609060101010101" pitchFamily="49" charset="-122"/>
            </a:endParaRPr>
          </a:p>
        </p:txBody>
      </p:sp>
      <p:sp>
        <p:nvSpPr>
          <p:cNvPr id="1048639" name="文本框 12"/>
          <p:cNvSpPr txBox="1">
            <a:spLocks noChangeArrowheads="1"/>
          </p:cNvSpPr>
          <p:nvPr/>
        </p:nvSpPr>
        <p:spPr bwMode="auto">
          <a:xfrm>
            <a:off x="3838749" y="1534314"/>
            <a:ext cx="495300" cy="46037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10</a:t>
            </a:r>
            <a:endParaRPr lang="zh-CN" altLang="en-US" sz="2400" b="1">
              <a:solidFill>
                <a:srgbClr val="FF0000"/>
              </a:solidFill>
              <a:latin typeface="楷体" panose="02010609060101010101" pitchFamily="49" charset="-122"/>
              <a:ea typeface="楷体" panose="02010609060101010101" pitchFamily="49" charset="-122"/>
            </a:endParaRPr>
          </a:p>
        </p:txBody>
      </p:sp>
      <p:grpSp>
        <p:nvGrpSpPr>
          <p:cNvPr id="50" name="组合 16"/>
          <p:cNvGrpSpPr/>
          <p:nvPr/>
        </p:nvGrpSpPr>
        <p:grpSpPr>
          <a:xfrm>
            <a:off x="2157586" y="1908646"/>
            <a:ext cx="360363" cy="484188"/>
            <a:chOff x="2088803" y="2158752"/>
            <a:chExt cx="360040" cy="485006"/>
          </a:xfrm>
        </p:grpSpPr>
        <p:cxnSp>
          <p:nvCxnSpPr>
            <p:cNvPr id="3145754" name="直接箭头连接符 2"/>
            <p:cNvCxnSpPr/>
            <p:nvPr/>
          </p:nvCxnSpPr>
          <p:spPr>
            <a:xfrm flipH="1" flipV="1">
              <a:off x="2098319" y="2158752"/>
              <a:ext cx="0" cy="4850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45755" name="直接连接符 15"/>
            <p:cNvCxnSpPr/>
            <p:nvPr/>
          </p:nvCxnSpPr>
          <p:spPr>
            <a:xfrm>
              <a:off x="2088803" y="2643758"/>
              <a:ext cx="36004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48640" name="文本框 20"/>
          <p:cNvSpPr txBox="1">
            <a:spLocks noChangeArrowheads="1"/>
          </p:cNvSpPr>
          <p:nvPr/>
        </p:nvSpPr>
        <p:spPr bwMode="auto">
          <a:xfrm>
            <a:off x="2411730" y="2183130"/>
            <a:ext cx="6901815" cy="398780"/>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000" b="1">
                <a:solidFill>
                  <a:schemeClr val="accent2"/>
                </a:solidFill>
                <a:latin typeface="楷体" panose="02010609060101010101" pitchFamily="49" charset="-122"/>
                <a:ea typeface="楷体" panose="02010609060101010101" pitchFamily="49" charset="-122"/>
              </a:rPr>
              <a:t>千万位上的数</a:t>
            </a:r>
            <a:r>
              <a:rPr lang="zh-CN" altLang="en-US" sz="2000" b="1">
                <a:solidFill>
                  <a:srgbClr val="FF0000"/>
                </a:solidFill>
                <a:latin typeface="楷体" panose="02010609060101010101" pitchFamily="49" charset="-122"/>
                <a:ea typeface="楷体" panose="02010609060101010101" pitchFamily="49" charset="-122"/>
              </a:rPr>
              <a:t>小于</a:t>
            </a:r>
            <a:r>
              <a:rPr lang="en-US" altLang="zh-CN" sz="2000" b="1">
                <a:solidFill>
                  <a:srgbClr val="FF0000"/>
                </a:solidFill>
                <a:latin typeface="楷体" panose="02010609060101010101" pitchFamily="49" charset="-122"/>
                <a:ea typeface="楷体" panose="02010609060101010101" pitchFamily="49" charset="-122"/>
              </a:rPr>
              <a:t>5</a:t>
            </a:r>
            <a:r>
              <a:rPr lang="zh-CN" altLang="en-US" sz="2000" b="1">
                <a:solidFill>
                  <a:schemeClr val="accent2"/>
                </a:solidFill>
                <a:latin typeface="楷体" panose="02010609060101010101" pitchFamily="49" charset="-122"/>
                <a:ea typeface="楷体" panose="02010609060101010101" pitchFamily="49" charset="-122"/>
              </a:rPr>
              <a:t>，把亿位后面的尾数舍去，全部用</a:t>
            </a:r>
            <a:r>
              <a:rPr lang="en-US" altLang="zh-CN" sz="2000" b="1">
                <a:solidFill>
                  <a:schemeClr val="accent2"/>
                </a:solidFill>
                <a:latin typeface="楷体" panose="02010609060101010101" pitchFamily="49" charset="-122"/>
                <a:ea typeface="楷体" panose="02010609060101010101" pitchFamily="49" charset="-122"/>
              </a:rPr>
              <a:t>0</a:t>
            </a:r>
            <a:r>
              <a:rPr lang="zh-CN" altLang="en-US" sz="2000" b="1">
                <a:solidFill>
                  <a:schemeClr val="accent2"/>
                </a:solidFill>
                <a:latin typeface="楷体" panose="02010609060101010101" pitchFamily="49" charset="-122"/>
                <a:ea typeface="楷体" panose="02010609060101010101" pitchFamily="49" charset="-122"/>
              </a:rPr>
              <a:t>代替</a:t>
            </a:r>
            <a:endParaRPr lang="zh-CN" altLang="en-US" sz="2000" b="1">
              <a:solidFill>
                <a:schemeClr val="accent2"/>
              </a:solidFill>
              <a:latin typeface="楷体" panose="02010609060101010101" pitchFamily="49" charset="-122"/>
              <a:ea typeface="楷体" panose="02010609060101010101" pitchFamily="49" charset="-122"/>
            </a:endParaRPr>
          </a:p>
        </p:txBody>
      </p:sp>
      <p:cxnSp>
        <p:nvCxnSpPr>
          <p:cNvPr id="3145756" name="直接连接符 21"/>
          <p:cNvCxnSpPr>
            <a:cxnSpLocks noChangeShapeType="1"/>
          </p:cNvCxnSpPr>
          <p:nvPr/>
        </p:nvCxnSpPr>
        <p:spPr bwMode="auto">
          <a:xfrm flipH="1">
            <a:off x="2703686" y="2697634"/>
            <a:ext cx="0" cy="431800"/>
          </a:xfrm>
          <a:prstGeom prst="line">
            <a:avLst/>
          </a:prstGeom>
          <a:noFill/>
          <a:ln w="12700">
            <a:solidFill>
              <a:srgbClr val="FF00FF"/>
            </a:solidFill>
            <a:prstDash val="dash"/>
            <a:round/>
          </a:ln>
        </p:spPr>
      </p:cxnSp>
      <p:cxnSp>
        <p:nvCxnSpPr>
          <p:cNvPr id="3145757" name="直接连接符 22"/>
          <p:cNvCxnSpPr>
            <a:cxnSpLocks noChangeShapeType="1"/>
          </p:cNvCxnSpPr>
          <p:nvPr/>
        </p:nvCxnSpPr>
        <p:spPr bwMode="auto">
          <a:xfrm flipH="1">
            <a:off x="2089324" y="2697634"/>
            <a:ext cx="0" cy="431800"/>
          </a:xfrm>
          <a:prstGeom prst="line">
            <a:avLst/>
          </a:prstGeom>
          <a:noFill/>
          <a:ln w="12700">
            <a:solidFill>
              <a:srgbClr val="FF00FF"/>
            </a:solidFill>
            <a:prstDash val="dash"/>
            <a:round/>
          </a:ln>
        </p:spPr>
      </p:cxnSp>
      <p:sp>
        <p:nvSpPr>
          <p:cNvPr id="1048641" name="文本框 24"/>
          <p:cNvSpPr txBox="1">
            <a:spLocks noChangeArrowheads="1"/>
          </p:cNvSpPr>
          <p:nvPr/>
        </p:nvSpPr>
        <p:spPr bwMode="auto">
          <a:xfrm>
            <a:off x="3276774" y="2680171"/>
            <a:ext cx="2332990" cy="46037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u="sng">
                <a:latin typeface="楷体" panose="02010609060101010101" pitchFamily="49" charset="-122"/>
                <a:ea typeface="楷体" panose="02010609060101010101" pitchFamily="49" charset="-122"/>
              </a:rPr>
              <a:t>       </a:t>
            </a:r>
            <a:r>
              <a:rPr lang="en-US" altLang="zh-CN" sz="2400" b="1">
                <a:latin typeface="楷体" panose="02010609060101010101" pitchFamily="49" charset="-122"/>
                <a:ea typeface="楷体" panose="02010609060101010101" pitchFamily="49" charset="-122"/>
              </a:rPr>
              <a:t>_____</a:t>
            </a:r>
            <a:endParaRPr lang="zh-CN" altLang="en-US" sz="2400" b="1">
              <a:latin typeface="楷体" panose="02010609060101010101" pitchFamily="49" charset="-122"/>
              <a:ea typeface="楷体" panose="02010609060101010101" pitchFamily="49" charset="-122"/>
            </a:endParaRPr>
          </a:p>
        </p:txBody>
      </p:sp>
      <p:grpSp>
        <p:nvGrpSpPr>
          <p:cNvPr id="51" name="组合 26"/>
          <p:cNvGrpSpPr/>
          <p:nvPr/>
        </p:nvGrpSpPr>
        <p:grpSpPr>
          <a:xfrm>
            <a:off x="2154411" y="3051646"/>
            <a:ext cx="360363" cy="485775"/>
            <a:chOff x="2088803" y="2158752"/>
            <a:chExt cx="360040" cy="485006"/>
          </a:xfrm>
        </p:grpSpPr>
        <p:cxnSp>
          <p:nvCxnSpPr>
            <p:cNvPr id="3145758" name="直接箭头连接符 27"/>
            <p:cNvCxnSpPr/>
            <p:nvPr/>
          </p:nvCxnSpPr>
          <p:spPr>
            <a:xfrm flipH="1" flipV="1">
              <a:off x="2098319" y="2158752"/>
              <a:ext cx="0" cy="4850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45759" name="直接连接符 28"/>
            <p:cNvCxnSpPr/>
            <p:nvPr/>
          </p:nvCxnSpPr>
          <p:spPr>
            <a:xfrm>
              <a:off x="2088803" y="2643758"/>
              <a:ext cx="36004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48642" name="文本框 29"/>
          <p:cNvSpPr txBox="1">
            <a:spLocks noChangeArrowheads="1"/>
          </p:cNvSpPr>
          <p:nvPr/>
        </p:nvSpPr>
        <p:spPr bwMode="auto">
          <a:xfrm>
            <a:off x="2479849" y="3335809"/>
            <a:ext cx="3878581" cy="396240"/>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000" b="1">
                <a:solidFill>
                  <a:schemeClr val="accent2"/>
                </a:solidFill>
                <a:latin typeface="楷体" panose="02010609060101010101" pitchFamily="49" charset="-122"/>
                <a:ea typeface="楷体" panose="02010609060101010101" pitchFamily="49" charset="-122"/>
              </a:rPr>
              <a:t>千万位上的数比</a:t>
            </a:r>
            <a:r>
              <a:rPr lang="en-US" altLang="zh-CN" sz="2000" b="1">
                <a:solidFill>
                  <a:schemeClr val="accent2"/>
                </a:solidFill>
                <a:latin typeface="楷体" panose="02010609060101010101" pitchFamily="49" charset="-122"/>
                <a:ea typeface="楷体" panose="02010609060101010101" pitchFamily="49" charset="-122"/>
              </a:rPr>
              <a:t>5</a:t>
            </a:r>
            <a:r>
              <a:rPr lang="zh-CN" altLang="en-US" sz="2000" b="1">
                <a:solidFill>
                  <a:schemeClr val="accent2"/>
                </a:solidFill>
                <a:latin typeface="楷体" panose="02010609060101010101" pitchFamily="49" charset="-122"/>
                <a:ea typeface="楷体" panose="02010609060101010101" pitchFamily="49" charset="-122"/>
              </a:rPr>
              <a:t>大，该怎么办？</a:t>
            </a:r>
            <a:endParaRPr lang="zh-CN" altLang="en-US" sz="2000" b="1">
              <a:solidFill>
                <a:schemeClr val="accent2"/>
              </a:solidFill>
              <a:latin typeface="楷体" panose="02010609060101010101" pitchFamily="49" charset="-122"/>
              <a:ea typeface="楷体" panose="02010609060101010101" pitchFamily="49" charset="-122"/>
            </a:endParaRPr>
          </a:p>
        </p:txBody>
      </p:sp>
      <p:sp>
        <p:nvSpPr>
          <p:cNvPr id="1048643" name="文本框 30"/>
          <p:cNvSpPr txBox="1">
            <a:spLocks noChangeArrowheads="1"/>
          </p:cNvSpPr>
          <p:nvPr/>
        </p:nvSpPr>
        <p:spPr bwMode="auto">
          <a:xfrm>
            <a:off x="2479849" y="3335809"/>
            <a:ext cx="5476875" cy="706755"/>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000" b="1">
                <a:solidFill>
                  <a:schemeClr val="accent2"/>
                </a:solidFill>
                <a:latin typeface="楷体" panose="02010609060101010101" pitchFamily="49" charset="-122"/>
                <a:ea typeface="楷体" panose="02010609060101010101" pitchFamily="49" charset="-122"/>
              </a:rPr>
              <a:t>千万位上的数</a:t>
            </a:r>
            <a:r>
              <a:rPr lang="zh-CN" altLang="zh-CN" sz="2000" b="1">
                <a:solidFill>
                  <a:srgbClr val="FF0000"/>
                </a:solidFill>
                <a:latin typeface="楷体" panose="02010609060101010101" pitchFamily="49" charset="-122"/>
                <a:ea typeface="楷体" panose="02010609060101010101" pitchFamily="49" charset="-122"/>
              </a:rPr>
              <a:t>大于</a:t>
            </a:r>
            <a:r>
              <a:rPr lang="en-US" altLang="zh-CN" sz="2000" b="1">
                <a:solidFill>
                  <a:srgbClr val="FF0000"/>
                </a:solidFill>
                <a:latin typeface="楷体" panose="02010609060101010101" pitchFamily="49" charset="-122"/>
                <a:ea typeface="楷体" panose="02010609060101010101" pitchFamily="49" charset="-122"/>
              </a:rPr>
              <a:t>5</a:t>
            </a:r>
            <a:r>
              <a:rPr lang="zh-CN" altLang="en-US" sz="2000" b="1">
                <a:solidFill>
                  <a:schemeClr val="accent2"/>
                </a:solidFill>
                <a:latin typeface="楷体" panose="02010609060101010101" pitchFamily="49" charset="-122"/>
                <a:ea typeface="楷体" panose="02010609060101010101" pitchFamily="49" charset="-122"/>
              </a:rPr>
              <a:t>，</a:t>
            </a:r>
            <a:r>
              <a:rPr lang="zh-CN" altLang="en-US" sz="2000" b="1">
                <a:solidFill>
                  <a:srgbClr val="FF0000"/>
                </a:solidFill>
                <a:latin typeface="楷体" panose="02010609060101010101" pitchFamily="49" charset="-122"/>
                <a:ea typeface="楷体" panose="02010609060101010101" pitchFamily="49" charset="-122"/>
              </a:rPr>
              <a:t>向前一位进</a:t>
            </a:r>
            <a:r>
              <a:rPr lang="en-US" altLang="zh-CN" sz="2000" b="1">
                <a:solidFill>
                  <a:srgbClr val="FF0000"/>
                </a:solidFill>
                <a:latin typeface="楷体" panose="02010609060101010101" pitchFamily="49" charset="-122"/>
                <a:ea typeface="楷体" panose="02010609060101010101" pitchFamily="49" charset="-122"/>
              </a:rPr>
              <a:t>1</a:t>
            </a:r>
            <a:r>
              <a:rPr lang="zh-CN" altLang="en-US" sz="2000" b="1">
                <a:solidFill>
                  <a:schemeClr val="accent2"/>
                </a:solidFill>
                <a:latin typeface="楷体" panose="02010609060101010101" pitchFamily="49" charset="-122"/>
                <a:ea typeface="楷体" panose="02010609060101010101" pitchFamily="49" charset="-122"/>
              </a:rPr>
              <a:t>，再把亿位后面的尾数舍去，全部用</a:t>
            </a:r>
            <a:r>
              <a:rPr lang="en-US" altLang="zh-CN" sz="2000" b="1">
                <a:solidFill>
                  <a:schemeClr val="accent2"/>
                </a:solidFill>
                <a:latin typeface="楷体" panose="02010609060101010101" pitchFamily="49" charset="-122"/>
                <a:ea typeface="楷体" panose="02010609060101010101" pitchFamily="49" charset="-122"/>
              </a:rPr>
              <a:t>0</a:t>
            </a:r>
            <a:r>
              <a:rPr lang="zh-CN" altLang="en-US" sz="2000" b="1">
                <a:solidFill>
                  <a:schemeClr val="accent2"/>
                </a:solidFill>
                <a:latin typeface="楷体" panose="02010609060101010101" pitchFamily="49" charset="-122"/>
                <a:ea typeface="楷体" panose="02010609060101010101" pitchFamily="49" charset="-122"/>
              </a:rPr>
              <a:t>代替。</a:t>
            </a:r>
            <a:endParaRPr lang="zh-CN" altLang="en-US" sz="2000" b="1">
              <a:solidFill>
                <a:schemeClr val="accent2"/>
              </a:solidFill>
              <a:latin typeface="楷体" panose="02010609060101010101" pitchFamily="49" charset="-122"/>
              <a:ea typeface="楷体" panose="02010609060101010101" pitchFamily="49" charset="-122"/>
            </a:endParaRPr>
          </a:p>
        </p:txBody>
      </p:sp>
      <p:sp>
        <p:nvSpPr>
          <p:cNvPr id="1048644" name="文本框 31"/>
          <p:cNvSpPr txBox="1">
            <a:spLocks noChangeArrowheads="1"/>
          </p:cNvSpPr>
          <p:nvPr/>
        </p:nvSpPr>
        <p:spPr bwMode="auto">
          <a:xfrm>
            <a:off x="3779694" y="2643341"/>
            <a:ext cx="1719580" cy="46037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chemeClr val="tx1"/>
                </a:solidFill>
                <a:latin typeface="楷体" panose="02010609060101010101" pitchFamily="49" charset="-122"/>
                <a:ea typeface="楷体" panose="02010609060101010101" pitchFamily="49" charset="-122"/>
              </a:rPr>
              <a:t>9</a:t>
            </a:r>
            <a:r>
              <a:rPr lang="en-US" altLang="zh-CN" sz="2400" b="1">
                <a:solidFill>
                  <a:srgbClr val="FF0000"/>
                </a:solidFill>
                <a:latin typeface="楷体" panose="02010609060101010101" pitchFamily="49" charset="-122"/>
                <a:ea typeface="楷体" panose="02010609060101010101" pitchFamily="49" charset="-122"/>
              </a:rPr>
              <a:t>9</a:t>
            </a:r>
            <a:r>
              <a:rPr lang="en-US" altLang="zh-CN" sz="2400" b="1">
                <a:solidFill>
                  <a:schemeClr val="tx1"/>
                </a:solidFill>
                <a:latin typeface="楷体" panose="02010609060101010101" pitchFamily="49" charset="-122"/>
                <a:ea typeface="楷体" panose="02010609060101010101" pitchFamily="49" charset="-122"/>
              </a:rPr>
              <a:t>00000000</a:t>
            </a:r>
            <a:endParaRPr lang="en-US" altLang="zh-CN" sz="2400" b="1">
              <a:solidFill>
                <a:schemeClr val="tx1"/>
              </a:solidFill>
              <a:latin typeface="楷体" panose="02010609060101010101" pitchFamily="49" charset="-122"/>
              <a:ea typeface="楷体" panose="02010609060101010101" pitchFamily="49" charset="-122"/>
            </a:endParaRPr>
          </a:p>
        </p:txBody>
      </p:sp>
      <p:pic>
        <p:nvPicPr>
          <p:cNvPr id="2097168" name="图片 3"/>
          <p:cNvPicPr>
            <a:picLocks noChangeAspect="1"/>
          </p:cNvPicPr>
          <p:nvPr/>
        </p:nvPicPr>
        <p:blipFill>
          <a:blip r:embed="rId1" cstate="email"/>
          <a:stretch>
            <a:fillRect/>
          </a:stretch>
        </p:blipFill>
        <p:spPr>
          <a:xfrm>
            <a:off x="549553" y="609590"/>
            <a:ext cx="520968" cy="522000"/>
          </a:xfrm>
          <a:prstGeom prst="rect">
            <a:avLst/>
          </a:prstGeom>
        </p:spPr>
      </p:pic>
      <p:sp>
        <p:nvSpPr>
          <p:cNvPr id="6" name="文本框 5"/>
          <p:cNvSpPr txBox="1"/>
          <p:nvPr/>
        </p:nvSpPr>
        <p:spPr>
          <a:xfrm>
            <a:off x="4151630" y="1529080"/>
            <a:ext cx="1412240" cy="460375"/>
          </a:xfrm>
          <a:prstGeom prst="rect">
            <a:avLst/>
          </a:prstGeom>
          <a:noFill/>
        </p:spPr>
        <p:txBody>
          <a:bodyPr wrap="none" rtlCol="0" anchor="t">
            <a:spAutoFit/>
          </a:bodyPr>
          <a:lstStyle/>
          <a:p>
            <a:r>
              <a:rPr lang="en-US" altLang="zh-CN" sz="2400" b="1" u="sng">
                <a:latin typeface="楷体" panose="02010609060101010101" pitchFamily="49" charset="-122"/>
                <a:ea typeface="楷体" panose="02010609060101010101" pitchFamily="49" charset="-122"/>
                <a:sym typeface="+mn-ea"/>
              </a:rPr>
              <a:t>00000000</a:t>
            </a:r>
            <a:endParaRPr lang="zh-CN" altLang="en-US" u="sng"/>
          </a:p>
        </p:txBody>
      </p:sp>
      <p:cxnSp>
        <p:nvCxnSpPr>
          <p:cNvPr id="2" name="直接连接符 9"/>
          <p:cNvCxnSpPr>
            <a:cxnSpLocks noChangeShapeType="1"/>
          </p:cNvCxnSpPr>
          <p:nvPr/>
        </p:nvCxnSpPr>
        <p:spPr bwMode="auto">
          <a:xfrm flipH="1">
            <a:off x="4858876" y="1529234"/>
            <a:ext cx="0" cy="431800"/>
          </a:xfrm>
          <a:prstGeom prst="line">
            <a:avLst/>
          </a:prstGeom>
          <a:noFill/>
          <a:ln w="12700">
            <a:solidFill>
              <a:srgbClr val="FF00FF"/>
            </a:solidFill>
            <a:prstDash val="dash"/>
            <a:round/>
          </a:ln>
        </p:spPr>
      </p:cxnSp>
      <p:cxnSp>
        <p:nvCxnSpPr>
          <p:cNvPr id="3" name="直接连接符 9"/>
          <p:cNvCxnSpPr>
            <a:cxnSpLocks noChangeShapeType="1"/>
          </p:cNvCxnSpPr>
          <p:nvPr/>
        </p:nvCxnSpPr>
        <p:spPr bwMode="auto">
          <a:xfrm flipH="1">
            <a:off x="4258801" y="1543839"/>
            <a:ext cx="0" cy="431800"/>
          </a:xfrm>
          <a:prstGeom prst="line">
            <a:avLst/>
          </a:prstGeom>
          <a:noFill/>
          <a:ln w="12700">
            <a:solidFill>
              <a:srgbClr val="FF00FF"/>
            </a:solidFill>
            <a:prstDash val="dash"/>
            <a:round/>
          </a:ln>
        </p:spPr>
      </p:cxnSp>
      <p:cxnSp>
        <p:nvCxnSpPr>
          <p:cNvPr id="4" name="直接连接符 9"/>
          <p:cNvCxnSpPr>
            <a:cxnSpLocks noChangeShapeType="1"/>
          </p:cNvCxnSpPr>
          <p:nvPr/>
        </p:nvCxnSpPr>
        <p:spPr bwMode="auto">
          <a:xfrm flipH="1">
            <a:off x="4798551" y="2672234"/>
            <a:ext cx="0" cy="431800"/>
          </a:xfrm>
          <a:prstGeom prst="line">
            <a:avLst/>
          </a:prstGeom>
          <a:noFill/>
          <a:ln w="12700">
            <a:solidFill>
              <a:srgbClr val="FF00FF"/>
            </a:solidFill>
            <a:prstDash val="dash"/>
            <a:round/>
          </a:ln>
        </p:spPr>
      </p:cxnSp>
      <p:cxnSp>
        <p:nvCxnSpPr>
          <p:cNvPr id="5" name="直接连接符 9"/>
          <p:cNvCxnSpPr>
            <a:cxnSpLocks noChangeShapeType="1"/>
          </p:cNvCxnSpPr>
          <p:nvPr/>
        </p:nvCxnSpPr>
        <p:spPr bwMode="auto">
          <a:xfrm flipH="1">
            <a:off x="4152756" y="2689379"/>
            <a:ext cx="0" cy="431800"/>
          </a:xfrm>
          <a:prstGeom prst="line">
            <a:avLst/>
          </a:prstGeom>
          <a:noFill/>
          <a:ln w="12700">
            <a:solidFill>
              <a:srgbClr val="FF00FF"/>
            </a:solidFill>
            <a:prstDash val="dash"/>
            <a:round/>
          </a:ln>
        </p:spPr>
      </p:cxnSp>
      <p:sp>
        <p:nvSpPr>
          <p:cNvPr id="7" name="文本框 6"/>
          <p:cNvSpPr txBox="1"/>
          <p:nvPr/>
        </p:nvSpPr>
        <p:spPr>
          <a:xfrm>
            <a:off x="611505" y="4156075"/>
            <a:ext cx="7701280" cy="368300"/>
          </a:xfrm>
          <a:prstGeom prst="rect">
            <a:avLst/>
          </a:prstGeom>
          <a:noFill/>
        </p:spPr>
        <p:txBody>
          <a:bodyPr wrap="none" rtlCol="0">
            <a:spAutoFit/>
          </a:bodyPr>
          <a:lstStyle/>
          <a:p>
            <a:r>
              <a:rPr lang="zh-CN" altLang="en-US"/>
              <a:t>为了方便读写，我们可以将求出的近似数，进一步改写成用</a:t>
            </a:r>
            <a:r>
              <a:rPr lang="en-US" altLang="zh-CN"/>
              <a:t>“</a:t>
            </a:r>
            <a:r>
              <a:rPr lang="zh-CN" altLang="en-US"/>
              <a:t>亿</a:t>
            </a:r>
            <a:r>
              <a:rPr lang="en-US" altLang="zh-CN"/>
              <a:t>”</a:t>
            </a:r>
            <a:r>
              <a:rPr lang="zh-CN" altLang="en-US"/>
              <a:t>做单位的数</a:t>
            </a:r>
            <a:endParaRPr lang="zh-CN" altLang="en-US"/>
          </a:p>
        </p:txBody>
      </p:sp>
      <p:sp>
        <p:nvSpPr>
          <p:cNvPr id="8" name="文本框 7"/>
          <p:cNvSpPr txBox="1"/>
          <p:nvPr/>
        </p:nvSpPr>
        <p:spPr>
          <a:xfrm>
            <a:off x="4187825" y="1500505"/>
            <a:ext cx="510540" cy="460375"/>
          </a:xfrm>
          <a:prstGeom prst="rect">
            <a:avLst/>
          </a:prstGeom>
          <a:noFill/>
        </p:spPr>
        <p:txBody>
          <a:bodyPr wrap="square" rtlCol="0">
            <a:spAutoFit/>
          </a:bodyPr>
          <a:lstStyle/>
          <a:p>
            <a:r>
              <a:rPr lang="zh-CN" altLang="en-US" sz="2400"/>
              <a:t>亿</a:t>
            </a:r>
            <a:endParaRPr lang="zh-CN" altLang="en-US" sz="2400"/>
          </a:p>
        </p:txBody>
      </p:sp>
      <p:sp>
        <p:nvSpPr>
          <p:cNvPr id="9" name="文本框 8"/>
          <p:cNvSpPr txBox="1"/>
          <p:nvPr/>
        </p:nvSpPr>
        <p:spPr>
          <a:xfrm>
            <a:off x="3794125" y="2643505"/>
            <a:ext cx="1004570" cy="460375"/>
          </a:xfrm>
          <a:prstGeom prst="rect">
            <a:avLst/>
          </a:prstGeom>
          <a:noFill/>
        </p:spPr>
        <p:txBody>
          <a:bodyPr wrap="square" rtlCol="0">
            <a:spAutoFit/>
          </a:bodyPr>
          <a:lstStyle/>
          <a:p>
            <a:r>
              <a:rPr lang="en-US" altLang="zh-CN" sz="2400">
                <a:solidFill>
                  <a:srgbClr val="FF0000"/>
                </a:solidFill>
              </a:rPr>
              <a:t>99</a:t>
            </a:r>
            <a:r>
              <a:rPr lang="zh-CN" altLang="en-US" sz="2400"/>
              <a:t>亿</a:t>
            </a:r>
            <a:endParaRPr lang="zh-CN" alt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45752"/>
                                        </p:tgtEl>
                                        <p:attrNameLst>
                                          <p:attrName>style.visibility</p:attrName>
                                        </p:attrNameLst>
                                      </p:cBhvr>
                                      <p:to>
                                        <p:strVal val="visible"/>
                                      </p:to>
                                    </p:set>
                                    <p:animEffect transition="in" filter="wipe(down)">
                                      <p:cBhvr>
                                        <p:cTn id="7" dur="500"/>
                                        <p:tgtEl>
                                          <p:spTgt spid="314575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45753"/>
                                        </p:tgtEl>
                                        <p:attrNameLst>
                                          <p:attrName>style.visibility</p:attrName>
                                        </p:attrNameLst>
                                      </p:cBhvr>
                                      <p:to>
                                        <p:strVal val="visible"/>
                                      </p:to>
                                    </p:set>
                                    <p:animEffect transition="in" filter="wipe(down)">
                                      <p:cBhvr>
                                        <p:cTn id="11" dur="500"/>
                                        <p:tgtEl>
                                          <p:spTgt spid="3145753"/>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1048638"/>
                                        </p:tgtEl>
                                        <p:attrNameLst>
                                          <p:attrName>style.visibility</p:attrName>
                                        </p:attrNameLst>
                                      </p:cBhvr>
                                      <p:to>
                                        <p:strVal val="visible"/>
                                      </p:to>
                                    </p:set>
                                    <p:animEffect transition="in" filter="fade">
                                      <p:cBhvr>
                                        <p:cTn id="16" dur="500"/>
                                        <p:tgtEl>
                                          <p:spTgt spid="1048638"/>
                                        </p:tgtEl>
                                      </p:cBhvr>
                                    </p:animEffect>
                                    <p:anim calcmode="lin" valueType="num">
                                      <p:cBhvr>
                                        <p:cTn id="17" dur="500" fill="hold"/>
                                        <p:tgtEl>
                                          <p:spTgt spid="1048638"/>
                                        </p:tgtEl>
                                        <p:attrNameLst>
                                          <p:attrName>ppt_x</p:attrName>
                                        </p:attrNameLst>
                                      </p:cBhvr>
                                      <p:tavLst>
                                        <p:tav tm="0">
                                          <p:val>
                                            <p:strVal val="#ppt_x"/>
                                          </p:val>
                                        </p:tav>
                                        <p:tav tm="100000">
                                          <p:val>
                                            <p:strVal val="#ppt_x"/>
                                          </p:val>
                                        </p:tav>
                                      </p:tavLst>
                                    </p:anim>
                                    <p:anim calcmode="lin" valueType="num">
                                      <p:cBhvr>
                                        <p:cTn id="18" dur="500" fill="hold"/>
                                        <p:tgtEl>
                                          <p:spTgt spid="1048638"/>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48633"/>
                                        </p:tgtEl>
                                        <p:attrNameLst>
                                          <p:attrName>style.visibility</p:attrName>
                                        </p:attrNameLst>
                                      </p:cBhvr>
                                      <p:to>
                                        <p:strVal val="visible"/>
                                      </p:to>
                                    </p:set>
                                    <p:animEffect transition="in" filter="wipe(left)">
                                      <p:cBhvr>
                                        <p:cTn id="23" dur="500"/>
                                        <p:tgtEl>
                                          <p:spTgt spid="104863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down)">
                                      <p:cBhvr>
                                        <p:cTn id="28" dur="500"/>
                                        <p:tgtEl>
                                          <p:spTgt spid="50"/>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1048640"/>
                                        </p:tgtEl>
                                        <p:attrNameLst>
                                          <p:attrName>style.visibility</p:attrName>
                                        </p:attrNameLst>
                                      </p:cBhvr>
                                      <p:to>
                                        <p:strVal val="visible"/>
                                      </p:to>
                                    </p:set>
                                    <p:animEffect transition="in" filter="wipe(left)">
                                      <p:cBhvr>
                                        <p:cTn id="32" dur="500"/>
                                        <p:tgtEl>
                                          <p:spTgt spid="10486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48639"/>
                                        </p:tgtEl>
                                        <p:attrNameLst>
                                          <p:attrName>style.visibility</p:attrName>
                                        </p:attrNameLst>
                                      </p:cBhvr>
                                      <p:to>
                                        <p:strVal val="visible"/>
                                      </p:to>
                                    </p:set>
                                    <p:animEffect transition="in" filter="fade">
                                      <p:cBhvr>
                                        <p:cTn id="37" dur="500"/>
                                        <p:tgtEl>
                                          <p:spTgt spid="1048639"/>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2" presetClass="entr" presetSubtype="4"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down)">
                                      <p:cBhvr>
                                        <p:cTn id="46" dur="500"/>
                                        <p:tgtEl>
                                          <p:spTgt spid="2"/>
                                        </p:tgtEl>
                                      </p:cBhvr>
                                    </p:animEffect>
                                  </p:childTnLst>
                                </p:cTn>
                              </p:par>
                              <p:par>
                                <p:cTn id="47" presetID="22" presetClass="entr" presetSubtype="4"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down)">
                                      <p:cBhvr>
                                        <p:cTn id="49" dur="50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3145756"/>
                                        </p:tgtEl>
                                        <p:attrNameLst>
                                          <p:attrName>style.visibility</p:attrName>
                                        </p:attrNameLst>
                                      </p:cBhvr>
                                      <p:to>
                                        <p:strVal val="visible"/>
                                      </p:to>
                                    </p:set>
                                    <p:animEffect transition="in" filter="wipe(down)">
                                      <p:cBhvr>
                                        <p:cTn id="54" dur="500"/>
                                        <p:tgtEl>
                                          <p:spTgt spid="314575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3145757"/>
                                        </p:tgtEl>
                                        <p:attrNameLst>
                                          <p:attrName>style.visibility</p:attrName>
                                        </p:attrNameLst>
                                      </p:cBhvr>
                                      <p:to>
                                        <p:strVal val="visible"/>
                                      </p:to>
                                    </p:set>
                                    <p:animEffect transition="in" filter="wipe(down)">
                                      <p:cBhvr>
                                        <p:cTn id="59" dur="500"/>
                                        <p:tgtEl>
                                          <p:spTgt spid="3145757"/>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048641"/>
                                        </p:tgtEl>
                                        <p:attrNameLst>
                                          <p:attrName>style.visibility</p:attrName>
                                        </p:attrNameLst>
                                      </p:cBhvr>
                                      <p:to>
                                        <p:strVal val="visible"/>
                                      </p:to>
                                    </p:set>
                                    <p:animEffect transition="in" filter="fade">
                                      <p:cBhvr>
                                        <p:cTn id="64" dur="500"/>
                                        <p:tgtEl>
                                          <p:spTgt spid="1048641"/>
                                        </p:tgtEl>
                                      </p:cBhvr>
                                    </p:animEffect>
                                    <p:anim calcmode="lin" valueType="num">
                                      <p:cBhvr>
                                        <p:cTn id="65" dur="500" fill="hold"/>
                                        <p:tgtEl>
                                          <p:spTgt spid="1048641"/>
                                        </p:tgtEl>
                                        <p:attrNameLst>
                                          <p:attrName>ppt_x</p:attrName>
                                        </p:attrNameLst>
                                      </p:cBhvr>
                                      <p:tavLst>
                                        <p:tav tm="0">
                                          <p:val>
                                            <p:strVal val="#ppt_x"/>
                                          </p:val>
                                        </p:tav>
                                        <p:tav tm="100000">
                                          <p:val>
                                            <p:strVal val="#ppt_x"/>
                                          </p:val>
                                        </p:tav>
                                      </p:tavLst>
                                    </p:anim>
                                    <p:anim calcmode="lin" valueType="num">
                                      <p:cBhvr>
                                        <p:cTn id="66" dur="500" fill="hold"/>
                                        <p:tgtEl>
                                          <p:spTgt spid="1048641"/>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048632"/>
                                        </p:tgtEl>
                                        <p:attrNameLst>
                                          <p:attrName>style.visibility</p:attrName>
                                        </p:attrNameLst>
                                      </p:cBhvr>
                                      <p:to>
                                        <p:strVal val="visible"/>
                                      </p:to>
                                    </p:set>
                                    <p:animEffect transition="in" filter="wipe(left)">
                                      <p:cBhvr>
                                        <p:cTn id="71" dur="500"/>
                                        <p:tgtEl>
                                          <p:spTgt spid="104863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down)">
                                      <p:cBhvr>
                                        <p:cTn id="76" dur="500"/>
                                        <p:tgtEl>
                                          <p:spTgt spid="5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048642"/>
                                        </p:tgtEl>
                                        <p:attrNameLst>
                                          <p:attrName>style.visibility</p:attrName>
                                        </p:attrNameLst>
                                      </p:cBhvr>
                                      <p:to>
                                        <p:strVal val="visible"/>
                                      </p:to>
                                    </p:set>
                                    <p:animEffect transition="in" filter="wipe(left)">
                                      <p:cBhvr>
                                        <p:cTn id="79" dur="500"/>
                                        <p:tgtEl>
                                          <p:spTgt spid="1048642"/>
                                        </p:tgtEl>
                                      </p:cBhvr>
                                    </p:animEffect>
                                  </p:childTnLst>
                                </p:cTn>
                              </p:par>
                            </p:childTnLst>
                          </p:cTn>
                        </p:par>
                      </p:childTnLst>
                    </p:cTn>
                  </p:par>
                  <p:par>
                    <p:cTn id="80" fill="hold">
                      <p:stCondLst>
                        <p:cond delay="indefinite"/>
                      </p:stCondLst>
                      <p:childTnLst>
                        <p:par>
                          <p:cTn id="81" fill="hold">
                            <p:stCondLst>
                              <p:cond delay="0"/>
                            </p:stCondLst>
                            <p:childTnLst>
                              <p:par>
                                <p:cTn id="82" presetID="1" presetClass="exit" presetSubtype="0" fill="hold" grpId="1" nodeType="clickEffect">
                                  <p:stCondLst>
                                    <p:cond delay="0"/>
                                  </p:stCondLst>
                                  <p:childTnLst>
                                    <p:set>
                                      <p:cBhvr>
                                        <p:cTn id="83" dur="1" fill="hold">
                                          <p:stCondLst>
                                            <p:cond delay="0"/>
                                          </p:stCondLst>
                                        </p:cTn>
                                        <p:tgtEl>
                                          <p:spTgt spid="1048642"/>
                                        </p:tgtEl>
                                        <p:attrNameLst>
                                          <p:attrName>style.visibility</p:attrName>
                                        </p:attrNameLst>
                                      </p:cBhvr>
                                      <p:to>
                                        <p:strVal val="hidden"/>
                                      </p:to>
                                    </p:set>
                                  </p:childTnLst>
                                </p:cTn>
                              </p:par>
                              <p:par>
                                <p:cTn id="84" presetID="22" presetClass="entr" presetSubtype="8" fill="hold" grpId="0" nodeType="withEffect">
                                  <p:stCondLst>
                                    <p:cond delay="0"/>
                                  </p:stCondLst>
                                  <p:childTnLst>
                                    <p:set>
                                      <p:cBhvr>
                                        <p:cTn id="85" dur="1" fill="hold">
                                          <p:stCondLst>
                                            <p:cond delay="0"/>
                                          </p:stCondLst>
                                        </p:cTn>
                                        <p:tgtEl>
                                          <p:spTgt spid="1048643"/>
                                        </p:tgtEl>
                                        <p:attrNameLst>
                                          <p:attrName>style.visibility</p:attrName>
                                        </p:attrNameLst>
                                      </p:cBhvr>
                                      <p:to>
                                        <p:strVal val="visible"/>
                                      </p:to>
                                    </p:set>
                                    <p:animEffect transition="in" filter="wipe(left)">
                                      <p:cBhvr>
                                        <p:cTn id="86" dur="500"/>
                                        <p:tgtEl>
                                          <p:spTgt spid="104864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048644"/>
                                        </p:tgtEl>
                                        <p:attrNameLst>
                                          <p:attrName>style.visibility</p:attrName>
                                        </p:attrNameLst>
                                      </p:cBhvr>
                                      <p:to>
                                        <p:strVal val="visible"/>
                                      </p:to>
                                    </p:set>
                                    <p:animEffect transition="in" filter="fade">
                                      <p:cBhvr>
                                        <p:cTn id="91" dur="500"/>
                                        <p:tgtEl>
                                          <p:spTgt spid="1048644"/>
                                        </p:tgtEl>
                                      </p:cBhvr>
                                    </p:animEffect>
                                  </p:childTnLst>
                                </p:cTn>
                              </p:par>
                              <p:par>
                                <p:cTn id="92" presetID="22" presetClass="entr" presetSubtype="4" fill="hold" nodeType="withEffect">
                                  <p:stCondLst>
                                    <p:cond delay="0"/>
                                  </p:stCondLst>
                                  <p:childTnLst>
                                    <p:set>
                                      <p:cBhvr>
                                        <p:cTn id="93" dur="1" fill="hold">
                                          <p:stCondLst>
                                            <p:cond delay="0"/>
                                          </p:stCondLst>
                                        </p:cTn>
                                        <p:tgtEl>
                                          <p:spTgt spid="4"/>
                                        </p:tgtEl>
                                        <p:attrNameLst>
                                          <p:attrName>style.visibility</p:attrName>
                                        </p:attrNameLst>
                                      </p:cBhvr>
                                      <p:to>
                                        <p:strVal val="visible"/>
                                      </p:to>
                                    </p:set>
                                    <p:animEffect transition="in" filter="wipe(down)">
                                      <p:cBhvr>
                                        <p:cTn id="94" dur="500"/>
                                        <p:tgtEl>
                                          <p:spTgt spid="4"/>
                                        </p:tgtEl>
                                      </p:cBhvr>
                                    </p:animEffect>
                                  </p:childTnLst>
                                </p:cTn>
                              </p:par>
                              <p:par>
                                <p:cTn id="95" presetID="22" presetClass="entr" presetSubtype="4" fill="hold" nodeType="withEffect">
                                  <p:stCondLst>
                                    <p:cond delay="0"/>
                                  </p:stCondLst>
                                  <p:childTnLst>
                                    <p:set>
                                      <p:cBhvr>
                                        <p:cTn id="96" dur="1" fill="hold">
                                          <p:stCondLst>
                                            <p:cond delay="0"/>
                                          </p:stCondLst>
                                        </p:cTn>
                                        <p:tgtEl>
                                          <p:spTgt spid="5"/>
                                        </p:tgtEl>
                                        <p:attrNameLst>
                                          <p:attrName>style.visibility</p:attrName>
                                        </p:attrNameLst>
                                      </p:cBhvr>
                                      <p:to>
                                        <p:strVal val="visible"/>
                                      </p:to>
                                    </p:set>
                                    <p:animEffect transition="in" filter="wipe(down)">
                                      <p:cBhvr>
                                        <p:cTn id="97" dur="500"/>
                                        <p:tgtEl>
                                          <p:spTgt spid="5"/>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7"/>
                                        </p:tgtEl>
                                        <p:attrNameLst>
                                          <p:attrName>style.visibility</p:attrName>
                                        </p:attrNameLst>
                                      </p:cBhvr>
                                      <p:to>
                                        <p:strVal val="visible"/>
                                      </p:to>
                                    </p:set>
                                    <p:anim calcmode="lin" valueType="num">
                                      <p:cBhvr additive="base">
                                        <p:cTn id="102" dur="500" fill="hold"/>
                                        <p:tgtEl>
                                          <p:spTgt spid="7"/>
                                        </p:tgtEl>
                                        <p:attrNameLst>
                                          <p:attrName>ppt_x</p:attrName>
                                        </p:attrNameLst>
                                      </p:cBhvr>
                                      <p:tavLst>
                                        <p:tav tm="0">
                                          <p:val>
                                            <p:strVal val="#ppt_x"/>
                                          </p:val>
                                        </p:tav>
                                        <p:tav tm="100000">
                                          <p:val>
                                            <p:strVal val="#ppt_x"/>
                                          </p:val>
                                        </p:tav>
                                      </p:tavLst>
                                    </p:anim>
                                    <p:anim calcmode="lin" valueType="num">
                                      <p:cBhvr additive="base">
                                        <p:cTn id="10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8"/>
                                        </p:tgtEl>
                                        <p:attrNameLst>
                                          <p:attrName>style.visibility</p:attrName>
                                        </p:attrNameLst>
                                      </p:cBhvr>
                                      <p:to>
                                        <p:strVal val="visible"/>
                                      </p:to>
                                    </p:set>
                                    <p:anim calcmode="lin" valueType="num">
                                      <p:cBhvr additive="base">
                                        <p:cTn id="108" dur="500" fill="hold"/>
                                        <p:tgtEl>
                                          <p:spTgt spid="8"/>
                                        </p:tgtEl>
                                        <p:attrNameLst>
                                          <p:attrName>ppt_x</p:attrName>
                                        </p:attrNameLst>
                                      </p:cBhvr>
                                      <p:tavLst>
                                        <p:tav tm="0">
                                          <p:val>
                                            <p:strVal val="#ppt_x"/>
                                          </p:val>
                                        </p:tav>
                                        <p:tav tm="100000">
                                          <p:val>
                                            <p:strVal val="#ppt_x"/>
                                          </p:val>
                                        </p:tav>
                                      </p:tavLst>
                                    </p:anim>
                                    <p:anim calcmode="lin" valueType="num">
                                      <p:cBhvr additive="base">
                                        <p:cTn id="109" dur="500" fill="hold"/>
                                        <p:tgtEl>
                                          <p:spTgt spid="8"/>
                                        </p:tgtEl>
                                        <p:attrNameLst>
                                          <p:attrName>ppt_y</p:attrName>
                                        </p:attrNameLst>
                                      </p:cBhvr>
                                      <p:tavLst>
                                        <p:tav tm="0">
                                          <p:val>
                                            <p:strVal val="1+#ppt_h/2"/>
                                          </p:val>
                                        </p:tav>
                                        <p:tav tm="100000">
                                          <p:val>
                                            <p:strVal val="#ppt_y"/>
                                          </p:val>
                                        </p:tav>
                                      </p:tavLst>
                                    </p:anim>
                                  </p:childTnLst>
                                </p:cTn>
                              </p:par>
                              <p:par>
                                <p:cTn id="110" presetID="22" presetClass="exit" presetSubtype="4" fill="hold" grpId="2" nodeType="withEffect">
                                  <p:stCondLst>
                                    <p:cond delay="0"/>
                                  </p:stCondLst>
                                  <p:childTnLst>
                                    <p:animEffect transition="out" filter="wipe(down)">
                                      <p:cBhvr>
                                        <p:cTn id="111" dur="500"/>
                                        <p:tgtEl>
                                          <p:spTgt spid="6"/>
                                        </p:tgtEl>
                                      </p:cBhvr>
                                    </p:animEffect>
                                    <p:set>
                                      <p:cBhvr>
                                        <p:cTn id="112" dur="1" fill="hold">
                                          <p:stCondLst>
                                            <p:cond delay="499"/>
                                          </p:stCondLst>
                                        </p:cTn>
                                        <p:tgtEl>
                                          <p:spTgt spid="6"/>
                                        </p:tgtEl>
                                        <p:attrNameLst>
                                          <p:attrName>style.visibility</p:attrName>
                                        </p:attrNameLst>
                                      </p:cBhvr>
                                      <p:to>
                                        <p:strVal val="hidden"/>
                                      </p:to>
                                    </p:set>
                                  </p:childTnLst>
                                </p:cTn>
                              </p:par>
                            </p:childTnLst>
                          </p:cTn>
                        </p:par>
                        <p:par>
                          <p:cTn id="113" fill="hold">
                            <p:stCondLst>
                              <p:cond delay="500"/>
                            </p:stCondLst>
                            <p:childTnLst>
                              <p:par>
                                <p:cTn id="114" presetID="22" presetClass="exit" presetSubtype="4" fill="hold" nodeType="afterEffect">
                                  <p:stCondLst>
                                    <p:cond delay="0"/>
                                  </p:stCondLst>
                                  <p:childTnLst>
                                    <p:animEffect transition="out" filter="wipe(down)">
                                      <p:cBhvr>
                                        <p:cTn id="115" dur="500"/>
                                        <p:tgtEl>
                                          <p:spTgt spid="2"/>
                                        </p:tgtEl>
                                      </p:cBhvr>
                                    </p:animEffect>
                                    <p:set>
                                      <p:cBhvr>
                                        <p:cTn id="116" dur="1" fill="hold">
                                          <p:stCondLst>
                                            <p:cond delay="499"/>
                                          </p:stCondLst>
                                        </p:cTn>
                                        <p:tgtEl>
                                          <p:spTgt spid="2"/>
                                        </p:tgtEl>
                                        <p:attrNameLst>
                                          <p:attrName>style.visibility</p:attrName>
                                        </p:attrNameLst>
                                      </p:cBhvr>
                                      <p:to>
                                        <p:strVal val="hidden"/>
                                      </p:to>
                                    </p:set>
                                  </p:childTnLst>
                                </p:cTn>
                              </p:par>
                              <p:par>
                                <p:cTn id="117" presetID="22" presetClass="exit" presetSubtype="4" fill="hold" nodeType="withEffect">
                                  <p:stCondLst>
                                    <p:cond delay="0"/>
                                  </p:stCondLst>
                                  <p:childTnLst>
                                    <p:animEffect transition="out" filter="wipe(down)">
                                      <p:cBhvr>
                                        <p:cTn id="118" dur="500"/>
                                        <p:tgtEl>
                                          <p:spTgt spid="3"/>
                                        </p:tgtEl>
                                      </p:cBhvr>
                                    </p:animEffect>
                                    <p:set>
                                      <p:cBhvr>
                                        <p:cTn id="119" dur="1" fill="hold">
                                          <p:stCondLst>
                                            <p:cond delay="499"/>
                                          </p:stCondLst>
                                        </p:cTn>
                                        <p:tgtEl>
                                          <p:spTgt spid="3"/>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2" presetClass="entr" presetSubtype="4" fill="hold" grpId="0" nodeType="clickEffect">
                                  <p:stCondLst>
                                    <p:cond delay="0"/>
                                  </p:stCondLst>
                                  <p:childTnLst>
                                    <p:set>
                                      <p:cBhvr>
                                        <p:cTn id="123" dur="1" fill="hold">
                                          <p:stCondLst>
                                            <p:cond delay="0"/>
                                          </p:stCondLst>
                                        </p:cTn>
                                        <p:tgtEl>
                                          <p:spTgt spid="9"/>
                                        </p:tgtEl>
                                        <p:attrNameLst>
                                          <p:attrName>style.visibility</p:attrName>
                                        </p:attrNameLst>
                                      </p:cBhvr>
                                      <p:to>
                                        <p:strVal val="visible"/>
                                      </p:to>
                                    </p:set>
                                    <p:anim calcmode="lin" valueType="num">
                                      <p:cBhvr additive="base">
                                        <p:cTn id="124" dur="500" fill="hold"/>
                                        <p:tgtEl>
                                          <p:spTgt spid="9"/>
                                        </p:tgtEl>
                                        <p:attrNameLst>
                                          <p:attrName>ppt_x</p:attrName>
                                        </p:attrNameLst>
                                      </p:cBhvr>
                                      <p:tavLst>
                                        <p:tav tm="0">
                                          <p:val>
                                            <p:strVal val="#ppt_x"/>
                                          </p:val>
                                        </p:tav>
                                        <p:tav tm="100000">
                                          <p:val>
                                            <p:strVal val="#ppt_x"/>
                                          </p:val>
                                        </p:tav>
                                      </p:tavLst>
                                    </p:anim>
                                    <p:anim calcmode="lin" valueType="num">
                                      <p:cBhvr additive="base">
                                        <p:cTn id="125" dur="500" fill="hold"/>
                                        <p:tgtEl>
                                          <p:spTgt spid="9"/>
                                        </p:tgtEl>
                                        <p:attrNameLst>
                                          <p:attrName>ppt_y</p:attrName>
                                        </p:attrNameLst>
                                      </p:cBhvr>
                                      <p:tavLst>
                                        <p:tav tm="0">
                                          <p:val>
                                            <p:strVal val="1+#ppt_h/2"/>
                                          </p:val>
                                        </p:tav>
                                        <p:tav tm="100000">
                                          <p:val>
                                            <p:strVal val="#ppt_y"/>
                                          </p:val>
                                        </p:tav>
                                      </p:tavLst>
                                    </p:anim>
                                  </p:childTnLst>
                                </p:cTn>
                              </p:par>
                              <p:par>
                                <p:cTn id="126" presetID="22" presetClass="exit" presetSubtype="4" fill="hold" grpId="1" nodeType="withEffect">
                                  <p:stCondLst>
                                    <p:cond delay="0"/>
                                  </p:stCondLst>
                                  <p:childTnLst>
                                    <p:animEffect transition="out" filter="wipe(down)">
                                      <p:cBhvr>
                                        <p:cTn id="127" dur="500"/>
                                        <p:tgtEl>
                                          <p:spTgt spid="1048644"/>
                                        </p:tgtEl>
                                      </p:cBhvr>
                                    </p:animEffect>
                                    <p:set>
                                      <p:cBhvr>
                                        <p:cTn id="128" dur="1" fill="hold">
                                          <p:stCondLst>
                                            <p:cond delay="499"/>
                                          </p:stCondLst>
                                        </p:cTn>
                                        <p:tgtEl>
                                          <p:spTgt spid="1048644"/>
                                        </p:tgtEl>
                                        <p:attrNameLst>
                                          <p:attrName>style.visibility</p:attrName>
                                        </p:attrNameLst>
                                      </p:cBhvr>
                                      <p:to>
                                        <p:strVal val="hidden"/>
                                      </p:to>
                                    </p:set>
                                  </p:childTnLst>
                                </p:cTn>
                              </p:par>
                              <p:par>
                                <p:cTn id="129" presetID="22" presetClass="exit" presetSubtype="4" fill="hold" nodeType="withEffect">
                                  <p:stCondLst>
                                    <p:cond delay="0"/>
                                  </p:stCondLst>
                                  <p:childTnLst>
                                    <p:animEffect transition="out" filter="wipe(down)">
                                      <p:cBhvr>
                                        <p:cTn id="130" dur="500"/>
                                        <p:tgtEl>
                                          <p:spTgt spid="5"/>
                                        </p:tgtEl>
                                      </p:cBhvr>
                                    </p:animEffect>
                                    <p:set>
                                      <p:cBhvr>
                                        <p:cTn id="131" dur="1" fill="hold">
                                          <p:stCondLst>
                                            <p:cond delay="499"/>
                                          </p:stCondLst>
                                        </p:cTn>
                                        <p:tgtEl>
                                          <p:spTgt spid="5"/>
                                        </p:tgtEl>
                                        <p:attrNameLst>
                                          <p:attrName>style.visibility</p:attrName>
                                        </p:attrNameLst>
                                      </p:cBhvr>
                                      <p:to>
                                        <p:strVal val="hidden"/>
                                      </p:to>
                                    </p:set>
                                  </p:childTnLst>
                                </p:cTn>
                              </p:par>
                              <p:par>
                                <p:cTn id="132" presetID="22" presetClass="exit" presetSubtype="4" fill="hold" nodeType="withEffect">
                                  <p:stCondLst>
                                    <p:cond delay="0"/>
                                  </p:stCondLst>
                                  <p:childTnLst>
                                    <p:animEffect transition="out" filter="wipe(down)">
                                      <p:cBhvr>
                                        <p:cTn id="133" dur="500"/>
                                        <p:tgtEl>
                                          <p:spTgt spid="4"/>
                                        </p:tgtEl>
                                      </p:cBhvr>
                                    </p:animEffect>
                                    <p:set>
                                      <p:cBhvr>
                                        <p:cTn id="13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2" grpId="0" animBg="1"/>
      <p:bldP spid="1048633" grpId="0" animBg="1"/>
      <p:bldP spid="1048638" grpId="0"/>
      <p:bldP spid="1048639" grpId="0"/>
      <p:bldP spid="1048640" grpId="0"/>
      <p:bldP spid="1048641" grpId="0"/>
      <p:bldP spid="1048642" grpId="0"/>
      <p:bldP spid="1048642" grpId="1"/>
      <p:bldP spid="1048643" grpId="0"/>
      <p:bldP spid="1048644" grpId="0"/>
      <p:bldP spid="1048644" grpId="1"/>
      <p:bldP spid="6" grpId="0"/>
      <p:bldP spid="6" grpId="2"/>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47310" y="1421130"/>
            <a:ext cx="3455670" cy="463704"/>
            <a:chOff x="2657" y="2408"/>
            <a:chExt cx="5442" cy="730"/>
          </a:xfrm>
        </p:grpSpPr>
        <p:sp>
          <p:nvSpPr>
            <p:cNvPr id="1048636" name="TextBox 2"/>
            <p:cNvSpPr txBox="1">
              <a:spLocks noChangeArrowheads="1"/>
            </p:cNvSpPr>
            <p:nvPr/>
          </p:nvSpPr>
          <p:spPr bwMode="auto">
            <a:xfrm>
              <a:off x="2657" y="2408"/>
              <a:ext cx="3105" cy="725"/>
            </a:xfrm>
            <a:prstGeom prst="rect">
              <a:avLst/>
            </a:prstGeom>
            <a:noFill/>
            <a:ln>
              <a:noFill/>
            </a:ln>
          </p:spPr>
          <p:txBody>
            <a:bodyPr>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en-US" altLang="zh-CN" sz="2400" b="1">
                  <a:latin typeface="楷体" panose="02010609060101010101" pitchFamily="49" charset="-122"/>
                  <a:ea typeface="楷体" panose="02010609060101010101" pitchFamily="49" charset="-122"/>
                </a:rPr>
                <a:t>1034500000</a:t>
              </a:r>
              <a:endParaRPr lang="en-US" altLang="zh-CN" sz="2400" b="1">
                <a:latin typeface="楷体" panose="02010609060101010101" pitchFamily="49" charset="-122"/>
                <a:ea typeface="楷体" panose="02010609060101010101" pitchFamily="49" charset="-122"/>
              </a:endParaRPr>
            </a:p>
          </p:txBody>
        </p:sp>
        <p:cxnSp>
          <p:nvCxnSpPr>
            <p:cNvPr id="3145752" name="直接连接符 9"/>
            <p:cNvCxnSpPr>
              <a:cxnSpLocks noChangeShapeType="1"/>
            </p:cNvCxnSpPr>
            <p:nvPr/>
          </p:nvCxnSpPr>
          <p:spPr bwMode="auto">
            <a:xfrm flipH="1">
              <a:off x="4253" y="2458"/>
              <a:ext cx="0" cy="680"/>
            </a:xfrm>
            <a:prstGeom prst="line">
              <a:avLst/>
            </a:prstGeom>
            <a:noFill/>
            <a:ln w="12700">
              <a:solidFill>
                <a:srgbClr val="FF00FF"/>
              </a:solidFill>
              <a:prstDash val="dash"/>
              <a:round/>
            </a:ln>
          </p:spPr>
        </p:cxnSp>
        <p:cxnSp>
          <p:nvCxnSpPr>
            <p:cNvPr id="3145753" name="直接连接符 10"/>
            <p:cNvCxnSpPr>
              <a:cxnSpLocks noChangeShapeType="1"/>
            </p:cNvCxnSpPr>
            <p:nvPr/>
          </p:nvCxnSpPr>
          <p:spPr bwMode="auto">
            <a:xfrm flipH="1">
              <a:off x="3285" y="2458"/>
              <a:ext cx="0" cy="680"/>
            </a:xfrm>
            <a:prstGeom prst="line">
              <a:avLst/>
            </a:prstGeom>
            <a:noFill/>
            <a:ln w="12700">
              <a:solidFill>
                <a:srgbClr val="FF00FF"/>
              </a:solidFill>
              <a:prstDash val="dash"/>
              <a:round/>
            </a:ln>
          </p:spPr>
        </p:cxnSp>
        <p:sp>
          <p:nvSpPr>
            <p:cNvPr id="1048638" name="文本框 11"/>
            <p:cNvSpPr txBox="1">
              <a:spLocks noChangeArrowheads="1"/>
            </p:cNvSpPr>
            <p:nvPr/>
          </p:nvSpPr>
          <p:spPr bwMode="auto">
            <a:xfrm>
              <a:off x="5153" y="2408"/>
              <a:ext cx="2946" cy="725"/>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39" name="文本框 12"/>
            <p:cNvSpPr txBox="1">
              <a:spLocks noChangeArrowheads="1"/>
            </p:cNvSpPr>
            <p:nvPr/>
          </p:nvSpPr>
          <p:spPr bwMode="auto">
            <a:xfrm>
              <a:off x="6045" y="2408"/>
              <a:ext cx="780" cy="727"/>
            </a:xfrm>
            <a:prstGeom prst="rect">
              <a:avLst/>
            </a:prstGeom>
            <a:noFill/>
            <a:ln>
              <a:noFill/>
            </a:ln>
          </p:spPr>
          <p:txBody>
            <a:bodyPr wrap="non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solidFill>
                    <a:srgbClr val="FF0000"/>
                  </a:solidFill>
                  <a:latin typeface="楷体" panose="02010609060101010101" pitchFamily="49" charset="-122"/>
                  <a:ea typeface="楷体" panose="02010609060101010101" pitchFamily="49" charset="-122"/>
                </a:rPr>
                <a:t>10</a:t>
              </a:r>
              <a:endParaRPr lang="zh-CN" altLang="en-US" sz="2400" b="1">
                <a:solidFill>
                  <a:srgbClr val="FF0000"/>
                </a:solidFill>
                <a:latin typeface="楷体" panose="02010609060101010101" pitchFamily="49" charset="-122"/>
                <a:ea typeface="楷体" panose="02010609060101010101" pitchFamily="49" charset="-122"/>
              </a:endParaRPr>
            </a:p>
          </p:txBody>
        </p:sp>
      </p:grpSp>
      <p:pic>
        <p:nvPicPr>
          <p:cNvPr id="3" name="图片 2"/>
          <p:cNvPicPr>
            <a:picLocks noChangeAspect="1"/>
          </p:cNvPicPr>
          <p:nvPr/>
        </p:nvPicPr>
        <p:blipFill>
          <a:blip r:embed="rId1" cstate="email"/>
          <a:stretch>
            <a:fillRect/>
          </a:stretch>
        </p:blipFill>
        <p:spPr>
          <a:xfrm>
            <a:off x="539115" y="1275715"/>
            <a:ext cx="3596640" cy="754380"/>
          </a:xfrm>
          <a:prstGeom prst="rect">
            <a:avLst/>
          </a:prstGeom>
        </p:spPr>
      </p:pic>
      <p:grpSp>
        <p:nvGrpSpPr>
          <p:cNvPr id="8" name="组合 7"/>
          <p:cNvGrpSpPr/>
          <p:nvPr/>
        </p:nvGrpSpPr>
        <p:grpSpPr>
          <a:xfrm>
            <a:off x="683260" y="1356360"/>
            <a:ext cx="1643380" cy="1071245"/>
            <a:chOff x="1076" y="2136"/>
            <a:chExt cx="2588" cy="1687"/>
          </a:xfrm>
        </p:grpSpPr>
        <p:sp>
          <p:nvSpPr>
            <p:cNvPr id="6" name="圆角矩形 5"/>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a:stCxn id="6"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9" name="文本框 8"/>
          <p:cNvSpPr txBox="1"/>
          <p:nvPr/>
        </p:nvSpPr>
        <p:spPr>
          <a:xfrm>
            <a:off x="1049020" y="2465705"/>
            <a:ext cx="1154430" cy="460375"/>
          </a:xfrm>
          <a:prstGeom prst="rect">
            <a:avLst/>
          </a:prstGeom>
          <a:noFill/>
        </p:spPr>
        <p:txBody>
          <a:bodyPr wrap="square" rtlCol="0">
            <a:spAutoFit/>
          </a:bodyPr>
          <a:lstStyle/>
          <a:p>
            <a:r>
              <a:rPr lang="zh-CN" altLang="en-US" sz="2400">
                <a:solidFill>
                  <a:srgbClr val="FF0000"/>
                </a:solidFill>
              </a:rPr>
              <a:t>整亿数</a:t>
            </a:r>
            <a:endParaRPr lang="zh-CN" altLang="en-US" sz="2400">
              <a:solidFill>
                <a:srgbClr val="FF0000"/>
              </a:solidFill>
            </a:endParaRPr>
          </a:p>
        </p:txBody>
      </p:sp>
      <p:grpSp>
        <p:nvGrpSpPr>
          <p:cNvPr id="10" name="组合 9"/>
          <p:cNvGrpSpPr/>
          <p:nvPr/>
        </p:nvGrpSpPr>
        <p:grpSpPr>
          <a:xfrm>
            <a:off x="5147945" y="1334770"/>
            <a:ext cx="1643380" cy="1071245"/>
            <a:chOff x="1076" y="2136"/>
            <a:chExt cx="2588" cy="1687"/>
          </a:xfrm>
        </p:grpSpPr>
        <p:sp>
          <p:nvSpPr>
            <p:cNvPr id="11" name="圆角矩形 10"/>
            <p:cNvSpPr/>
            <p:nvPr/>
          </p:nvSpPr>
          <p:spPr>
            <a:xfrm>
              <a:off x="1076" y="2136"/>
              <a:ext cx="2588" cy="985"/>
            </a:xfrm>
            <a:prstGeom prst="round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a:stCxn id="11" idx="2"/>
            </p:cNvCxnSpPr>
            <p:nvPr/>
          </p:nvCxnSpPr>
          <p:spPr>
            <a:xfrm flipH="1">
              <a:off x="2370" y="3121"/>
              <a:ext cx="0" cy="703"/>
            </a:xfrm>
            <a:prstGeom prst="straightConnector1">
              <a:avLst/>
            </a:prstGeom>
            <a:ln w="28575" cmpd="sng">
              <a:solidFill>
                <a:srgbClr val="FF0000"/>
              </a:solidFill>
              <a:prstDash val="solid"/>
              <a:tailEnd type="arrow" w="med" len="med"/>
            </a:ln>
          </p:spPr>
          <p:style>
            <a:lnRef idx="1">
              <a:schemeClr val="accent2"/>
            </a:lnRef>
            <a:fillRef idx="0">
              <a:schemeClr val="accent2"/>
            </a:fillRef>
            <a:effectRef idx="0">
              <a:schemeClr val="accent2"/>
            </a:effectRef>
            <a:fontRef idx="minor">
              <a:schemeClr val="tx1"/>
            </a:fontRef>
          </p:style>
        </p:cxnSp>
      </p:grpSp>
      <p:sp>
        <p:nvSpPr>
          <p:cNvPr id="13" name="文本框 12"/>
          <p:cNvSpPr txBox="1"/>
          <p:nvPr/>
        </p:nvSpPr>
        <p:spPr>
          <a:xfrm>
            <a:off x="5266055" y="2355850"/>
            <a:ext cx="1545590" cy="460375"/>
          </a:xfrm>
          <a:prstGeom prst="rect">
            <a:avLst/>
          </a:prstGeom>
          <a:noFill/>
        </p:spPr>
        <p:txBody>
          <a:bodyPr wrap="square" rtlCol="0">
            <a:spAutoFit/>
          </a:bodyPr>
          <a:lstStyle/>
          <a:p>
            <a:r>
              <a:rPr lang="zh-CN" altLang="en-US" sz="2400">
                <a:solidFill>
                  <a:srgbClr val="FF0000"/>
                </a:solidFill>
              </a:rPr>
              <a:t>非整亿数</a:t>
            </a:r>
            <a:endParaRPr lang="zh-CN" altLang="en-US" sz="2400">
              <a:solidFill>
                <a:srgbClr val="FF0000"/>
              </a:solidFill>
            </a:endParaRPr>
          </a:p>
        </p:txBody>
      </p:sp>
      <p:grpSp>
        <p:nvGrpSpPr>
          <p:cNvPr id="18" name="组合 17"/>
          <p:cNvGrpSpPr/>
          <p:nvPr/>
        </p:nvGrpSpPr>
        <p:grpSpPr>
          <a:xfrm>
            <a:off x="1547495" y="504190"/>
            <a:ext cx="2885440" cy="1363980"/>
            <a:chOff x="2437" y="794"/>
            <a:chExt cx="4544" cy="2148"/>
          </a:xfrm>
        </p:grpSpPr>
        <p:grpSp>
          <p:nvGrpSpPr>
            <p:cNvPr id="16" name="组合 15"/>
            <p:cNvGrpSpPr/>
            <p:nvPr/>
          </p:nvGrpSpPr>
          <p:grpSpPr>
            <a:xfrm>
              <a:off x="3650" y="1442"/>
              <a:ext cx="747" cy="1500"/>
              <a:chOff x="3684" y="1442"/>
              <a:chExt cx="747" cy="1500"/>
            </a:xfrm>
          </p:grpSpPr>
          <p:sp>
            <p:nvSpPr>
              <p:cNvPr id="14" name="椭圆 13"/>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箭头连接符 14"/>
              <p:cNvCxnSpPr/>
              <p:nvPr/>
            </p:nvCxnSpPr>
            <p:spPr>
              <a:xfrm flipH="1" flipV="1">
                <a:off x="4058" y="1442"/>
                <a:ext cx="0" cy="794"/>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437" y="794"/>
              <a:ext cx="4544" cy="628"/>
            </a:xfrm>
            <a:prstGeom prst="rect">
              <a:avLst/>
            </a:prstGeom>
            <a:noFill/>
          </p:spPr>
          <p:txBody>
            <a:bodyPr wrap="square" rtlCol="0">
              <a:spAutoFit/>
            </a:bodyPr>
            <a:lstStyle/>
            <a:p>
              <a:r>
                <a:rPr lang="zh-CN" altLang="en-US" sz="2000" b="1">
                  <a:solidFill>
                    <a:srgbClr val="00B050"/>
                  </a:solidFill>
                </a:rPr>
                <a:t>改写，结果不变，用</a:t>
              </a:r>
              <a:r>
                <a:rPr lang="en-US" altLang="zh-CN" sz="2000" b="1">
                  <a:solidFill>
                    <a:srgbClr val="00B050"/>
                  </a:solidFill>
                </a:rPr>
                <a:t>“=”</a:t>
              </a:r>
              <a:endParaRPr lang="en-US" altLang="zh-CN" sz="2000" b="1">
                <a:solidFill>
                  <a:srgbClr val="00B050"/>
                </a:solidFill>
              </a:endParaRPr>
            </a:p>
          </p:txBody>
        </p:sp>
      </p:grpSp>
      <p:grpSp>
        <p:nvGrpSpPr>
          <p:cNvPr id="19" name="组合 18"/>
          <p:cNvGrpSpPr/>
          <p:nvPr/>
        </p:nvGrpSpPr>
        <p:grpSpPr>
          <a:xfrm>
            <a:off x="5363845" y="411480"/>
            <a:ext cx="2754630" cy="1438275"/>
            <a:chOff x="1320" y="677"/>
            <a:chExt cx="4338" cy="2265"/>
          </a:xfrm>
        </p:grpSpPr>
        <p:grpSp>
          <p:nvGrpSpPr>
            <p:cNvPr id="20" name="组合 19"/>
            <p:cNvGrpSpPr/>
            <p:nvPr/>
          </p:nvGrpSpPr>
          <p:grpSpPr>
            <a:xfrm>
              <a:off x="3650" y="1727"/>
              <a:ext cx="747" cy="1215"/>
              <a:chOff x="3684" y="1727"/>
              <a:chExt cx="747" cy="1215"/>
            </a:xfrm>
          </p:grpSpPr>
          <p:sp>
            <p:nvSpPr>
              <p:cNvPr id="21" name="椭圆 20"/>
              <p:cNvSpPr/>
              <p:nvPr/>
            </p:nvSpPr>
            <p:spPr>
              <a:xfrm>
                <a:off x="3684" y="2319"/>
                <a:ext cx="747" cy="623"/>
              </a:xfrm>
              <a:prstGeom prst="ellipse">
                <a:avLst/>
              </a:prstGeom>
              <a:noFill/>
              <a:ln w="25400">
                <a:solidFill>
                  <a:srgbClr val="00B050"/>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p:cNvCxnSpPr/>
              <p:nvPr/>
            </p:nvCxnSpPr>
            <p:spPr>
              <a:xfrm flipV="1">
                <a:off x="3962" y="1727"/>
                <a:ext cx="17" cy="538"/>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320" y="677"/>
              <a:ext cx="4338" cy="1113"/>
            </a:xfrm>
            <a:prstGeom prst="rect">
              <a:avLst/>
            </a:prstGeom>
            <a:noFill/>
          </p:spPr>
          <p:txBody>
            <a:bodyPr wrap="square" rtlCol="0">
              <a:spAutoFit/>
            </a:bodyPr>
            <a:lstStyle/>
            <a:p>
              <a:r>
                <a:rPr lang="zh-CN" altLang="en-US" sz="2000" b="1">
                  <a:solidFill>
                    <a:srgbClr val="00B050"/>
                  </a:solidFill>
                </a:rPr>
                <a:t>先求近似数，再改写，结果改变，用</a:t>
              </a:r>
              <a:r>
                <a:rPr lang="en-US" altLang="zh-CN" sz="2000" b="1">
                  <a:solidFill>
                    <a:srgbClr val="00B050"/>
                  </a:solidFill>
                </a:rPr>
                <a:t>“≈”</a:t>
              </a:r>
              <a:endParaRPr lang="en-US" altLang="zh-CN" sz="2000" b="1">
                <a:solidFill>
                  <a:srgbClr val="00B050"/>
                </a:solidFill>
              </a:endParaRPr>
            </a:p>
          </p:txBody>
        </p:sp>
      </p:grpSp>
      <p:sp>
        <p:nvSpPr>
          <p:cNvPr id="1048631" name="矩形 30"/>
          <p:cNvSpPr>
            <a:spLocks noChangeArrowheads="1"/>
          </p:cNvSpPr>
          <p:nvPr/>
        </p:nvSpPr>
        <p:spPr bwMode="auto">
          <a:xfrm>
            <a:off x="179070" y="3291840"/>
            <a:ext cx="3385820" cy="859155"/>
          </a:xfrm>
          <a:prstGeom prst="rect">
            <a:avLst/>
          </a:prstGeom>
          <a:solidFill>
            <a:srgbClr val="FFFF8C">
              <a:alpha val="61176"/>
            </a:srgbClr>
          </a:solidFill>
          <a:ln>
            <a:noFill/>
          </a:ln>
        </p:spPr>
        <p:txBody>
          <a:bodyPr wrap="square"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zh-CN" altLang="en-US" sz="2400" b="1">
                <a:latin typeface="楷体" panose="02010609060101010101" pitchFamily="49" charset="-122"/>
                <a:ea typeface="楷体" panose="02010609060101010101" pitchFamily="49" charset="-122"/>
              </a:rPr>
              <a:t>先分级，找到亿位，再去掉万级和个级的</a:t>
            </a:r>
            <a:r>
              <a:rPr lang="en-US" altLang="zh-CN" sz="2400" b="1">
                <a:solidFill>
                  <a:srgbClr val="FF0000"/>
                </a:solidFill>
                <a:latin typeface="楷体" panose="02010609060101010101" pitchFamily="49" charset="-122"/>
                <a:ea typeface="楷体" panose="02010609060101010101" pitchFamily="49" charset="-122"/>
              </a:rPr>
              <a:t>8</a:t>
            </a:r>
            <a:r>
              <a:rPr lang="zh-CN" altLang="en-US" sz="2400" b="1">
                <a:solidFill>
                  <a:srgbClr val="FF0000"/>
                </a:solidFill>
                <a:latin typeface="楷体" panose="02010609060101010101" pitchFamily="49" charset="-122"/>
                <a:ea typeface="楷体" panose="02010609060101010101" pitchFamily="49" charset="-122"/>
              </a:rPr>
              <a:t>个</a:t>
            </a:r>
            <a:r>
              <a:rPr lang="en-US" altLang="zh-CN" sz="2400" b="1">
                <a:solidFill>
                  <a:srgbClr val="FF0000"/>
                </a:solidFill>
                <a:latin typeface="楷体" panose="02010609060101010101" pitchFamily="49" charset="-122"/>
                <a:ea typeface="楷体" panose="02010609060101010101" pitchFamily="49" charset="-122"/>
              </a:rPr>
              <a:t>0</a:t>
            </a:r>
            <a:r>
              <a:rPr lang="zh-CN" altLang="en-US" sz="2400" b="1">
                <a:latin typeface="楷体" panose="02010609060101010101" pitchFamily="49" charset="-122"/>
                <a:ea typeface="楷体" panose="02010609060101010101" pitchFamily="49" charset="-122"/>
              </a:rPr>
              <a:t>。</a:t>
            </a:r>
            <a:endParaRPr lang="zh-CN" altLang="en-US" sz="2400" b="1">
              <a:latin typeface="楷体" panose="02010609060101010101" pitchFamily="49" charset="-122"/>
              <a:ea typeface="楷体" panose="02010609060101010101" pitchFamily="49" charset="-122"/>
            </a:endParaRPr>
          </a:p>
        </p:txBody>
      </p:sp>
      <p:sp>
        <p:nvSpPr>
          <p:cNvPr id="5" name="矩形 30"/>
          <p:cNvSpPr>
            <a:spLocks noChangeArrowheads="1"/>
          </p:cNvSpPr>
          <p:nvPr/>
        </p:nvSpPr>
        <p:spPr bwMode="auto">
          <a:xfrm>
            <a:off x="4787900" y="3147695"/>
            <a:ext cx="3385820" cy="859155"/>
          </a:xfrm>
          <a:prstGeom prst="rect">
            <a:avLst/>
          </a:prstGeom>
          <a:solidFill>
            <a:srgbClr val="FFFF8C">
              <a:alpha val="61176"/>
            </a:srgbClr>
          </a:solidFill>
          <a:ln>
            <a:noFill/>
          </a:ln>
        </p:spPr>
        <p:txBody>
          <a:bodyPr wrap="square" lIns="121917" tIns="60958" rIns="121917" bIns="60958">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r>
              <a:rPr lang="zh-CN" altLang="en-US" sz="2400" b="1">
                <a:latin typeface="楷体" panose="02010609060101010101" pitchFamily="49" charset="-122"/>
                <a:ea typeface="楷体" panose="02010609060101010101" pitchFamily="49" charset="-122"/>
              </a:rPr>
              <a:t>先分级，看清数位。</a:t>
            </a:r>
            <a:r>
              <a:rPr lang="zh-CN" altLang="en-US" sz="2400" b="1">
                <a:latin typeface="楷体" panose="02010609060101010101" pitchFamily="49" charset="-122"/>
                <a:ea typeface="楷体" panose="02010609060101010101" pitchFamily="49" charset="-122"/>
                <a:sym typeface="+mn-ea"/>
              </a:rPr>
              <a:t>再进行</a:t>
            </a:r>
            <a:r>
              <a:rPr lang="en-US" altLang="zh-CN" sz="2400" b="1">
                <a:latin typeface="楷体" panose="02010609060101010101" pitchFamily="49" charset="-122"/>
                <a:ea typeface="楷体" panose="02010609060101010101" pitchFamily="49" charset="-122"/>
                <a:sym typeface="+mn-ea"/>
              </a:rPr>
              <a:t>“</a:t>
            </a:r>
            <a:r>
              <a:rPr lang="zh-CN" altLang="en-US" sz="2400" b="1">
                <a:latin typeface="楷体" panose="02010609060101010101" pitchFamily="49" charset="-122"/>
                <a:ea typeface="楷体" panose="02010609060101010101" pitchFamily="49" charset="-122"/>
                <a:sym typeface="+mn-ea"/>
              </a:rPr>
              <a:t>四舍五入</a:t>
            </a:r>
            <a:r>
              <a:rPr lang="en-US" altLang="zh-CN" sz="2400" b="1">
                <a:latin typeface="楷体" panose="02010609060101010101" pitchFamily="49" charset="-122"/>
                <a:ea typeface="楷体" panose="02010609060101010101" pitchFamily="49" charset="-122"/>
                <a:sym typeface="+mn-ea"/>
              </a:rPr>
              <a:t>”</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3" name="文本框 22"/>
          <p:cNvSpPr txBox="1">
            <a:spLocks noChangeArrowheads="1"/>
          </p:cNvSpPr>
          <p:nvPr/>
        </p:nvSpPr>
        <p:spPr bwMode="auto">
          <a:xfrm>
            <a:off x="899160" y="1203960"/>
            <a:ext cx="4976495" cy="46037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1</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18973456000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a:t>
            </a:r>
            <a:r>
              <a:rPr lang="en-US" altLang="zh-CN" sz="2400" b="1" u="sng">
                <a:latin typeface="楷体" panose="02010609060101010101" pitchFamily="49" charset="-122"/>
                <a:ea typeface="楷体" panose="02010609060101010101" pitchFamily="49" charset="-122"/>
              </a:rPr>
              <a:t>180</a:t>
            </a:r>
            <a:r>
              <a:rPr lang="en-US" altLang="zh-CN" sz="2400" b="1">
                <a:latin typeface="楷体" panose="02010609060101010101" pitchFamily="49" charset="-122"/>
                <a:ea typeface="楷体" panose="02010609060101010101" pitchFamily="49" charset="-122"/>
              </a:rPr>
              <a:t>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51" name="TextBox 3"/>
          <p:cNvSpPr txBox="1">
            <a:spLocks noChangeArrowheads="1"/>
          </p:cNvSpPr>
          <p:nvPr/>
        </p:nvSpPr>
        <p:spPr bwMode="auto">
          <a:xfrm>
            <a:off x="467360" y="627380"/>
            <a:ext cx="7488238" cy="461963"/>
          </a:xfrm>
          <a:prstGeom prst="rect">
            <a:avLst/>
          </a:prstGeom>
          <a:noFill/>
          <a:ln>
            <a:noFill/>
          </a:ln>
        </p:spPr>
        <p:txBody>
          <a:bodyPr>
            <a:spAutoFit/>
          </a:bodyPr>
          <a:lstStyle>
            <a:lvl1pPr>
              <a:defRPr sz="2800">
                <a:solidFill>
                  <a:srgbClr val="1C1C1C"/>
                </a:solidFill>
                <a:latin typeface="Arial" panose="020B0604020202020204" pitchFamily="34" charset="0"/>
                <a:ea typeface="楷体_GB2312" panose="02010609030101010101" pitchFamily="49" charset="-122"/>
              </a:defRPr>
            </a:lvl1pPr>
            <a:lvl2pPr>
              <a:defRPr sz="2400">
                <a:solidFill>
                  <a:srgbClr val="1C1C1C"/>
                </a:solidFill>
                <a:latin typeface="Arial" panose="020B0604020202020204" pitchFamily="34" charset="0"/>
                <a:ea typeface="楷体_GB2312" panose="02010609030101010101" pitchFamily="49" charset="-122"/>
              </a:defRPr>
            </a:lvl2pPr>
            <a:lvl3pPr>
              <a:defRPr sz="2000">
                <a:solidFill>
                  <a:srgbClr val="1C1C1C"/>
                </a:solidFill>
                <a:latin typeface="Arial" panose="020B0604020202020204" pitchFamily="34" charset="0"/>
                <a:ea typeface="楷体_GB2312" panose="02010609030101010101" pitchFamily="49" charset="-122"/>
              </a:defRPr>
            </a:lvl3pPr>
            <a:lvl4pPr>
              <a:defRPr sz="2000">
                <a:solidFill>
                  <a:srgbClr val="1C1C1C"/>
                </a:solidFill>
                <a:latin typeface="Arial" panose="020B0604020202020204" pitchFamily="34" charset="0"/>
                <a:ea typeface="楷体_GB2312" panose="02010609030101010101" pitchFamily="49" charset="-122"/>
              </a:defRPr>
            </a:lvl4pPr>
            <a:lvl5pPr>
              <a:defRPr sz="1600">
                <a:solidFill>
                  <a:srgbClr val="1C1C1C"/>
                </a:solidFill>
                <a:latin typeface="Arial" panose="020B0604020202020204" pitchFamily="34" charset="0"/>
                <a:ea typeface="楷体_GB2312" panose="02010609030101010101" pitchFamily="49" charset="-122"/>
              </a:defRPr>
            </a:lvl5pPr>
            <a:lvl6pPr>
              <a:defRPr sz="1600">
                <a:solidFill>
                  <a:srgbClr val="1C1C1C"/>
                </a:solidFill>
                <a:latin typeface="Arial" panose="020B0604020202020204" pitchFamily="34" charset="0"/>
                <a:ea typeface="楷体_GB2312" panose="02010609030101010101" pitchFamily="49" charset="-122"/>
              </a:defRPr>
            </a:lvl6pPr>
            <a:lvl7pPr>
              <a:defRPr sz="1600">
                <a:solidFill>
                  <a:srgbClr val="1C1C1C"/>
                </a:solidFill>
                <a:latin typeface="Arial" panose="020B0604020202020204" pitchFamily="34" charset="0"/>
                <a:ea typeface="楷体_GB2312" panose="02010609030101010101" pitchFamily="49" charset="-122"/>
              </a:defRPr>
            </a:lvl7pPr>
            <a:lvl8pPr>
              <a:defRPr sz="1600">
                <a:solidFill>
                  <a:srgbClr val="1C1C1C"/>
                </a:solidFill>
                <a:latin typeface="Arial" panose="020B0604020202020204" pitchFamily="34" charset="0"/>
                <a:ea typeface="楷体_GB2312" panose="02010609030101010101" pitchFamily="49" charset="-122"/>
              </a:defRPr>
            </a:lvl8pPr>
            <a:lvl9pPr>
              <a:defRPr sz="1600">
                <a:solidFill>
                  <a:srgbClr val="1C1C1C"/>
                </a:solidFill>
                <a:latin typeface="Arial" panose="020B0604020202020204" pitchFamily="34" charset="0"/>
                <a:ea typeface="楷体_GB2312" panose="02010609030101010101" pitchFamily="49" charset="-122"/>
              </a:defRPr>
            </a:lvl9pPr>
          </a:lstStyle>
          <a:p>
            <a:pPr eaLnBrk="1" fontAlgn="auto" hangingPunct="1">
              <a:spcBef>
                <a:spcPct val="0"/>
              </a:spcBef>
              <a:spcAft>
                <a:spcPct val="0"/>
              </a:spcAft>
            </a:pPr>
            <a:r>
              <a:rPr lang="zh-CN" altLang="en-US" sz="2400" b="1">
                <a:solidFill>
                  <a:schemeClr val="tx1"/>
                </a:solidFill>
                <a:latin typeface="+mn-lt"/>
                <a:ea typeface="+mj-ea"/>
              </a:rPr>
              <a:t>省略下面各数亿位后面的尾数，写出它们的近似数。</a:t>
            </a:r>
            <a:endParaRPr lang="zh-CN" altLang="en-US" sz="2400" b="1">
              <a:solidFill>
                <a:schemeClr val="tx1"/>
              </a:solidFill>
              <a:latin typeface="+mn-lt"/>
              <a:ea typeface="+mj-ea"/>
            </a:endParaRPr>
          </a:p>
        </p:txBody>
      </p:sp>
      <p:cxnSp>
        <p:nvCxnSpPr>
          <p:cNvPr id="3145770" name="直接连接符 46"/>
          <p:cNvCxnSpPr>
            <a:cxnSpLocks noChangeShapeType="1"/>
          </p:cNvCxnSpPr>
          <p:nvPr/>
        </p:nvCxnSpPr>
        <p:spPr bwMode="auto">
          <a:xfrm flipH="1">
            <a:off x="2843530" y="1232218"/>
            <a:ext cx="0" cy="431800"/>
          </a:xfrm>
          <a:prstGeom prst="line">
            <a:avLst/>
          </a:prstGeom>
          <a:noFill/>
          <a:ln w="12700">
            <a:solidFill>
              <a:srgbClr val="FF00FF"/>
            </a:solidFill>
            <a:prstDash val="dash"/>
            <a:round/>
          </a:ln>
        </p:spPr>
      </p:cxnSp>
      <p:cxnSp>
        <p:nvCxnSpPr>
          <p:cNvPr id="2" name="直接连接符 46"/>
          <p:cNvCxnSpPr>
            <a:cxnSpLocks noChangeShapeType="1"/>
          </p:cNvCxnSpPr>
          <p:nvPr/>
        </p:nvCxnSpPr>
        <p:spPr bwMode="auto">
          <a:xfrm flipH="1">
            <a:off x="2195195" y="1203643"/>
            <a:ext cx="0" cy="431800"/>
          </a:xfrm>
          <a:prstGeom prst="line">
            <a:avLst/>
          </a:prstGeom>
          <a:noFill/>
          <a:ln w="12700">
            <a:solidFill>
              <a:srgbClr val="FF00FF"/>
            </a:solidFill>
            <a:prstDash val="dash"/>
            <a:round/>
          </a:ln>
        </p:spPr>
      </p:cxnSp>
      <p:sp>
        <p:nvSpPr>
          <p:cNvPr id="3" name="文本框 2"/>
          <p:cNvSpPr txBox="1"/>
          <p:nvPr/>
        </p:nvSpPr>
        <p:spPr>
          <a:xfrm>
            <a:off x="5939790" y="1203960"/>
            <a:ext cx="1725930" cy="368300"/>
          </a:xfrm>
          <a:prstGeom prst="rect">
            <a:avLst/>
          </a:prstGeom>
          <a:noFill/>
        </p:spPr>
        <p:txBody>
          <a:bodyPr wrap="none" rtlCol="0">
            <a:spAutoFit/>
          </a:bodyPr>
          <a:lstStyle/>
          <a:p>
            <a:r>
              <a:rPr lang="zh-CN" altLang="en-US"/>
              <a:t>（</a:t>
            </a:r>
            <a:r>
              <a:rPr lang="en-US" altLang="zh-CN"/>
              <a:t>       </a:t>
            </a:r>
            <a:r>
              <a:rPr lang="zh-CN" altLang="en-US">
                <a:solidFill>
                  <a:srgbClr val="FF0000"/>
                </a:solidFill>
              </a:rPr>
              <a:t>×</a:t>
            </a:r>
            <a:r>
              <a:rPr lang="en-US" altLang="zh-CN"/>
              <a:t>        </a:t>
            </a:r>
            <a:r>
              <a:rPr lang="zh-CN" altLang="en-US"/>
              <a:t>）</a:t>
            </a:r>
            <a:endParaRPr lang="zh-CN" altLang="en-US"/>
          </a:p>
        </p:txBody>
      </p:sp>
      <p:sp>
        <p:nvSpPr>
          <p:cNvPr id="4" name="文本框 3"/>
          <p:cNvSpPr txBox="1"/>
          <p:nvPr/>
        </p:nvSpPr>
        <p:spPr>
          <a:xfrm>
            <a:off x="251460" y="259080"/>
            <a:ext cx="1097280" cy="368300"/>
          </a:xfrm>
          <a:prstGeom prst="rect">
            <a:avLst/>
          </a:prstGeom>
          <a:noFill/>
        </p:spPr>
        <p:txBody>
          <a:bodyPr wrap="square" rtlCol="0">
            <a:spAutoFit/>
          </a:bodyPr>
          <a:lstStyle/>
          <a:p>
            <a:r>
              <a:rPr lang="zh-CN" altLang="en-US"/>
              <a:t>判断题：</a:t>
            </a:r>
            <a:endParaRPr lang="zh-CN" altLang="en-US"/>
          </a:p>
        </p:txBody>
      </p:sp>
      <p:sp>
        <p:nvSpPr>
          <p:cNvPr id="1048645" name="文本框 32"/>
          <p:cNvSpPr txBox="1"/>
          <p:nvPr/>
        </p:nvSpPr>
        <p:spPr>
          <a:xfrm>
            <a:off x="394970" y="2643505"/>
            <a:ext cx="7997190" cy="368300"/>
          </a:xfrm>
          <a:prstGeom prst="rect">
            <a:avLst/>
          </a:prstGeom>
          <a:solidFill>
            <a:srgbClr val="FFFFCC"/>
          </a:solidFill>
        </p:spPr>
        <p:txBody>
          <a:bodyPr wrap="square">
            <a:spAutoFit/>
          </a:bodyPr>
          <a:lstStyle/>
          <a:p>
            <a:r>
              <a:rPr lang="zh-CN" altLang="en-US" b="1">
                <a:solidFill>
                  <a:srgbClr val="FF0000"/>
                </a:solidFill>
              </a:rPr>
              <a:t>易错点：</a:t>
            </a:r>
            <a:r>
              <a:rPr lang="zh-CN" altLang="en-US" b="1">
                <a:solidFill>
                  <a:srgbClr val="FF0000"/>
                </a:solidFill>
                <a:latin typeface="+mn-lt"/>
                <a:ea typeface="楷体" panose="02010609060101010101" pitchFamily="49" charset="-122"/>
              </a:rPr>
              <a:t>省略亿位后面的尾数“五入”时，如果亿位上是9，要连续进位。</a:t>
            </a:r>
            <a:endParaRPr lang="zh-CN" altLang="en-US" b="1">
              <a:solidFill>
                <a:srgbClr val="FF0000"/>
              </a:solidFill>
              <a:latin typeface="+mn-lt"/>
              <a:ea typeface="楷体" panose="02010609060101010101" pitchFamily="49" charset="-122"/>
            </a:endParaRPr>
          </a:p>
        </p:txBody>
      </p:sp>
      <p:grpSp>
        <p:nvGrpSpPr>
          <p:cNvPr id="9" name="组合 8"/>
          <p:cNvGrpSpPr/>
          <p:nvPr/>
        </p:nvGrpSpPr>
        <p:grpSpPr>
          <a:xfrm>
            <a:off x="1750060" y="1971040"/>
            <a:ext cx="5565140" cy="459740"/>
            <a:chOff x="2756" y="3104"/>
            <a:chExt cx="8764" cy="724"/>
          </a:xfrm>
        </p:grpSpPr>
        <p:sp>
          <p:nvSpPr>
            <p:cNvPr id="5" name="文本框 4"/>
            <p:cNvSpPr txBox="1"/>
            <p:nvPr/>
          </p:nvSpPr>
          <p:spPr>
            <a:xfrm>
              <a:off x="2756" y="3177"/>
              <a:ext cx="1368" cy="580"/>
            </a:xfrm>
            <a:prstGeom prst="rect">
              <a:avLst/>
            </a:prstGeom>
            <a:noFill/>
          </p:spPr>
          <p:txBody>
            <a:bodyPr wrap="none" rtlCol="0">
              <a:spAutoFit/>
            </a:bodyPr>
            <a:lstStyle/>
            <a:p>
              <a:r>
                <a:rPr lang="zh-CN" altLang="en-US"/>
                <a:t>正确：</a:t>
              </a:r>
              <a:endParaRPr lang="zh-CN" altLang="en-US"/>
            </a:p>
          </p:txBody>
        </p:sp>
        <p:sp>
          <p:nvSpPr>
            <p:cNvPr id="6" name="文本框 22"/>
            <p:cNvSpPr txBox="1">
              <a:spLocks noChangeArrowheads="1"/>
            </p:cNvSpPr>
            <p:nvPr/>
          </p:nvSpPr>
          <p:spPr bwMode="auto">
            <a:xfrm>
              <a:off x="3684" y="3104"/>
              <a:ext cx="7837"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18973456000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a:t>
              </a:r>
              <a:r>
                <a:rPr lang="en-US" altLang="zh-CN" sz="2400" b="1" u="sng">
                  <a:latin typeface="楷体" panose="02010609060101010101" pitchFamily="49" charset="-122"/>
                  <a:ea typeface="楷体" panose="02010609060101010101" pitchFamily="49" charset="-122"/>
                </a:rPr>
                <a:t>190</a:t>
              </a:r>
              <a:r>
                <a:rPr lang="en-US" altLang="zh-CN" sz="2400" b="1">
                  <a:latin typeface="楷体" panose="02010609060101010101" pitchFamily="49" charset="-122"/>
                  <a:ea typeface="楷体" panose="02010609060101010101" pitchFamily="49" charset="-122"/>
                </a:rPr>
                <a:t>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7" name="直接连接符 46"/>
            <p:cNvCxnSpPr>
              <a:cxnSpLocks noChangeShapeType="1"/>
            </p:cNvCxnSpPr>
            <p:nvPr/>
          </p:nvCxnSpPr>
          <p:spPr bwMode="auto">
            <a:xfrm flipH="1">
              <a:off x="4591" y="3104"/>
              <a:ext cx="0" cy="680"/>
            </a:xfrm>
            <a:prstGeom prst="line">
              <a:avLst/>
            </a:prstGeom>
            <a:noFill/>
            <a:ln w="12700">
              <a:solidFill>
                <a:srgbClr val="FF00FF"/>
              </a:solidFill>
              <a:prstDash val="dash"/>
              <a:round/>
            </a:ln>
          </p:spPr>
        </p:cxnSp>
        <p:cxnSp>
          <p:nvCxnSpPr>
            <p:cNvPr id="8" name="直接连接符 46"/>
            <p:cNvCxnSpPr>
              <a:cxnSpLocks noChangeShapeType="1"/>
            </p:cNvCxnSpPr>
            <p:nvPr/>
          </p:nvCxnSpPr>
          <p:spPr bwMode="auto">
            <a:xfrm flipH="1">
              <a:off x="5499" y="3104"/>
              <a:ext cx="0" cy="680"/>
            </a:xfrm>
            <a:prstGeom prst="line">
              <a:avLst/>
            </a:prstGeom>
            <a:noFill/>
            <a:ln w="12700">
              <a:solidFill>
                <a:srgbClr val="FF00FF"/>
              </a:solidFill>
              <a:prstDash val="dash"/>
              <a:round/>
            </a:ln>
          </p:spPr>
        </p:cxnSp>
      </p:grpSp>
      <p:grpSp>
        <p:nvGrpSpPr>
          <p:cNvPr id="19" name="组合 18"/>
          <p:cNvGrpSpPr/>
          <p:nvPr/>
        </p:nvGrpSpPr>
        <p:grpSpPr>
          <a:xfrm>
            <a:off x="1508125" y="3200400"/>
            <a:ext cx="4572000" cy="485140"/>
            <a:chOff x="2323" y="5179"/>
            <a:chExt cx="7200" cy="764"/>
          </a:xfrm>
        </p:grpSpPr>
        <p:sp>
          <p:nvSpPr>
            <p:cNvPr id="1048657" name="文本框 24"/>
            <p:cNvSpPr txBox="1">
              <a:spLocks noChangeArrowheads="1"/>
            </p:cNvSpPr>
            <p:nvPr/>
          </p:nvSpPr>
          <p:spPr bwMode="auto">
            <a:xfrm>
              <a:off x="2323" y="5218"/>
              <a:ext cx="7200"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2</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428000000=4</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3145764" name="直接连接符 45"/>
            <p:cNvCxnSpPr>
              <a:cxnSpLocks noChangeShapeType="1"/>
            </p:cNvCxnSpPr>
            <p:nvPr/>
          </p:nvCxnSpPr>
          <p:spPr bwMode="auto">
            <a:xfrm flipH="1">
              <a:off x="4942" y="5240"/>
              <a:ext cx="0" cy="680"/>
            </a:xfrm>
            <a:prstGeom prst="line">
              <a:avLst/>
            </a:prstGeom>
            <a:noFill/>
            <a:ln w="12700">
              <a:solidFill>
                <a:srgbClr val="FF00FF"/>
              </a:solidFill>
              <a:prstDash val="dash"/>
              <a:round/>
            </a:ln>
          </p:spPr>
        </p:cxnSp>
        <p:cxnSp>
          <p:nvCxnSpPr>
            <p:cNvPr id="3145765" name="直接连接符 46"/>
            <p:cNvCxnSpPr>
              <a:cxnSpLocks noChangeShapeType="1"/>
            </p:cNvCxnSpPr>
            <p:nvPr/>
          </p:nvCxnSpPr>
          <p:spPr bwMode="auto">
            <a:xfrm flipH="1">
              <a:off x="3972" y="5179"/>
              <a:ext cx="0" cy="680"/>
            </a:xfrm>
            <a:prstGeom prst="line">
              <a:avLst/>
            </a:prstGeom>
            <a:noFill/>
            <a:ln w="12700">
              <a:solidFill>
                <a:srgbClr val="FF00FF"/>
              </a:solidFill>
              <a:prstDash val="dash"/>
              <a:round/>
            </a:ln>
          </p:spPr>
        </p:cxnSp>
      </p:grpSp>
      <p:sp>
        <p:nvSpPr>
          <p:cNvPr id="18" name="文本框 17"/>
          <p:cNvSpPr txBox="1"/>
          <p:nvPr/>
        </p:nvSpPr>
        <p:spPr>
          <a:xfrm>
            <a:off x="5939790" y="3270250"/>
            <a:ext cx="1725930" cy="368300"/>
          </a:xfrm>
          <a:prstGeom prst="rect">
            <a:avLst/>
          </a:prstGeom>
          <a:noFill/>
        </p:spPr>
        <p:txBody>
          <a:bodyPr wrap="none" rtlCol="0">
            <a:spAutoFit/>
          </a:bodyPr>
          <a:lstStyle/>
          <a:p>
            <a:r>
              <a:rPr lang="zh-CN" altLang="en-US"/>
              <a:t>（</a:t>
            </a:r>
            <a:r>
              <a:rPr lang="en-US" altLang="zh-CN"/>
              <a:t>       </a:t>
            </a:r>
            <a:r>
              <a:rPr lang="zh-CN" altLang="en-US">
                <a:solidFill>
                  <a:srgbClr val="FF0000"/>
                </a:solidFill>
              </a:rPr>
              <a:t>×</a:t>
            </a:r>
            <a:r>
              <a:rPr lang="en-US" altLang="zh-CN"/>
              <a:t>        </a:t>
            </a:r>
            <a:r>
              <a:rPr lang="zh-CN" altLang="en-US"/>
              <a:t>）</a:t>
            </a:r>
            <a:endParaRPr lang="zh-CN" altLang="en-US"/>
          </a:p>
        </p:txBody>
      </p:sp>
      <p:grpSp>
        <p:nvGrpSpPr>
          <p:cNvPr id="20" name="组合 19"/>
          <p:cNvGrpSpPr/>
          <p:nvPr/>
        </p:nvGrpSpPr>
        <p:grpSpPr>
          <a:xfrm>
            <a:off x="1438275" y="3723640"/>
            <a:ext cx="4711700" cy="496570"/>
            <a:chOff x="2103" y="5334"/>
            <a:chExt cx="7420" cy="782"/>
          </a:xfrm>
        </p:grpSpPr>
        <p:sp>
          <p:nvSpPr>
            <p:cNvPr id="21" name="文本框 24"/>
            <p:cNvSpPr txBox="1">
              <a:spLocks noChangeArrowheads="1"/>
            </p:cNvSpPr>
            <p:nvPr/>
          </p:nvSpPr>
          <p:spPr bwMode="auto">
            <a:xfrm>
              <a:off x="2103" y="5334"/>
              <a:ext cx="7420"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正确：</a:t>
              </a:r>
              <a:r>
                <a:rPr lang="en-US" altLang="zh-CN" sz="2400" b="1">
                  <a:latin typeface="楷体" panose="02010609060101010101" pitchFamily="49" charset="-122"/>
                  <a:ea typeface="楷体" panose="02010609060101010101" pitchFamily="49" charset="-122"/>
                </a:rPr>
                <a:t>428000000≈4</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22" name="直接连接符 45"/>
            <p:cNvCxnSpPr>
              <a:cxnSpLocks noChangeShapeType="1"/>
            </p:cNvCxnSpPr>
            <p:nvPr/>
          </p:nvCxnSpPr>
          <p:spPr bwMode="auto">
            <a:xfrm flipH="1">
              <a:off x="4880" y="5436"/>
              <a:ext cx="0" cy="680"/>
            </a:xfrm>
            <a:prstGeom prst="line">
              <a:avLst/>
            </a:prstGeom>
            <a:noFill/>
            <a:ln w="12700">
              <a:solidFill>
                <a:srgbClr val="FF00FF"/>
              </a:solidFill>
              <a:prstDash val="dash"/>
              <a:round/>
            </a:ln>
          </p:spPr>
        </p:cxnSp>
        <p:cxnSp>
          <p:nvCxnSpPr>
            <p:cNvPr id="23" name="直接连接符 46"/>
            <p:cNvCxnSpPr>
              <a:cxnSpLocks noChangeShapeType="1"/>
            </p:cNvCxnSpPr>
            <p:nvPr/>
          </p:nvCxnSpPr>
          <p:spPr bwMode="auto">
            <a:xfrm flipH="1">
              <a:off x="3921" y="5436"/>
              <a:ext cx="0" cy="680"/>
            </a:xfrm>
            <a:prstGeom prst="line">
              <a:avLst/>
            </a:prstGeom>
            <a:noFill/>
            <a:ln w="12700">
              <a:solidFill>
                <a:srgbClr val="FF00FF"/>
              </a:solidFill>
              <a:prstDash val="dash"/>
              <a:round/>
            </a:ln>
          </p:spPr>
        </p:cxnSp>
      </p:grpSp>
      <p:sp>
        <p:nvSpPr>
          <p:cNvPr id="24" name="文本框 32"/>
          <p:cNvSpPr txBox="1"/>
          <p:nvPr/>
        </p:nvSpPr>
        <p:spPr>
          <a:xfrm>
            <a:off x="828040" y="4400550"/>
            <a:ext cx="7049135" cy="368300"/>
          </a:xfrm>
          <a:prstGeom prst="rect">
            <a:avLst/>
          </a:prstGeom>
          <a:solidFill>
            <a:srgbClr val="FFFFCC"/>
          </a:solidFill>
        </p:spPr>
        <p:txBody>
          <a:bodyPr wrap="square">
            <a:spAutoFit/>
          </a:bodyPr>
          <a:lstStyle/>
          <a:p>
            <a:r>
              <a:rPr lang="zh-CN" altLang="en-US" b="1">
                <a:solidFill>
                  <a:srgbClr val="FF0000"/>
                </a:solidFill>
              </a:rPr>
              <a:t>易错点：</a:t>
            </a:r>
            <a:r>
              <a:rPr lang="zh-CN" altLang="en-US" b="1">
                <a:solidFill>
                  <a:srgbClr val="FF0000"/>
                </a:solidFill>
                <a:latin typeface="+mn-lt"/>
                <a:ea typeface="楷体" panose="02010609060101010101" pitchFamily="49" charset="-122"/>
              </a:rPr>
              <a:t>求出近似数后，要用</a:t>
            </a:r>
            <a:r>
              <a:rPr lang="en-US" altLang="zh-CN" b="1">
                <a:solidFill>
                  <a:srgbClr val="FF0000"/>
                </a:solidFill>
                <a:latin typeface="+mn-lt"/>
                <a:ea typeface="楷体" panose="02010609060101010101" pitchFamily="49" charset="-122"/>
              </a:rPr>
              <a:t>“≈”</a:t>
            </a:r>
            <a:r>
              <a:rPr lang="zh-CN" altLang="en-US" b="1">
                <a:solidFill>
                  <a:srgbClr val="FF0000"/>
                </a:solidFill>
                <a:latin typeface="+mn-lt"/>
                <a:ea typeface="楷体" panose="02010609060101010101" pitchFamily="49" charset="-122"/>
              </a:rPr>
              <a:t>连接。</a:t>
            </a:r>
            <a:endParaRPr lang="zh-CN" altLang="en-US" b="1">
              <a:solidFill>
                <a:srgbClr val="FF0000"/>
              </a:solidFill>
              <a:latin typeface="+mn-lt"/>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48645"/>
                                        </p:tgtEl>
                                        <p:attrNameLst>
                                          <p:attrName>style.visibility</p:attrName>
                                        </p:attrNameLst>
                                      </p:cBhvr>
                                      <p:to>
                                        <p:strVal val="visible"/>
                                      </p:to>
                                    </p:set>
                                    <p:anim calcmode="lin" valueType="num">
                                      <p:cBhvr additive="base">
                                        <p:cTn id="19" dur="500" fill="hold"/>
                                        <p:tgtEl>
                                          <p:spTgt spid="1048645"/>
                                        </p:tgtEl>
                                        <p:attrNameLst>
                                          <p:attrName>ppt_x</p:attrName>
                                        </p:attrNameLst>
                                      </p:cBhvr>
                                      <p:tavLst>
                                        <p:tav tm="0">
                                          <p:val>
                                            <p:strVal val="#ppt_x"/>
                                          </p:val>
                                        </p:tav>
                                        <p:tav tm="100000">
                                          <p:val>
                                            <p:strVal val="#ppt_x"/>
                                          </p:val>
                                        </p:tav>
                                      </p:tavLst>
                                    </p:anim>
                                    <p:anim calcmode="lin" valueType="num">
                                      <p:cBhvr additive="base">
                                        <p:cTn id="20" dur="500" fill="hold"/>
                                        <p:tgtEl>
                                          <p:spTgt spid="104864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48645" grpId="0" animBg="1"/>
      <p:bldP spid="18" grpId="0"/>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53" name="文本框 22"/>
          <p:cNvSpPr txBox="1">
            <a:spLocks noChangeArrowheads="1"/>
          </p:cNvSpPr>
          <p:nvPr/>
        </p:nvSpPr>
        <p:spPr bwMode="auto">
          <a:xfrm>
            <a:off x="1209675" y="1203960"/>
            <a:ext cx="5076190" cy="46037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3</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923456000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a:t>
            </a:r>
            <a:r>
              <a:rPr lang="en-US" altLang="zh-CN" sz="2400" b="1" u="sng">
                <a:latin typeface="楷体" panose="02010609060101010101" pitchFamily="49" charset="-122"/>
                <a:ea typeface="楷体" panose="02010609060101010101" pitchFamily="49" charset="-122"/>
              </a:rPr>
              <a:t>900000000</a:t>
            </a:r>
            <a:r>
              <a:rPr lang="en-US" altLang="zh-CN" sz="2400" b="1">
                <a:latin typeface="楷体" panose="02010609060101010101" pitchFamily="49" charset="-122"/>
                <a:ea typeface="楷体" panose="02010609060101010101" pitchFamily="49" charset="-122"/>
              </a:rPr>
              <a:t>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sp>
        <p:nvSpPr>
          <p:cNvPr id="1048651" name="TextBox 3"/>
          <p:cNvSpPr txBox="1">
            <a:spLocks noChangeArrowheads="1"/>
          </p:cNvSpPr>
          <p:nvPr/>
        </p:nvSpPr>
        <p:spPr bwMode="auto">
          <a:xfrm>
            <a:off x="467360" y="627380"/>
            <a:ext cx="7488238" cy="461963"/>
          </a:xfrm>
          <a:prstGeom prst="rect">
            <a:avLst/>
          </a:prstGeom>
          <a:noFill/>
          <a:ln>
            <a:noFill/>
          </a:ln>
        </p:spPr>
        <p:txBody>
          <a:bodyPr>
            <a:spAutoFit/>
          </a:bodyPr>
          <a:lstStyle>
            <a:lvl1pPr>
              <a:defRPr sz="2800">
                <a:solidFill>
                  <a:srgbClr val="1C1C1C"/>
                </a:solidFill>
                <a:latin typeface="Arial" panose="020B0604020202020204" pitchFamily="34" charset="0"/>
                <a:ea typeface="楷体_GB2312" panose="02010609030101010101" pitchFamily="49" charset="-122"/>
              </a:defRPr>
            </a:lvl1pPr>
            <a:lvl2pPr>
              <a:defRPr sz="2400">
                <a:solidFill>
                  <a:srgbClr val="1C1C1C"/>
                </a:solidFill>
                <a:latin typeface="Arial" panose="020B0604020202020204" pitchFamily="34" charset="0"/>
                <a:ea typeface="楷体_GB2312" panose="02010609030101010101" pitchFamily="49" charset="-122"/>
              </a:defRPr>
            </a:lvl2pPr>
            <a:lvl3pPr>
              <a:defRPr sz="2000">
                <a:solidFill>
                  <a:srgbClr val="1C1C1C"/>
                </a:solidFill>
                <a:latin typeface="Arial" panose="020B0604020202020204" pitchFamily="34" charset="0"/>
                <a:ea typeface="楷体_GB2312" panose="02010609030101010101" pitchFamily="49" charset="-122"/>
              </a:defRPr>
            </a:lvl3pPr>
            <a:lvl4pPr>
              <a:defRPr sz="2000">
                <a:solidFill>
                  <a:srgbClr val="1C1C1C"/>
                </a:solidFill>
                <a:latin typeface="Arial" panose="020B0604020202020204" pitchFamily="34" charset="0"/>
                <a:ea typeface="楷体_GB2312" panose="02010609030101010101" pitchFamily="49" charset="-122"/>
              </a:defRPr>
            </a:lvl4pPr>
            <a:lvl5pPr>
              <a:defRPr sz="1600">
                <a:solidFill>
                  <a:srgbClr val="1C1C1C"/>
                </a:solidFill>
                <a:latin typeface="Arial" panose="020B0604020202020204" pitchFamily="34" charset="0"/>
                <a:ea typeface="楷体_GB2312" panose="02010609030101010101" pitchFamily="49" charset="-122"/>
              </a:defRPr>
            </a:lvl5pPr>
            <a:lvl6pPr>
              <a:defRPr sz="1600">
                <a:solidFill>
                  <a:srgbClr val="1C1C1C"/>
                </a:solidFill>
                <a:latin typeface="Arial" panose="020B0604020202020204" pitchFamily="34" charset="0"/>
                <a:ea typeface="楷体_GB2312" panose="02010609030101010101" pitchFamily="49" charset="-122"/>
              </a:defRPr>
            </a:lvl6pPr>
            <a:lvl7pPr>
              <a:defRPr sz="1600">
                <a:solidFill>
                  <a:srgbClr val="1C1C1C"/>
                </a:solidFill>
                <a:latin typeface="Arial" panose="020B0604020202020204" pitchFamily="34" charset="0"/>
                <a:ea typeface="楷体_GB2312" panose="02010609030101010101" pitchFamily="49" charset="-122"/>
              </a:defRPr>
            </a:lvl7pPr>
            <a:lvl8pPr>
              <a:defRPr sz="1600">
                <a:solidFill>
                  <a:srgbClr val="1C1C1C"/>
                </a:solidFill>
                <a:latin typeface="Arial" panose="020B0604020202020204" pitchFamily="34" charset="0"/>
                <a:ea typeface="楷体_GB2312" panose="02010609030101010101" pitchFamily="49" charset="-122"/>
              </a:defRPr>
            </a:lvl8pPr>
            <a:lvl9pPr>
              <a:defRPr sz="1600">
                <a:solidFill>
                  <a:srgbClr val="1C1C1C"/>
                </a:solidFill>
                <a:latin typeface="Arial" panose="020B0604020202020204" pitchFamily="34" charset="0"/>
                <a:ea typeface="楷体_GB2312" panose="02010609030101010101" pitchFamily="49" charset="-122"/>
              </a:defRPr>
            </a:lvl9pPr>
          </a:lstStyle>
          <a:p>
            <a:pPr eaLnBrk="1" fontAlgn="auto" hangingPunct="1">
              <a:spcBef>
                <a:spcPct val="0"/>
              </a:spcBef>
              <a:spcAft>
                <a:spcPct val="0"/>
              </a:spcAft>
            </a:pPr>
            <a:r>
              <a:rPr lang="zh-CN" altLang="en-US" sz="2400" b="1">
                <a:solidFill>
                  <a:schemeClr val="tx1"/>
                </a:solidFill>
                <a:latin typeface="+mn-lt"/>
                <a:ea typeface="+mj-ea"/>
              </a:rPr>
              <a:t>省略下面各数亿位后面的尾数，写出它们的近似数。</a:t>
            </a:r>
            <a:endParaRPr lang="zh-CN" altLang="en-US" sz="2400" b="1">
              <a:solidFill>
                <a:schemeClr val="tx1"/>
              </a:solidFill>
              <a:latin typeface="+mn-lt"/>
              <a:ea typeface="+mj-ea"/>
            </a:endParaRPr>
          </a:p>
        </p:txBody>
      </p:sp>
      <p:cxnSp>
        <p:nvCxnSpPr>
          <p:cNvPr id="3145770" name="直接连接符 46"/>
          <p:cNvCxnSpPr>
            <a:cxnSpLocks noChangeShapeType="1"/>
          </p:cNvCxnSpPr>
          <p:nvPr/>
        </p:nvCxnSpPr>
        <p:spPr bwMode="auto">
          <a:xfrm flipH="1">
            <a:off x="2843530" y="1232218"/>
            <a:ext cx="0" cy="431800"/>
          </a:xfrm>
          <a:prstGeom prst="line">
            <a:avLst/>
          </a:prstGeom>
          <a:noFill/>
          <a:ln w="12700">
            <a:solidFill>
              <a:srgbClr val="FF00FF"/>
            </a:solidFill>
            <a:prstDash val="dash"/>
            <a:round/>
          </a:ln>
        </p:spPr>
      </p:cxnSp>
      <p:cxnSp>
        <p:nvCxnSpPr>
          <p:cNvPr id="2" name="直接连接符 46"/>
          <p:cNvCxnSpPr>
            <a:cxnSpLocks noChangeShapeType="1"/>
          </p:cNvCxnSpPr>
          <p:nvPr/>
        </p:nvCxnSpPr>
        <p:spPr bwMode="auto">
          <a:xfrm flipH="1">
            <a:off x="2195195" y="1203643"/>
            <a:ext cx="0" cy="431800"/>
          </a:xfrm>
          <a:prstGeom prst="line">
            <a:avLst/>
          </a:prstGeom>
          <a:noFill/>
          <a:ln w="12700">
            <a:solidFill>
              <a:srgbClr val="FF00FF"/>
            </a:solidFill>
            <a:prstDash val="dash"/>
            <a:round/>
          </a:ln>
        </p:spPr>
      </p:cxnSp>
      <p:sp>
        <p:nvSpPr>
          <p:cNvPr id="3" name="文本框 2"/>
          <p:cNvSpPr txBox="1"/>
          <p:nvPr/>
        </p:nvSpPr>
        <p:spPr>
          <a:xfrm>
            <a:off x="6372225" y="1275715"/>
            <a:ext cx="1725930" cy="368300"/>
          </a:xfrm>
          <a:prstGeom prst="rect">
            <a:avLst/>
          </a:prstGeom>
          <a:noFill/>
        </p:spPr>
        <p:txBody>
          <a:bodyPr wrap="none" rtlCol="0">
            <a:spAutoFit/>
          </a:bodyPr>
          <a:lstStyle/>
          <a:p>
            <a:r>
              <a:rPr lang="zh-CN" altLang="en-US"/>
              <a:t>（</a:t>
            </a:r>
            <a:r>
              <a:rPr lang="en-US" altLang="zh-CN"/>
              <a:t>       </a:t>
            </a:r>
            <a:r>
              <a:rPr lang="zh-CN" altLang="en-US">
                <a:solidFill>
                  <a:srgbClr val="FF0000"/>
                </a:solidFill>
              </a:rPr>
              <a:t>×</a:t>
            </a:r>
            <a:r>
              <a:rPr lang="en-US" altLang="zh-CN"/>
              <a:t>        </a:t>
            </a:r>
            <a:r>
              <a:rPr lang="zh-CN" altLang="en-US"/>
              <a:t>）</a:t>
            </a:r>
            <a:endParaRPr lang="zh-CN" altLang="en-US"/>
          </a:p>
        </p:txBody>
      </p:sp>
      <p:sp>
        <p:nvSpPr>
          <p:cNvPr id="4" name="文本框 3"/>
          <p:cNvSpPr txBox="1"/>
          <p:nvPr/>
        </p:nvSpPr>
        <p:spPr>
          <a:xfrm>
            <a:off x="251460" y="259080"/>
            <a:ext cx="1097280" cy="368300"/>
          </a:xfrm>
          <a:prstGeom prst="rect">
            <a:avLst/>
          </a:prstGeom>
          <a:noFill/>
        </p:spPr>
        <p:txBody>
          <a:bodyPr wrap="square" rtlCol="0">
            <a:spAutoFit/>
          </a:bodyPr>
          <a:lstStyle/>
          <a:p>
            <a:r>
              <a:rPr lang="zh-CN" altLang="en-US"/>
              <a:t>判断题：</a:t>
            </a:r>
            <a:endParaRPr lang="zh-CN" altLang="en-US"/>
          </a:p>
        </p:txBody>
      </p:sp>
      <p:grpSp>
        <p:nvGrpSpPr>
          <p:cNvPr id="9" name="组合 8"/>
          <p:cNvGrpSpPr/>
          <p:nvPr/>
        </p:nvGrpSpPr>
        <p:grpSpPr>
          <a:xfrm>
            <a:off x="1710690" y="1995805"/>
            <a:ext cx="5565775" cy="460375"/>
            <a:chOff x="2756" y="3104"/>
            <a:chExt cx="8765" cy="725"/>
          </a:xfrm>
        </p:grpSpPr>
        <p:sp>
          <p:nvSpPr>
            <p:cNvPr id="5" name="文本框 4"/>
            <p:cNvSpPr txBox="1"/>
            <p:nvPr/>
          </p:nvSpPr>
          <p:spPr>
            <a:xfrm>
              <a:off x="2756" y="3177"/>
              <a:ext cx="1368" cy="580"/>
            </a:xfrm>
            <a:prstGeom prst="rect">
              <a:avLst/>
            </a:prstGeom>
            <a:noFill/>
          </p:spPr>
          <p:txBody>
            <a:bodyPr wrap="none" rtlCol="0">
              <a:spAutoFit/>
            </a:bodyPr>
            <a:lstStyle/>
            <a:p>
              <a:r>
                <a:rPr lang="zh-CN" altLang="en-US"/>
                <a:t>正确：</a:t>
              </a:r>
              <a:endParaRPr lang="zh-CN" altLang="en-US"/>
            </a:p>
          </p:txBody>
        </p:sp>
        <p:sp>
          <p:nvSpPr>
            <p:cNvPr id="6" name="文本框 22"/>
            <p:cNvSpPr txBox="1">
              <a:spLocks noChangeArrowheads="1"/>
            </p:cNvSpPr>
            <p:nvPr/>
          </p:nvSpPr>
          <p:spPr bwMode="auto">
            <a:xfrm>
              <a:off x="4181" y="3104"/>
              <a:ext cx="7340"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en-US" altLang="zh-CN" sz="2400" b="1">
                  <a:latin typeface="楷体" panose="02010609060101010101" pitchFamily="49" charset="-122"/>
                  <a:ea typeface="楷体" panose="02010609060101010101" pitchFamily="49" charset="-122"/>
                </a:rPr>
                <a:t>923456000</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a:t>
              </a:r>
              <a:r>
                <a:rPr lang="en-US" altLang="zh-CN" sz="2400" b="1" u="sng">
                  <a:latin typeface="楷体" panose="02010609060101010101" pitchFamily="49" charset="-122"/>
                  <a:ea typeface="楷体" panose="02010609060101010101" pitchFamily="49" charset="-122"/>
                </a:rPr>
                <a:t>9</a:t>
              </a:r>
              <a:r>
                <a:rPr lang="en-US" altLang="zh-CN" sz="2400" b="1">
                  <a:latin typeface="楷体" panose="02010609060101010101" pitchFamily="49" charset="-122"/>
                  <a:ea typeface="楷体" panose="02010609060101010101" pitchFamily="49" charset="-122"/>
                </a:rPr>
                <a:t>___</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7" name="直接连接符 46"/>
            <p:cNvCxnSpPr>
              <a:cxnSpLocks noChangeShapeType="1"/>
            </p:cNvCxnSpPr>
            <p:nvPr/>
          </p:nvCxnSpPr>
          <p:spPr bwMode="auto">
            <a:xfrm flipH="1">
              <a:off x="4591" y="3104"/>
              <a:ext cx="0" cy="680"/>
            </a:xfrm>
            <a:prstGeom prst="line">
              <a:avLst/>
            </a:prstGeom>
            <a:noFill/>
            <a:ln w="12700">
              <a:solidFill>
                <a:srgbClr val="FF00FF"/>
              </a:solidFill>
              <a:prstDash val="dash"/>
              <a:round/>
            </a:ln>
          </p:spPr>
        </p:cxnSp>
        <p:cxnSp>
          <p:nvCxnSpPr>
            <p:cNvPr id="8" name="直接连接符 46"/>
            <p:cNvCxnSpPr>
              <a:cxnSpLocks noChangeShapeType="1"/>
            </p:cNvCxnSpPr>
            <p:nvPr/>
          </p:nvCxnSpPr>
          <p:spPr bwMode="auto">
            <a:xfrm flipH="1">
              <a:off x="5499" y="3104"/>
              <a:ext cx="0" cy="680"/>
            </a:xfrm>
            <a:prstGeom prst="line">
              <a:avLst/>
            </a:prstGeom>
            <a:noFill/>
            <a:ln w="12700">
              <a:solidFill>
                <a:srgbClr val="FF00FF"/>
              </a:solidFill>
              <a:prstDash val="dash"/>
              <a:round/>
            </a:ln>
          </p:spPr>
        </p:cxnSp>
      </p:grpSp>
      <p:grpSp>
        <p:nvGrpSpPr>
          <p:cNvPr id="19" name="组合 18"/>
          <p:cNvGrpSpPr/>
          <p:nvPr/>
        </p:nvGrpSpPr>
        <p:grpSpPr>
          <a:xfrm>
            <a:off x="1258570" y="2643505"/>
            <a:ext cx="4721225" cy="504190"/>
            <a:chOff x="2088" y="5334"/>
            <a:chExt cx="7435" cy="794"/>
          </a:xfrm>
        </p:grpSpPr>
        <p:sp>
          <p:nvSpPr>
            <p:cNvPr id="1048657" name="文本框 24"/>
            <p:cNvSpPr txBox="1">
              <a:spLocks noChangeArrowheads="1"/>
            </p:cNvSpPr>
            <p:nvPr/>
          </p:nvSpPr>
          <p:spPr bwMode="auto">
            <a:xfrm>
              <a:off x="2088" y="5334"/>
              <a:ext cx="7435"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4</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3458000000≈35</a:t>
              </a:r>
              <a:endParaRPr lang="zh-CN" altLang="en-US" sz="2400" b="1">
                <a:latin typeface="楷体" panose="02010609060101010101" pitchFamily="49" charset="-122"/>
                <a:ea typeface="楷体" panose="02010609060101010101" pitchFamily="49" charset="-122"/>
              </a:endParaRPr>
            </a:p>
          </p:txBody>
        </p:sp>
        <p:cxnSp>
          <p:nvCxnSpPr>
            <p:cNvPr id="3145764" name="直接连接符 45"/>
            <p:cNvCxnSpPr>
              <a:cxnSpLocks noChangeShapeType="1"/>
            </p:cNvCxnSpPr>
            <p:nvPr/>
          </p:nvCxnSpPr>
          <p:spPr bwMode="auto">
            <a:xfrm flipH="1">
              <a:off x="4880" y="5436"/>
              <a:ext cx="0" cy="680"/>
            </a:xfrm>
            <a:prstGeom prst="line">
              <a:avLst/>
            </a:prstGeom>
            <a:noFill/>
            <a:ln w="12700">
              <a:solidFill>
                <a:srgbClr val="FF00FF"/>
              </a:solidFill>
              <a:prstDash val="dash"/>
              <a:round/>
            </a:ln>
          </p:spPr>
        </p:cxnSp>
        <p:cxnSp>
          <p:nvCxnSpPr>
            <p:cNvPr id="3145765" name="直接连接符 46"/>
            <p:cNvCxnSpPr>
              <a:cxnSpLocks noChangeShapeType="1"/>
            </p:cNvCxnSpPr>
            <p:nvPr/>
          </p:nvCxnSpPr>
          <p:spPr bwMode="auto">
            <a:xfrm flipH="1">
              <a:off x="3904" y="5448"/>
              <a:ext cx="0" cy="680"/>
            </a:xfrm>
            <a:prstGeom prst="line">
              <a:avLst/>
            </a:prstGeom>
            <a:noFill/>
            <a:ln w="12700">
              <a:solidFill>
                <a:srgbClr val="FF00FF"/>
              </a:solidFill>
              <a:prstDash val="dash"/>
              <a:round/>
            </a:ln>
          </p:spPr>
        </p:cxnSp>
      </p:grpSp>
      <p:sp>
        <p:nvSpPr>
          <p:cNvPr id="18" name="文本框 17"/>
          <p:cNvSpPr txBox="1"/>
          <p:nvPr/>
        </p:nvSpPr>
        <p:spPr>
          <a:xfrm>
            <a:off x="6228080" y="2571750"/>
            <a:ext cx="1725930" cy="368300"/>
          </a:xfrm>
          <a:prstGeom prst="rect">
            <a:avLst/>
          </a:prstGeom>
          <a:noFill/>
        </p:spPr>
        <p:txBody>
          <a:bodyPr wrap="none" rtlCol="0">
            <a:spAutoFit/>
          </a:bodyPr>
          <a:lstStyle/>
          <a:p>
            <a:r>
              <a:rPr lang="zh-CN" altLang="en-US"/>
              <a:t>（</a:t>
            </a:r>
            <a:r>
              <a:rPr lang="en-US" altLang="zh-CN"/>
              <a:t>       </a:t>
            </a:r>
            <a:r>
              <a:rPr lang="zh-CN" altLang="en-US">
                <a:solidFill>
                  <a:srgbClr val="FF0000"/>
                </a:solidFill>
              </a:rPr>
              <a:t>×</a:t>
            </a:r>
            <a:r>
              <a:rPr lang="en-US" altLang="zh-CN"/>
              <a:t>        </a:t>
            </a:r>
            <a:r>
              <a:rPr lang="zh-CN" altLang="en-US"/>
              <a:t>）</a:t>
            </a:r>
            <a:endParaRPr lang="zh-CN" altLang="en-US"/>
          </a:p>
        </p:txBody>
      </p:sp>
      <p:grpSp>
        <p:nvGrpSpPr>
          <p:cNvPr id="20" name="组合 19"/>
          <p:cNvGrpSpPr/>
          <p:nvPr/>
        </p:nvGrpSpPr>
        <p:grpSpPr>
          <a:xfrm>
            <a:off x="1547495" y="3291205"/>
            <a:ext cx="4896485" cy="496570"/>
            <a:chOff x="1812" y="5334"/>
            <a:chExt cx="7711" cy="782"/>
          </a:xfrm>
        </p:grpSpPr>
        <p:sp>
          <p:nvSpPr>
            <p:cNvPr id="21" name="文本框 24"/>
            <p:cNvSpPr txBox="1">
              <a:spLocks noChangeArrowheads="1"/>
            </p:cNvSpPr>
            <p:nvPr/>
          </p:nvSpPr>
          <p:spPr bwMode="auto">
            <a:xfrm>
              <a:off x="1812" y="5334"/>
              <a:ext cx="7711" cy="725"/>
            </a:xfrm>
            <a:prstGeom prst="rect">
              <a:avLst/>
            </a:prstGeom>
            <a:noFill/>
            <a:ln>
              <a:noFill/>
            </a:ln>
          </p:spPr>
          <p:txBody>
            <a:bodyPr wrap="square">
              <a:spAutoFit/>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r>
                <a:rPr lang="zh-CN" altLang="en-US" sz="2400" b="1">
                  <a:latin typeface="楷体" panose="02010609060101010101" pitchFamily="49" charset="-122"/>
                  <a:ea typeface="楷体" panose="02010609060101010101" pitchFamily="49" charset="-122"/>
                </a:rPr>
                <a:t>正确：</a:t>
              </a:r>
              <a:r>
                <a:rPr lang="en-US" altLang="zh-CN" sz="2400" b="1">
                  <a:latin typeface="楷体" panose="02010609060101010101" pitchFamily="49" charset="-122"/>
                  <a:ea typeface="楷体" panose="02010609060101010101" pitchFamily="49" charset="-122"/>
                </a:rPr>
                <a:t>3458000000≈35</a:t>
              </a:r>
              <a:r>
                <a:rPr lang="zh-CN" altLang="en-US" sz="2400" b="1">
                  <a:latin typeface="楷体" panose="02010609060101010101" pitchFamily="49" charset="-122"/>
                  <a:ea typeface="楷体" panose="02010609060101010101" pitchFamily="49" charset="-122"/>
                </a:rPr>
                <a:t>亿</a:t>
              </a:r>
              <a:endParaRPr lang="zh-CN" altLang="en-US" sz="2400" b="1">
                <a:latin typeface="楷体" panose="02010609060101010101" pitchFamily="49" charset="-122"/>
                <a:ea typeface="楷体" panose="02010609060101010101" pitchFamily="49" charset="-122"/>
              </a:endParaRPr>
            </a:p>
          </p:txBody>
        </p:sp>
        <p:cxnSp>
          <p:nvCxnSpPr>
            <p:cNvPr id="22" name="直接连接符 45"/>
            <p:cNvCxnSpPr>
              <a:cxnSpLocks noChangeShapeType="1"/>
            </p:cNvCxnSpPr>
            <p:nvPr/>
          </p:nvCxnSpPr>
          <p:spPr bwMode="auto">
            <a:xfrm flipH="1">
              <a:off x="4880" y="5436"/>
              <a:ext cx="0" cy="680"/>
            </a:xfrm>
            <a:prstGeom prst="line">
              <a:avLst/>
            </a:prstGeom>
            <a:noFill/>
            <a:ln w="12700">
              <a:solidFill>
                <a:srgbClr val="FF00FF"/>
              </a:solidFill>
              <a:prstDash val="dash"/>
              <a:round/>
            </a:ln>
          </p:spPr>
        </p:cxnSp>
        <p:cxnSp>
          <p:nvCxnSpPr>
            <p:cNvPr id="23" name="直接连接符 46"/>
            <p:cNvCxnSpPr>
              <a:cxnSpLocks noChangeShapeType="1"/>
            </p:cNvCxnSpPr>
            <p:nvPr/>
          </p:nvCxnSpPr>
          <p:spPr bwMode="auto">
            <a:xfrm flipH="1">
              <a:off x="3921" y="5436"/>
              <a:ext cx="0" cy="680"/>
            </a:xfrm>
            <a:prstGeom prst="line">
              <a:avLst/>
            </a:prstGeom>
            <a:noFill/>
            <a:ln w="12700">
              <a:solidFill>
                <a:srgbClr val="FF00FF"/>
              </a:solidFill>
              <a:prstDash val="dash"/>
              <a:round/>
            </a:ln>
          </p:spPr>
        </p:cxnSp>
      </p:grpSp>
      <p:sp>
        <p:nvSpPr>
          <p:cNvPr id="24" name="文本框 32"/>
          <p:cNvSpPr txBox="1"/>
          <p:nvPr/>
        </p:nvSpPr>
        <p:spPr>
          <a:xfrm>
            <a:off x="543560" y="4300220"/>
            <a:ext cx="7049135" cy="368300"/>
          </a:xfrm>
          <a:prstGeom prst="rect">
            <a:avLst/>
          </a:prstGeom>
          <a:solidFill>
            <a:srgbClr val="FFFFCC"/>
          </a:solidFill>
        </p:spPr>
        <p:txBody>
          <a:bodyPr wrap="square">
            <a:spAutoFit/>
          </a:bodyPr>
          <a:lstStyle/>
          <a:p>
            <a:r>
              <a:rPr lang="zh-CN" altLang="en-US" b="1">
                <a:solidFill>
                  <a:srgbClr val="FF0000"/>
                </a:solidFill>
              </a:rPr>
              <a:t>易错点：</a:t>
            </a:r>
            <a:r>
              <a:rPr lang="zh-CN" altLang="en-US" b="1">
                <a:solidFill>
                  <a:srgbClr val="FF0000"/>
                </a:solidFill>
                <a:latin typeface="+mn-lt"/>
                <a:ea typeface="楷体" panose="02010609060101010101" pitchFamily="49" charset="-122"/>
              </a:rPr>
              <a:t>看清单位，求出近似数后，不要忘记写或多写“亿”字。</a:t>
            </a:r>
            <a:endParaRPr lang="zh-CN" altLang="en-US" b="1">
              <a:solidFill>
                <a:srgbClr val="FF0000"/>
              </a:solidFill>
              <a:latin typeface="+mn-lt"/>
              <a:ea typeface="楷体" panose="02010609060101010101" pitchFamily="49" charset="-122"/>
            </a:endParaRPr>
          </a:p>
        </p:txBody>
      </p:sp>
      <p:cxnSp>
        <p:nvCxnSpPr>
          <p:cNvPr id="10" name="直接连接符 46"/>
          <p:cNvCxnSpPr>
            <a:cxnSpLocks noChangeShapeType="1"/>
          </p:cNvCxnSpPr>
          <p:nvPr/>
        </p:nvCxnSpPr>
        <p:spPr bwMode="auto">
          <a:xfrm flipH="1">
            <a:off x="4067810" y="1203960"/>
            <a:ext cx="0" cy="431800"/>
          </a:xfrm>
          <a:prstGeom prst="line">
            <a:avLst/>
          </a:prstGeom>
          <a:noFill/>
          <a:ln w="12700">
            <a:solidFill>
              <a:srgbClr val="FF00FF"/>
            </a:solidFill>
            <a:prstDash val="dash"/>
            <a:round/>
          </a:ln>
        </p:spPr>
      </p:cxnSp>
      <p:cxnSp>
        <p:nvCxnSpPr>
          <p:cNvPr id="11" name="直接连接符 46"/>
          <p:cNvCxnSpPr>
            <a:cxnSpLocks noChangeShapeType="1"/>
          </p:cNvCxnSpPr>
          <p:nvPr/>
        </p:nvCxnSpPr>
        <p:spPr bwMode="auto">
          <a:xfrm flipH="1">
            <a:off x="4715510" y="1232535"/>
            <a:ext cx="0" cy="431800"/>
          </a:xfrm>
          <a:prstGeom prst="line">
            <a:avLst/>
          </a:prstGeom>
          <a:noFill/>
          <a:ln w="12700">
            <a:solidFill>
              <a:srgbClr val="FF00FF"/>
            </a:solidFill>
            <a:prstDash val="dash"/>
            <a:round/>
          </a:ln>
        </p:spPr>
      </p:cxnSp>
      <p:sp>
        <p:nvSpPr>
          <p:cNvPr id="12" name="文本框 11"/>
          <p:cNvSpPr txBox="1"/>
          <p:nvPr/>
        </p:nvSpPr>
        <p:spPr>
          <a:xfrm>
            <a:off x="2051685" y="3841750"/>
            <a:ext cx="411480" cy="368300"/>
          </a:xfrm>
          <a:prstGeom prst="rect">
            <a:avLst/>
          </a:prstGeom>
          <a:noFill/>
        </p:spPr>
        <p:txBody>
          <a:bodyPr wrap="none" rtlCol="0">
            <a:spAutoFit/>
          </a:bodyPr>
          <a:lstStyle/>
          <a:p>
            <a:r>
              <a:rPr lang="zh-CN" altLang="en-US"/>
              <a:t>或</a:t>
            </a:r>
            <a:endParaRPr lang="zh-CN" altLang="en-US"/>
          </a:p>
        </p:txBody>
      </p:sp>
      <p:grpSp>
        <p:nvGrpSpPr>
          <p:cNvPr id="27" name="组合 26"/>
          <p:cNvGrpSpPr/>
          <p:nvPr/>
        </p:nvGrpSpPr>
        <p:grpSpPr>
          <a:xfrm>
            <a:off x="2483485" y="3796030"/>
            <a:ext cx="3562350" cy="503555"/>
            <a:chOff x="3911" y="5978"/>
            <a:chExt cx="5610" cy="793"/>
          </a:xfrm>
        </p:grpSpPr>
        <p:sp>
          <p:nvSpPr>
            <p:cNvPr id="13" name="文本框 12"/>
            <p:cNvSpPr txBox="1"/>
            <p:nvPr/>
          </p:nvSpPr>
          <p:spPr>
            <a:xfrm>
              <a:off x="3911" y="5978"/>
              <a:ext cx="5610" cy="725"/>
            </a:xfrm>
            <a:prstGeom prst="rect">
              <a:avLst/>
            </a:prstGeom>
            <a:noFill/>
          </p:spPr>
          <p:txBody>
            <a:bodyPr wrap="none" rtlCol="0" anchor="t">
              <a:spAutoFit/>
            </a:bodyPr>
            <a:lstStyle/>
            <a:p>
              <a:r>
                <a:rPr lang="en-US" altLang="zh-CN" sz="2400" b="1">
                  <a:latin typeface="楷体" panose="02010609060101010101" pitchFamily="49" charset="-122"/>
                  <a:ea typeface="楷体" panose="02010609060101010101" pitchFamily="49" charset="-122"/>
                  <a:sym typeface="+mn-ea"/>
                </a:rPr>
                <a:t>3458000000≈3500000000</a:t>
              </a:r>
              <a:endParaRPr lang="en-US" altLang="zh-CN" sz="2400" b="1">
                <a:latin typeface="楷体" panose="02010609060101010101" pitchFamily="49" charset="-122"/>
                <a:ea typeface="楷体" panose="02010609060101010101" pitchFamily="49" charset="-122"/>
              </a:endParaRPr>
            </a:p>
          </p:txBody>
        </p:sp>
        <p:cxnSp>
          <p:nvCxnSpPr>
            <p:cNvPr id="14" name="直接连接符 45"/>
            <p:cNvCxnSpPr>
              <a:cxnSpLocks noChangeShapeType="1"/>
            </p:cNvCxnSpPr>
            <p:nvPr/>
          </p:nvCxnSpPr>
          <p:spPr bwMode="auto">
            <a:xfrm flipH="1">
              <a:off x="4529" y="6023"/>
              <a:ext cx="0" cy="680"/>
            </a:xfrm>
            <a:prstGeom prst="line">
              <a:avLst/>
            </a:prstGeom>
            <a:noFill/>
            <a:ln w="12700">
              <a:solidFill>
                <a:srgbClr val="FF00FF"/>
              </a:solidFill>
              <a:prstDash val="dash"/>
              <a:round/>
            </a:ln>
          </p:spPr>
        </p:cxnSp>
        <p:cxnSp>
          <p:nvCxnSpPr>
            <p:cNvPr id="15" name="直接连接符 45"/>
            <p:cNvCxnSpPr>
              <a:cxnSpLocks noChangeShapeType="1"/>
            </p:cNvCxnSpPr>
            <p:nvPr/>
          </p:nvCxnSpPr>
          <p:spPr bwMode="auto">
            <a:xfrm flipH="1">
              <a:off x="5505" y="6050"/>
              <a:ext cx="0" cy="680"/>
            </a:xfrm>
            <a:prstGeom prst="line">
              <a:avLst/>
            </a:prstGeom>
            <a:noFill/>
            <a:ln w="12700">
              <a:solidFill>
                <a:srgbClr val="FF00FF"/>
              </a:solidFill>
              <a:prstDash val="dash"/>
              <a:round/>
            </a:ln>
          </p:spPr>
        </p:cxnSp>
        <p:cxnSp>
          <p:nvCxnSpPr>
            <p:cNvPr id="25" name="直接连接符 45"/>
            <p:cNvCxnSpPr>
              <a:cxnSpLocks noChangeShapeType="1"/>
            </p:cNvCxnSpPr>
            <p:nvPr/>
          </p:nvCxnSpPr>
          <p:spPr bwMode="auto">
            <a:xfrm flipH="1">
              <a:off x="7426" y="6091"/>
              <a:ext cx="0" cy="680"/>
            </a:xfrm>
            <a:prstGeom prst="line">
              <a:avLst/>
            </a:prstGeom>
            <a:noFill/>
            <a:ln w="12700">
              <a:solidFill>
                <a:srgbClr val="FF00FF"/>
              </a:solidFill>
              <a:prstDash val="dash"/>
              <a:round/>
            </a:ln>
          </p:spPr>
        </p:cxnSp>
        <p:cxnSp>
          <p:nvCxnSpPr>
            <p:cNvPr id="26" name="直接连接符 45"/>
            <p:cNvCxnSpPr>
              <a:cxnSpLocks noChangeShapeType="1"/>
            </p:cNvCxnSpPr>
            <p:nvPr/>
          </p:nvCxnSpPr>
          <p:spPr bwMode="auto">
            <a:xfrm flipH="1">
              <a:off x="8447" y="6023"/>
              <a:ext cx="0" cy="680"/>
            </a:xfrm>
            <a:prstGeom prst="line">
              <a:avLst/>
            </a:prstGeom>
            <a:noFill/>
            <a:ln w="12700">
              <a:solidFill>
                <a:srgbClr val="FF00FF"/>
              </a:solidFill>
              <a:prstDash val="dash"/>
              <a:roun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8" grpId="0"/>
      <p:bldP spid="24"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9" name="图片 1"/>
          <p:cNvPicPr>
            <a:picLocks noChangeAspect="1"/>
          </p:cNvPicPr>
          <p:nvPr/>
        </p:nvPicPr>
        <p:blipFill>
          <a:blip r:embed="rId1" cstate="email"/>
          <a:stretch>
            <a:fillRect/>
          </a:stretch>
        </p:blipFill>
        <p:spPr bwMode="auto">
          <a:xfrm>
            <a:off x="4427538" y="858838"/>
            <a:ext cx="4356100" cy="1819275"/>
          </a:xfrm>
          <a:prstGeom prst="rect">
            <a:avLst/>
          </a:prstGeom>
          <a:solidFill>
            <a:schemeClr val="bg1"/>
          </a:solidFill>
          <a:ln w="12700" cmpd="dbl">
            <a:solidFill>
              <a:schemeClr val="tx1"/>
            </a:solidFill>
            <a:miter lim="800000"/>
            <a:headEnd/>
            <a:tailEnd/>
          </a:ln>
        </p:spPr>
      </p:pic>
      <p:pic>
        <p:nvPicPr>
          <p:cNvPr id="2097170" name="图片 2"/>
          <p:cNvPicPr>
            <a:picLocks noChangeAspect="1"/>
          </p:cNvPicPr>
          <p:nvPr/>
        </p:nvPicPr>
        <p:blipFill>
          <a:blip r:embed="rId2" cstate="email"/>
          <a:stretch>
            <a:fillRect/>
          </a:stretch>
        </p:blipFill>
        <p:spPr bwMode="auto">
          <a:xfrm>
            <a:off x="392113" y="601663"/>
            <a:ext cx="3884612" cy="2332037"/>
          </a:xfrm>
          <a:prstGeom prst="rect">
            <a:avLst/>
          </a:prstGeom>
          <a:solidFill>
            <a:schemeClr val="bg1"/>
          </a:solidFill>
          <a:ln w="12700" cmpd="dbl">
            <a:solidFill>
              <a:schemeClr val="tx1"/>
            </a:solidFill>
            <a:miter lim="800000"/>
            <a:headEnd/>
            <a:tailEnd/>
          </a:ln>
        </p:spPr>
      </p:pic>
      <p:pic>
        <p:nvPicPr>
          <p:cNvPr id="2097171" name="图片 3"/>
          <p:cNvPicPr>
            <a:picLocks noChangeAspect="1" noChangeArrowheads="1"/>
          </p:cNvPicPr>
          <p:nvPr/>
        </p:nvPicPr>
        <p:blipFill>
          <a:blip r:embed="rId3" cstate="email"/>
          <a:stretch>
            <a:fillRect/>
          </a:stretch>
        </p:blipFill>
        <p:spPr bwMode="auto">
          <a:xfrm>
            <a:off x="392113" y="3148013"/>
            <a:ext cx="1042987" cy="1258887"/>
          </a:xfrm>
          <a:prstGeom prst="rect">
            <a:avLst/>
          </a:prstGeom>
          <a:noFill/>
          <a:ln>
            <a:noFill/>
          </a:ln>
        </p:spPr>
      </p:pic>
      <p:sp>
        <p:nvSpPr>
          <p:cNvPr id="1048646" name="AutoShape 27"/>
          <p:cNvSpPr>
            <a:spLocks noChangeArrowheads="1"/>
          </p:cNvSpPr>
          <p:nvPr/>
        </p:nvSpPr>
        <p:spPr bwMode="auto">
          <a:xfrm>
            <a:off x="1692275" y="3208338"/>
            <a:ext cx="6408738" cy="938212"/>
          </a:xfrm>
          <a:prstGeom prst="wedgeRoundRectCallout">
            <a:avLst>
              <a:gd name="adj1" fmla="val -55111"/>
              <a:gd name="adj2" fmla="val 32685"/>
              <a:gd name="adj3" fmla="val 16667"/>
            </a:avLst>
          </a:prstGeom>
          <a:solidFill>
            <a:srgbClr val="FFFFFF"/>
          </a:solidFill>
          <a:ln w="19050">
            <a:solidFill>
              <a:srgbClr val="3D87C6"/>
            </a:solidFill>
            <a:miter lim="800000"/>
          </a:ln>
        </p:spPr>
        <p:txBody>
          <a:bodyPr/>
          <a:lstStyle>
            <a:lvl1pPr>
              <a:defRPr>
                <a:solidFill>
                  <a:schemeClr val="tx1"/>
                </a:solidFill>
                <a:latin typeface="Times New Roman" panose="02020603050405020304" pitchFamily="18" charset="0"/>
                <a:ea typeface="黑体" panose="02010609060101010101" pitchFamily="49" charset="-122"/>
              </a:defRPr>
            </a:lvl1pPr>
            <a:lvl2pPr marL="742950" indent="-285750">
              <a:defRPr>
                <a:solidFill>
                  <a:schemeClr val="tx1"/>
                </a:solidFill>
                <a:latin typeface="Times New Roman" panose="02020603050405020304" pitchFamily="18" charset="0"/>
                <a:ea typeface="黑体" panose="02010609060101010101" pitchFamily="49" charset="-122"/>
              </a:defRPr>
            </a:lvl2pPr>
            <a:lvl3pPr marL="1143000" indent="-228600">
              <a:defRPr>
                <a:solidFill>
                  <a:schemeClr val="tx1"/>
                </a:solidFill>
                <a:latin typeface="Times New Roman" panose="02020603050405020304" pitchFamily="18" charset="0"/>
                <a:ea typeface="黑体" panose="02010609060101010101" pitchFamily="49" charset="-122"/>
              </a:defRPr>
            </a:lvl3pPr>
            <a:lvl4pPr marL="1600200" indent="-228600">
              <a:defRPr>
                <a:solidFill>
                  <a:schemeClr val="tx1"/>
                </a:solidFill>
                <a:latin typeface="Times New Roman" panose="02020603050405020304" pitchFamily="18" charset="0"/>
                <a:ea typeface="黑体" panose="02010609060101010101" pitchFamily="49" charset="-122"/>
              </a:defRPr>
            </a:lvl4pPr>
            <a:lvl5pPr marL="2057400" indent="-228600">
              <a:defRPr>
                <a:solidFill>
                  <a:schemeClr val="tx1"/>
                </a:solidFill>
                <a:latin typeface="Times New Roman" panose="020206030504050203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1" hangingPunct="1">
              <a:lnSpc>
                <a:spcPct val="110000"/>
              </a:lnSpc>
              <a:buFont typeface="Arial" panose="020B0604020202020204" pitchFamily="34" charset="0"/>
              <a:buNone/>
            </a:pPr>
            <a:r>
              <a:rPr lang="zh-CN" altLang="en-US" sz="2400" b="1">
                <a:latin typeface="楷体" panose="02010609060101010101" pitchFamily="49" charset="-122"/>
                <a:ea typeface="楷体" panose="02010609060101010101" pitchFamily="49" charset="-122"/>
              </a:rPr>
              <a:t>省略亿位后面的尾数进行改写与省略万位后面的尾数进行改写有什么相同点和不同点？</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97170"/>
                                        </p:tgtEl>
                                        <p:attrNameLst>
                                          <p:attrName>style.visibility</p:attrName>
                                        </p:attrNameLst>
                                      </p:cBhvr>
                                      <p:to>
                                        <p:strVal val="visible"/>
                                      </p:to>
                                    </p:set>
                                    <p:animEffect transition="in" filter="fade">
                                      <p:cBhvr>
                                        <p:cTn id="7" dur="1000"/>
                                        <p:tgtEl>
                                          <p:spTgt spid="2097170"/>
                                        </p:tgtEl>
                                      </p:cBhvr>
                                    </p:animEffect>
                                    <p:anim calcmode="lin" valueType="num">
                                      <p:cBhvr>
                                        <p:cTn id="8" dur="1000" fill="hold"/>
                                        <p:tgtEl>
                                          <p:spTgt spid="2097170"/>
                                        </p:tgtEl>
                                        <p:attrNameLst>
                                          <p:attrName>ppt_x</p:attrName>
                                        </p:attrNameLst>
                                      </p:cBhvr>
                                      <p:tavLst>
                                        <p:tav tm="0">
                                          <p:val>
                                            <p:strVal val="#ppt_x"/>
                                          </p:val>
                                        </p:tav>
                                        <p:tav tm="100000">
                                          <p:val>
                                            <p:strVal val="#ppt_x"/>
                                          </p:val>
                                        </p:tav>
                                      </p:tavLst>
                                    </p:anim>
                                    <p:anim calcmode="lin" valueType="num">
                                      <p:cBhvr>
                                        <p:cTn id="9" dur="1000" fill="hold"/>
                                        <p:tgtEl>
                                          <p:spTgt spid="209717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97169"/>
                                        </p:tgtEl>
                                        <p:attrNameLst>
                                          <p:attrName>style.visibility</p:attrName>
                                        </p:attrNameLst>
                                      </p:cBhvr>
                                      <p:to>
                                        <p:strVal val="visible"/>
                                      </p:to>
                                    </p:set>
                                    <p:animEffect transition="in" filter="fade">
                                      <p:cBhvr>
                                        <p:cTn id="13" dur="1000"/>
                                        <p:tgtEl>
                                          <p:spTgt spid="2097169"/>
                                        </p:tgtEl>
                                      </p:cBhvr>
                                    </p:animEffect>
                                    <p:anim calcmode="lin" valueType="num">
                                      <p:cBhvr>
                                        <p:cTn id="14" dur="1000" fill="hold"/>
                                        <p:tgtEl>
                                          <p:spTgt spid="2097169"/>
                                        </p:tgtEl>
                                        <p:attrNameLst>
                                          <p:attrName>ppt_x</p:attrName>
                                        </p:attrNameLst>
                                      </p:cBhvr>
                                      <p:tavLst>
                                        <p:tav tm="0">
                                          <p:val>
                                            <p:strVal val="#ppt_x"/>
                                          </p:val>
                                        </p:tav>
                                        <p:tav tm="100000">
                                          <p:val>
                                            <p:strVal val="#ppt_x"/>
                                          </p:val>
                                        </p:tav>
                                      </p:tavLst>
                                    </p:anim>
                                    <p:anim calcmode="lin" valueType="num">
                                      <p:cBhvr>
                                        <p:cTn id="15" dur="1000" fill="hold"/>
                                        <p:tgtEl>
                                          <p:spTgt spid="209716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97171"/>
                                        </p:tgtEl>
                                        <p:attrNameLst>
                                          <p:attrName>style.visibility</p:attrName>
                                        </p:attrNameLst>
                                      </p:cBhvr>
                                      <p:to>
                                        <p:strVal val="visible"/>
                                      </p:to>
                                    </p:set>
                                    <p:animEffect transition="in" filter="fade">
                                      <p:cBhvr>
                                        <p:cTn id="20" dur="500"/>
                                        <p:tgtEl>
                                          <p:spTgt spid="209717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048646"/>
                                        </p:tgtEl>
                                        <p:attrNameLst>
                                          <p:attrName>style.visibility</p:attrName>
                                        </p:attrNameLst>
                                      </p:cBhvr>
                                      <p:to>
                                        <p:strVal val="visible"/>
                                      </p:to>
                                    </p:set>
                                    <p:animEffect transition="in" filter="wipe(left)">
                                      <p:cBhvr>
                                        <p:cTn id="23" dur="500"/>
                                        <p:tgtEl>
                                          <p:spTgt spid="1048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46" grpId="0" animBg="1"/>
    </p:bldLst>
  </p:timing>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ZTNmMTE3Mjk2MDRmMWY0Mjg1NWJiOGM3MjA5YzhjYTMifQ=="/>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叶盛">
      <a:majorFont>
        <a:latin typeface="Times New Roman"/>
        <a:ea typeface="楷体"/>
        <a:cs typeface="Arial"/>
      </a:majorFont>
      <a:minorFont>
        <a:latin typeface="Times New Roman"/>
        <a:ea typeface="黑体"/>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2096</Words>
  <Application>WPS 演示</Application>
  <PresentationFormat>全屏显示(16:9)</PresentationFormat>
  <Paragraphs>193</Paragraphs>
  <Slides>12</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12</vt:i4>
      </vt:variant>
    </vt:vector>
  </HeadingPairs>
  <TitlesOfParts>
    <vt:vector size="26" baseType="lpstr">
      <vt:lpstr>Arial</vt:lpstr>
      <vt:lpstr>宋体</vt:lpstr>
      <vt:lpstr>Wingdings</vt:lpstr>
      <vt:lpstr>Times New Roman</vt:lpstr>
      <vt:lpstr>黑体</vt:lpstr>
      <vt:lpstr>楷体</vt:lpstr>
      <vt:lpstr>Calibri</vt:lpstr>
      <vt:lpstr>等线</vt:lpstr>
      <vt:lpstr>微软雅黑</vt:lpstr>
      <vt:lpstr>楷体_GB2312</vt:lpstr>
      <vt:lpstr>新宋体</vt:lpstr>
      <vt:lpstr>Arial</vt:lpstr>
      <vt:lpstr>Arial Unicode MS</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2022-09-27T21:49:00Z</cp:lastPrinted>
  <dcterms:created xsi:type="dcterms:W3CDTF">2022-09-27T21:49:00Z</dcterms:created>
  <dcterms:modified xsi:type="dcterms:W3CDTF">2023-10-27T08:54:23Z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86FC47EC8FB04376B491420D96223F87_12</vt:lpwstr>
  </property>
  <property fmtid="{D5CDD505-2E9C-101B-9397-08002B2CF9AE}" pid="3" name="KSOProductBuildVer">
    <vt:lpwstr>2052-12.1.0.15712</vt:lpwstr>
  </property>
</Properties>
</file>