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5"/>
  </p:handoutMasterIdLst>
  <p:sldIdLst>
    <p:sldId id="256" r:id="rId3"/>
    <p:sldId id="316" r:id="rId5"/>
    <p:sldId id="330" r:id="rId6"/>
    <p:sldId id="317" r:id="rId7"/>
    <p:sldId id="355" r:id="rId8"/>
    <p:sldId id="356" r:id="rId9"/>
    <p:sldId id="357" r:id="rId10"/>
    <p:sldId id="358" r:id="rId11"/>
    <p:sldId id="359" r:id="rId12"/>
    <p:sldId id="360" r:id="rId13"/>
    <p:sldId id="361" r:id="rId14"/>
    <p:sldId id="318" r:id="rId15"/>
    <p:sldId id="347" r:id="rId16"/>
    <p:sldId id="339" r:id="rId17"/>
    <p:sldId id="348" r:id="rId18"/>
    <p:sldId id="349" r:id="rId19"/>
    <p:sldId id="362" r:id="rId20"/>
    <p:sldId id="323" r:id="rId21"/>
    <p:sldId id="327" r:id="rId22"/>
    <p:sldId id="329" r:id="rId23"/>
    <p:sldId id="338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2" userDrawn="1">
          <p15:clr>
            <a:srgbClr val="A4A3A4"/>
          </p15:clr>
        </p15:guide>
        <p15:guide id="2" pos="37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462" y="-96"/>
      </p:cViewPr>
      <p:guideLst>
        <p:guide orient="horz" pos="2352"/>
        <p:guide pos="378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28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F52F8D-31F3-40C3-A8DD-41614F22AB7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>
              <a:solidFill>
                <a:srgbClr val="8989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FBFDB7-BF75-4801-830E-39C4C93978F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765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F1F1640-6E86-4FB0-86D8-20962D77F02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8338" y="431800"/>
            <a:ext cx="10855325" cy="6477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1600" tIns="38100" rIns="76200" bIns="38100"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  <p:custDataLst>
              <p:tags r:id="rId4"/>
            </p:custDataLst>
          </p:nvPr>
        </p:nvSpPr>
        <p:spPr>
          <a:xfrm>
            <a:off x="668338" y="1295400"/>
            <a:ext cx="10855325" cy="504031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1600" tIns="0" rIns="82550" bIns="0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881063" y="6350000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F1F1640-6E86-4FB0-86D8-20962D77F02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8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6.xml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8.xml"/><Relationship Id="rId2" Type="http://schemas.openxmlformats.org/officeDocument/2006/relationships/image" Target="../media/image1.png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0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notesSlide" Target="../notesSlides/notesSlide3.xml"/><Relationship Id="rId28" Type="http://schemas.openxmlformats.org/officeDocument/2006/relationships/slideLayout" Target="../slideLayouts/slideLayout1.xml"/><Relationship Id="rId27" Type="http://schemas.openxmlformats.org/officeDocument/2006/relationships/tags" Target="../tags/tag9.xml"/><Relationship Id="rId26" Type="http://schemas.openxmlformats.org/officeDocument/2006/relationships/image" Target="../media/image5.png"/><Relationship Id="rId25" Type="http://schemas.openxmlformats.org/officeDocument/2006/relationships/image" Target="../media/image4.png"/><Relationship Id="rId24" Type="http://schemas.openxmlformats.org/officeDocument/2006/relationships/image" Target="../media/image3.wmf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5"/>
          <p:cNvSpPr txBox="1"/>
          <p:nvPr/>
        </p:nvSpPr>
        <p:spPr>
          <a:xfrm>
            <a:off x="1736" y="1052149"/>
            <a:ext cx="12190264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4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第</a:t>
            </a:r>
            <a:r>
              <a:rPr kumimoji="0" lang="en-US" altLang="zh-CN" sz="4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1</a:t>
            </a:r>
            <a:r>
              <a:rPr kumimoji="0" lang="zh-CN" altLang="en-US" sz="4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单元</a:t>
            </a:r>
            <a:r>
              <a:rPr kumimoji="0" lang="en-US" altLang="zh-CN" sz="4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  </a:t>
            </a:r>
            <a:r>
              <a:rPr kumimoji="0" lang="zh-CN" altLang="en-US" sz="4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大数的认识</a:t>
            </a:r>
            <a:endParaRPr kumimoji="0" lang="zh-CN" altLang="en-US" sz="44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中圆简" charset="-122"/>
              <a:ea typeface="汉仪中圆简" charset="-122"/>
              <a:cs typeface="汉仪中圆简" charset="-122"/>
            </a:endParaRPr>
          </a:p>
        </p:txBody>
      </p:sp>
      <p:grpSp>
        <p:nvGrpSpPr>
          <p:cNvPr id="14339" name="组合 4"/>
          <p:cNvGrpSpPr/>
          <p:nvPr/>
        </p:nvGrpSpPr>
        <p:grpSpPr>
          <a:xfrm>
            <a:off x="2614058" y="2625697"/>
            <a:ext cx="7514928" cy="1027057"/>
            <a:chOff x="6647" y="7739"/>
            <a:chExt cx="9791" cy="1618"/>
          </a:xfrm>
        </p:grpSpPr>
        <p:sp>
          <p:nvSpPr>
            <p:cNvPr id="14340" name="Text Box 46"/>
            <p:cNvSpPr txBox="1"/>
            <p:nvPr/>
          </p:nvSpPr>
          <p:spPr>
            <a:xfrm>
              <a:off x="6647" y="7739"/>
              <a:ext cx="9791" cy="161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zh-CN" sz="4800" b="1" dirty="0">
                  <a:solidFill>
                    <a:srgbClr val="92D05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pitchFamily="34" charset="-122"/>
                </a:rPr>
                <a:t>计算工具的认识</a:t>
              </a:r>
              <a:endParaRPr lang="zh-CN" altLang="zh-CN" sz="4800" b="1" dirty="0">
                <a:solidFill>
                  <a:srgbClr val="92D05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2293" name="组合 3"/>
            <p:cNvGrpSpPr/>
            <p:nvPr/>
          </p:nvGrpSpPr>
          <p:grpSpPr>
            <a:xfrm>
              <a:off x="7413" y="8258"/>
              <a:ext cx="1080" cy="1080"/>
              <a:chOff x="6894" y="8307"/>
              <a:chExt cx="1080" cy="1080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6894" y="8307"/>
                <a:ext cx="1080" cy="108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105" y="8411"/>
                <a:ext cx="544" cy="8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R="0" defTabSz="914400" fontAlgn="base">
                  <a:buClrTx/>
                  <a:buSzTx/>
                  <a:buFontTx/>
                  <a:defRPr/>
                </a:pPr>
                <a:r>
                  <a:rPr kumimoji="0" lang="en-US" altLang="zh-CN" b="1" strike="noStrike" kern="1200" cap="none" spc="0" normalizeH="0" baseline="0" noProof="1" smtClean="0">
                    <a:ln w="6600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  <a:latin typeface="+mj-ea"/>
                    <a:ea typeface="+mj-ea"/>
                    <a:cs typeface="黑体" panose="02010609060101010101" pitchFamily="49" charset="-122"/>
                    <a:sym typeface="+mn-ea"/>
                  </a:rPr>
                  <a:t>9</a:t>
                </a:r>
                <a:endParaRPr kumimoji="0" lang="en-US" altLang="zh-CN" b="1" strike="noStrike" kern="1200" cap="none" spc="0" normalizeH="0" baseline="0" noProof="1">
                  <a:ln w="66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+mj-ea"/>
                  <a:ea typeface="+mj-ea"/>
                  <a:cs typeface="黑体" panose="02010609060101010101" pitchFamily="49" charset="-122"/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9025" y="838835"/>
            <a:ext cx="2674620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>
                <a:latin typeface="楷体_GB2312" pitchFamily="49" charset="-122"/>
                <a:sym typeface="+mn-ea"/>
              </a:rPr>
              <a:t>2. 认识算盘。</a:t>
            </a:r>
            <a:endParaRPr lang="zh-CN" altLang="en-US" b="1">
              <a:latin typeface="楷体_GB2312" pitchFamily="49" charset="-122"/>
              <a:sym typeface="+mn-ea"/>
            </a:endParaRPr>
          </a:p>
        </p:txBody>
      </p:sp>
      <p:pic>
        <p:nvPicPr>
          <p:cNvPr id="18436" name="Picture 13" descr="10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440667" y="1639570"/>
            <a:ext cx="1657036" cy="165753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AutoShape 27"/>
          <p:cNvSpPr/>
          <p:nvPr/>
        </p:nvSpPr>
        <p:spPr>
          <a:xfrm flipH="1">
            <a:off x="7213600" y="656590"/>
            <a:ext cx="3054985" cy="5046345"/>
          </a:xfrm>
          <a:prstGeom prst="wedgeRoundRectCallout">
            <a:avLst>
              <a:gd name="adj1" fmla="val -79640"/>
              <a:gd name="adj2" fmla="val -21876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lnSpc>
                <a:spcPct val="130000"/>
              </a:lnSpc>
            </a:pPr>
            <a:r>
              <a:rPr sz="2400">
                <a:latin typeface="Arial" panose="020B0604020202020204" pitchFamily="34" charset="0"/>
                <a:ea typeface="宋体" panose="02010600030101010101" pitchFamily="2" charset="-122"/>
              </a:rPr>
              <a:t>算盘是我国古代的发明，是我国的传统计算工具，现在许多地方还能见到，你还在哪里见过算盘呢？你对算盘都有哪些了解呢？能说出算盘各部分的名称吗？现在我们一起来探究一下。</a:t>
            </a:r>
            <a:endParaRPr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19" name="图片 13318" descr="zyhj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6715" y="2410460"/>
            <a:ext cx="6394450" cy="251936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5" name="图片 14354" descr="suanpan1"/>
          <p:cNvPicPr preferRelativeResize="0"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79103" y="1736725"/>
            <a:ext cx="5099050" cy="2519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Rectangle 2"/>
          <p:cNvSpPr/>
          <p:nvPr/>
        </p:nvSpPr>
        <p:spPr>
          <a:xfrm>
            <a:off x="647700" y="697230"/>
            <a:ext cx="5976938" cy="576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算盘的构造</a:t>
            </a:r>
            <a:endParaRPr lang="zh-CN" altLang="en-US" sz="3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967990" y="4569460"/>
            <a:ext cx="6542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>
                <a:solidFill>
                  <a:schemeClr val="tx1"/>
                </a:solidFill>
              </a:rPr>
              <a:t>1</a:t>
            </a: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颗上珠表示</a:t>
            </a:r>
            <a:r>
              <a:rPr lang="en-US" altLang="zh-CN" sz="2400" b="1">
                <a:solidFill>
                  <a:schemeClr val="tx1"/>
                </a:solidFill>
              </a:rPr>
              <a:t>1</a:t>
            </a: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个五，</a:t>
            </a:r>
            <a:r>
              <a:rPr lang="en-US" altLang="zh-CN" sz="2400" b="1">
                <a:solidFill>
                  <a:schemeClr val="tx1"/>
                </a:solidFill>
              </a:rPr>
              <a:t>1</a:t>
            </a: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颗下珠表示</a:t>
            </a:r>
            <a:r>
              <a:rPr lang="en-US" altLang="zh-CN" sz="2400" b="1">
                <a:solidFill>
                  <a:schemeClr val="tx1"/>
                </a:solidFill>
              </a:rPr>
              <a:t>1</a:t>
            </a: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个一。</a:t>
            </a:r>
            <a:endParaRPr lang="zh-CN" altLang="en-US" sz="2400" b="1">
              <a:solidFill>
                <a:schemeClr val="tx1"/>
              </a:solidFill>
              <a:latin typeface="楷体_GB2312" pitchFamily="49" charset="-122"/>
            </a:endParaRPr>
          </a:p>
        </p:txBody>
      </p:sp>
      <p:cxnSp>
        <p:nvCxnSpPr>
          <p:cNvPr id="14342" name="直接连接符 157"/>
          <p:cNvCxnSpPr/>
          <p:nvPr/>
        </p:nvCxnSpPr>
        <p:spPr>
          <a:xfrm flipH="1" flipV="1">
            <a:off x="2440940" y="3459163"/>
            <a:ext cx="754063" cy="365125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59" name="Rectangle 86"/>
          <p:cNvSpPr>
            <a:spLocks noChangeArrowheads="1"/>
          </p:cNvSpPr>
          <p:nvPr/>
        </p:nvSpPr>
        <p:spPr bwMode="auto">
          <a:xfrm>
            <a:off x="1971040" y="3146425"/>
            <a:ext cx="600075" cy="493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/>
                <a:cs typeface="+mn-cs"/>
              </a:rPr>
              <a:t>框</a:t>
            </a:r>
            <a:endParaRPr kumimoji="0" lang="zh-CN" altLang="en-US" sz="2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/>
              <a:cs typeface="+mn-cs"/>
            </a:endParaRPr>
          </a:p>
        </p:txBody>
      </p:sp>
      <p:cxnSp>
        <p:nvCxnSpPr>
          <p:cNvPr id="14344" name="直接连接符 159"/>
          <p:cNvCxnSpPr/>
          <p:nvPr/>
        </p:nvCxnSpPr>
        <p:spPr>
          <a:xfrm flipH="1" flipV="1">
            <a:off x="2444115" y="2227263"/>
            <a:ext cx="1017588" cy="336550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1" name="Rectangle 86"/>
          <p:cNvSpPr>
            <a:spLocks noChangeArrowheads="1"/>
          </p:cNvSpPr>
          <p:nvPr/>
        </p:nvSpPr>
        <p:spPr bwMode="auto">
          <a:xfrm>
            <a:off x="1971040" y="1927225"/>
            <a:ext cx="598488" cy="493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/>
                <a:cs typeface="+mn-cs"/>
              </a:rPr>
              <a:t>档</a:t>
            </a:r>
            <a:endParaRPr kumimoji="0" lang="zh-CN" altLang="en-US" sz="2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/>
              <a:cs typeface="+mn-cs"/>
            </a:endParaRPr>
          </a:p>
        </p:txBody>
      </p:sp>
      <p:cxnSp>
        <p:nvCxnSpPr>
          <p:cNvPr id="14346" name="直接连接符 161"/>
          <p:cNvCxnSpPr/>
          <p:nvPr/>
        </p:nvCxnSpPr>
        <p:spPr>
          <a:xfrm flipH="1" flipV="1">
            <a:off x="2426653" y="2630488"/>
            <a:ext cx="1633537" cy="114300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3" name="Rectangle 86"/>
          <p:cNvSpPr>
            <a:spLocks noChangeArrowheads="1"/>
          </p:cNvSpPr>
          <p:nvPr/>
        </p:nvSpPr>
        <p:spPr bwMode="auto">
          <a:xfrm>
            <a:off x="1971040" y="2384425"/>
            <a:ext cx="598488" cy="493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/>
                <a:cs typeface="+mn-cs"/>
              </a:rPr>
              <a:t>梁</a:t>
            </a:r>
            <a:endParaRPr kumimoji="0" lang="zh-CN" altLang="en-US" sz="2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/>
              <a:cs typeface="+mn-cs"/>
            </a:endParaRPr>
          </a:p>
        </p:txBody>
      </p:sp>
      <p:cxnSp>
        <p:nvCxnSpPr>
          <p:cNvPr id="14348" name="直接连接符 163"/>
          <p:cNvCxnSpPr/>
          <p:nvPr/>
        </p:nvCxnSpPr>
        <p:spPr>
          <a:xfrm flipH="1" flipV="1">
            <a:off x="7687628" y="2090738"/>
            <a:ext cx="892175" cy="73025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9" name="直接连接符 164"/>
          <p:cNvCxnSpPr/>
          <p:nvPr/>
        </p:nvCxnSpPr>
        <p:spPr>
          <a:xfrm flipV="1">
            <a:off x="7690803" y="2163763"/>
            <a:ext cx="889000" cy="125412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6" name="Rectangle 86"/>
          <p:cNvSpPr>
            <a:spLocks noChangeArrowheads="1"/>
          </p:cNvSpPr>
          <p:nvPr/>
        </p:nvSpPr>
        <p:spPr bwMode="auto">
          <a:xfrm>
            <a:off x="8629015" y="1860550"/>
            <a:ext cx="893763" cy="493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/>
                <a:cs typeface="+mn-cs"/>
              </a:rPr>
              <a:t>上珠</a:t>
            </a:r>
            <a:endParaRPr kumimoji="0" lang="zh-CN" altLang="en-US" sz="2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/>
              <a:cs typeface="+mn-cs"/>
            </a:endParaRPr>
          </a:p>
        </p:txBody>
      </p:sp>
      <p:cxnSp>
        <p:nvCxnSpPr>
          <p:cNvPr id="14351" name="直接连接符 166"/>
          <p:cNvCxnSpPr/>
          <p:nvPr/>
        </p:nvCxnSpPr>
        <p:spPr>
          <a:xfrm flipH="1" flipV="1">
            <a:off x="7698740" y="3249613"/>
            <a:ext cx="892175" cy="358775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8" name="Rectangle 86"/>
          <p:cNvSpPr>
            <a:spLocks noChangeArrowheads="1"/>
          </p:cNvSpPr>
          <p:nvPr/>
        </p:nvSpPr>
        <p:spPr bwMode="auto">
          <a:xfrm>
            <a:off x="8616315" y="3321050"/>
            <a:ext cx="893763" cy="493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/>
                <a:cs typeface="+mn-cs"/>
              </a:rPr>
              <a:t>下珠</a:t>
            </a:r>
            <a:endParaRPr kumimoji="0" lang="zh-CN" altLang="en-US" sz="2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/>
              <a:cs typeface="+mn-cs"/>
            </a:endParaRPr>
          </a:p>
        </p:txBody>
      </p:sp>
      <p:cxnSp>
        <p:nvCxnSpPr>
          <p:cNvPr id="14353" name="直接连接符 168"/>
          <p:cNvCxnSpPr/>
          <p:nvPr/>
        </p:nvCxnSpPr>
        <p:spPr>
          <a:xfrm flipV="1">
            <a:off x="7701915" y="3608388"/>
            <a:ext cx="889000" cy="365125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00" name="矩形 99"/>
          <p:cNvSpPr/>
          <p:nvPr/>
        </p:nvSpPr>
        <p:spPr bwMode="auto">
          <a:xfrm>
            <a:off x="620395" y="5339715"/>
            <a:ext cx="10951210" cy="1038860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</a:ln>
        </p:spPr>
        <p:txBody>
          <a:bodyPr>
            <a:no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9pPr>
          </a:lstStyle>
          <a:p>
            <a:pPr lvl="0" algn="l">
              <a:lnSpc>
                <a:spcPct val="110000"/>
              </a:lnSpc>
              <a:buClrTx/>
              <a:buSzTx/>
              <a:buFontTx/>
              <a:defRPr/>
            </a:pPr>
            <a:r>
              <a:rPr lang="en-US" altLang="zh-CN" sz="3000" b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    算珠都靠框时，表示算盘上没有拨上数，记数时，要拨珠靠梁，算珠都靠空挡表示“0”。</a:t>
            </a:r>
            <a:endParaRPr lang="en-US" altLang="zh-CN" sz="3000" b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159" grpId="0"/>
      <p:bldP spid="161" grpId="0"/>
      <p:bldP spid="163" grpId="0"/>
      <p:bldP spid="166" grpId="0"/>
      <p:bldP spid="168" grpId="0"/>
      <p:bldP spid="10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lum bright="18000" contrast="18000"/>
          </a:blip>
          <a:stretch>
            <a:fillRect/>
          </a:stretch>
        </p:blipFill>
        <p:spPr>
          <a:xfrm>
            <a:off x="1722755" y="2402840"/>
            <a:ext cx="7967980" cy="1736090"/>
          </a:xfrm>
          <a:prstGeom prst="rect">
            <a:avLst/>
          </a:prstGeom>
        </p:spPr>
      </p:pic>
      <p:sp>
        <p:nvSpPr>
          <p:cNvPr id="100" name="矩形 99"/>
          <p:cNvSpPr/>
          <p:nvPr/>
        </p:nvSpPr>
        <p:spPr bwMode="auto">
          <a:xfrm>
            <a:off x="595630" y="4267200"/>
            <a:ext cx="10951210" cy="2157730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</a:ln>
        </p:spPr>
        <p:txBody>
          <a:bodyPr>
            <a:no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9pPr>
          </a:lstStyle>
          <a:p>
            <a:pPr lvl="0" algn="l">
              <a:lnSpc>
                <a:spcPct val="110000"/>
              </a:lnSpc>
              <a:buClrTx/>
              <a:buSzTx/>
              <a:buFontTx/>
              <a:defRPr/>
            </a:pPr>
            <a:r>
              <a:rPr lang="en-US" altLang="zh-CN" sz="3000" b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    左边的是中国算盘，上面有两颗珠子，每颗表示“5”，后来算盘发展到日本，逐渐演变成右边这样子，上面只有一颗珠子，原因是我国古代采用16进制满15进1，日本采用10进制，所以算盘上面剩下一颗珠子。</a:t>
            </a:r>
            <a:endParaRPr lang="en-US" altLang="zh-CN" sz="3000" b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135245" y="661670"/>
            <a:ext cx="5345430" cy="1657350"/>
            <a:chOff x="8493" y="1174"/>
            <a:chExt cx="8418" cy="2610"/>
          </a:xfrm>
        </p:grpSpPr>
        <p:pic>
          <p:nvPicPr>
            <p:cNvPr id="5" name="Picture 13" descr="10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4301" y="1174"/>
              <a:ext cx="2610" cy="261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AutoShape 27"/>
            <p:cNvSpPr/>
            <p:nvPr/>
          </p:nvSpPr>
          <p:spPr>
            <a:xfrm flipH="1">
              <a:off x="8493" y="1174"/>
              <a:ext cx="5476" cy="1991"/>
            </a:xfrm>
            <a:prstGeom prst="wedgeRoundRectCallout">
              <a:avLst>
                <a:gd name="adj1" fmla="val -73648"/>
                <a:gd name="adj2" fmla="val -1732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>
                <a:lnSpc>
                  <a:spcPct val="130000"/>
                </a:lnSpc>
              </a:pPr>
              <a:r>
                <a:rPr sz="2800">
                  <a:latin typeface="Arial" panose="020B0604020202020204" pitchFamily="34" charset="0"/>
                  <a:ea typeface="宋体" panose="02010600030101010101" pitchFamily="2" charset="-122"/>
                </a:rPr>
                <a:t>这两个算盘有什么不同的地方？</a:t>
              </a:r>
              <a:endParaRPr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5045" y="713740"/>
            <a:ext cx="209740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>
                <a:latin typeface="楷体_GB2312" pitchFamily="49" charset="-122"/>
                <a:sym typeface="+mn-ea"/>
              </a:rPr>
              <a:t>即时小练。</a:t>
            </a:r>
            <a:endParaRPr lang="zh-CN" altLang="en-US" b="1">
              <a:latin typeface="楷体_GB2312" pitchFamily="49" charset="-122"/>
              <a:sym typeface="+mn-ea"/>
            </a:endParaRPr>
          </a:p>
        </p:txBody>
      </p:sp>
      <p:sp>
        <p:nvSpPr>
          <p:cNvPr id="5132" name="Text Box 12"/>
          <p:cNvSpPr txBox="1"/>
          <p:nvPr/>
        </p:nvSpPr>
        <p:spPr>
          <a:xfrm>
            <a:off x="1917065" y="1562100"/>
            <a:ext cx="65420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楷体_GB2312" pitchFamily="49" charset="-122"/>
              </a:rPr>
              <a:t>你能分别写出下面算盘表示的数吗？</a:t>
            </a:r>
            <a:endParaRPr lang="zh-CN" altLang="en-US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212783" y="4439285"/>
            <a:ext cx="9350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602</a:t>
            </a:r>
            <a:endParaRPr kumimoji="0" lang="en-US" altLang="zh-CN" sz="25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606733" y="4439285"/>
            <a:ext cx="13684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534067</a:t>
            </a:r>
            <a:endParaRPr kumimoji="0" lang="en-US" altLang="zh-CN" sz="25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8126095" y="4439285"/>
            <a:ext cx="183515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35215862</a:t>
            </a:r>
            <a:endParaRPr kumimoji="0" lang="en-US" altLang="zh-CN" sz="25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pic>
        <p:nvPicPr>
          <p:cNvPr id="15370" name="图片 15369" descr="suanpan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3733" y="2608898"/>
            <a:ext cx="8343900" cy="16398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1"/>
      <p:bldP spid="5133" grpId="0"/>
      <p:bldP spid="5134" grpId="0"/>
      <p:bldP spid="51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8"/>
          <p:cNvSpPr txBox="1"/>
          <p:nvPr/>
        </p:nvSpPr>
        <p:spPr>
          <a:xfrm>
            <a:off x="501650" y="732155"/>
            <a:ext cx="430911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b="1">
                <a:latin typeface="宋体" panose="02010600030101010101" pitchFamily="2" charset="-122"/>
                <a:ea typeface="宋体" panose="02010600030101010101" pitchFamily="2" charset="-122"/>
              </a:rPr>
              <a:t> （二）计算器的应用</a:t>
            </a:r>
            <a:endParaRPr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92505" y="1473835"/>
            <a:ext cx="97370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b="1">
                <a:sym typeface="+mn-ea"/>
              </a:rPr>
              <a:t>1. 认识计算器的面板，了解计算器各按键的功能。</a:t>
            </a:r>
            <a:endParaRPr b="1">
              <a:sym typeface="+mn-ea"/>
            </a:endParaRPr>
          </a:p>
        </p:txBody>
      </p:sp>
      <p:sp>
        <p:nvSpPr>
          <p:cNvPr id="16" name="Rectangle 2"/>
          <p:cNvSpPr/>
          <p:nvPr/>
        </p:nvSpPr>
        <p:spPr>
          <a:xfrm>
            <a:off x="5789295" y="2388235"/>
            <a:ext cx="1152525" cy="714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显示屏</a:t>
            </a: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7" name="Rectangle 2"/>
          <p:cNvSpPr/>
          <p:nvPr/>
        </p:nvSpPr>
        <p:spPr>
          <a:xfrm>
            <a:off x="5589270" y="4128135"/>
            <a:ext cx="2232025" cy="709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开关及清除屏键</a:t>
            </a: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8" name="Rectangle 2"/>
          <p:cNvSpPr/>
          <p:nvPr/>
        </p:nvSpPr>
        <p:spPr>
          <a:xfrm>
            <a:off x="1815783" y="4309110"/>
            <a:ext cx="1079500" cy="5937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清除键</a:t>
            </a: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5131" name="图片 5130" descr="jsq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50820" y="2215198"/>
            <a:ext cx="3084513" cy="431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36" name="组合 5135"/>
          <p:cNvGrpSpPr/>
          <p:nvPr/>
        </p:nvGrpSpPr>
        <p:grpSpPr>
          <a:xfrm>
            <a:off x="7972743" y="2388235"/>
            <a:ext cx="3797300" cy="1841500"/>
            <a:chOff x="3063" y="3064"/>
            <a:chExt cx="2392" cy="1160"/>
          </a:xfrm>
        </p:grpSpPr>
        <p:sp>
          <p:nvSpPr>
            <p:cNvPr id="5133" name="AutoShape 27"/>
            <p:cNvSpPr/>
            <p:nvPr/>
          </p:nvSpPr>
          <p:spPr>
            <a:xfrm>
              <a:off x="3063" y="3064"/>
              <a:ext cx="1586" cy="846"/>
            </a:xfrm>
            <a:prstGeom prst="wedgeRoundRectCallout">
              <a:avLst>
                <a:gd name="adj1" fmla="val 61008"/>
                <a:gd name="adj2" fmla="val 22482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2400">
                  <a:latin typeface="楷体_GB2312" pitchFamily="49" charset="-122"/>
                </a:rPr>
                <a:t>你知道哪些键的功能？和同学交流一下。</a:t>
              </a:r>
              <a:endParaRPr lang="zh-CN" altLang="en-US" sz="2400">
                <a:latin typeface="楷体_GB2312" pitchFamily="49" charset="-122"/>
              </a:endParaRPr>
            </a:p>
          </p:txBody>
        </p:sp>
        <p:pic>
          <p:nvPicPr>
            <p:cNvPr id="5135" name="图片 5134" descr="两小豆形象之明明PPT用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35" y="3390"/>
              <a:ext cx="720" cy="8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" name="Rectangle 2"/>
          <p:cNvSpPr/>
          <p:nvPr/>
        </p:nvSpPr>
        <p:spPr>
          <a:xfrm>
            <a:off x="8115935" y="4666298"/>
            <a:ext cx="3168650" cy="1371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latin typeface="楷体_GB2312" pitchFamily="49" charset="-122"/>
              </a:rPr>
              <a:t>    </a:t>
            </a: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计算器上还有一些具</a:t>
            </a:r>
            <a:endParaRPr lang="en-US" altLang="zh-CN" sz="2000" b="1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有特别功能的键。请你找</a:t>
            </a:r>
            <a:endParaRPr lang="en-US" altLang="zh-CN" sz="2000" b="1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一找，试一试。</a:t>
            </a: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8"/>
          <p:cNvSpPr txBox="1"/>
          <p:nvPr/>
        </p:nvSpPr>
        <p:spPr>
          <a:xfrm>
            <a:off x="501650" y="732155"/>
            <a:ext cx="943483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b="1">
                <a:latin typeface="宋体" panose="02010600030101010101" pitchFamily="2" charset="-122"/>
                <a:ea typeface="宋体" panose="02010600030101010101" pitchFamily="2" charset="-122"/>
              </a:rPr>
              <a:t> 2. 出示例题1：</a:t>
            </a:r>
            <a:r>
              <a:rPr lang="zh-CN" altLang="en-US" b="1">
                <a:latin typeface="楷体_GB2312" pitchFamily="49" charset="-122"/>
                <a:sym typeface="+mn-ea"/>
              </a:rPr>
              <a:t>按照下面的步骤，用计算器算一算。</a:t>
            </a:r>
            <a:endParaRPr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55" name="图片 6154" descr="jsq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41245" y="1805940"/>
            <a:ext cx="7509510" cy="1659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583748" y="3986848"/>
            <a:ext cx="30241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tx1"/>
                </a:solidFill>
              </a:rPr>
              <a:t>386</a:t>
            </a:r>
            <a:r>
              <a:rPr lang="zh-CN" altLang="zh-CN" sz="2400" b="1">
                <a:solidFill>
                  <a:schemeClr val="tx1"/>
                </a:solidFill>
              </a:rPr>
              <a:t>＋</a:t>
            </a:r>
            <a:r>
              <a:rPr lang="en-US" altLang="zh-CN" sz="2400" b="1">
                <a:solidFill>
                  <a:schemeClr val="tx1"/>
                </a:solidFill>
              </a:rPr>
              <a:t>179</a:t>
            </a:r>
            <a:r>
              <a:rPr lang="zh-CN" altLang="zh-CN" sz="2400" b="1">
                <a:solidFill>
                  <a:schemeClr val="tx1"/>
                </a:solidFill>
              </a:rPr>
              <a:t>＝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403658" y="3986213"/>
            <a:ext cx="17287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565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625793" y="4538345"/>
            <a:ext cx="6048375" cy="7905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自己试试看。</a:t>
            </a:r>
            <a:endParaRPr lang="zh-CN" altLang="en-US" sz="24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37553" y="5613400"/>
            <a:ext cx="2016125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825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－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138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＝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379028" y="5613400"/>
            <a:ext cx="17287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687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107498" y="5613083"/>
            <a:ext cx="19446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   26</a:t>
            </a:r>
            <a:r>
              <a:rPr kumimoji="0" lang="zh-CN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×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39</a:t>
            </a:r>
            <a:r>
              <a:rPr kumimoji="0" lang="zh-CN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＝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878513" y="5613400"/>
            <a:ext cx="17287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1014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7990523" y="5613083"/>
            <a:ext cx="22320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   312</a:t>
            </a:r>
            <a:r>
              <a:rPr kumimoji="0" lang="zh-CN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÷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8</a:t>
            </a:r>
            <a:r>
              <a:rPr kumimoji="0" lang="zh-CN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＝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9631998" y="5613083"/>
            <a:ext cx="17287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39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3" grpId="0"/>
      <p:bldP spid="10" grpId="0"/>
      <p:bldP spid="2" grpId="0"/>
      <p:bldP spid="3" grpId="0"/>
      <p:bldP spid="11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8"/>
          <p:cNvSpPr txBox="1"/>
          <p:nvPr/>
        </p:nvSpPr>
        <p:spPr>
          <a:xfrm>
            <a:off x="501650" y="732155"/>
            <a:ext cx="430911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b="1">
                <a:latin typeface="宋体" panose="02010600030101010101" pitchFamily="2" charset="-122"/>
                <a:ea typeface="宋体" panose="02010600030101010101" pitchFamily="2" charset="-122"/>
              </a:rPr>
              <a:t> 3. 教学例题2。</a:t>
            </a:r>
            <a:endParaRPr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1264920" y="4787265"/>
            <a:ext cx="7416800" cy="7905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chemeClr val="tx1"/>
                </a:solidFill>
                <a:latin typeface="楷体_GB2312" pitchFamily="49" charset="-122"/>
              </a:rPr>
              <a:t>问题：不用计算器，你能直接写出上面右边各题的答案吗？</a:t>
            </a: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4" name="Rectangle 2"/>
          <p:cNvSpPr/>
          <p:nvPr/>
        </p:nvSpPr>
        <p:spPr>
          <a:xfrm>
            <a:off x="1389380" y="1326515"/>
            <a:ext cx="5111750" cy="7905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用计算器计算下面左边各题。</a:t>
            </a:r>
            <a:endParaRPr lang="zh-CN" altLang="en-US" sz="24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8200" name="矩形 8199"/>
          <p:cNvSpPr/>
          <p:nvPr/>
        </p:nvSpPr>
        <p:spPr>
          <a:xfrm>
            <a:off x="2108835" y="2158365"/>
            <a:ext cx="6697663" cy="22828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Arial" panose="020B0604020202020204" pitchFamily="34" charset="0"/>
              </a:rPr>
              <a:t>9999×1</a:t>
            </a:r>
            <a:r>
              <a:rPr lang="zh-CN" altLang="en-US" sz="2400">
                <a:latin typeface="Arial" panose="020B0604020202020204" pitchFamily="34" charset="0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9999</a:t>
            </a:r>
            <a:endParaRPr lang="en-US" altLang="zh-CN" sz="240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Arial" panose="020B0604020202020204" pitchFamily="34" charset="0"/>
              </a:rPr>
              <a:t>9999×2</a:t>
            </a:r>
            <a:r>
              <a:rPr lang="zh-CN" altLang="en-US" sz="2400">
                <a:latin typeface="Arial" panose="020B0604020202020204" pitchFamily="34" charset="0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        9999×5</a:t>
            </a:r>
            <a:r>
              <a:rPr lang="zh-CN" altLang="en-US" sz="2400">
                <a:latin typeface="Arial" panose="020B0604020202020204" pitchFamily="34" charset="0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</a:t>
            </a:r>
            <a:endParaRPr lang="en-US" altLang="zh-CN" sz="240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Arial" panose="020B0604020202020204" pitchFamily="34" charset="0"/>
              </a:rPr>
              <a:t>9999×3</a:t>
            </a:r>
            <a:r>
              <a:rPr lang="zh-CN" altLang="en-US" sz="2400">
                <a:latin typeface="Arial" panose="020B0604020202020204" pitchFamily="34" charset="0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        9999×7</a:t>
            </a:r>
            <a:r>
              <a:rPr lang="zh-CN" altLang="en-US" sz="2400">
                <a:latin typeface="Arial" panose="020B0604020202020204" pitchFamily="34" charset="0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</a:t>
            </a:r>
            <a:endParaRPr lang="en-US" altLang="zh-CN" sz="240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Arial" panose="020B0604020202020204" pitchFamily="34" charset="0"/>
              </a:rPr>
              <a:t>9999×4</a:t>
            </a:r>
            <a:r>
              <a:rPr lang="zh-CN" altLang="en-US" sz="2400">
                <a:latin typeface="Arial" panose="020B0604020202020204" pitchFamily="34" charset="0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        9999×9</a:t>
            </a:r>
            <a:r>
              <a:rPr lang="zh-CN" altLang="en-US" sz="2400">
                <a:latin typeface="Arial" panose="020B0604020202020204" pitchFamily="34" charset="0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601720" y="2759710"/>
            <a:ext cx="125476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>
                <a:solidFill>
                  <a:srgbClr val="FF0000"/>
                </a:solidFill>
                <a:sym typeface="+mn-ea"/>
              </a:rPr>
              <a:t>19998</a:t>
            </a:r>
            <a:endParaRPr lang="en-US" altLang="zh-CN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7595" y="3308985"/>
            <a:ext cx="125476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>
                <a:solidFill>
                  <a:srgbClr val="FF0000"/>
                </a:solidFill>
                <a:sym typeface="+mn-ea"/>
              </a:rPr>
              <a:t>29997</a:t>
            </a:r>
            <a:endParaRPr lang="en-US" altLang="zh-CN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01720" y="3888105"/>
            <a:ext cx="125476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>
                <a:solidFill>
                  <a:srgbClr val="FF0000"/>
                </a:solidFill>
                <a:sym typeface="+mn-ea"/>
              </a:rPr>
              <a:t>39996</a:t>
            </a:r>
            <a:endParaRPr lang="en-US" altLang="zh-CN">
              <a:solidFill>
                <a:srgbClr val="FF0000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90055" y="2755900"/>
            <a:ext cx="125476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>
                <a:solidFill>
                  <a:srgbClr val="FF0000"/>
                </a:solidFill>
                <a:sym typeface="+mn-ea"/>
              </a:rPr>
              <a:t>49995</a:t>
            </a:r>
            <a:endParaRPr lang="en-US" altLang="zh-CN">
              <a:solidFill>
                <a:srgbClr val="FF0000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05930" y="3335020"/>
            <a:ext cx="125476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>
                <a:solidFill>
                  <a:srgbClr val="FF0000"/>
                </a:solidFill>
                <a:sym typeface="+mn-ea"/>
              </a:rPr>
              <a:t>69993</a:t>
            </a:r>
            <a:endParaRPr lang="en-US" altLang="zh-CN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90055" y="3888105"/>
            <a:ext cx="125476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>
                <a:solidFill>
                  <a:srgbClr val="FF0000"/>
                </a:solidFill>
                <a:sym typeface="+mn-ea"/>
              </a:rPr>
              <a:t>89991</a:t>
            </a:r>
            <a:endParaRPr lang="en-US" altLang="zh-CN">
              <a:solidFill>
                <a:srgbClr val="FF0000"/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8200" grpId="0"/>
      <p:bldP spid="100" grpId="0"/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横卷形 1"/>
          <p:cNvSpPr/>
          <p:nvPr/>
        </p:nvSpPr>
        <p:spPr>
          <a:xfrm>
            <a:off x="850900" y="1177925"/>
            <a:ext cx="10490200" cy="4211320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628775" y="1828800"/>
            <a:ext cx="9574213" cy="28613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10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归纳小结：</a:t>
            </a:r>
            <a:endParaRPr kumimoji="0" lang="zh-CN" altLang="en-US" sz="3000" b="1" i="0" u="none" strike="noStrike" kern="1200" cap="none" spc="10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10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9999乘9以内的自然数（0,1除外），答案都是五位数，最高位和个位组成的数就是9与自然数的乘积，中间三位数都是9。</a:t>
            </a:r>
            <a:endParaRPr kumimoji="0" lang="zh-CN" altLang="en-US" sz="3000" b="1" i="0" u="none" strike="noStrike" kern="1200" cap="none" spc="10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903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三、巩固练习，学以致用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32769" name="文本框 4"/>
          <p:cNvSpPr txBox="1"/>
          <p:nvPr/>
        </p:nvSpPr>
        <p:spPr>
          <a:xfrm>
            <a:off x="1109980" y="1437005"/>
            <a:ext cx="997267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（一）基础练习：完成课本P26做一做。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7" name="Rectangle 2"/>
          <p:cNvSpPr/>
          <p:nvPr/>
        </p:nvSpPr>
        <p:spPr>
          <a:xfrm>
            <a:off x="1427163" y="2319973"/>
            <a:ext cx="5113337" cy="5762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000">
                <a:solidFill>
                  <a:schemeClr val="tx1"/>
                </a:solidFill>
                <a:latin typeface="楷体_GB2312" pitchFamily="49" charset="-122"/>
              </a:rPr>
              <a:t>1. </a:t>
            </a:r>
            <a:r>
              <a:rPr lang="zh-CN" altLang="en-US" sz="3000">
                <a:solidFill>
                  <a:schemeClr val="tx1"/>
                </a:solidFill>
                <a:latin typeface="楷体_GB2312" pitchFamily="49" charset="-122"/>
              </a:rPr>
              <a:t>用计算器计算。</a:t>
            </a:r>
            <a:endParaRPr lang="zh-CN" altLang="en-US" sz="3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643063" y="3202623"/>
            <a:ext cx="2735263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55846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＋</a:t>
            </a: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7646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＝</a:t>
            </a:r>
            <a:endParaRPr kumimoji="0" lang="zh-CN" altLang="en-US" sz="2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43063" y="3996373"/>
            <a:ext cx="2735263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13027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－</a:t>
            </a: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8934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＝</a:t>
            </a:r>
            <a:endParaRPr kumimoji="0" lang="zh-CN" altLang="en-US" sz="2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643063" y="4836160"/>
            <a:ext cx="2735263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66280×23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＝</a:t>
            </a:r>
            <a:endParaRPr kumimoji="0" lang="zh-CN" altLang="en-US" sz="2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251575" y="3204210"/>
            <a:ext cx="2879725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6908×37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＝</a:t>
            </a:r>
            <a:endParaRPr kumimoji="0" lang="zh-CN" altLang="en-US" sz="2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6266815" y="3996373"/>
            <a:ext cx="3330575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111111111÷9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＝</a:t>
            </a:r>
            <a:endParaRPr kumimoji="0" lang="zh-CN" altLang="en-US" sz="2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280150" y="4836160"/>
            <a:ext cx="3095625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395412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＋</a:t>
            </a: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10589</a:t>
            </a:r>
            <a:r>
              <a: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＝</a:t>
            </a:r>
            <a:endParaRPr kumimoji="0" lang="zh-CN" altLang="en-US" sz="2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3876675" y="3204210"/>
            <a:ext cx="1511300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63492</a:t>
            </a:r>
            <a:endParaRPr kumimoji="0" lang="en-US" altLang="zh-CN" sz="25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876675" y="3996373"/>
            <a:ext cx="1511300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4093</a:t>
            </a:r>
            <a:endParaRPr kumimoji="0" lang="en-US" altLang="zh-CN" sz="25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876675" y="4836160"/>
            <a:ext cx="1727200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1524440</a:t>
            </a:r>
            <a:endParaRPr kumimoji="0" lang="en-US" altLang="zh-CN" sz="25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826500" y="3204210"/>
            <a:ext cx="1730375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255596</a:t>
            </a:r>
            <a:endParaRPr kumimoji="0" lang="en-US" altLang="zh-CN" sz="25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8826500" y="3996373"/>
            <a:ext cx="1728788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12345679</a:t>
            </a:r>
            <a:endParaRPr kumimoji="0" lang="en-US" altLang="zh-CN" sz="25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8826500" y="4836160"/>
            <a:ext cx="1730375" cy="79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406001</a:t>
            </a:r>
            <a:endParaRPr kumimoji="0" lang="en-US" altLang="zh-CN" sz="25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矩形 17414"/>
          <p:cNvSpPr/>
          <p:nvPr/>
        </p:nvSpPr>
        <p:spPr>
          <a:xfrm>
            <a:off x="1480820" y="2141220"/>
            <a:ext cx="8496300" cy="25749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</a:rPr>
              <a:t>                                                 111105÷9</a:t>
            </a:r>
            <a:r>
              <a:rPr lang="zh-CN" altLang="en-US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__________</a:t>
            </a:r>
            <a:endParaRPr lang="en-US" altLang="zh-CN" sz="24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</a:rPr>
              <a:t>        9÷9</a:t>
            </a:r>
            <a:r>
              <a:rPr lang="zh-CN" altLang="en-US" sz="2400">
                <a:latin typeface="Arial" panose="020B0604020202020204" pitchFamily="34" charset="0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1                          1111104÷9</a:t>
            </a:r>
            <a:r>
              <a:rPr lang="zh-CN" altLang="en-US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__________</a:t>
            </a:r>
            <a:endParaRPr lang="en-US" altLang="zh-CN" sz="24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</a:rPr>
              <a:t>    108÷9</a:t>
            </a:r>
            <a:r>
              <a:rPr lang="zh-CN" altLang="en-US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________          11111103÷9</a:t>
            </a:r>
            <a:r>
              <a:rPr lang="zh-CN" altLang="en-US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__________</a:t>
            </a:r>
            <a:endParaRPr lang="en-US" altLang="zh-CN" sz="24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</a:rPr>
              <a:t>  1107÷9</a:t>
            </a:r>
            <a:r>
              <a:rPr lang="zh-CN" altLang="en-US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________        111111102÷9</a:t>
            </a:r>
            <a:r>
              <a:rPr lang="zh-CN" altLang="en-US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__________</a:t>
            </a:r>
            <a:endParaRPr lang="en-US" altLang="zh-CN" sz="240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</a:rPr>
              <a:t>11106÷9</a:t>
            </a:r>
            <a:r>
              <a:rPr lang="zh-CN" altLang="en-US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________      1111111101÷9</a:t>
            </a:r>
            <a:r>
              <a:rPr lang="zh-CN" altLang="en-US" sz="2400">
                <a:latin typeface="楷体_GB2312" pitchFamily="49" charset="-122"/>
              </a:rPr>
              <a:t>＝</a:t>
            </a:r>
            <a:r>
              <a:rPr lang="en-US" altLang="zh-CN" sz="2400">
                <a:latin typeface="Arial" panose="020B0604020202020204" pitchFamily="34" charset="0"/>
              </a:rPr>
              <a:t>__________</a:t>
            </a:r>
            <a:endParaRPr lang="zh-CN" altLang="en-US" sz="2400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/>
          <p:nvPr/>
        </p:nvSpPr>
        <p:spPr>
          <a:xfrm>
            <a:off x="895985" y="804545"/>
            <a:ext cx="7894320" cy="57594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000">
                <a:solidFill>
                  <a:schemeClr val="tx1"/>
                </a:solidFill>
                <a:latin typeface="楷体_GB2312" pitchFamily="49" charset="-122"/>
              </a:rPr>
              <a:t>2.</a:t>
            </a:r>
            <a:r>
              <a:rPr lang="zh-CN" altLang="en-US" sz="3000">
                <a:solidFill>
                  <a:schemeClr val="tx1"/>
                </a:solidFill>
                <a:latin typeface="楷体_GB2312" pitchFamily="49" charset="-122"/>
                <a:sym typeface="+mn-ea"/>
              </a:rPr>
              <a:t>先用计算器计算下面左边各题。</a:t>
            </a:r>
            <a:r>
              <a:rPr lang="en-US" altLang="zh-CN" sz="3000">
                <a:solidFill>
                  <a:schemeClr val="tx1"/>
                </a:solidFill>
                <a:latin typeface="楷体_GB2312" pitchFamily="49" charset="-122"/>
              </a:rPr>
              <a:t> </a:t>
            </a:r>
            <a:endParaRPr lang="en-US" altLang="zh-CN" sz="3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7414" name="矩形 17413"/>
          <p:cNvSpPr/>
          <p:nvPr/>
        </p:nvSpPr>
        <p:spPr>
          <a:xfrm>
            <a:off x="3410903" y="3006725"/>
            <a:ext cx="1458912" cy="15525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12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123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1234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6" name="矩形 17415"/>
          <p:cNvSpPr/>
          <p:nvPr/>
        </p:nvSpPr>
        <p:spPr>
          <a:xfrm>
            <a:off x="7424420" y="2118995"/>
            <a:ext cx="2160588" cy="25749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12345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123456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1234567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12345678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123456789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1480820" y="4832350"/>
            <a:ext cx="9437370" cy="11144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不用计算，试写出上面右边各题的结果，并用计算器进行检验。</a:t>
            </a:r>
            <a:endParaRPr lang="zh-CN" altLang="en-US" sz="2400" b="1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8138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一、</a:t>
            </a: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谈话引入，揭示新课</a:t>
            </a:r>
            <a:endParaRPr kumimoji="0" 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51776" y="1801471"/>
            <a:ext cx="10582173" cy="3966656"/>
            <a:chOff x="2309" y="3259"/>
            <a:chExt cx="16668" cy="6246"/>
          </a:xfrm>
        </p:grpSpPr>
        <p:sp>
          <p:nvSpPr>
            <p:cNvPr id="18435" name="AutoShape 27"/>
            <p:cNvSpPr/>
            <p:nvPr/>
          </p:nvSpPr>
          <p:spPr>
            <a:xfrm flipH="1">
              <a:off x="2309" y="3259"/>
              <a:ext cx="13895" cy="6246"/>
            </a:xfrm>
            <a:prstGeom prst="wedgeRoundRectCallout">
              <a:avLst>
                <a:gd name="adj1" fmla="val -60047"/>
                <a:gd name="adj2" fmla="val -6929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>
                <a:lnSpc>
                  <a:spcPct val="130000"/>
                </a:lnSpc>
              </a:pPr>
              <a:r>
                <a:rPr lang="en-US" dirty="0">
                  <a:latin typeface="Arial" panose="020B0604020202020204" pitchFamily="34" charset="0"/>
                  <a:ea typeface="宋体" panose="02010600030101010101" pitchFamily="2" charset="-122"/>
                </a:rPr>
                <a:t>       </a:t>
              </a:r>
              <a:r>
                <a:rPr dirty="0">
                  <a:latin typeface="Arial" panose="020B0604020202020204" pitchFamily="34" charset="0"/>
                  <a:ea typeface="宋体" panose="02010600030101010101" pitchFamily="2" charset="-122"/>
                </a:rPr>
                <a:t>在生活和生产中，我们常常会遇到很多大数，当计算比较复杂时，可以使用计算工具。从古至今，人类都使用了哪些计算工具呢？它们的发展历程又是怎样的呢？</a:t>
              </a:r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>
                <a:lnSpc>
                  <a:spcPct val="130000"/>
                </a:lnSpc>
              </a:pPr>
              <a:r>
                <a:rPr dirty="0">
                  <a:latin typeface="Arial" panose="020B0604020202020204" pitchFamily="34" charset="0"/>
                  <a:ea typeface="宋体" panose="02010600030101010101" pitchFamily="2" charset="-122"/>
                </a:rPr>
                <a:t>　　</a:t>
              </a:r>
              <a:r>
                <a:rPr dirty="0" err="1">
                  <a:latin typeface="Arial" panose="020B0604020202020204" pitchFamily="34" charset="0"/>
                  <a:ea typeface="宋体" panose="02010600030101010101" pitchFamily="2" charset="-122"/>
                </a:rPr>
                <a:t>今天我们就一起来学习：计算工具的认识及使用计算器计算</a:t>
              </a:r>
              <a:r>
                <a:rPr dirty="0">
                  <a:latin typeface="Arial" panose="020B0604020202020204" pitchFamily="34" charset="0"/>
                  <a:ea typeface="宋体" panose="02010600030101010101" pitchFamily="2" charset="-122"/>
                </a:rPr>
                <a:t>。</a:t>
              </a:r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36" name="Picture 13" descr="10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6367" y="4980"/>
              <a:ext cx="2610" cy="261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3"/>
          <p:cNvSpPr txBox="1"/>
          <p:nvPr/>
        </p:nvSpPr>
        <p:spPr>
          <a:xfrm>
            <a:off x="808038" y="1116965"/>
            <a:ext cx="3032125" cy="784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（二）拓展应用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8" name="文本框 6"/>
          <p:cNvSpPr txBox="1"/>
          <p:nvPr/>
        </p:nvSpPr>
        <p:spPr>
          <a:xfrm>
            <a:off x="1113473" y="2355533"/>
            <a:ext cx="2601792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配套P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13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370205" y="1840865"/>
            <a:ext cx="11400790" cy="279336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794" name="文本框 4"/>
          <p:cNvSpPr txBox="1"/>
          <p:nvPr/>
        </p:nvSpPr>
        <p:spPr>
          <a:xfrm>
            <a:off x="709930" y="2059305"/>
            <a:ext cx="10943590" cy="2168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总结：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我们认识了计算工具和用计算器进行计算，还发现了一些数字相乘之后会出现有趣的规律。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9888" y="70294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四、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全课</a:t>
            </a: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总结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，提升能力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pic>
        <p:nvPicPr>
          <p:cNvPr id="3379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795000" y="12115800"/>
            <a:ext cx="355600" cy="2540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694935" y="451911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74638" y="516890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zh-CN" sz="4000" b="1" kern="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宋体" panose="02010600030101010101" pitchFamily="2" charset="-122"/>
                <a:cs typeface="+mj-cs"/>
              </a:rPr>
              <a:t>二、合作交流，</a:t>
            </a:r>
            <a:r>
              <a:rPr kumimoji="0" lang="zh-CN" altLang="en-US" sz="4000" b="1" kern="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宋体" panose="02010600030101010101" pitchFamily="2" charset="-122"/>
                <a:cs typeface="+mj-cs"/>
              </a:rPr>
              <a:t>探究新知</a:t>
            </a:r>
            <a:endParaRPr kumimoji="0" lang="zh-CN" altLang="zh-CN" sz="4000" b="1" kern="0" cap="none" spc="0" normalizeH="0" baseline="0" noProof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32769" name="文本框 4"/>
          <p:cNvSpPr txBox="1"/>
          <p:nvPr/>
        </p:nvSpPr>
        <p:spPr>
          <a:xfrm>
            <a:off x="1059815" y="1282700"/>
            <a:ext cx="944689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（一）计算工具的发展简史和认识各种计算工具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106" name="图片 4105" descr="38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5803583" y="2977515"/>
            <a:ext cx="3321050" cy="2338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7" name="图片 4106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2433320" y="5944553"/>
            <a:ext cx="2900363" cy="576262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109" name="图片 4108" descr="116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2284095" y="2980690"/>
            <a:ext cx="3159125" cy="2339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0" name="图片 4109" descr="05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5863908" y="5801678"/>
            <a:ext cx="3476625" cy="900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343660" y="2066290"/>
            <a:ext cx="78936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b="1">
                <a:sym typeface="+mn-ea"/>
              </a:rPr>
              <a:t>1. 介绍计算工具发展的简单历史。</a:t>
            </a:r>
            <a:endParaRPr lang="zh-CN" altLang="en-US" b="1">
              <a:sym typeface="+mn-ea"/>
            </a:endParaRPr>
          </a:p>
        </p:txBody>
      </p:sp>
    </p:spTree>
    <p:custDataLst>
      <p:tags r:id="rId2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/>
          <p:nvPr/>
        </p:nvSpPr>
        <p:spPr>
          <a:xfrm>
            <a:off x="674370" y="701040"/>
            <a:ext cx="5976938" cy="576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（</a:t>
            </a:r>
            <a:r>
              <a:rPr lang="en-US" altLang="zh-CN" sz="3000" b="1">
                <a:solidFill>
                  <a:schemeClr val="tx1"/>
                </a:solidFill>
                <a:latin typeface="楷体_GB2312" pitchFamily="49" charset="-122"/>
              </a:rPr>
              <a:t>1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）</a:t>
            </a:r>
            <a:r>
              <a:rPr lang="en-US" altLang="zh-CN" sz="3000" b="1">
                <a:solidFill>
                  <a:schemeClr val="tx1"/>
                </a:solidFill>
                <a:latin typeface="楷体_GB2312" pitchFamily="49" charset="-122"/>
              </a:rPr>
              <a:t> 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算筹</a:t>
            </a:r>
            <a:endParaRPr lang="en-US" altLang="zh-CN" sz="3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5127" name="图片 5126" descr="1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4370" y="1630680"/>
            <a:ext cx="4857750" cy="3597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5127"/>
          <p:cNvSpPr/>
          <p:nvPr/>
        </p:nvSpPr>
        <p:spPr>
          <a:xfrm>
            <a:off x="928370" y="5487353"/>
            <a:ext cx="4603750" cy="497205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algn="l">
              <a:lnSpc>
                <a:spcPct val="120000"/>
              </a:lnSpc>
              <a:buClrTx/>
              <a:buSzTx/>
              <a:buFontTx/>
              <a:buNone/>
            </a:pPr>
            <a:r>
              <a:rPr lang="zh-CN" altLang="en-US" sz="2200">
                <a:solidFill>
                  <a:schemeClr val="tx1"/>
                </a:solidFill>
                <a:latin typeface="楷体_GB2312" pitchFamily="49" charset="-122"/>
                <a:sym typeface="+mn-ea"/>
              </a:rPr>
              <a:t>二千多年前，中国人用算筹计算。</a:t>
            </a:r>
            <a:endParaRPr lang="zh-CN" altLang="en-US" sz="2200">
              <a:solidFill>
                <a:schemeClr val="tx1"/>
              </a:solidFill>
              <a:latin typeface="楷体_GB2312" pitchFamily="49" charset="-122"/>
              <a:sym typeface="+mn-ea"/>
            </a:endParaRPr>
          </a:p>
        </p:txBody>
      </p:sp>
      <p:sp>
        <p:nvSpPr>
          <p:cNvPr id="29704" name="Rectangle 8"/>
          <p:cNvSpPr/>
          <p:nvPr/>
        </p:nvSpPr>
        <p:spPr>
          <a:xfrm>
            <a:off x="6101080" y="3638233"/>
            <a:ext cx="5844540" cy="2120900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00">
                <a:solidFill>
                  <a:schemeClr val="tx1"/>
                </a:solidFill>
                <a:latin typeface="楷体_GB2312" pitchFamily="49" charset="-122"/>
              </a:rPr>
              <a:t>    古代的算筹实际上是一根根同样长短和粗细的小棍子，多用竹子制成，也有用木头、兽骨、象牙、金属等材料制成的，放在一个布袋里，系在腰部随身携带。需要记数和计算时，就把它们取出来，放在桌上或地上都能摆弄。</a:t>
            </a:r>
            <a:endParaRPr lang="zh-CN" altLang="en-US" sz="220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6152" name="图片 6151" descr="u1jx09_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49795" y="1277620"/>
            <a:ext cx="3547745" cy="212788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8" grpId="0"/>
      <p:bldP spid="297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/>
          <p:nvPr/>
        </p:nvSpPr>
        <p:spPr>
          <a:xfrm>
            <a:off x="836930" y="747395"/>
            <a:ext cx="5976938" cy="576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（</a:t>
            </a:r>
            <a:r>
              <a:rPr lang="en-US" altLang="zh-CN" sz="3000" b="1">
                <a:solidFill>
                  <a:schemeClr val="tx1"/>
                </a:solidFill>
                <a:latin typeface="楷体_GB2312" pitchFamily="49" charset="-122"/>
              </a:rPr>
              <a:t>2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）算盘</a:t>
            </a:r>
            <a:endParaRPr lang="en-US" altLang="zh-CN" sz="3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1751" name="Rectangle 7"/>
          <p:cNvSpPr/>
          <p:nvPr/>
        </p:nvSpPr>
        <p:spPr>
          <a:xfrm>
            <a:off x="2540953" y="4827906"/>
            <a:ext cx="7777162" cy="105029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>
                <a:solidFill>
                  <a:schemeClr val="tx1"/>
                </a:solidFill>
                <a:latin typeface="楷体_GB2312" pitchFamily="49" charset="-122"/>
              </a:rPr>
              <a:t>    在我国使用算盘计算有着悠久的历史，早在</a:t>
            </a:r>
            <a:endParaRPr lang="zh-CN" altLang="en-US" sz="260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>
                <a:solidFill>
                  <a:schemeClr val="tx1"/>
                </a:solidFill>
                <a:latin typeface="楷体_GB2312" pitchFamily="49" charset="-122"/>
              </a:rPr>
              <a:t>一千多年前，人们就发明了算盘。</a:t>
            </a:r>
            <a:endParaRPr lang="zh-CN" altLang="en-US" sz="260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8202" name="图片 8201" descr="3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56790" y="1875155"/>
            <a:ext cx="3775075" cy="265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3" name="图片 820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52553" y="2645093"/>
            <a:ext cx="3454400" cy="1504950"/>
          </a:xfrm>
          <a:prstGeom prst="rect">
            <a:avLst/>
          </a:prstGeom>
          <a:noFill/>
          <a:ln w="12700"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/>
          <p:nvPr/>
        </p:nvSpPr>
        <p:spPr>
          <a:xfrm>
            <a:off x="680720" y="747395"/>
            <a:ext cx="5976938" cy="576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（</a:t>
            </a:r>
            <a:r>
              <a:rPr lang="en-US" altLang="zh-CN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3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）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计算尺</a:t>
            </a:r>
            <a:endParaRPr lang="en-US" altLang="zh-CN" sz="3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9223" name="图片 92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72348" y="2263775"/>
            <a:ext cx="6916737" cy="1376363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9224" name="矩形 9223"/>
          <p:cNvSpPr/>
          <p:nvPr/>
        </p:nvSpPr>
        <p:spPr>
          <a:xfrm>
            <a:off x="2693988" y="4145280"/>
            <a:ext cx="6350000" cy="5683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600">
                <a:latin typeface="Arial" panose="020B0604020202020204" pitchFamily="34" charset="0"/>
              </a:rPr>
              <a:t>17</a:t>
            </a:r>
            <a:r>
              <a:rPr lang="zh-CN" altLang="en-US" sz="2600">
                <a:latin typeface="Arial" panose="020B0604020202020204" pitchFamily="34" charset="0"/>
              </a:rPr>
              <a:t>世纪初，英国人发明了计算尺。</a:t>
            </a:r>
            <a:endParaRPr lang="zh-CN" altLang="en-US" sz="2600">
              <a:latin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/>
          <p:nvPr/>
        </p:nvSpPr>
        <p:spPr>
          <a:xfrm>
            <a:off x="742950" y="810260"/>
            <a:ext cx="5976938" cy="576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（</a:t>
            </a:r>
            <a:r>
              <a:rPr lang="en-US" altLang="zh-CN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4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）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机械计算器</a:t>
            </a:r>
            <a:endParaRPr lang="en-US" altLang="zh-CN" sz="3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10246" name="图片 10245" descr="3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49195" y="1860550"/>
            <a:ext cx="6867525" cy="1984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矩形 10246"/>
          <p:cNvSpPr/>
          <p:nvPr/>
        </p:nvSpPr>
        <p:spPr>
          <a:xfrm>
            <a:off x="2368233" y="3922713"/>
            <a:ext cx="7108825" cy="5683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600">
                <a:latin typeface="Arial" panose="020B0604020202020204" pitchFamily="34" charset="0"/>
              </a:rPr>
              <a:t>17</a:t>
            </a:r>
            <a:r>
              <a:rPr lang="zh-CN" altLang="en-US" sz="2600">
                <a:latin typeface="Arial" panose="020B0604020202020204" pitchFamily="34" charset="0"/>
              </a:rPr>
              <a:t>世纪中期，欧洲人发明了机械计算器。</a:t>
            </a:r>
            <a:endParaRPr lang="zh-CN" altLang="en-US" sz="2600">
              <a:latin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/>
          <p:nvPr/>
        </p:nvSpPr>
        <p:spPr>
          <a:xfrm>
            <a:off x="570865" y="732155"/>
            <a:ext cx="5976938" cy="576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（</a:t>
            </a:r>
            <a:r>
              <a:rPr lang="en-US" altLang="zh-CN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5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）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计算机和电子计算器</a:t>
            </a:r>
            <a:endParaRPr lang="en-US" altLang="zh-CN" sz="3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11272" name="图片 11271" descr="jsq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23430" y="2067243"/>
            <a:ext cx="2581275" cy="1992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3" name="矩形 11272"/>
          <p:cNvSpPr/>
          <p:nvPr/>
        </p:nvSpPr>
        <p:spPr>
          <a:xfrm>
            <a:off x="6938963" y="4518025"/>
            <a:ext cx="3352800" cy="895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r>
              <a:rPr lang="en-US" altLang="zh-CN" sz="2200">
                <a:latin typeface="Arial" panose="020B0604020202020204" pitchFamily="34" charset="0"/>
              </a:rPr>
              <a:t>20</a:t>
            </a:r>
            <a:r>
              <a:rPr lang="zh-CN" altLang="en-US" sz="2200">
                <a:latin typeface="Arial" panose="020B0604020202020204" pitchFamily="34" charset="0"/>
              </a:rPr>
              <a:t>世纪</a:t>
            </a:r>
            <a:r>
              <a:rPr lang="en-US" altLang="zh-CN" sz="2200">
                <a:latin typeface="Arial" panose="020B0604020202020204" pitchFamily="34" charset="0"/>
              </a:rPr>
              <a:t>70</a:t>
            </a:r>
            <a:r>
              <a:rPr lang="zh-CN" altLang="en-US" sz="2200">
                <a:latin typeface="Arial" panose="020B0604020202020204" pitchFamily="34" charset="0"/>
              </a:rPr>
              <a:t>年代，发明了</a:t>
            </a:r>
            <a:endParaRPr lang="zh-CN" altLang="en-US" sz="2200">
              <a:latin typeface="Arial" panose="020B0604020202020204" pitchFamily="34" charset="0"/>
            </a:endParaRPr>
          </a:p>
          <a:p>
            <a:r>
              <a:rPr lang="zh-CN" altLang="en-US" sz="2200">
                <a:latin typeface="Arial" panose="020B0604020202020204" pitchFamily="34" charset="0"/>
              </a:rPr>
              <a:t>电子计算器。</a:t>
            </a:r>
            <a:endParaRPr lang="zh-CN" altLang="en-US" sz="2200">
              <a:latin typeface="Arial" panose="020B0604020202020204" pitchFamily="34" charset="0"/>
            </a:endParaRPr>
          </a:p>
        </p:txBody>
      </p:sp>
      <p:pic>
        <p:nvPicPr>
          <p:cNvPr id="11275" name="图片 1127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88198" y="1757363"/>
            <a:ext cx="3402012" cy="2611437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1276" name="矩形 11275"/>
          <p:cNvSpPr/>
          <p:nvPr/>
        </p:nvSpPr>
        <p:spPr>
          <a:xfrm>
            <a:off x="1980248" y="4518025"/>
            <a:ext cx="3419475" cy="895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r>
              <a:rPr lang="en-US" altLang="zh-CN" sz="2200">
                <a:latin typeface="Arial" panose="020B0604020202020204" pitchFamily="34" charset="0"/>
              </a:rPr>
              <a:t>20</a:t>
            </a:r>
            <a:r>
              <a:rPr lang="zh-CN" altLang="en-US" sz="2200">
                <a:latin typeface="Arial" panose="020B0604020202020204" pitchFamily="34" charset="0"/>
              </a:rPr>
              <a:t>世纪</a:t>
            </a:r>
            <a:r>
              <a:rPr lang="en-US" altLang="zh-CN" sz="2200">
                <a:latin typeface="Arial" panose="020B0604020202020204" pitchFamily="34" charset="0"/>
              </a:rPr>
              <a:t>40</a:t>
            </a:r>
            <a:r>
              <a:rPr lang="zh-CN" altLang="en-US" sz="2200">
                <a:latin typeface="Arial" panose="020B0604020202020204" pitchFamily="34" charset="0"/>
              </a:rPr>
              <a:t>年代，诞生了</a:t>
            </a:r>
            <a:endParaRPr lang="zh-CN" altLang="en-US" sz="2200">
              <a:latin typeface="Arial" panose="020B0604020202020204" pitchFamily="34" charset="0"/>
            </a:endParaRPr>
          </a:p>
          <a:p>
            <a:r>
              <a:rPr lang="zh-CN" altLang="en-US" sz="2200">
                <a:latin typeface="Arial" panose="020B0604020202020204" pitchFamily="34" charset="0"/>
              </a:rPr>
              <a:t>第一台电子计算机。</a:t>
            </a:r>
            <a:endParaRPr lang="zh-CN" altLang="en-US" sz="2200"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  <p:bldP spid="112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/>
          <p:nvPr/>
        </p:nvSpPr>
        <p:spPr>
          <a:xfrm>
            <a:off x="664210" y="825500"/>
            <a:ext cx="5976938" cy="576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（</a:t>
            </a:r>
            <a:r>
              <a:rPr lang="en-US" altLang="zh-CN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6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  <a:sym typeface="+mn-ea"/>
              </a:rPr>
              <a:t>）</a:t>
            </a:r>
            <a:r>
              <a:rPr lang="zh-CN" altLang="en-US" sz="3000" b="1">
                <a:solidFill>
                  <a:schemeClr val="tx1"/>
                </a:solidFill>
                <a:latin typeface="楷体_GB2312" pitchFamily="49" charset="-122"/>
              </a:rPr>
              <a:t>不断更新的计算工具</a:t>
            </a:r>
            <a:endParaRPr lang="en-US" altLang="zh-CN" sz="3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474153" y="5174298"/>
            <a:ext cx="7777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目前，速度最快的计算机</a:t>
            </a:r>
            <a:r>
              <a:rPr lang="en-US" altLang="zh-CN" sz="2400" b="1">
                <a:solidFill>
                  <a:schemeClr val="tx1"/>
                </a:solidFill>
              </a:rPr>
              <a:t>1</a:t>
            </a: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秒钟能计算几百万亿次。</a:t>
            </a:r>
            <a:endParaRPr lang="zh-CN" altLang="en-US" sz="2400" b="1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12296" name="图片 12295" descr="jsj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29753" y="1946275"/>
            <a:ext cx="7566025" cy="1527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7" name="矩形 12296"/>
          <p:cNvSpPr/>
          <p:nvPr/>
        </p:nvSpPr>
        <p:spPr>
          <a:xfrm>
            <a:off x="2225993" y="3785235"/>
            <a:ext cx="7312025" cy="55308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r>
              <a:rPr lang="zh-CN" altLang="en-US">
                <a:latin typeface="楷体_GB2312" pitchFamily="49" charset="-122"/>
              </a:rPr>
              <a:t>台式电脑    笔记本电脑     平板电脑</a:t>
            </a:r>
            <a:endParaRPr lang="zh-CN" altLang="en-US">
              <a:latin typeface="楷体_GB2312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12297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2671</Words>
  <Application>WPS 演示</Application>
  <PresentationFormat>自定义</PresentationFormat>
  <Paragraphs>218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Calibri</vt:lpstr>
      <vt:lpstr>汉仪中圆简</vt:lpstr>
      <vt:lpstr>黑体</vt:lpstr>
      <vt:lpstr>楷体_GB2312</vt:lpstr>
      <vt:lpstr>新宋体</vt:lpstr>
      <vt:lpstr>Arial Unicode MS</vt:lpstr>
      <vt:lpstr>楷体_GB2312</vt:lpstr>
      <vt:lpstr>Arial</vt:lpstr>
      <vt:lpstr>第一PPT模板网-WWW.1PPT.COM</vt:lpstr>
      <vt:lpstr>PowerPoint 演示文稿</vt:lpstr>
      <vt:lpstr>一、谈话引入，揭示新课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三、巩固练习，学以致用</vt:lpstr>
      <vt:lpstr>PowerPoint 演示文稿</vt:lpstr>
      <vt:lpstr>PowerPoint 演示文稿</vt:lpstr>
      <vt:lpstr>四、全课总结，提升能力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2021-08-15T23:36:00Z</cp:lastPrinted>
  <dcterms:created xsi:type="dcterms:W3CDTF">2021-08-15T23:36:00Z</dcterms:created>
  <dcterms:modified xsi:type="dcterms:W3CDTF">2023-10-27T08:55:26Z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BA179BCDB3B845CEBBAA4777908FA69E_12</vt:lpwstr>
  </property>
  <property fmtid="{D5CDD505-2E9C-101B-9397-08002B2CF9AE}" pid="7" name="KSOProductBuildVer">
    <vt:lpwstr>2052-12.1.0.15712</vt:lpwstr>
  </property>
</Properties>
</file>