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1" r:id="rId8"/>
    <p:sldId id="260" r:id="rId9"/>
    <p:sldId id="262" r:id="rId10"/>
    <p:sldId id="263" r:id="rId11"/>
    <p:sldId id="264" r:id="rId12"/>
    <p:sldId id="266" r:id="rId13"/>
    <p:sldId id="267" r:id="rId14"/>
    <p:sldId id="268" r:id="rId15"/>
    <p:sldId id="269" r:id="rId16"/>
    <p:sldId id="265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18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3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en-US" sz="1200">
                <a:ea typeface="宋体" panose="02010600030101010101" pitchFamily="2" charset="-122"/>
              </a:rPr>
            </a:fld>
            <a:endParaRPr lang="en-US" altLang="en-US" sz="120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文本框"/>
          <p:cNvSpPr>
            <a:spLocks noGrp="1"/>
          </p:cNvSpPr>
          <p:nvPr>
            <p:ph type="sldNum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u="none" strike="noStrike" kern="1200" cap="none" spc="0" baseline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Calibri" panose="020F0502020204030204" charset="0"/>
              </a:rPr>
            </a:fld>
            <a:endParaRPr lang="zh-CN" altLang="en-US" sz="1200">
              <a:latin typeface="楷体_GB2312" panose="02010609030101010101" pitchFamily="49" charset="-122"/>
              <a:ea typeface="楷体_GB2312" panose="02010609030101010101" pitchFamily="49" charset="-122"/>
              <a:cs typeface="Calibri" panose="020F050202020403020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文本框"/>
          <p:cNvSpPr>
            <a:spLocks noGrp="1"/>
          </p:cNvSpPr>
          <p:nvPr>
            <p:ph type="sldNum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u="none" strike="noStrike" kern="1200" cap="none" spc="0" baseline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Calibri" panose="020F0502020204030204" charset="0"/>
              </a:rPr>
            </a:fld>
            <a:endParaRPr lang="zh-CN" altLang="en-US" sz="1200">
              <a:latin typeface="楷体_GB2312" panose="02010609030101010101" pitchFamily="49" charset="-122"/>
              <a:ea typeface="楷体_GB2312" panose="02010609030101010101" pitchFamily="49" charset="-122"/>
              <a:cs typeface="Calibri" panose="020F050202020403020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2.png"/><Relationship Id="rId16" Type="http://schemas.openxmlformats.org/officeDocument/2006/relationships/image" Target="../media/image1.jpe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7" r:link="rId1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tags" Target="../tags/tag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tags" Target="../tags/tag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1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slideLayout" Target="../slideLayouts/slideLayout1.xml"/><Relationship Id="rId24" Type="http://schemas.openxmlformats.org/officeDocument/2006/relationships/image" Target="../media/image8.GIF"/><Relationship Id="rId23" Type="http://schemas.openxmlformats.org/officeDocument/2006/relationships/image" Target="../media/image7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4" Type="http://schemas.openxmlformats.org/officeDocument/2006/relationships/slideLayout" Target="../slideLayouts/slideLayout13.xml"/><Relationship Id="rId23" Type="http://schemas.openxmlformats.org/officeDocument/2006/relationships/image" Target="../media/image16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258445" y="-133350"/>
            <a:ext cx="1648460" cy="1912620"/>
          </a:xfrm>
          <a:prstGeom prst="rect">
            <a:avLst/>
          </a:prstGeom>
        </p:spPr>
      </p:pic>
      <p:pic>
        <p:nvPicPr>
          <p:cNvPr id="15" name="PA_图片 1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flipH="1">
            <a:off x="7379970" y="5223510"/>
            <a:ext cx="4812030" cy="16344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057568" y="1004467"/>
            <a:ext cx="1203551" cy="2246628"/>
          </a:xfrm>
          <a:prstGeom prst="rect">
            <a:avLst/>
          </a:prstGeom>
        </p:spPr>
      </p:pic>
      <p:pic>
        <p:nvPicPr>
          <p:cNvPr id="14" name="PA_图片 1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-732155" y="5611495"/>
            <a:ext cx="6908165" cy="124650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717414" y="1004467"/>
            <a:ext cx="2465705" cy="1938992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/>
            <a:r>
              <a:rPr lang="zh-CN" altLang="en-US" sz="66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算  盘</a:t>
            </a:r>
            <a:endParaRPr lang="zh-CN" altLang="en-US" sz="66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82962" y="1652337"/>
            <a:ext cx="5463528" cy="2727910"/>
          </a:xfrm>
          <a:prstGeom prst="rect">
            <a:avLst/>
          </a:prstGeom>
        </p:spPr>
      </p:pic>
      <p:sp>
        <p:nvSpPr>
          <p:cNvPr id="10" name="文本框 6"/>
          <p:cNvSpPr txBox="1"/>
          <p:nvPr/>
        </p:nvSpPr>
        <p:spPr>
          <a:xfrm>
            <a:off x="1731882" y="1865829"/>
            <a:ext cx="1604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框</a:t>
            </a: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endParaRPr lang="zh-CN" altLang="en-US" sz="28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1852198" y="2403237"/>
            <a:ext cx="1604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梁</a:t>
            </a: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endParaRPr lang="zh-CN" altLang="en-US" sz="28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6"/>
          <p:cNvSpPr txBox="1"/>
          <p:nvPr/>
        </p:nvSpPr>
        <p:spPr>
          <a:xfrm>
            <a:off x="2020640" y="2860435"/>
            <a:ext cx="1604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档</a:t>
            </a: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endParaRPr lang="zh-CN" altLang="en-US" sz="28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716253" y="2098439"/>
            <a:ext cx="3416968" cy="523220"/>
            <a:chOff x="7716253" y="2098439"/>
            <a:chExt cx="3416968" cy="523220"/>
          </a:xfrm>
        </p:grpSpPr>
        <p:sp>
          <p:nvSpPr>
            <p:cNvPr id="14" name="文本框 6"/>
            <p:cNvSpPr txBox="1"/>
            <p:nvPr/>
          </p:nvSpPr>
          <p:spPr>
            <a:xfrm>
              <a:off x="8172759" y="2098439"/>
              <a:ext cx="2960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上珠：每珠表示</a:t>
              </a:r>
              <a:r>
                <a:rPr lang="en-US" altLang="zh-CN" sz="28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7716253" y="2277979"/>
              <a:ext cx="721894" cy="256674"/>
              <a:chOff x="7716253" y="2277979"/>
              <a:chExt cx="721894" cy="256674"/>
            </a:xfrm>
          </p:grpSpPr>
          <p:cxnSp>
            <p:nvCxnSpPr>
              <p:cNvPr id="16" name="直接连接符 15"/>
              <p:cNvCxnSpPr/>
              <p:nvPr/>
            </p:nvCxnSpPr>
            <p:spPr>
              <a:xfrm>
                <a:off x="7796463" y="2277979"/>
                <a:ext cx="641684" cy="11229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flipV="1">
                <a:off x="7716253" y="2422358"/>
                <a:ext cx="657726" cy="11229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" name="组合 17"/>
          <p:cNvGrpSpPr/>
          <p:nvPr/>
        </p:nvGrpSpPr>
        <p:grpSpPr>
          <a:xfrm>
            <a:off x="7756359" y="3360815"/>
            <a:ext cx="3368843" cy="641686"/>
            <a:chOff x="7756359" y="3360815"/>
            <a:chExt cx="3368843" cy="641686"/>
          </a:xfrm>
        </p:grpSpPr>
        <p:sp>
          <p:nvSpPr>
            <p:cNvPr id="19" name="文本框 6"/>
            <p:cNvSpPr txBox="1"/>
            <p:nvPr/>
          </p:nvSpPr>
          <p:spPr>
            <a:xfrm>
              <a:off x="8164740" y="3470038"/>
              <a:ext cx="2960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下珠：每珠表示</a:t>
              </a:r>
              <a:r>
                <a:rPr lang="en-US" altLang="zh-CN" sz="28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7756359" y="3360815"/>
              <a:ext cx="569494" cy="641686"/>
              <a:chOff x="7756359" y="3360815"/>
              <a:chExt cx="569494" cy="641686"/>
            </a:xfrm>
          </p:grpSpPr>
          <p:cxnSp>
            <p:nvCxnSpPr>
              <p:cNvPr id="21" name="直接连接符 20"/>
              <p:cNvCxnSpPr/>
              <p:nvPr/>
            </p:nvCxnSpPr>
            <p:spPr>
              <a:xfrm>
                <a:off x="7820527" y="3360815"/>
                <a:ext cx="489284" cy="344911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flipV="1">
                <a:off x="7756359" y="3705726"/>
                <a:ext cx="569494" cy="29677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文本框 6"/>
          <p:cNvSpPr txBox="1"/>
          <p:nvPr/>
        </p:nvSpPr>
        <p:spPr>
          <a:xfrm>
            <a:off x="1186455" y="4352358"/>
            <a:ext cx="96419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算盘歌：</a:t>
            </a:r>
            <a:endParaRPr lang="en-US" altLang="zh-CN" sz="28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一把小算盘，四周围满框，横卧一根梁，竖着许多档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8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梁上是上珠，梁下是下珠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一颗上珠表示</a:t>
            </a: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，一颗下珠表示</a:t>
            </a: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8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Rectangle 2"/>
          <p:cNvSpPr/>
          <p:nvPr/>
        </p:nvSpPr>
        <p:spPr>
          <a:xfrm>
            <a:off x="637315" y="1034395"/>
            <a:ext cx="5976938" cy="5762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算盘的构造</a:t>
            </a:r>
            <a:endParaRPr lang="zh-CN" altLang="en-US" sz="40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矩形"/>
          <p:cNvSpPr/>
          <p:nvPr/>
        </p:nvSpPr>
        <p:spPr>
          <a:xfrm>
            <a:off x="5724525" y="1114425"/>
            <a:ext cx="548429" cy="94869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80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Calibri" panose="020F0502020204030204" charset="0"/>
              </a:rPr>
              <a:t>个</a:t>
            </a:r>
            <a:endParaRPr lang="en-US" altLang="zh-CN" sz="280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Calibri" panose="020F0502020204030204" charset="0"/>
            </a:endParaRPr>
          </a:p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80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Calibri" panose="020F0502020204030204" charset="0"/>
              </a:rPr>
              <a:t>位</a:t>
            </a:r>
            <a:endParaRPr lang="zh-CN" altLang="en-US" sz="280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Calibri" panose="020F0502020204030204" charset="0"/>
            </a:endParaRPr>
          </a:p>
        </p:txBody>
      </p:sp>
      <p:sp>
        <p:nvSpPr>
          <p:cNvPr id="187" name="矩形"/>
          <p:cNvSpPr/>
          <p:nvPr/>
        </p:nvSpPr>
        <p:spPr>
          <a:xfrm>
            <a:off x="5184775" y="1125538"/>
            <a:ext cx="548429" cy="94869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80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Calibri" panose="020F0502020204030204" charset="0"/>
              </a:rPr>
              <a:t>十</a:t>
            </a:r>
            <a:endParaRPr lang="en-US" altLang="zh-CN" sz="280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Calibri" panose="020F0502020204030204" charset="0"/>
            </a:endParaRPr>
          </a:p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80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Calibri" panose="020F0502020204030204" charset="0"/>
              </a:rPr>
              <a:t>位</a:t>
            </a:r>
            <a:endParaRPr lang="zh-CN" altLang="en-US" sz="280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Calibri" panose="020F0502020204030204" charset="0"/>
            </a:endParaRPr>
          </a:p>
        </p:txBody>
      </p:sp>
      <p:sp>
        <p:nvSpPr>
          <p:cNvPr id="188" name="矩形"/>
          <p:cNvSpPr/>
          <p:nvPr/>
        </p:nvSpPr>
        <p:spPr>
          <a:xfrm>
            <a:off x="4716463" y="1114425"/>
            <a:ext cx="548429" cy="94869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80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Calibri" panose="020F0502020204030204" charset="0"/>
              </a:rPr>
              <a:t>百</a:t>
            </a:r>
            <a:endParaRPr lang="en-US" altLang="zh-CN" sz="280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Calibri" panose="020F0502020204030204" charset="0"/>
            </a:endParaRPr>
          </a:p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80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Calibri" panose="020F0502020204030204" charset="0"/>
              </a:rPr>
              <a:t>位</a:t>
            </a:r>
            <a:endParaRPr lang="zh-CN" altLang="en-US" sz="280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楷体_GB2312" panose="02010609030101010101" pitchFamily="49" charset="-122"/>
              <a:cs typeface="Calibri" panose="020F0502020204030204" charset="0"/>
            </a:endParaRPr>
          </a:p>
        </p:txBody>
      </p:sp>
      <p:graphicFrame>
        <p:nvGraphicFramePr>
          <p:cNvPr id="189" name="对象"/>
          <p:cNvGraphicFramePr>
            <a:graphicFrameLocks noChangeAspect="1"/>
          </p:cNvGraphicFramePr>
          <p:nvPr/>
        </p:nvGraphicFramePr>
        <p:xfrm>
          <a:off x="1547812" y="1989137"/>
          <a:ext cx="6121400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package" r:id="rId1" imgW="6121400" imgH="2667000" progId="Package">
                  <p:embed/>
                </p:oleObj>
              </mc:Choice>
              <mc:Fallback>
                <p:oleObj name="package" r:id="rId1" imgW="6121400" imgH="2667000" progId="Packag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47812" y="1989137"/>
                        <a:ext cx="6121400" cy="2667000"/>
                      </a:xfrm>
                      <a:prstGeom prst="rect">
                        <a:avLst/>
                      </a:prstGeom>
                      <a:noFill/>
                      <a:ln w="9525" cap="flat" cmpd="sng">
                        <a:noFill/>
                        <a:prstDash val="solid"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0" name="直线"/>
          <p:cNvSpPr/>
          <p:nvPr/>
        </p:nvSpPr>
        <p:spPr>
          <a:xfrm>
            <a:off x="3132138" y="5300663"/>
            <a:ext cx="3313112" cy="0"/>
          </a:xfrm>
          <a:prstGeom prst="line">
            <a:avLst/>
          </a:prstGeom>
          <a:noFill/>
          <a:ln w="28575" cap="flat" cmpd="sng">
            <a:solidFill>
              <a:srgbClr val="000000"/>
            </a:solidFill>
            <a:prstDash val="dash"/>
            <a:round/>
          </a:ln>
        </p:spPr>
        <p:txBody>
          <a:bodyPr/>
          <a:lstStyle/>
          <a:p/>
        </p:txBody>
      </p:sp>
      <p:sp>
        <p:nvSpPr>
          <p:cNvPr id="191" name="艺术字"/>
          <p:cNvSpPr>
            <a:spLocks noChangeArrowheads="1" noChangeShapeType="1" noTextEdit="1"/>
          </p:cNvSpPr>
          <p:nvPr/>
        </p:nvSpPr>
        <p:spPr>
          <a:xfrm>
            <a:off x="4643438" y="4652963"/>
            <a:ext cx="288924" cy="530224"/>
          </a:xfrm>
          <a:prstGeom prst="rect">
            <a:avLst/>
          </a:prstGeom>
        </p:spPr>
        <p:txBody>
          <a:bodyPr wrap="none" lIns="-12700" tIns="-12700" rIns="-12700" bIns="-12700" fromWordArt="1" anchor="t" anchorCtr="0">
            <a:prstTxWarp prst="textPlain">
              <a:avLst>
                <a:gd name="adj" fmla="val 50000"/>
              </a:avLst>
            </a:prstTxWarp>
            <a:spAutoFit/>
          </a:bodyPr>
          <a:lstStyle/>
          <a:p>
            <a:pPr algn="ctr"/>
            <a:r>
              <a:rPr lang="en-US" altLang="zh-CN" sz="3600" kern="10">
                <a:ln w="9525" cap="flat" cmpd="sng">
                  <a:solidFill>
                    <a:srgbClr val="000000"/>
                  </a:solidFill>
                  <a:prstDash val="solid"/>
                  <a:round/>
                </a:ln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en-US" altLang="zh-CN" sz="3600" kern="10">
              <a:ln w="9525" cap="flat" cmpd="sng">
                <a:solidFill>
                  <a:srgbClr val="000000"/>
                </a:solidFill>
                <a:prstDash val="solid"/>
                <a:round/>
              </a:ln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344660" y="1728271"/>
            <a:ext cx="7344185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noProof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交流：关于算盘你知道的有哪些?</a:t>
            </a:r>
            <a:endParaRPr lang="zh-CN" altLang="en-US" sz="2800" b="1" noProof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9" name="Picture 19"/>
          <p:cNvPicPr preferRelativeResize="0"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480887" y="2485085"/>
            <a:ext cx="509905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992630" y="5103242"/>
            <a:ext cx="9036496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最开始的时候，上珠全部拨到最上面，下珠拨到最下面。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090927" y="770871"/>
            <a:ext cx="9589805" cy="928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>
            <a:lvl1pPr indent="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373380">
              <a:lnSpc>
                <a:spcPct val="200000"/>
              </a:lnSpc>
            </a:pPr>
            <a:r>
              <a:rPr lang="zh-CN" altLang="en-US" sz="3200" b="1">
                <a:latin typeface="微软雅黑" panose="020B0503020204020204" pitchFamily="34" charset="-122"/>
                <a:cs typeface="宋体" panose="02010600030101010101" pitchFamily="2" charset="-122"/>
              </a:rPr>
              <a:t>生活中我们在计算总价时通常利用什么计算工具？</a:t>
            </a:r>
            <a:endParaRPr lang="zh-CN" altLang="en-US" sz="3200" b="1">
              <a:latin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68854" y="1699523"/>
            <a:ext cx="7611413" cy="4972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10441540" y="1223979"/>
            <a:ext cx="2276857" cy="103156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latinLnBrk="1">
              <a:defRPr/>
            </a:pP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AutoShape 27"/>
          <p:cNvSpPr>
            <a:spLocks noChangeArrowheads="1"/>
          </p:cNvSpPr>
          <p:nvPr/>
        </p:nvSpPr>
        <p:spPr bwMode="auto">
          <a:xfrm>
            <a:off x="9449867" y="2964673"/>
            <a:ext cx="1983346" cy="928653"/>
          </a:xfrm>
          <a:prstGeom prst="wedgeRoundRectCallout">
            <a:avLst>
              <a:gd name="adj1" fmla="val 27844"/>
              <a:gd name="adj2" fmla="val 64712"/>
              <a:gd name="adj3" fmla="val 16667"/>
            </a:avLst>
          </a:prstGeom>
          <a:solidFill>
            <a:srgbClr val="E1EFE2"/>
          </a:solidFill>
          <a:ln w="19050">
            <a:noFill/>
            <a:miter lim="800000"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计算器。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2800">
              <a:solidFill>
                <a:srgbClr val="1C1C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8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433388" y="1261460"/>
            <a:ext cx="467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课堂总结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33388" y="1985204"/>
            <a:ext cx="73723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问题：通过这节课的学习，你有哪些收获？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33388" y="2643282"/>
            <a:ext cx="5465762" cy="66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、算盘的构成。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/>
          <p:nvPr/>
        </p:nvPicPr>
        <p:blipFill>
          <a:blip r:embed="rId1"/>
          <a:stretch>
            <a:fillRect/>
          </a:stretch>
        </p:blipFill>
        <p:spPr>
          <a:xfrm>
            <a:off x="3294707" y="2820702"/>
            <a:ext cx="6588761" cy="3755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4707" y="5532966"/>
            <a:ext cx="685714" cy="10476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9686" y="5585347"/>
            <a:ext cx="685714" cy="104762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778932" y="1799441"/>
            <a:ext cx="10783147" cy="2548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通过本课的学习，使学生知道计算工具发展的简单历史，认识了算盘，了解珠算的计数方法。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初步学会简单计算器的使用方法，并能用计算器进行较大数目的四则运算。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58989" y="1657013"/>
            <a:ext cx="11191733" cy="66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介绍算盘的由来。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556218" y="1039640"/>
            <a:ext cx="4673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情境引入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58988" y="2413379"/>
            <a:ext cx="1119173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到了明代，珠算不但能进行加减乘的运算，还能计算土地面积和各种形状东西的大小。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58988" y="3717426"/>
            <a:ext cx="11306075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       早在公元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世纪，算盘已经在我国广泛使用，后来游船到日本、朝鲜等国。它的特点是结构简单，使用方便，特别实用它计算数目较大和数目较多的加减法，更为简便。今天我们就一起来认识算盘。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2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156769" y="3971553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Rectangle 2"/>
          <p:cNvSpPr/>
          <p:nvPr/>
        </p:nvSpPr>
        <p:spPr>
          <a:xfrm>
            <a:off x="1261420" y="1680210"/>
            <a:ext cx="6227445" cy="56705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>
                <a:solidFill>
                  <a:srgbClr val="7030A0"/>
                </a:solidFill>
                <a:latin typeface="楷体_GB2312" panose="02010609030101010101" pitchFamily="49" charset="-122"/>
              </a:rPr>
              <a:t>（一）算筹</a:t>
            </a:r>
            <a:endParaRPr lang="zh-CN" altLang="en-US" sz="4000" b="1">
              <a:solidFill>
                <a:srgbClr val="7030A0"/>
              </a:solidFill>
              <a:latin typeface="楷体_GB2312" panose="0201060903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1954970" y="2247265"/>
            <a:ext cx="4857750" cy="35972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7"/>
          <p:cNvGrpSpPr/>
          <p:nvPr/>
        </p:nvGrpSpPr>
        <p:grpSpPr>
          <a:xfrm>
            <a:off x="5279195" y="1773555"/>
            <a:ext cx="4886325" cy="3380740"/>
            <a:chOff x="4332" y="521"/>
            <a:chExt cx="7695" cy="5324"/>
          </a:xfrm>
        </p:grpSpPr>
        <p:pic>
          <p:nvPicPr>
            <p:cNvPr id="9" name="图片 8" descr="小博士"/>
            <p:cNvPicPr>
              <a:picLocks noChangeAspect="1"/>
            </p:cNvPicPr>
            <p:nvPr/>
          </p:nvPicPr>
          <p:blipFill>
            <a:blip r:embed="rId24" cstate="email"/>
            <a:stretch>
              <a:fillRect/>
            </a:stretch>
          </p:blipFill>
          <p:spPr>
            <a:xfrm flipH="1">
              <a:off x="9288" y="2908"/>
              <a:ext cx="2739" cy="2937"/>
            </a:xfrm>
            <a:prstGeom prst="rect">
              <a:avLst/>
            </a:prstGeom>
          </p:spPr>
        </p:pic>
        <p:sp>
          <p:nvSpPr>
            <p:cNvPr id="10" name="云形标注 9"/>
            <p:cNvSpPr/>
            <p:nvPr/>
          </p:nvSpPr>
          <p:spPr>
            <a:xfrm>
              <a:off x="4332" y="521"/>
              <a:ext cx="5492" cy="2267"/>
            </a:xfrm>
            <a:prstGeom prst="cloudCallout">
              <a:avLst>
                <a:gd name="adj1" fmla="val 30892"/>
                <a:gd name="adj2" fmla="val 82789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000">
                  <a:solidFill>
                    <a:schemeClr val="accent2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两千多年前，中国人用算筹计算。</a:t>
              </a:r>
              <a:endParaRPr lang="zh-CN" altLang="en-US" sz="200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4667253" y="732850"/>
            <a:ext cx="2441694" cy="76944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认识工具</a:t>
            </a:r>
            <a:endParaRPr lang="zh-CN" altLang="en-US" sz="4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1258888" y="333375"/>
            <a:ext cx="7705725" cy="777875"/>
          </a:xfrm>
        </p:spPr>
        <p:txBody>
          <a:bodyPr wrap="square" lIns="91440" tIns="45720" rIns="91440" bIns="45720" anchor="ctr" anchorCtr="0">
            <a:normAutofit fontScale="90000"/>
          </a:bodyPr>
          <a:lstStyle/>
          <a:p>
            <a:br>
              <a:rPr lang="zh-CN" altLang="en-US"/>
            </a:br>
            <a:r>
              <a:rPr lang="zh-CN" altLang="en-US"/>
              <a:t>认识算盘</a:t>
            </a:r>
            <a:endParaRPr lang="zh-CN" altLang="en-US"/>
          </a:p>
        </p:txBody>
      </p:sp>
      <p:sp>
        <p:nvSpPr>
          <p:cNvPr id="17411" name="Rectangle 21"/>
          <p:cNvSpPr>
            <a:spLocks noGrp="1"/>
          </p:cNvSpPr>
          <p:nvPr>
            <p:ph idx="1"/>
          </p:nvPr>
        </p:nvSpPr>
        <p:spPr>
          <a:xfrm>
            <a:off x="323850" y="1049338"/>
            <a:ext cx="8640763" cy="649287"/>
          </a:xfrm>
        </p:spPr>
        <p:txBody>
          <a:bodyPr wrap="square" lIns="91440" tIns="45720" rIns="91440" bIns="45720" anchor="t" anchorCtr="0">
            <a:normAutofit fontScale="92500" lnSpcReduction="10000"/>
          </a:bodyPr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zh-CN"/>
              <a:t>算盘的作用</a:t>
            </a:r>
            <a:endParaRPr lang="en-US" altLang="zh-CN" sz="3000">
              <a:solidFill>
                <a:srgbClr val="000000"/>
              </a:solidFill>
            </a:endParaRPr>
          </a:p>
        </p:txBody>
      </p:sp>
      <p:pic>
        <p:nvPicPr>
          <p:cNvPr id="17412" name="图片 50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131050" y="1608138"/>
            <a:ext cx="1289050" cy="115411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413" name="组合 69"/>
          <p:cNvGrpSpPr/>
          <p:nvPr/>
        </p:nvGrpSpPr>
        <p:grpSpPr>
          <a:xfrm>
            <a:off x="2427288" y="2038350"/>
            <a:ext cx="4433887" cy="639763"/>
            <a:chOff x="4828213" y="1646652"/>
            <a:chExt cx="2393293" cy="641835"/>
          </a:xfrm>
        </p:grpSpPr>
        <p:sp>
          <p:nvSpPr>
            <p:cNvPr id="17414" name="圆角矩形标注 45"/>
            <p:cNvSpPr/>
            <p:nvPr/>
          </p:nvSpPr>
          <p:spPr>
            <a:xfrm>
              <a:off x="4828213" y="1646652"/>
              <a:ext cx="2393293" cy="641835"/>
            </a:xfrm>
            <a:prstGeom prst="wedgeRoundRectCallout">
              <a:avLst>
                <a:gd name="adj1" fmla="val 56083"/>
                <a:gd name="adj2" fmla="val 8477"/>
                <a:gd name="adj3" fmla="val 16667"/>
              </a:avLst>
            </a:prstGeom>
            <a:noFill/>
            <a:ln w="28575" cap="flat" cmpd="sng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endParaRPr lang="zh-CN" altLang="en-US" sz="2800"/>
            </a:p>
          </p:txBody>
        </p:sp>
        <p:sp>
          <p:nvSpPr>
            <p:cNvPr id="17415" name="文本框 46"/>
            <p:cNvSpPr/>
            <p:nvPr/>
          </p:nvSpPr>
          <p:spPr>
            <a:xfrm>
              <a:off x="4853194" y="1670339"/>
              <a:ext cx="2368312" cy="6100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zh-CN" sz="2800">
                  <a:latin typeface="Calibri" panose="020F0502020204030204"/>
                </a:rPr>
                <a:t>算盘上表示出的数是多少？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pic>
        <p:nvPicPr>
          <p:cNvPr id="17416" name="Picture 17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665413" y="2924175"/>
            <a:ext cx="3957637" cy="2344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7" name="文本框 46"/>
          <p:cNvSpPr/>
          <p:nvPr/>
        </p:nvSpPr>
        <p:spPr>
          <a:xfrm>
            <a:off x="3492500" y="5084763"/>
            <a:ext cx="2016125" cy="60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dist"/>
            <a:r>
              <a:rPr lang="en-US" altLang="zh-CN" sz="2800">
                <a:latin typeface="宋体" panose="02010600030101010101" pitchFamily="2" charset="-122"/>
              </a:rPr>
              <a:t>35215862</a:t>
            </a:r>
            <a:endParaRPr lang="zh-CN" altLang="en-US" sz="280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 fill="hold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 fill="hold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08238" y="2638425"/>
            <a:ext cx="3724275" cy="27813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623050" y="2638425"/>
            <a:ext cx="4010025" cy="27813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2291" name="矩形 5"/>
          <p:cNvSpPr/>
          <p:nvPr/>
        </p:nvSpPr>
        <p:spPr>
          <a:xfrm>
            <a:off x="1009650" y="1222375"/>
            <a:ext cx="800100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 eaLnBrk="0" hangingPunct="0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坐姿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8"/>
          <p:cNvSpPr>
            <a:spLocks noChangeArrowheads="1"/>
          </p:cNvSpPr>
          <p:nvPr/>
        </p:nvSpPr>
        <p:spPr bwMode="auto">
          <a:xfrm>
            <a:off x="8199438" y="280988"/>
            <a:ext cx="31273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人民教育</a:t>
            </a:r>
            <a:r>
              <a:rPr kumimoji="0" lang="zh-CN" altLang="zh-CN" sz="16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出版社 </a:t>
            </a: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四</a:t>
            </a:r>
            <a:r>
              <a:rPr kumimoji="0" lang="zh-CN" altLang="zh-CN" sz="16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年级</a:t>
            </a:r>
            <a:r>
              <a:rPr kumimoji="0" lang="en-US" altLang="zh-CN" sz="16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|</a:t>
            </a:r>
            <a:r>
              <a:rPr kumimoji="0" lang="en-US" altLang="zh-CN" sz="16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kumimoji="0" lang="zh-CN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上册</a:t>
            </a:r>
            <a:r>
              <a:rPr kumimoji="0" lang="en-US" altLang="zh-CN" sz="16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   </a:t>
            </a: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52563" y="2597150"/>
            <a:ext cx="6985000" cy="29972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sp>
        <p:nvSpPr>
          <p:cNvPr id="64" name="矩形"/>
          <p:cNvSpPr/>
          <p:nvPr/>
        </p:nvSpPr>
        <p:spPr>
          <a:xfrm>
            <a:off x="409575" y="104775"/>
            <a:ext cx="9144000" cy="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/>
          <a:lstStyle/>
          <a:p/>
        </p:txBody>
      </p:sp>
      <p:sp>
        <p:nvSpPr>
          <p:cNvPr id="65" name="直线"/>
          <p:cNvSpPr/>
          <p:nvPr/>
        </p:nvSpPr>
        <p:spPr>
          <a:xfrm flipH="1" flipV="1">
            <a:off x="949325" y="4686300"/>
            <a:ext cx="517525" cy="288925"/>
          </a:xfrm>
          <a:prstGeom prst="line">
            <a:avLst/>
          </a:prstGeom>
          <a:noFill/>
          <a:ln w="25400" cap="flat" cmpd="sng">
            <a:solidFill>
              <a:srgbClr val="0033CC"/>
            </a:solidFill>
            <a:prstDash val="solid"/>
            <a:round/>
          </a:ln>
        </p:spPr>
        <p:txBody>
          <a:bodyPr/>
          <a:lstStyle/>
          <a:p/>
        </p:txBody>
      </p:sp>
      <p:sp>
        <p:nvSpPr>
          <p:cNvPr id="66" name="矩形"/>
          <p:cNvSpPr/>
          <p:nvPr/>
        </p:nvSpPr>
        <p:spPr>
          <a:xfrm>
            <a:off x="409575" y="4254500"/>
            <a:ext cx="755650" cy="750887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360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  <a:cs typeface="Calibri" panose="020F0502020204030204" charset="0"/>
              </a:rPr>
              <a:t>框</a:t>
            </a:r>
            <a:endParaRPr lang="zh-CN" altLang="en-US" sz="360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楷体_GB2312" panose="02010609030101010101" pitchFamily="49" charset="-122"/>
              <a:cs typeface="Calibri" panose="020F0502020204030204" charset="0"/>
            </a:endParaRPr>
          </a:p>
        </p:txBody>
      </p:sp>
      <p:sp>
        <p:nvSpPr>
          <p:cNvPr id="67" name="直线"/>
          <p:cNvSpPr/>
          <p:nvPr/>
        </p:nvSpPr>
        <p:spPr>
          <a:xfrm flipH="1" flipV="1">
            <a:off x="1093788" y="3028950"/>
            <a:ext cx="842962" cy="206374"/>
          </a:xfrm>
          <a:prstGeom prst="line">
            <a:avLst/>
          </a:prstGeom>
          <a:noFill/>
          <a:ln w="25400" cap="flat" cmpd="sng">
            <a:solidFill>
              <a:srgbClr val="0033CC"/>
            </a:solidFill>
            <a:prstDash val="solid"/>
            <a:round/>
          </a:ln>
        </p:spPr>
        <p:txBody>
          <a:bodyPr/>
          <a:lstStyle/>
          <a:p/>
        </p:txBody>
      </p:sp>
      <p:sp>
        <p:nvSpPr>
          <p:cNvPr id="68" name="矩形"/>
          <p:cNvSpPr/>
          <p:nvPr/>
        </p:nvSpPr>
        <p:spPr>
          <a:xfrm>
            <a:off x="409575" y="2381250"/>
            <a:ext cx="598488" cy="81153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400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  <a:cs typeface="Calibri" panose="020F0502020204030204" charset="0"/>
              </a:rPr>
              <a:t>档</a:t>
            </a:r>
            <a:endParaRPr lang="zh-CN" altLang="en-US" sz="400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楷体_GB2312" panose="02010609030101010101" pitchFamily="49" charset="-122"/>
              <a:cs typeface="Calibri" panose="020F0502020204030204" charset="0"/>
            </a:endParaRPr>
          </a:p>
        </p:txBody>
      </p:sp>
      <p:sp>
        <p:nvSpPr>
          <p:cNvPr id="69" name="直线"/>
          <p:cNvSpPr/>
          <p:nvPr/>
        </p:nvSpPr>
        <p:spPr>
          <a:xfrm flipH="1">
            <a:off x="877887" y="3678238"/>
            <a:ext cx="809625" cy="28574"/>
          </a:xfrm>
          <a:prstGeom prst="line">
            <a:avLst/>
          </a:prstGeom>
          <a:noFill/>
          <a:ln w="25400" cap="flat" cmpd="sng">
            <a:solidFill>
              <a:srgbClr val="0033CC"/>
            </a:solidFill>
            <a:prstDash val="solid"/>
            <a:round/>
          </a:ln>
        </p:spPr>
        <p:txBody>
          <a:bodyPr/>
          <a:lstStyle/>
          <a:p/>
        </p:txBody>
      </p:sp>
      <p:sp>
        <p:nvSpPr>
          <p:cNvPr id="70" name="矩形"/>
          <p:cNvSpPr/>
          <p:nvPr/>
        </p:nvSpPr>
        <p:spPr>
          <a:xfrm>
            <a:off x="409575" y="3317875"/>
            <a:ext cx="598488" cy="750888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360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  <a:cs typeface="Calibri" panose="020F0502020204030204" charset="0"/>
              </a:rPr>
              <a:t>梁</a:t>
            </a:r>
            <a:endParaRPr lang="zh-CN" altLang="en-US" sz="360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楷体_GB2312" panose="02010609030101010101" pitchFamily="49" charset="-122"/>
              <a:cs typeface="Calibri" panose="020F0502020204030204" charset="0"/>
            </a:endParaRPr>
          </a:p>
        </p:txBody>
      </p:sp>
      <p:sp>
        <p:nvSpPr>
          <p:cNvPr id="71" name="直线"/>
          <p:cNvSpPr/>
          <p:nvPr/>
        </p:nvSpPr>
        <p:spPr>
          <a:xfrm flipH="1" flipV="1">
            <a:off x="8077200" y="2957513"/>
            <a:ext cx="668338" cy="73024"/>
          </a:xfrm>
          <a:prstGeom prst="line">
            <a:avLst/>
          </a:prstGeom>
          <a:noFill/>
          <a:ln w="19050" cap="flat" cmpd="sng">
            <a:solidFill>
              <a:srgbClr val="0033CC"/>
            </a:solidFill>
            <a:prstDash val="solid"/>
            <a:round/>
          </a:ln>
        </p:spPr>
        <p:txBody>
          <a:bodyPr/>
          <a:lstStyle/>
          <a:p/>
        </p:txBody>
      </p:sp>
      <p:sp>
        <p:nvSpPr>
          <p:cNvPr id="72" name="直线"/>
          <p:cNvSpPr/>
          <p:nvPr/>
        </p:nvSpPr>
        <p:spPr>
          <a:xfrm flipV="1">
            <a:off x="8150225" y="3028950"/>
            <a:ext cx="622300" cy="49213"/>
          </a:xfrm>
          <a:prstGeom prst="line">
            <a:avLst/>
          </a:prstGeom>
          <a:noFill/>
          <a:ln w="19050" cap="flat" cmpd="sng">
            <a:solidFill>
              <a:srgbClr val="0033CC"/>
            </a:solidFill>
            <a:prstDash val="solid"/>
            <a:round/>
          </a:ln>
        </p:spPr>
        <p:txBody>
          <a:bodyPr/>
          <a:lstStyle/>
          <a:p/>
        </p:txBody>
      </p:sp>
      <p:sp>
        <p:nvSpPr>
          <p:cNvPr id="73" name="矩形"/>
          <p:cNvSpPr/>
          <p:nvPr/>
        </p:nvSpPr>
        <p:spPr>
          <a:xfrm>
            <a:off x="8653984" y="2813695"/>
            <a:ext cx="899591" cy="604837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80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  <a:cs typeface="Calibri" panose="020F0502020204030204" charset="0"/>
              </a:rPr>
              <a:t>上珠</a:t>
            </a:r>
            <a:endParaRPr lang="zh-CN" altLang="en-US" sz="280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楷体_GB2312" panose="02010609030101010101" pitchFamily="49" charset="-122"/>
              <a:cs typeface="Calibri" panose="020F0502020204030204" charset="0"/>
            </a:endParaRPr>
          </a:p>
        </p:txBody>
      </p:sp>
      <p:sp>
        <p:nvSpPr>
          <p:cNvPr id="74" name="直线"/>
          <p:cNvSpPr/>
          <p:nvPr/>
        </p:nvSpPr>
        <p:spPr>
          <a:xfrm flipH="1" flipV="1">
            <a:off x="8077200" y="4541838"/>
            <a:ext cx="639762" cy="219074"/>
          </a:xfrm>
          <a:prstGeom prst="line">
            <a:avLst/>
          </a:prstGeom>
          <a:noFill/>
          <a:ln w="19050" cap="flat" cmpd="sng">
            <a:solidFill>
              <a:srgbClr val="0033CC"/>
            </a:solidFill>
            <a:prstDash val="solid"/>
            <a:round/>
          </a:ln>
        </p:spPr>
        <p:txBody>
          <a:bodyPr/>
          <a:lstStyle/>
          <a:p/>
        </p:txBody>
      </p:sp>
      <p:sp>
        <p:nvSpPr>
          <p:cNvPr id="75" name="矩形"/>
          <p:cNvSpPr/>
          <p:nvPr/>
        </p:nvSpPr>
        <p:spPr>
          <a:xfrm>
            <a:off x="8582025" y="4613275"/>
            <a:ext cx="1152524" cy="604837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80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  <a:cs typeface="Calibri" panose="020F0502020204030204" charset="0"/>
              </a:rPr>
              <a:t>下珠</a:t>
            </a:r>
            <a:endParaRPr lang="zh-CN" altLang="en-US" sz="280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楷体_GB2312" panose="02010609030101010101" pitchFamily="49" charset="-122"/>
              <a:cs typeface="Calibri" panose="020F0502020204030204" charset="0"/>
            </a:endParaRPr>
          </a:p>
        </p:txBody>
      </p:sp>
      <p:sp>
        <p:nvSpPr>
          <p:cNvPr id="76" name="直线"/>
          <p:cNvSpPr/>
          <p:nvPr/>
        </p:nvSpPr>
        <p:spPr>
          <a:xfrm flipV="1">
            <a:off x="8077200" y="4757738"/>
            <a:ext cx="628650" cy="271462"/>
          </a:xfrm>
          <a:prstGeom prst="line">
            <a:avLst/>
          </a:prstGeom>
          <a:noFill/>
          <a:ln w="19050" cap="flat" cmpd="sng">
            <a:solidFill>
              <a:srgbClr val="0033CC"/>
            </a:solidFill>
            <a:prstDash val="solid"/>
            <a:round/>
          </a:ln>
        </p:spPr>
        <p:txBody>
          <a:bodyPr/>
          <a:lstStyle/>
          <a:p/>
        </p:txBody>
      </p:sp>
      <p:sp>
        <p:nvSpPr>
          <p:cNvPr id="77" name="矩形"/>
          <p:cNvSpPr/>
          <p:nvPr/>
        </p:nvSpPr>
        <p:spPr>
          <a:xfrm>
            <a:off x="1182688" y="1684338"/>
            <a:ext cx="4806950" cy="5600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600" u="none" strike="noStrike" kern="1200" cap="none" spc="0" baseline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Calibri" panose="020F0502020204030204" charset="0"/>
              </a:rPr>
              <a:t>认识算盘。</a:t>
            </a:r>
            <a:endParaRPr lang="zh-CN" altLang="en-US" sz="2600" u="none" strike="noStrike" kern="1200" cap="none" spc="0" baseline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  <a:cs typeface="Calibri" panose="020F0502020204030204" charset="0"/>
            </a:endParaRPr>
          </a:p>
        </p:txBody>
      </p:sp>
      <p:grpSp>
        <p:nvGrpSpPr>
          <p:cNvPr id="80" name="组合"/>
          <p:cNvGrpSpPr/>
          <p:nvPr/>
        </p:nvGrpSpPr>
        <p:grpSpPr>
          <a:xfrm>
            <a:off x="4405313" y="796926"/>
            <a:ext cx="5148262" cy="1368425"/>
            <a:chOff x="3995738" y="692151"/>
            <a:chExt cx="5148262" cy="1368425"/>
          </a:xfrm>
        </p:grpSpPr>
        <p:pic>
          <p:nvPicPr>
            <p:cNvPr id="78" name="图片" descr="女天使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620000" y="692151"/>
              <a:ext cx="1524000" cy="1279525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</p:pic>
        <p:sp>
          <p:nvSpPr>
            <p:cNvPr id="79" name="圆角矩形标注"/>
            <p:cNvSpPr/>
            <p:nvPr/>
          </p:nvSpPr>
          <p:spPr>
            <a:xfrm>
              <a:off x="3995738" y="1557338"/>
              <a:ext cx="3816349" cy="503237"/>
            </a:xfrm>
            <a:prstGeom prst="wedgeRoundRectCallout">
              <a:avLst>
                <a:gd name="adj1" fmla="val 54078"/>
                <a:gd name="adj2" fmla="val -44319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</a:ln>
          </p:spPr>
          <p:txBody>
            <a:bodyPr vert="horz" wrap="square" lIns="91440" tIns="45720" rIns="91440" bIns="45720" anchor="t" anchorCtr="0"/>
            <a:lstStyle/>
            <a:p>
              <a:pPr marL="0" indent="0" algn="l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2000" u="none" strike="noStrike" kern="1200" cap="none" spc="0" baseline="0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  <a:cs typeface="Calibri" panose="020F0502020204030204" charset="0"/>
                </a:rPr>
                <a:t>算盘也可以用来数数和记数。</a:t>
              </a:r>
              <a:endParaRPr lang="zh-CN" altLang="en-US" sz="2000" u="none" strike="noStrike" kern="1200" cap="none" spc="0" baseline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Calibri" panose="020F0502020204030204" charset="0"/>
              </a:endParaRPr>
            </a:p>
          </p:txBody>
        </p:sp>
      </p:grpSp>
      <p:grpSp>
        <p:nvGrpSpPr>
          <p:cNvPr id="83" name="组合"/>
          <p:cNvGrpSpPr/>
          <p:nvPr/>
        </p:nvGrpSpPr>
        <p:grpSpPr>
          <a:xfrm>
            <a:off x="733103" y="-66625"/>
            <a:ext cx="5924550" cy="1368425"/>
            <a:chOff x="323528" y="-171400"/>
            <a:chExt cx="5924550" cy="1368425"/>
          </a:xfrm>
        </p:grpSpPr>
        <p:pic>
          <p:nvPicPr>
            <p:cNvPr id="81" name="图片" descr="女天使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724078" y="-171400"/>
              <a:ext cx="1524000" cy="1279525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</p:pic>
        <p:sp>
          <p:nvSpPr>
            <p:cNvPr id="82" name="圆角矩形标注"/>
            <p:cNvSpPr/>
            <p:nvPr/>
          </p:nvSpPr>
          <p:spPr>
            <a:xfrm>
              <a:off x="323528" y="620762"/>
              <a:ext cx="4448175" cy="576262"/>
            </a:xfrm>
            <a:prstGeom prst="wedgeRoundRectCallout">
              <a:avLst>
                <a:gd name="adj1" fmla="val 55351"/>
                <a:gd name="adj2" fmla="val -38430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</a:ln>
          </p:spPr>
          <p:txBody>
            <a:bodyPr vert="horz" wrap="square" lIns="91440" tIns="45720" rIns="91440" bIns="45720" anchor="t" anchorCtr="0"/>
            <a:lstStyle/>
            <a:p>
              <a:pPr marL="0" indent="0" algn="l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2000" u="none" strike="noStrike" kern="1200" cap="none" spc="0" baseline="0">
                  <a:solidFill>
                    <a:schemeClr val="tx1"/>
                  </a:solidFill>
                  <a:latin typeface="Arial" panose="020B0604020202020204" pitchFamily="34" charset="0"/>
                  <a:ea typeface="楷体_GB2312" panose="02010609030101010101" pitchFamily="49" charset="-122"/>
                  <a:cs typeface="Calibri" panose="020F0502020204030204" charset="0"/>
                </a:rPr>
                <a:t>一个下珠表示</a:t>
              </a:r>
              <a:r>
                <a:rPr lang="en-US" altLang="zh-CN" sz="2000" u="none" strike="noStrike" kern="1200" cap="none" spc="0" baseline="0">
                  <a:solidFill>
                    <a:schemeClr val="tx1"/>
                  </a:solidFill>
                  <a:latin typeface="Arial" panose="020B0604020202020204" pitchFamily="34" charset="0"/>
                  <a:ea typeface="楷体_GB2312" panose="02010609030101010101" pitchFamily="49" charset="-122"/>
                  <a:cs typeface="Calibri" panose="020F0502020204030204" charset="0"/>
                </a:rPr>
                <a:t>1</a:t>
              </a:r>
              <a:r>
                <a:rPr lang="zh-CN" altLang="en-US" sz="2000" u="none" strike="noStrike" kern="1200" cap="none" spc="0" baseline="0">
                  <a:solidFill>
                    <a:schemeClr val="tx1"/>
                  </a:solidFill>
                  <a:latin typeface="Arial" panose="020B0604020202020204" pitchFamily="34" charset="0"/>
                  <a:ea typeface="楷体_GB2312" panose="02010609030101010101" pitchFamily="49" charset="-122"/>
                  <a:cs typeface="Calibri" panose="020F0502020204030204" charset="0"/>
                </a:rPr>
                <a:t>，一个上珠表示</a:t>
              </a:r>
              <a:r>
                <a:rPr lang="en-US" altLang="zh-CN" sz="2000" u="none" strike="noStrike" kern="1200" cap="none" spc="0" baseline="0">
                  <a:solidFill>
                    <a:schemeClr val="tx1"/>
                  </a:solidFill>
                  <a:latin typeface="Arial" panose="020B0604020202020204" pitchFamily="34" charset="0"/>
                  <a:ea typeface="楷体_GB2312" panose="02010609030101010101" pitchFamily="49" charset="-122"/>
                  <a:cs typeface="Calibri" panose="020F0502020204030204" charset="0"/>
                </a:rPr>
                <a:t>5</a:t>
              </a:r>
              <a:r>
                <a:rPr lang="zh-CN" altLang="en-US" sz="2000" u="none" strike="noStrike" kern="1200" cap="none" spc="0" baseline="0">
                  <a:solidFill>
                    <a:schemeClr val="tx1"/>
                  </a:solidFill>
                  <a:latin typeface="Arial" panose="020B0604020202020204" pitchFamily="34" charset="0"/>
                  <a:ea typeface="楷体_GB2312" panose="02010609030101010101" pitchFamily="49" charset="-122"/>
                  <a:cs typeface="Calibri" panose="020F0502020204030204" charset="0"/>
                </a:rPr>
                <a:t>。</a:t>
              </a:r>
              <a:endParaRPr lang="zh-CN" altLang="en-US" sz="200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  <a:cs typeface="Calibri" panose="020F0502020204030204" charset="0"/>
              </a:endParaRPr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/>
      <p:bldP spid="67" grpId="0" animBg="1"/>
      <p:bldP spid="68" grpId="0"/>
      <p:bldP spid="69" grpId="0" animBg="1"/>
      <p:bldP spid="70" grpId="0"/>
      <p:bldP spid="71" grpId="0" animBg="1"/>
      <p:bldP spid="72" grpId="0" animBg="1"/>
      <p:bldP spid="73" grpId="0"/>
      <p:bldP spid="74" grpId="0" animBg="1"/>
      <p:bldP spid="75" grpId="0"/>
      <p:bldP spid="76" grpId="0" animBg="1"/>
      <p:bldP spid="80" grpId="0"/>
      <p:bldP spid="80" grpId="1"/>
      <p:bldP spid="8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468705" y="1695867"/>
            <a:ext cx="357851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 noProof="1" smtClean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机器计算器：</a:t>
            </a:r>
            <a:endParaRPr lang="en-US" altLang="zh-CN" sz="2800" b="1" noProof="1" smtClean="0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3643" y="4230858"/>
            <a:ext cx="4008589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17世纪中期，欧洲人发明了机械计算器。</a:t>
            </a:r>
            <a:endParaRPr lang="en-US" altLang="zh-CN" sz="24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491567" y="2621051"/>
            <a:ext cx="3902627" cy="1294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圆角矩形 11"/>
          <p:cNvSpPr/>
          <p:nvPr/>
        </p:nvSpPr>
        <p:spPr>
          <a:xfrm>
            <a:off x="5408780" y="1720539"/>
            <a:ext cx="4431837" cy="3912973"/>
          </a:xfrm>
          <a:prstGeom prst="roundRect">
            <a:avLst>
              <a:gd name="adj" fmla="val 8183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1642年，法国哲学家和数学家帕斯卡发明了世界上第一台加减法计算机。</a:t>
            </a:r>
            <a:endParaRPr lang="zh-CN" altLang="en-US" sz="2400" b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它是利用齿轮传动原理制成的机械式计算机，通过手摇方式操作运算。他称"这种算术机器所进行的工作，比动物的行为更接近人类的思维"。这一思想对以后计算机的发展产生了重大的影响。</a:t>
            </a:r>
            <a:endParaRPr lang="zh-CN" altLang="en-US" sz="2400" b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237654" y="2504703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737691" y="1797745"/>
            <a:ext cx="8110828" cy="2501983"/>
            <a:chOff x="2189095" y="3391309"/>
            <a:chExt cx="8110828" cy="2501983"/>
          </a:xfrm>
        </p:grpSpPr>
        <p:pic>
          <p:nvPicPr>
            <p:cNvPr id="53" name="Picture 8" descr="jsj"/>
            <p:cNvPicPr>
              <a:picLocks noChangeAspect="1" noChangeArrowheads="1"/>
            </p:cNvPicPr>
            <p:nvPr/>
          </p:nvPicPr>
          <p:blipFill>
            <a:blip r:embed="rId23" cstate="email"/>
            <a:stretch>
              <a:fillRect/>
            </a:stretch>
          </p:blipFill>
          <p:spPr bwMode="auto">
            <a:xfrm>
              <a:off x="2189095" y="3391309"/>
              <a:ext cx="7869305" cy="1588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4" name="Rectangle 9"/>
            <p:cNvSpPr>
              <a:spLocks noChangeArrowheads="1"/>
            </p:cNvSpPr>
            <p:nvPr/>
          </p:nvSpPr>
          <p:spPr bwMode="auto">
            <a:xfrm>
              <a:off x="2689058" y="5370072"/>
              <a:ext cx="7610865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台式电脑      </a:t>
              </a:r>
              <a:r>
                <a:rPr lang="zh-CN" altLang="en-US" sz="28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笔记本</a:t>
              </a:r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电脑        </a:t>
              </a:r>
              <a:r>
                <a:rPr lang="zh-CN" altLang="en-US" sz="28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平板</a:t>
              </a:r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电脑</a:t>
              </a: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653948" y="4856927"/>
            <a:ext cx="2329856" cy="1082669"/>
            <a:chOff x="3565840" y="4221529"/>
            <a:chExt cx="2329856" cy="1082669"/>
          </a:xfrm>
        </p:grpSpPr>
        <p:sp>
          <p:nvSpPr>
            <p:cNvPr id="58" name="Rectangle 28"/>
            <p:cNvSpPr>
              <a:spLocks noChangeArrowheads="1"/>
            </p:cNvSpPr>
            <p:nvPr/>
          </p:nvSpPr>
          <p:spPr bwMode="auto">
            <a:xfrm>
              <a:off x="5710864" y="4645291"/>
              <a:ext cx="184832" cy="273635"/>
            </a:xfrm>
            <a:prstGeom prst="rect">
              <a:avLst/>
            </a:prstGeom>
            <a:solidFill>
              <a:srgbClr val="FFFFFF"/>
            </a:solidFill>
            <a:ln w="3175">
              <a:noFill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r" fontAlgn="base">
                <a:lnSpc>
                  <a:spcPts val="1000"/>
                </a:lnSpc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Rectangle 9"/>
            <p:cNvSpPr>
              <a:spLocks noChangeArrowheads="1"/>
            </p:cNvSpPr>
            <p:nvPr/>
          </p:nvSpPr>
          <p:spPr bwMode="auto">
            <a:xfrm>
              <a:off x="3565840" y="4221529"/>
              <a:ext cx="2063557" cy="108266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defRPr/>
              </a:pPr>
              <a:r>
                <a:rPr kumimoji="0" lang="zh-CN" altLang="en-US" sz="2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 每秒计算</a:t>
              </a:r>
              <a:r>
                <a:rPr kumimoji="0" lang="en-US" altLang="zh-CN" sz="2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5000</a:t>
              </a:r>
              <a:r>
                <a:rPr kumimoji="0" lang="zh-CN" altLang="en-US" sz="2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次</a:t>
              </a: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0" name="Freeform 3"/>
          <p:cNvSpPr/>
          <p:nvPr/>
        </p:nvSpPr>
        <p:spPr bwMode="gray">
          <a:xfrm rot="20458260" flipV="1">
            <a:off x="4061355" y="5194464"/>
            <a:ext cx="1165347" cy="705263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rgbClr val="A1C45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5558205" y="4774115"/>
            <a:ext cx="2330824" cy="1126462"/>
            <a:chOff x="3565840" y="4138718"/>
            <a:chExt cx="2330824" cy="1126462"/>
          </a:xfrm>
        </p:grpSpPr>
        <p:sp>
          <p:nvSpPr>
            <p:cNvPr id="64" name="Rectangle 28"/>
            <p:cNvSpPr>
              <a:spLocks noChangeArrowheads="1"/>
            </p:cNvSpPr>
            <p:nvPr/>
          </p:nvSpPr>
          <p:spPr bwMode="auto">
            <a:xfrm>
              <a:off x="5710864" y="4596348"/>
              <a:ext cx="184832" cy="273635"/>
            </a:xfrm>
            <a:prstGeom prst="rect">
              <a:avLst/>
            </a:prstGeom>
            <a:solidFill>
              <a:srgbClr val="FFFFFF"/>
            </a:solidFill>
            <a:ln w="3175">
              <a:noFill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r" fontAlgn="base">
                <a:lnSpc>
                  <a:spcPts val="1000"/>
                </a:lnSpc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Rectangle 9"/>
            <p:cNvSpPr>
              <a:spLocks noChangeArrowheads="1"/>
            </p:cNvSpPr>
            <p:nvPr/>
          </p:nvSpPr>
          <p:spPr bwMode="auto">
            <a:xfrm>
              <a:off x="3565840" y="4138718"/>
              <a:ext cx="2330824" cy="112646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defRPr/>
              </a:pPr>
              <a:r>
                <a:rPr kumimoji="0" lang="zh-CN" altLang="en-US" sz="280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每秒</a:t>
              </a:r>
              <a:r>
                <a:rPr kumimoji="0" lang="zh-CN" altLang="en-US" sz="280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计算几百万亿次</a:t>
              </a: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136430" y="4240304"/>
            <a:ext cx="3564885" cy="2013545"/>
            <a:chOff x="2771798" y="1199637"/>
            <a:chExt cx="5683766" cy="555816"/>
          </a:xfrm>
          <a:solidFill>
            <a:srgbClr val="A1C450"/>
          </a:solidFill>
        </p:grpSpPr>
        <p:sp>
          <p:nvSpPr>
            <p:cNvPr id="21" name="云形标注 10"/>
            <p:cNvSpPr>
              <a:spLocks noChangeArrowheads="1"/>
            </p:cNvSpPr>
            <p:nvPr/>
          </p:nvSpPr>
          <p:spPr bwMode="auto">
            <a:xfrm>
              <a:off x="2771798" y="1199637"/>
              <a:ext cx="5683766" cy="555816"/>
            </a:xfrm>
            <a:prstGeom prst="cloudCallout">
              <a:avLst>
                <a:gd name="adj1" fmla="val 51869"/>
                <a:gd name="adj2" fmla="val 52857"/>
              </a:avLst>
            </a:prstGeom>
            <a:grpFill/>
            <a:ln w="9525" algn="ctr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 sz="28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2"/>
            <p:cNvSpPr>
              <a:spLocks noChangeArrowheads="1"/>
            </p:cNvSpPr>
            <p:nvPr/>
          </p:nvSpPr>
          <p:spPr bwMode="auto">
            <a:xfrm>
              <a:off x="3559227" y="1283511"/>
              <a:ext cx="4350536" cy="394248"/>
            </a:xfrm>
            <a:prstGeom prst="rect">
              <a:avLst/>
            </a:prstGeom>
            <a:grpFill/>
            <a:ln w="9525">
              <a:noFill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latinLnBrk="1">
                <a:defRPr/>
              </a:pPr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随着科学技术的进步，计算机不断更新。</a:t>
              </a: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1069232" y="666973"/>
            <a:ext cx="3844642" cy="928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>
            <a:lvl1pPr indent="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373380">
              <a:lnSpc>
                <a:spcPct val="200000"/>
              </a:lnSpc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计算工具的现状：</a:t>
            </a:r>
            <a:endParaRPr kumimoji="0" lang="zh-CN" altLang="en-US" sz="3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tags/tag1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2442</Words>
  <Application>WPS 演示</Application>
  <PresentationFormat>自定义</PresentationFormat>
  <Paragraphs>135</Paragraphs>
  <Slides>14</Slides>
  <Notes>6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楷体</vt:lpstr>
      <vt:lpstr>Calibri</vt:lpstr>
      <vt:lpstr>楷体_GB2312</vt:lpstr>
      <vt:lpstr>新宋体</vt:lpstr>
      <vt:lpstr>Calibri</vt:lpstr>
      <vt:lpstr>Times New Roman</vt:lpstr>
      <vt:lpstr>黑体</vt:lpstr>
      <vt:lpstr>Arial</vt:lpstr>
      <vt:lpstr>Arial Unicode MS</vt:lpstr>
      <vt:lpstr>第一PPT模板网-WWW.1PPT.COM</vt:lpstr>
      <vt:lpstr>Package</vt:lpstr>
      <vt:lpstr>PowerPoint 演示文稿</vt:lpstr>
      <vt:lpstr>PowerPoint 演示文稿</vt:lpstr>
      <vt:lpstr>PowerPoint 演示文稿</vt:lpstr>
      <vt:lpstr>PowerPoint 演示文稿</vt:lpstr>
      <vt:lpstr> 认识算盘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6</cp:revision>
  <cp:lastPrinted>2022-05-27T12:13:00Z</cp:lastPrinted>
  <dcterms:created xsi:type="dcterms:W3CDTF">2022-05-27T12:13:00Z</dcterms:created>
  <dcterms:modified xsi:type="dcterms:W3CDTF">2023-10-27T08:56:14Z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DC42D44B4F6B4AC7B21A70A4DF354439_12</vt:lpwstr>
  </property>
  <property fmtid="{D5CDD505-2E9C-101B-9397-08002B2CF9AE}" pid="3" name="KSOProductBuildVer">
    <vt:lpwstr>2052-12.1.0.15712</vt:lpwstr>
  </property>
</Properties>
</file>