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256" r:id="rId3"/>
    <p:sldId id="257" r:id="rId4"/>
    <p:sldId id="258" r:id="rId5"/>
    <p:sldId id="259" r:id="rId6"/>
    <p:sldId id="261" r:id="rId7"/>
    <p:sldId id="262" r:id="rId8"/>
    <p:sldId id="260" r:id="rId9"/>
    <p:sldId id="263" r:id="rId10"/>
    <p:sldId id="264" r:id="rId12"/>
    <p:sldId id="265" r:id="rId13"/>
    <p:sldId id="266" r:id="rId14"/>
    <p:sldId id="267" r:id="rId15"/>
    <p:sldId id="270" r:id="rId16"/>
    <p:sldId id="271" r:id="rId17"/>
    <p:sldId id="272" r:id="rId18"/>
    <p:sldId id="269" r:id="rId19"/>
  </p:sldIdLst>
  <p:sldSz cx="12192000" cy="6858000"/>
  <p:notesSz cx="6858000" cy="9144000"/>
  <p:custDataLst>
    <p:tags r:id="rId2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新课标第一网" initials="新" lastIdx="0" clrIdx="0"/>
  <p:cmAuthor id="2" name="Administrat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-33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4" Type="http://schemas.openxmlformats.org/officeDocument/2006/relationships/tags" Target="tags/tag1.xml"/><Relationship Id="rId23" Type="http://schemas.openxmlformats.org/officeDocument/2006/relationships/commentAuthors" Target="commentAuthors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CD2828-9F57-4C8B-ACC5-59F74C643EF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BAFEC15-D6E6-49E7-AD6A-1BE457EB90A8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25603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5604" name="灯片编号占位符 3"/>
          <p:cNvSpPr>
            <a:spLocks noGrp="1"/>
          </p:cNvSpPr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/>
          <a:p>
            <a:pPr lvl="0" algn="r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2771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32772" name="灯片编号占位符 3"/>
          <p:cNvSpPr>
            <a:spLocks noGrp="1"/>
          </p:cNvSpPr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/>
          <a:p>
            <a:pPr lvl="0" algn="r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7" name="标题 1"/>
          <p:cNvSpPr>
            <a:spLocks noGrp="1"/>
          </p:cNvSpPr>
          <p:nvPr>
            <p:ph type="ctrTitle" hasCustomPrompt="1"/>
          </p:nvPr>
        </p:nvSpPr>
        <p:spPr>
          <a:xfrm>
            <a:off x="1962711" y="3014954"/>
            <a:ext cx="8640000" cy="900000"/>
          </a:xfrm>
          <a:prstGeom prst="rect">
            <a:avLst/>
          </a:prstGeom>
        </p:spPr>
        <p:txBody>
          <a:bodyPr anchor="b"/>
          <a:lstStyle>
            <a:lvl1pPr algn="ctr">
              <a:defRPr sz="6000" b="1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zh-CN" altLang="en-US" dirty="0"/>
              <a:t>单击此处编辑课题名称</a:t>
            </a:r>
            <a:endParaRPr lang="zh-CN" altLang="en-US" dirty="0"/>
          </a:p>
        </p:txBody>
      </p:sp>
      <p:sp>
        <p:nvSpPr>
          <p:cNvPr id="699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256375" y="2385132"/>
            <a:ext cx="8640000" cy="53553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ctr">
              <a:buFontTx/>
              <a:buNone/>
              <a:defRPr lang="zh-CN" altLang="en-US" sz="3200" b="1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marL="0" lvl="0" algn="ctr"/>
            <a:r>
              <a:rPr lang="zh-CN" altLang="en-US"/>
              <a:t>单击以编辑课时名称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0" hangingPunct="0"/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0" hangingPunct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en-US"/>
            </a:fld>
            <a:endParaRPr lang="en-US" alt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拓展提升主体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2"/>
          <p:cNvSpPr>
            <a:spLocks noGrp="1"/>
          </p:cNvSpPr>
          <p:nvPr>
            <p:ph idx="1" hasCustomPrompt="1"/>
          </p:nvPr>
        </p:nvSpPr>
        <p:spPr>
          <a:xfrm>
            <a:off x="293299" y="423373"/>
            <a:ext cx="8604493" cy="4351120"/>
          </a:xfrm>
          <a:prstGeom prst="rect">
            <a:avLst/>
          </a:prstGeom>
        </p:spPr>
        <p:txBody>
          <a:bodyPr lIns="180000"/>
          <a:lstStyle>
            <a:lvl1pPr marL="356235" indent="-356235">
              <a:lnSpc>
                <a:spcPct val="150000"/>
              </a:lnSpc>
              <a:spcBef>
                <a:spcPct val="0"/>
              </a:spcBef>
              <a:buNone/>
              <a:defRPr sz="2800" b="1"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单击此处以编辑学习目标内容</a:t>
            </a:r>
            <a:endParaRPr lang="zh-CN" altLang="en-US"/>
          </a:p>
        </p:txBody>
      </p:sp>
      <p:sp>
        <p:nvSpPr>
          <p:cNvPr id="11" name="副标题 2"/>
          <p:cNvSpPr>
            <a:spLocks noGrp="1"/>
          </p:cNvSpPr>
          <p:nvPr>
            <p:ph type="subTitle" idx="10" hasCustomPrompt="1"/>
          </p:nvPr>
        </p:nvSpPr>
        <p:spPr>
          <a:xfrm>
            <a:off x="391275" y="37325"/>
            <a:ext cx="1782756" cy="507831"/>
          </a:xfrm>
          <a:prstGeom prst="rect">
            <a:avLst/>
          </a:prstGeom>
        </p:spPr>
        <p:txBody>
          <a:bodyPr wrap="square" lIns="0" rIns="0">
            <a:spAutoFit/>
          </a:bodyPr>
          <a:lstStyle>
            <a:lvl1pPr marL="0" indent="0" algn="ctr">
              <a:buFontTx/>
              <a:buNone/>
              <a:defRPr lang="zh-CN" altLang="en-US" sz="3000" b="1">
                <a:solidFill>
                  <a:srgbClr val="6CBA3F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marL="0" lvl="0" algn="ctr"/>
            <a:r>
              <a:rPr lang="zh-CN" altLang="en-US"/>
              <a:t>拓展提升</a:t>
            </a:r>
            <a:endParaRPr lang="zh-CN" altLang="en-US"/>
          </a:p>
        </p:txBody>
      </p:sp>
      <p:sp>
        <p:nvSpPr>
          <p:cNvPr id="7" name="椭圆 6"/>
          <p:cNvSpPr/>
          <p:nvPr userDrawn="1"/>
        </p:nvSpPr>
        <p:spPr>
          <a:xfrm>
            <a:off x="24907" y="108224"/>
            <a:ext cx="366369" cy="366030"/>
          </a:xfrm>
          <a:prstGeom prst="ellipse">
            <a:avLst/>
          </a:prstGeom>
          <a:solidFill>
            <a:srgbClr val="6CBA3F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2400"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2" Type="http://schemas.openxmlformats.org/officeDocument/2006/relationships/theme" Target="../theme/theme1.xml"/><Relationship Id="rId21" Type="http://schemas.openxmlformats.org/officeDocument/2006/relationships/image" Target="file:///D:\qq&#25991;&#20214;\712321467\Image\C2C\Image2\%7b75232B38-A165-1FB7-499C-2E1C792CACB5%7d.png" TargetMode="External"/><Relationship Id="rId20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9" Type="http://schemas.openxmlformats.org/officeDocument/2006/relationships/image" Target="../media/image1.jpeg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20" r:link="rId21"/>
          <a:stretch>
            <a:fillRect/>
          </a:stretch>
        </p:blipFill>
        <p:spPr>
          <a:xfrm>
            <a:off x="838200" y="365127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hdphoto" Target="../media/image5.wdp"/><Relationship Id="rId1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6.png"/><Relationship Id="rId2" Type="http://schemas.microsoft.com/office/2007/relationships/hdphoto" Target="../media/image5.wdp"/><Relationship Id="rId1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8.xml"/><Relationship Id="rId8" Type="http://schemas.openxmlformats.org/officeDocument/2006/relationships/image" Target="../media/image24.png"/><Relationship Id="rId7" Type="http://schemas.openxmlformats.org/officeDocument/2006/relationships/image" Target="../media/image23.png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29.png"/><Relationship Id="rId1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" Type="http://schemas.openxmlformats.org/officeDocument/2006/relationships/hyperlink" Target="http://www.1ppt.com/beijing/" TargetMode="External"/><Relationship Id="rId27" Type="http://schemas.openxmlformats.org/officeDocument/2006/relationships/slideLayout" Target="../slideLayouts/slideLayout2.xml"/><Relationship Id="rId26" Type="http://schemas.microsoft.com/office/2007/relationships/hdphoto" Target="../media/image7.wdp"/><Relationship Id="rId25" Type="http://schemas.openxmlformats.org/officeDocument/2006/relationships/image" Target="../media/image6.png"/><Relationship Id="rId24" Type="http://schemas.microsoft.com/office/2007/relationships/hdphoto" Target="../media/image5.wdp"/><Relationship Id="rId23" Type="http://schemas.openxmlformats.org/officeDocument/2006/relationships/image" Target="../media/image4.png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5.xml"/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副标题 4"/>
          <p:cNvSpPr>
            <a:spLocks noGrp="1"/>
          </p:cNvSpPr>
          <p:nvPr>
            <p:ph type="subTitle" idx="1"/>
          </p:nvPr>
        </p:nvSpPr>
        <p:spPr>
          <a:xfrm>
            <a:off x="0" y="1822071"/>
            <a:ext cx="12192000" cy="1311128"/>
          </a:xfrm>
        </p:spPr>
        <p:txBody>
          <a:bodyPr wrap="square"/>
          <a:lstStyle/>
          <a:p>
            <a:r>
              <a:rPr lang="zh-CN" altLang="en-US" sz="8800" b="0" dirty="0" smtClean="0">
                <a:solidFill>
                  <a:srgbClr val="FF0000"/>
                </a:solidFill>
                <a:cs typeface="微软雅黑" panose="020B0503020204020204" pitchFamily="34" charset="-122"/>
              </a:rPr>
              <a:t>计</a:t>
            </a:r>
            <a:r>
              <a:rPr lang="zh-CN" altLang="en-US" sz="8800" b="0" dirty="0">
                <a:solidFill>
                  <a:srgbClr val="FF0000"/>
                </a:solidFill>
                <a:cs typeface="微软雅黑" panose="020B0503020204020204" pitchFamily="34" charset="-122"/>
              </a:rPr>
              <a:t>算器</a:t>
            </a:r>
            <a:endParaRPr lang="zh-CN" altLang="en-US" sz="8800" b="0" dirty="0">
              <a:solidFill>
                <a:srgbClr val="FF0000"/>
              </a:solidFill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剪去对角的矩形 2"/>
          <p:cNvSpPr/>
          <p:nvPr/>
        </p:nvSpPr>
        <p:spPr>
          <a:xfrm>
            <a:off x="1112745" y="2125068"/>
            <a:ext cx="9143365" cy="3159125"/>
          </a:xfrm>
          <a:prstGeom prst="snip2Diag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>
            <a:off x="0" y="620690"/>
            <a:ext cx="3923928" cy="29617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1619672" y="188642"/>
            <a:ext cx="3096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i="1" smtClean="0"/>
              <a:t>用计算器计算</a:t>
            </a:r>
            <a:endParaRPr lang="zh-CN" altLang="en-US" sz="2400" b="1" i="1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" cstate="email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0" b="100000" l="0" r="100000">
                        <a14:foregroundMark x1="43145" y1="13889" x2="23790" y2="42460"/>
                        <a14:foregroundMark x1="43145" y1="21429" x2="7661" y2="53175"/>
                        <a14:foregroundMark x1="34677" y1="15079" x2="12903" y2="28571"/>
                        <a14:foregroundMark x1="37903" y1="9524" x2="29032" y2="8333"/>
                        <a14:foregroundMark x1="95161" y1="36111" x2="64919" y2="95635"/>
                        <a14:foregroundMark x1="48790" y1="4365" x2="99597" y2="2341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 bwMode="auto">
          <a:xfrm>
            <a:off x="402408" y="-2"/>
            <a:ext cx="1029171" cy="1049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文本框 7"/>
          <p:cNvSpPr txBox="1"/>
          <p:nvPr/>
        </p:nvSpPr>
        <p:spPr>
          <a:xfrm>
            <a:off x="5236846" y="894080"/>
            <a:ext cx="366077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/>
              <a:t>  </a:t>
            </a:r>
            <a:r>
              <a:rPr lang="zh-CN" altLang="en-US" sz="3600" b="1" smtClean="0"/>
              <a:t>例</a:t>
            </a:r>
            <a:r>
              <a:rPr lang="en-US" altLang="zh-CN" sz="3600" b="1" smtClean="0"/>
              <a:t>2</a:t>
            </a:r>
            <a:endParaRPr lang="zh-CN" altLang="en-US" sz="3600" b="1"/>
          </a:p>
        </p:txBody>
      </p:sp>
      <p:sp>
        <p:nvSpPr>
          <p:cNvPr id="9" name="文本框 7"/>
          <p:cNvSpPr txBox="1"/>
          <p:nvPr/>
        </p:nvSpPr>
        <p:spPr>
          <a:xfrm>
            <a:off x="1795678" y="2214626"/>
            <a:ext cx="560387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用计算器计算下列各题</a:t>
            </a:r>
            <a:endParaRPr lang="zh-CN" altLang="en-US" sz="36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altLang="zh-CN" sz="3600" b="1" dirty="0" smtClean="0"/>
              <a:t>9999×1=</a:t>
            </a:r>
            <a:endParaRPr lang="en-US" altLang="zh-CN" sz="3600" b="1" dirty="0" smtClean="0"/>
          </a:p>
          <a:p>
            <a:r>
              <a:rPr lang="en-US" altLang="zh-CN" sz="3600" b="1" dirty="0" smtClean="0"/>
              <a:t>9999×2=</a:t>
            </a:r>
            <a:endParaRPr lang="en-US" altLang="zh-CN" sz="3600" b="1" dirty="0" smtClean="0"/>
          </a:p>
          <a:p>
            <a:r>
              <a:rPr lang="en-US" altLang="zh-CN" sz="3600" b="1" dirty="0" smtClean="0"/>
              <a:t>9999×3=</a:t>
            </a:r>
            <a:endParaRPr lang="en-US" altLang="zh-CN" sz="3600" b="1" dirty="0" smtClean="0"/>
          </a:p>
          <a:p>
            <a:r>
              <a:rPr lang="en-US" altLang="zh-CN" sz="3600" b="1" dirty="0" smtClean="0"/>
              <a:t>9999×4=</a:t>
            </a:r>
            <a:endParaRPr lang="zh-CN" altLang="en-US" sz="3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870688" y="2732808"/>
            <a:ext cx="16201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smtClean="0"/>
              <a:t>9999</a:t>
            </a:r>
            <a:endParaRPr lang="zh-CN" altLang="en-US" sz="3600"/>
          </a:p>
        </p:txBody>
      </p:sp>
      <p:sp>
        <p:nvSpPr>
          <p:cNvPr id="11" name="TextBox 10"/>
          <p:cNvSpPr txBox="1"/>
          <p:nvPr/>
        </p:nvSpPr>
        <p:spPr>
          <a:xfrm>
            <a:off x="3870688" y="3305067"/>
            <a:ext cx="16201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smtClean="0"/>
              <a:t>19998</a:t>
            </a:r>
            <a:endParaRPr lang="zh-CN" altLang="en-US" sz="3600"/>
          </a:p>
        </p:txBody>
      </p:sp>
      <p:sp>
        <p:nvSpPr>
          <p:cNvPr id="12" name="TextBox 11"/>
          <p:cNvSpPr txBox="1"/>
          <p:nvPr/>
        </p:nvSpPr>
        <p:spPr>
          <a:xfrm>
            <a:off x="3870688" y="3921168"/>
            <a:ext cx="16201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smtClean="0"/>
              <a:t>29997</a:t>
            </a:r>
            <a:endParaRPr lang="zh-CN" altLang="en-US" sz="3600"/>
          </a:p>
        </p:txBody>
      </p:sp>
      <p:sp>
        <p:nvSpPr>
          <p:cNvPr id="13" name="TextBox 12"/>
          <p:cNvSpPr txBox="1"/>
          <p:nvPr/>
        </p:nvSpPr>
        <p:spPr>
          <a:xfrm>
            <a:off x="3870688" y="4451198"/>
            <a:ext cx="16201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smtClean="0"/>
              <a:t>39996</a:t>
            </a:r>
            <a:endParaRPr lang="zh-CN" altLang="en-US" sz="3600"/>
          </a:p>
        </p:txBody>
      </p:sp>
      <p:sp>
        <p:nvSpPr>
          <p:cNvPr id="14" name="文本框 7"/>
          <p:cNvSpPr txBox="1"/>
          <p:nvPr/>
        </p:nvSpPr>
        <p:spPr>
          <a:xfrm>
            <a:off x="5490868" y="2789203"/>
            <a:ext cx="560387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smtClean="0"/>
              <a:t>9999×5=</a:t>
            </a:r>
            <a:endParaRPr lang="en-US" altLang="zh-CN" sz="3600" b="1" smtClean="0"/>
          </a:p>
          <a:p>
            <a:r>
              <a:rPr lang="en-US" altLang="zh-CN" sz="3600" b="1" smtClean="0"/>
              <a:t>9999×7=</a:t>
            </a:r>
            <a:endParaRPr lang="en-US" altLang="zh-CN" sz="3600" b="1" smtClean="0"/>
          </a:p>
          <a:p>
            <a:r>
              <a:rPr lang="en-US" altLang="zh-CN" sz="3600" b="1" smtClean="0"/>
              <a:t>9999×8=</a:t>
            </a:r>
            <a:endParaRPr lang="en-US" altLang="zh-CN" sz="3600" b="1" smtClean="0"/>
          </a:p>
          <a:p>
            <a:r>
              <a:rPr lang="en-US" altLang="zh-CN" sz="3600" b="1" smtClean="0"/>
              <a:t>9999×9=</a:t>
            </a:r>
            <a:endParaRPr lang="zh-CN" altLang="en-US" sz="3600" b="1"/>
          </a:p>
        </p:txBody>
      </p:sp>
      <p:sp>
        <p:nvSpPr>
          <p:cNvPr id="15" name="TextBox 14"/>
          <p:cNvSpPr txBox="1"/>
          <p:nvPr/>
        </p:nvSpPr>
        <p:spPr>
          <a:xfrm>
            <a:off x="7482715" y="2789205"/>
            <a:ext cx="16201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smtClean="0"/>
              <a:t>49995</a:t>
            </a:r>
            <a:endParaRPr lang="zh-CN" altLang="en-US" sz="3600"/>
          </a:p>
        </p:txBody>
      </p:sp>
      <p:sp>
        <p:nvSpPr>
          <p:cNvPr id="16" name="TextBox 15"/>
          <p:cNvSpPr txBox="1"/>
          <p:nvPr/>
        </p:nvSpPr>
        <p:spPr>
          <a:xfrm>
            <a:off x="7515478" y="3382009"/>
            <a:ext cx="16201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smtClean="0"/>
              <a:t>69993</a:t>
            </a:r>
            <a:endParaRPr lang="zh-CN" altLang="en-US" sz="3600"/>
          </a:p>
        </p:txBody>
      </p:sp>
      <p:sp>
        <p:nvSpPr>
          <p:cNvPr id="17" name="TextBox 16"/>
          <p:cNvSpPr txBox="1"/>
          <p:nvPr/>
        </p:nvSpPr>
        <p:spPr>
          <a:xfrm>
            <a:off x="7515478" y="3906228"/>
            <a:ext cx="16201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smtClean="0"/>
              <a:t>79992</a:t>
            </a:r>
            <a:endParaRPr lang="zh-CN" altLang="en-US" sz="3600"/>
          </a:p>
        </p:txBody>
      </p:sp>
      <p:sp>
        <p:nvSpPr>
          <p:cNvPr id="18" name="TextBox 17"/>
          <p:cNvSpPr txBox="1"/>
          <p:nvPr/>
        </p:nvSpPr>
        <p:spPr>
          <a:xfrm>
            <a:off x="7512090" y="4430571"/>
            <a:ext cx="16201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smtClean="0"/>
              <a:t>89991</a:t>
            </a:r>
            <a:endParaRPr lang="zh-CN" altLang="en-US" sz="36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标注 3"/>
          <p:cNvSpPr/>
          <p:nvPr/>
        </p:nvSpPr>
        <p:spPr>
          <a:xfrm>
            <a:off x="2973857" y="935003"/>
            <a:ext cx="3298155" cy="781050"/>
          </a:xfrm>
          <a:prstGeom prst="wedgeRoundRectCallout">
            <a:avLst>
              <a:gd name="adj1" fmla="val -56436"/>
              <a:gd name="adj2" fmla="val 20513"/>
              <a:gd name="adj3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indent="355600">
              <a:spcAft>
                <a:spcPct val="0"/>
              </a:spcAft>
              <a:defRPr/>
            </a:pPr>
            <a:r>
              <a:rPr lang="zh-CN" altLang="en-US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你认识算盘吗？</a:t>
            </a:r>
            <a:endParaRPr lang="zh-CN" altLang="en-US" sz="28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39" name="Picture 7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1684114" y="3132024"/>
            <a:ext cx="8309020" cy="3273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AutoShape 27"/>
          <p:cNvSpPr>
            <a:spLocks noChangeArrowheads="1"/>
          </p:cNvSpPr>
          <p:nvPr/>
        </p:nvSpPr>
        <p:spPr bwMode="auto">
          <a:xfrm>
            <a:off x="5634069" y="2231847"/>
            <a:ext cx="4097524" cy="900177"/>
          </a:xfrm>
          <a:prstGeom prst="wedgeRoundRectCallout">
            <a:avLst>
              <a:gd name="adj1" fmla="val 56290"/>
              <a:gd name="adj2" fmla="val 26204"/>
              <a:gd name="adj3" fmla="val 16667"/>
            </a:avLst>
          </a:prstGeom>
          <a:solidFill>
            <a:srgbClr val="E1EFE2"/>
          </a:solidFill>
          <a:ln w="19050">
            <a:noFill/>
            <a:miter lim="800000"/>
          </a:ln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你还在哪里见过算盘？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endParaRPr lang="zh-CN" altLang="en-US" sz="2800">
              <a:solidFill>
                <a:srgbClr val="1C1C1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2800" b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9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2555875" y="1844677"/>
            <a:ext cx="4248151" cy="30448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39" name="文本框 4"/>
          <p:cNvSpPr/>
          <p:nvPr/>
        </p:nvSpPr>
        <p:spPr>
          <a:xfrm>
            <a:off x="1835151" y="5554664"/>
            <a:ext cx="5257800" cy="52322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altLang="en-US" sz="2800">
                <a:latin typeface="Arial" panose="020B0604020202020204" pitchFamily="34" charset="0"/>
                <a:sym typeface="Wingdings" panose="05000000000000000000" pitchFamily="2" charset="2"/>
              </a:rPr>
              <a:t>二千多年前，中国人用算筹计算</a:t>
            </a:r>
            <a:endParaRPr lang="zh-CN" altLang="en-US" sz="2800">
              <a:latin typeface="Arial" panose="020B0604020202020204" pitchFamily="34" charset="0"/>
            </a:endParaRPr>
          </a:p>
        </p:txBody>
      </p:sp>
      <p:sp>
        <p:nvSpPr>
          <p:cNvPr id="14340" name="同侧圆角矩形 17"/>
          <p:cNvSpPr/>
          <p:nvPr/>
        </p:nvSpPr>
        <p:spPr>
          <a:xfrm>
            <a:off x="250826" y="981075"/>
            <a:ext cx="2160588" cy="515938"/>
          </a:xfrm>
          <a:gradFill rotWithShape="1">
            <a:gsLst>
              <a:gs pos="0">
                <a:srgbClr val="9EEAFF">
                  <a:alpha val="100000"/>
                </a:srgbClr>
              </a:gs>
              <a:gs pos="35001">
                <a:srgbClr val="BBEFFF">
                  <a:alpha val="100000"/>
                </a:srgbClr>
              </a:gs>
            </a:gsLst>
            <a:lin ang="16200000" scaled="1"/>
          </a:gradFill>
          <a:ln w="9525">
            <a:noFill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 fill="hold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 fill="hold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0" y="620690"/>
            <a:ext cx="3923928" cy="29617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1619672" y="188642"/>
            <a:ext cx="3096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i="1" smtClean="0"/>
              <a:t>用计算器计算</a:t>
            </a:r>
            <a:endParaRPr lang="zh-CN" altLang="en-US" sz="2400" b="1" i="1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" cstate="email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0" b="100000" l="0" r="100000">
                        <a14:foregroundMark x1="43145" y1="13889" x2="23790" y2="42460"/>
                        <a14:foregroundMark x1="43145" y1="21429" x2="7661" y2="53175"/>
                        <a14:foregroundMark x1="34677" y1="15079" x2="12903" y2="28571"/>
                        <a14:foregroundMark x1="37903" y1="9524" x2="29032" y2="8333"/>
                        <a14:foregroundMark x1="95161" y1="36111" x2="64919" y2="95635"/>
                        <a14:foregroundMark x1="48790" y1="4365" x2="99597" y2="2341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 bwMode="auto">
          <a:xfrm>
            <a:off x="402408" y="-2"/>
            <a:ext cx="1029171" cy="1049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828600" y="1600543"/>
            <a:ext cx="5126991" cy="5062855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3467136" y="782375"/>
            <a:ext cx="43154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/>
              <a:t> </a:t>
            </a:r>
            <a:r>
              <a:rPr lang="zh-CN" altLang="en-US" sz="4000" b="1" dirty="0"/>
              <a:t>谈谈你的收获？</a:t>
            </a:r>
            <a:endParaRPr lang="zh-CN" altLang="en-US" sz="4000" b="1" dirty="0"/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7"/>
          <p:cNvSpPr>
            <a:spLocks noChangeArrowheads="1"/>
          </p:cNvSpPr>
          <p:nvPr/>
        </p:nvSpPr>
        <p:spPr bwMode="auto">
          <a:xfrm>
            <a:off x="2081623" y="661609"/>
            <a:ext cx="5075748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>
            <a:lvl1pPr indent="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indent="373380">
              <a:lnSpc>
                <a:spcPct val="200000"/>
              </a:lnSpc>
            </a:pPr>
            <a:r>
              <a:rPr kumimoji="0" lang="zh-CN" altLang="en-US" sz="32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用计算器计算 </a:t>
            </a:r>
            <a:r>
              <a:rPr kumimoji="0" lang="en-US" altLang="zh-CN" sz="32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386</a:t>
            </a:r>
            <a:r>
              <a:rPr kumimoji="0" lang="zh-CN" altLang="en-US" sz="32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＋</a:t>
            </a:r>
            <a:r>
              <a:rPr kumimoji="0" lang="en-US" altLang="zh-CN" sz="32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179</a:t>
            </a:r>
            <a:endParaRPr kumimoji="0" lang="zh-CN" altLang="en-US" sz="32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63" name="表格 62"/>
          <p:cNvGraphicFramePr>
            <a:graphicFrameLocks noGrp="1"/>
          </p:cNvGraphicFramePr>
          <p:nvPr/>
        </p:nvGraphicFramePr>
        <p:xfrm>
          <a:off x="3555715" y="3211453"/>
          <a:ext cx="7428525" cy="18828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85705"/>
                <a:gridCol w="1485705"/>
                <a:gridCol w="1485705"/>
                <a:gridCol w="1485705"/>
                <a:gridCol w="1485705"/>
              </a:tblGrid>
              <a:tr h="941428">
                <a:tc>
                  <a:txBody>
                    <a:bodyPr/>
                    <a:lstStyle/>
                    <a:p>
                      <a:r>
                        <a:rPr lang="zh-CN" altLang="en-US" sz="2400" b="1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按键</a:t>
                      </a:r>
                      <a:endParaRPr lang="zh-CN" altLang="en-US" sz="2400" b="1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anchor="ctr" anchorCtr="1"/>
                </a:tc>
              </a:tr>
              <a:tr h="941428">
                <a:tc>
                  <a:txBody>
                    <a:bodyPr/>
                    <a:lstStyle/>
                    <a:p>
                      <a:r>
                        <a:rPr lang="zh-CN" altLang="en-US" sz="2400" b="1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屏幕显示</a:t>
                      </a:r>
                      <a:endParaRPr lang="zh-CN" altLang="en-US" sz="2400" b="1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anchor="ctr" anchorCtr="1"/>
                </a:tc>
              </a:tr>
            </a:tbl>
          </a:graphicData>
        </a:graphic>
      </p:graphicFrame>
      <p:pic>
        <p:nvPicPr>
          <p:cNvPr id="64" name="图片 6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200647" y="3638784"/>
            <a:ext cx="1154435" cy="312526"/>
          </a:xfrm>
          <a:prstGeom prst="rect">
            <a:avLst/>
          </a:prstGeom>
        </p:spPr>
      </p:pic>
      <p:pic>
        <p:nvPicPr>
          <p:cNvPr id="65" name="图片 6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980956" y="3437280"/>
            <a:ext cx="567149" cy="592170"/>
          </a:xfrm>
          <a:prstGeom prst="rect">
            <a:avLst/>
          </a:prstGeom>
        </p:spPr>
      </p:pic>
      <p:pic>
        <p:nvPicPr>
          <p:cNvPr id="66" name="图片 65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8173979" y="3618707"/>
            <a:ext cx="1188672" cy="352683"/>
          </a:xfrm>
          <a:prstGeom prst="rect">
            <a:avLst/>
          </a:prstGeom>
        </p:spPr>
      </p:pic>
      <p:pic>
        <p:nvPicPr>
          <p:cNvPr id="67" name="图片 66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9988524" y="3486405"/>
            <a:ext cx="617283" cy="617282"/>
          </a:xfrm>
          <a:prstGeom prst="rect">
            <a:avLst/>
          </a:prstGeom>
        </p:spPr>
      </p:pic>
      <p:pic>
        <p:nvPicPr>
          <p:cNvPr id="68" name="图片 67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141095" y="4402608"/>
            <a:ext cx="1273539" cy="463105"/>
          </a:xfrm>
          <a:prstGeom prst="rect">
            <a:avLst/>
          </a:prstGeom>
        </p:spPr>
      </p:pic>
      <p:pic>
        <p:nvPicPr>
          <p:cNvPr id="69" name="图片 68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6589734" y="4412156"/>
            <a:ext cx="1301379" cy="473229"/>
          </a:xfrm>
          <a:prstGeom prst="rect">
            <a:avLst/>
          </a:prstGeom>
        </p:spPr>
      </p:pic>
      <p:pic>
        <p:nvPicPr>
          <p:cNvPr id="70" name="图片 69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8071402" y="4402608"/>
            <a:ext cx="1337031" cy="463105"/>
          </a:xfrm>
          <a:prstGeom prst="rect">
            <a:avLst/>
          </a:prstGeom>
        </p:spPr>
      </p:pic>
      <p:pic>
        <p:nvPicPr>
          <p:cNvPr id="71" name="图片 70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9556991" y="4402606"/>
            <a:ext cx="1337155" cy="463148"/>
          </a:xfrm>
          <a:prstGeom prst="rect">
            <a:avLst/>
          </a:prstGeom>
        </p:spPr>
      </p:pic>
      <p:sp>
        <p:nvSpPr>
          <p:cNvPr id="72" name="Rectangle 9"/>
          <p:cNvSpPr>
            <a:spLocks noChangeArrowheads="1"/>
          </p:cNvSpPr>
          <p:nvPr/>
        </p:nvSpPr>
        <p:spPr bwMode="auto">
          <a:xfrm>
            <a:off x="7111696" y="978980"/>
            <a:ext cx="2445297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＝</a:t>
            </a:r>
            <a:r>
              <a:rPr lang="en-US" altLang="zh-CN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565</a:t>
            </a:r>
            <a:endParaRPr lang="zh-CN" altLang="en-US" sz="32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AutoShape 27"/>
          <p:cNvSpPr>
            <a:spLocks noChangeArrowheads="1"/>
          </p:cNvSpPr>
          <p:nvPr/>
        </p:nvSpPr>
        <p:spPr bwMode="auto">
          <a:xfrm>
            <a:off x="467028" y="2076487"/>
            <a:ext cx="2191488" cy="1740273"/>
          </a:xfrm>
          <a:prstGeom prst="wedgeRoundRectCallout">
            <a:avLst>
              <a:gd name="adj1" fmla="val -19211"/>
              <a:gd name="adj2" fmla="val 68412"/>
              <a:gd name="adj3" fmla="val 16667"/>
            </a:avLst>
          </a:prstGeom>
          <a:solidFill>
            <a:srgbClr val="E1EFE2"/>
          </a:solidFill>
          <a:ln w="19050">
            <a:noFill/>
            <a:miter lim="800000"/>
          </a:ln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如何用计算器计算？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endParaRPr lang="zh-CN" altLang="en-US" sz="2800">
              <a:solidFill>
                <a:srgbClr val="1C1C1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2800" b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4" dur="500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标题 1"/>
          <p:cNvSpPr>
            <a:spLocks noGrp="1"/>
          </p:cNvSpPr>
          <p:nvPr>
            <p:ph type="title" idx="4294967295"/>
          </p:nvPr>
        </p:nvSpPr>
        <p:spPr>
          <a:xfrm>
            <a:off x="1258888" y="333377"/>
            <a:ext cx="7705725" cy="777875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40" tIns="45720" rIns="91440" bIns="45720" anchor="ctr" anchorCtr="0"/>
          <a:lstStyle/>
          <a:p>
            <a:pPr algn="l"/>
            <a:r>
              <a:rPr lang="zh-CN" altLang="en-US" sz="4000" b="1" dirty="0"/>
              <a:t>二、认识算盘</a:t>
            </a:r>
            <a:endParaRPr lang="zh-CN" altLang="en-US" sz="4000" b="1" dirty="0"/>
          </a:p>
        </p:txBody>
      </p:sp>
      <p:sp>
        <p:nvSpPr>
          <p:cNvPr id="21507" name="Rectangle 21"/>
          <p:cNvSpPr>
            <a:spLocks noGrp="1"/>
          </p:cNvSpPr>
          <p:nvPr>
            <p:ph idx="4294967295"/>
          </p:nvPr>
        </p:nvSpPr>
        <p:spPr>
          <a:xfrm>
            <a:off x="323851" y="1049340"/>
            <a:ext cx="8640763" cy="649287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 anchorCtr="0">
            <a:normAutofit fontScale="92500" lnSpcReduction="10000"/>
          </a:bodyPr>
          <a:lstStyle/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800" baseline="0">
                <a:ea typeface="宋体" panose="02010600030101010101" pitchFamily="2" charset="-122"/>
              </a:rPr>
              <a:t>（三）</a:t>
            </a:r>
            <a:r>
              <a:rPr lang="zh-CN" altLang="en-US" sz="2800" baseline="0">
                <a:solidFill>
                  <a:srgbClr val="1C1C1C"/>
                </a:solidFill>
                <a:ea typeface="宋体" panose="02010600030101010101" pitchFamily="2" charset="-122"/>
              </a:rPr>
              <a:t>认识两种算盘</a:t>
            </a:r>
            <a:endParaRPr lang="en-US" altLang="zh-CN" sz="3000" baseline="0">
              <a:ea typeface="宋体" panose="02010600030101010101" pitchFamily="2" charset="-122"/>
            </a:endParaRPr>
          </a:p>
        </p:txBody>
      </p:sp>
      <p:pic>
        <p:nvPicPr>
          <p:cNvPr id="21508" name="图片 50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7131049" y="1608138"/>
            <a:ext cx="1289051" cy="1154112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1509" name="组合 69"/>
          <p:cNvGrpSpPr/>
          <p:nvPr/>
        </p:nvGrpSpPr>
        <p:grpSpPr>
          <a:xfrm>
            <a:off x="2700339" y="2038352"/>
            <a:ext cx="4535487" cy="639763"/>
            <a:chOff x="4975214" y="1646652"/>
            <a:chExt cx="2448898" cy="641835"/>
          </a:xfrm>
        </p:grpSpPr>
        <p:sp>
          <p:nvSpPr>
            <p:cNvPr id="21510" name="圆角矩形标注 45"/>
            <p:cNvSpPr/>
            <p:nvPr/>
          </p:nvSpPr>
          <p:spPr>
            <a:xfrm>
              <a:off x="4975214" y="1646652"/>
              <a:ext cx="2246292" cy="641835"/>
            </a:xfrm>
            <a:prstGeom prst="wedgeRoundRectCallout">
              <a:avLst>
                <a:gd name="adj1" fmla="val 56083"/>
                <a:gd name="adj2" fmla="val 8477"/>
                <a:gd name="adj3" fmla="val 16667"/>
              </a:avLst>
            </a:prstGeom>
            <a:noFill/>
            <a:ln w="28575" cap="flat" cmpd="sng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ctr" anchorCtr="0"/>
            <a:lstStyle/>
            <a:p>
              <a:pPr>
                <a:lnSpc>
                  <a:spcPct val="120000"/>
                </a:lnSpc>
                <a:buFontTx/>
              </a:pPr>
              <a:endParaRPr lang="zh-CN" altLang="en-US" sz="2800">
                <a:latin typeface="楷体_GB2312" panose="02010609030101010101" pitchFamily="49" charset="-122"/>
                <a:ea typeface="楷体_GB2312" panose="02010609030101010101" pitchFamily="49" charset="-122"/>
              </a:endParaRPr>
            </a:p>
          </p:txBody>
        </p:sp>
        <p:sp>
          <p:nvSpPr>
            <p:cNvPr id="21511" name="文本框 46"/>
            <p:cNvSpPr/>
            <p:nvPr/>
          </p:nvSpPr>
          <p:spPr>
            <a:xfrm>
              <a:off x="5055787" y="1670542"/>
              <a:ext cx="2368325" cy="61137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lstStyle/>
            <a:p>
              <a:pPr>
                <a:lnSpc>
                  <a:spcPct val="120000"/>
                </a:lnSpc>
                <a:buFontTx/>
              </a:pPr>
              <a:r>
                <a:rPr lang="zh-CN" altLang="en-US" sz="2800"/>
                <a:t>这两个</a:t>
              </a:r>
              <a:r>
                <a:rPr lang="zh-CN" altLang="zh-CN" sz="2800"/>
                <a:t>算盘</a:t>
              </a:r>
              <a:r>
                <a:rPr lang="zh-CN" altLang="en-US" sz="2800"/>
                <a:t>有什么不同</a:t>
              </a:r>
              <a:r>
                <a:rPr lang="zh-CN" altLang="zh-CN" sz="2800"/>
                <a:t>？</a:t>
              </a:r>
              <a:endParaRPr lang="zh-CN" altLang="en-US" sz="2800">
                <a:latin typeface="宋体" panose="02010600030101010101" pitchFamily="2" charset="-122"/>
              </a:endParaRPr>
            </a:p>
          </p:txBody>
        </p:sp>
      </p:grpSp>
      <p:grpSp>
        <p:nvGrpSpPr>
          <p:cNvPr id="21512" name="组合 4"/>
          <p:cNvGrpSpPr/>
          <p:nvPr/>
        </p:nvGrpSpPr>
        <p:grpSpPr>
          <a:xfrm>
            <a:off x="611189" y="3130552"/>
            <a:ext cx="8297863" cy="1609725"/>
            <a:chOff x="576091" y="3429000"/>
            <a:chExt cx="8297670" cy="1610450"/>
          </a:xfrm>
        </p:grpSpPr>
        <p:pic>
          <p:nvPicPr>
            <p:cNvPr id="21513" name="Picture 2" descr="数学 四上_页面_028"/>
            <p:cNvPicPr>
              <a:picLocks noChangeAspect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>
            <a:xfrm>
              <a:off x="576091" y="3429000"/>
              <a:ext cx="3450966" cy="1610450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1514" name="图片 3"/>
            <p:cNvPicPr>
              <a:picLocks noChangeAspect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>
            <a:xfrm>
              <a:off x="4320507" y="3610586"/>
              <a:ext cx="4553254" cy="1369711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1515" name="文本框 5"/>
          <p:cNvSpPr/>
          <p:nvPr/>
        </p:nvSpPr>
        <p:spPr>
          <a:xfrm>
            <a:off x="1660526" y="4930777"/>
            <a:ext cx="2593975" cy="51911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2800" b="1">
                <a:latin typeface="宋体" panose="02010600030101010101" pitchFamily="2" charset="-122"/>
                <a:sym typeface="Wingdings" panose="05000000000000000000" pitchFamily="2" charset="2"/>
              </a:rPr>
              <a:t>16</a:t>
            </a:r>
            <a:r>
              <a:rPr lang="zh-CN" altLang="en-US" sz="2800" b="1">
                <a:latin typeface="宋体" panose="02010600030101010101" pitchFamily="2" charset="-122"/>
                <a:sym typeface="Wingdings" panose="05000000000000000000" pitchFamily="2" charset="2"/>
              </a:rPr>
              <a:t>进制</a:t>
            </a:r>
            <a:endParaRPr lang="zh-CN" altLang="en-US" sz="2800" b="1">
              <a:latin typeface="宋体" panose="02010600030101010101" pitchFamily="2" charset="-122"/>
            </a:endParaRPr>
          </a:p>
        </p:txBody>
      </p:sp>
      <p:sp>
        <p:nvSpPr>
          <p:cNvPr id="21516" name="文本框 20"/>
          <p:cNvSpPr/>
          <p:nvPr/>
        </p:nvSpPr>
        <p:spPr>
          <a:xfrm>
            <a:off x="5834064" y="4930777"/>
            <a:ext cx="2592387" cy="51911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2800" b="1">
                <a:latin typeface="宋体" panose="02010600030101010101" pitchFamily="2" charset="-122"/>
                <a:sym typeface="Wingdings" panose="05000000000000000000" pitchFamily="2" charset="2"/>
              </a:rPr>
              <a:t>10</a:t>
            </a:r>
            <a:r>
              <a:rPr lang="zh-CN" altLang="en-US" sz="2800" b="1">
                <a:latin typeface="宋体" panose="02010600030101010101" pitchFamily="2" charset="-122"/>
                <a:sym typeface="Wingdings" panose="05000000000000000000" pitchFamily="2" charset="2"/>
              </a:rPr>
              <a:t>进制</a:t>
            </a:r>
            <a:endParaRPr lang="zh-CN" altLang="en-US" sz="2800" b="1"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 fill="hold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 fill="hold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 fill="hold"/>
                                        <p:tgtEl>
                                          <p:spTgt spid="21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 fill="hold"/>
                                        <p:tgtEl>
                                          <p:spTgt spid="21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5" grpId="0"/>
      <p:bldP spid="2151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2890001" y="3568868"/>
            <a:ext cx="7460396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1</a:t>
            </a:r>
            <a:r>
              <a:rPr lang="zh-CN" altLang="en-US" sz="24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、计算器上有数字键、清除键、开关机及清除屏键等。</a:t>
            </a:r>
            <a:endParaRPr lang="zh-CN" altLang="en-US" sz="24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+mn-ea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901057" y="4445526"/>
            <a:ext cx="7460396" cy="581313"/>
          </a:xfrm>
          <a:prstGeom prst="rect">
            <a:avLst/>
          </a:prstGeom>
          <a:solidFill>
            <a:srgbClr val="CAEEFD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lnSpc>
                <a:spcPct val="150000"/>
              </a:lnSpc>
            </a:pPr>
            <a:r>
              <a:rPr lang="en-US" altLang="zh-CN" sz="2400" b="1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400" b="1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、用计算器计算、用计算器找规律很方便。</a:t>
            </a:r>
            <a:endParaRPr lang="zh-CN" altLang="en-US" sz="2400" b="1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8" name="Group 23"/>
          <p:cNvGrpSpPr/>
          <p:nvPr/>
        </p:nvGrpSpPr>
        <p:grpSpPr>
          <a:xfrm>
            <a:off x="4752587" y="1093021"/>
            <a:ext cx="2448272" cy="1871985"/>
            <a:chOff x="1973" y="1156"/>
            <a:chExt cx="1950" cy="1406"/>
          </a:xfrm>
        </p:grpSpPr>
        <p:pic>
          <p:nvPicPr>
            <p:cNvPr id="19" name="Picture 10" descr="76副本"/>
            <p:cNvPicPr>
              <a:picLocks noChangeAspect="1" noChangeArrowheads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>
              <a:off x="2892" y="1156"/>
              <a:ext cx="1031" cy="1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Picture 22" descr="95副本"/>
            <p:cNvPicPr>
              <a:picLocks noChangeAspect="1" noChangeArrowheads="1"/>
            </p:cNvPicPr>
            <p:nvPr/>
          </p:nvPicPr>
          <p:blipFill>
            <a:blip r:embed="rId2" cstate="email"/>
            <a:stretch>
              <a:fillRect/>
            </a:stretch>
          </p:blipFill>
          <p:spPr bwMode="auto">
            <a:xfrm>
              <a:off x="1973" y="1253"/>
              <a:ext cx="1024" cy="1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1" name="Group 24"/>
          <p:cNvGrpSpPr/>
          <p:nvPr/>
        </p:nvGrpSpPr>
        <p:grpSpPr>
          <a:xfrm>
            <a:off x="2889585" y="1380309"/>
            <a:ext cx="1795579" cy="1103001"/>
            <a:chOff x="568" y="1394"/>
            <a:chExt cx="1312" cy="795"/>
          </a:xfrm>
        </p:grpSpPr>
        <p:sp>
          <p:nvSpPr>
            <p:cNvPr id="22" name="AutoShape 27"/>
            <p:cNvSpPr>
              <a:spLocks noChangeArrowheads="1"/>
            </p:cNvSpPr>
            <p:nvPr/>
          </p:nvSpPr>
          <p:spPr bwMode="auto">
            <a:xfrm>
              <a:off x="568" y="1400"/>
              <a:ext cx="1312" cy="789"/>
            </a:xfrm>
            <a:prstGeom prst="wedgeRoundRectCallout">
              <a:avLst>
                <a:gd name="adj1" fmla="val 56080"/>
                <a:gd name="adj2" fmla="val -7803"/>
                <a:gd name="adj3" fmla="val 16667"/>
              </a:avLst>
            </a:prstGeom>
            <a:solidFill>
              <a:srgbClr val="6DFF44">
                <a:alpha val="36000"/>
              </a:srgbClr>
            </a:solidFill>
            <a:ln w="19050">
              <a:noFill/>
              <a:miter lim="800000"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9pPr>
            </a:lstStyle>
            <a:p>
              <a:pPr algn="just" eaLnBrk="1" hangingPunct="1">
                <a:lnSpc>
                  <a:spcPct val="150000"/>
                </a:lnSpc>
                <a:spcBef>
                  <a:spcPct val="0"/>
                </a:spcBef>
                <a:buFontTx/>
                <a:buNone/>
              </a:pPr>
              <a:endParaRPr lang="zh-CN" altLang="en-US" sz="2000">
                <a:latin typeface="楷体" panose="02010609060101010101" pitchFamily="49" charset="-122"/>
                <a:ea typeface="楷体" panose="02010609060101010101" pitchFamily="49" charset="-122"/>
                <a:cs typeface="+mn-ea"/>
              </a:endParaRPr>
            </a:p>
            <a:p>
              <a:pPr eaLnBrk="1" hangingPunct="1">
                <a:lnSpc>
                  <a:spcPct val="150000"/>
                </a:lnSpc>
                <a:spcBef>
                  <a:spcPct val="0"/>
                </a:spcBef>
                <a:buFontTx/>
                <a:buNone/>
              </a:pPr>
              <a:endParaRPr lang="en-US" altLang="zh-CN" sz="2000">
                <a:solidFill>
                  <a:schemeClr val="tx1"/>
                </a:solidFill>
                <a:ea typeface="楷体" panose="02010609060101010101" pitchFamily="49" charset="-122"/>
                <a:cs typeface="+mn-ea"/>
              </a:endParaRPr>
            </a:p>
          </p:txBody>
        </p:sp>
        <p:sp>
          <p:nvSpPr>
            <p:cNvPr id="23" name="Rectangle 13"/>
            <p:cNvSpPr>
              <a:spLocks noChangeArrowheads="1"/>
            </p:cNvSpPr>
            <p:nvPr/>
          </p:nvSpPr>
          <p:spPr bwMode="auto">
            <a:xfrm>
              <a:off x="767" y="1394"/>
              <a:ext cx="1113" cy="7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zh-CN" altLang="en-US" b="0">
                  <a:latin typeface="楷体" panose="02010609060101010101" pitchFamily="49" charset="-122"/>
                  <a:ea typeface="楷体" panose="02010609060101010101" pitchFamily="49" charset="-122"/>
                  <a:cs typeface="+mn-ea"/>
                </a:rPr>
                <a:t>你学会了哪些知识？</a:t>
              </a:r>
              <a:endParaRPr lang="zh-CN" altLang="en-US" b="0">
                <a:latin typeface="楷体" panose="02010609060101010101" pitchFamily="49" charset="-122"/>
                <a:ea typeface="楷体" panose="02010609060101010101" pitchFamily="49" charset="-122"/>
                <a:cs typeface="+mn-ea"/>
              </a:endParaRPr>
            </a:p>
          </p:txBody>
        </p:sp>
      </p:grpSp>
      <p:grpSp>
        <p:nvGrpSpPr>
          <p:cNvPr id="24" name="Group 21"/>
          <p:cNvGrpSpPr/>
          <p:nvPr/>
        </p:nvGrpSpPr>
        <p:grpSpPr>
          <a:xfrm>
            <a:off x="7200860" y="1401896"/>
            <a:ext cx="1795745" cy="1081088"/>
            <a:chOff x="3708" y="1126"/>
            <a:chExt cx="1030" cy="681"/>
          </a:xfrm>
        </p:grpSpPr>
        <p:sp>
          <p:nvSpPr>
            <p:cNvPr id="25" name="AutoShape 27"/>
            <p:cNvSpPr>
              <a:spLocks noChangeArrowheads="1"/>
            </p:cNvSpPr>
            <p:nvPr/>
          </p:nvSpPr>
          <p:spPr bwMode="auto">
            <a:xfrm>
              <a:off x="3708" y="1126"/>
              <a:ext cx="1030" cy="681"/>
            </a:xfrm>
            <a:prstGeom prst="wedgeRoundRectCallout">
              <a:avLst>
                <a:gd name="adj1" fmla="val -56284"/>
                <a:gd name="adj2" fmla="val -3054"/>
                <a:gd name="adj3" fmla="val 16667"/>
              </a:avLst>
            </a:prstGeom>
            <a:solidFill>
              <a:schemeClr val="accent6">
                <a:lumMod val="75000"/>
                <a:alpha val="21961"/>
              </a:schemeClr>
            </a:solidFill>
            <a:ln w="19050">
              <a:noFill/>
              <a:miter lim="800000"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9pPr>
            </a:lstStyle>
            <a:p>
              <a:pPr algn="just" eaLnBrk="1" hangingPunct="1">
                <a:lnSpc>
                  <a:spcPct val="150000"/>
                </a:lnSpc>
                <a:spcBef>
                  <a:spcPct val="0"/>
                </a:spcBef>
                <a:buFontTx/>
                <a:buNone/>
              </a:pPr>
              <a:endParaRPr lang="zh-CN" altLang="zh-CN" sz="20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</a:endParaRPr>
            </a:p>
            <a:p>
              <a:pPr eaLnBrk="1" hangingPunct="1">
                <a:lnSpc>
                  <a:spcPct val="150000"/>
                </a:lnSpc>
                <a:spcBef>
                  <a:spcPct val="0"/>
                </a:spcBef>
                <a:buFontTx/>
                <a:buNone/>
              </a:pPr>
              <a:endParaRPr lang="zh-CN" altLang="zh-CN" sz="2000">
                <a:solidFill>
                  <a:schemeClr val="tx1"/>
                </a:solidFill>
                <a:ea typeface="楷体" panose="02010609060101010101" pitchFamily="49" charset="-122"/>
                <a:cs typeface="+mn-ea"/>
              </a:endParaRPr>
            </a:p>
          </p:txBody>
        </p:sp>
        <p:sp>
          <p:nvSpPr>
            <p:cNvPr id="26" name="Rectangle 17"/>
            <p:cNvSpPr>
              <a:spLocks noChangeArrowheads="1"/>
            </p:cNvSpPr>
            <p:nvPr/>
          </p:nvSpPr>
          <p:spPr bwMode="auto">
            <a:xfrm>
              <a:off x="3786" y="1126"/>
              <a:ext cx="868" cy="6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zh-CN" altLang="en-US" b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+mn-ea"/>
                </a:rPr>
                <a:t>计算器计算真方便</a:t>
              </a:r>
              <a:r>
                <a:rPr lang="en-US" altLang="zh-CN" b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+mn-ea"/>
                </a:rPr>
                <a:t>.</a:t>
              </a:r>
              <a:endParaRPr b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课堂小结</a:t>
            </a:r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9534173" y="2655472"/>
            <a:ext cx="1957855" cy="2495661"/>
          </a:xfrm>
          <a:prstGeom prst="rect">
            <a:avLst/>
          </a:prstGeom>
        </p:spPr>
      </p:pic>
      <p:grpSp>
        <p:nvGrpSpPr>
          <p:cNvPr id="14" name="组合 13"/>
          <p:cNvGrpSpPr/>
          <p:nvPr/>
        </p:nvGrpSpPr>
        <p:grpSpPr>
          <a:xfrm>
            <a:off x="1780980" y="1328417"/>
            <a:ext cx="7542097" cy="1095894"/>
            <a:chOff x="2754113" y="2184639"/>
            <a:chExt cx="7542097" cy="1095894"/>
          </a:xfrm>
          <a:solidFill>
            <a:schemeClr val="accent3">
              <a:lumMod val="60000"/>
              <a:lumOff val="40000"/>
            </a:schemeClr>
          </a:solidFill>
        </p:grpSpPr>
        <p:sp>
          <p:nvSpPr>
            <p:cNvPr id="9" name="矩形: 圆角 8"/>
            <p:cNvSpPr/>
            <p:nvPr/>
          </p:nvSpPr>
          <p:spPr>
            <a:xfrm>
              <a:off x="3494201" y="2222280"/>
              <a:ext cx="6802009" cy="1058253"/>
            </a:xfrm>
            <a:prstGeom prst="roundRect">
              <a:avLst>
                <a:gd name="adj" fmla="val 441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>
                <a:lnSpc>
                  <a:spcPct val="150000"/>
                </a:lnSpc>
              </a:pPr>
              <a:r>
                <a:rPr lang="zh-CN" altLang="en-US" sz="20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+mn-ea"/>
                </a:rPr>
                <a:t>初步认识计算器，了解计算器的基本功能。会使用计算器进行大数目的一两步连续运算；</a:t>
              </a:r>
              <a:endPara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</a:endParaRPr>
            </a:p>
          </p:txBody>
        </p:sp>
        <p:sp>
          <p:nvSpPr>
            <p:cNvPr id="8" name="椭圆 7"/>
            <p:cNvSpPr/>
            <p:nvPr/>
          </p:nvSpPr>
          <p:spPr>
            <a:xfrm>
              <a:off x="2754113" y="2184639"/>
              <a:ext cx="998189" cy="9995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2958189" y="2362037"/>
              <a:ext cx="590036" cy="59122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44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2569949" y="2810662"/>
            <a:ext cx="6021812" cy="999535"/>
            <a:chOff x="2743738" y="2191202"/>
            <a:chExt cx="6021812" cy="999535"/>
          </a:xfrm>
          <a:solidFill>
            <a:schemeClr val="accent6">
              <a:lumMod val="75000"/>
            </a:schemeClr>
          </a:solidFill>
        </p:grpSpPr>
        <p:sp>
          <p:nvSpPr>
            <p:cNvPr id="18" name="矩形: 圆角 17"/>
            <p:cNvSpPr/>
            <p:nvPr/>
          </p:nvSpPr>
          <p:spPr>
            <a:xfrm>
              <a:off x="3515545" y="2377246"/>
              <a:ext cx="5250005" cy="703014"/>
            </a:xfrm>
            <a:prstGeom prst="roundRect">
              <a:avLst>
                <a:gd name="adj" fmla="val 441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>
                <a:lnSpc>
                  <a:spcPct val="150000"/>
                </a:lnSpc>
              </a:pPr>
              <a:r>
                <a:rPr lang="zh-CN" altLang="en-US" sz="2000" b="1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+mn-ea"/>
                </a:rPr>
                <a:t>通过计算探索发现一些简单数学规律；</a:t>
              </a:r>
              <a:endPara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2743738" y="2191202"/>
              <a:ext cx="998189" cy="9995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2972758" y="2377246"/>
              <a:ext cx="590036" cy="59122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44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endPara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521067" y="5537484"/>
            <a:ext cx="6921604" cy="1058253"/>
            <a:chOff x="2754113" y="2184639"/>
            <a:chExt cx="6921604" cy="1058253"/>
          </a:xfrm>
          <a:solidFill>
            <a:srgbClr val="7DD4A9"/>
          </a:solidFill>
        </p:grpSpPr>
        <p:sp>
          <p:nvSpPr>
            <p:cNvPr id="21" name="矩形: 圆角 20"/>
            <p:cNvSpPr/>
            <p:nvPr/>
          </p:nvSpPr>
          <p:spPr>
            <a:xfrm>
              <a:off x="3562794" y="2184639"/>
              <a:ext cx="6112923" cy="1058253"/>
            </a:xfrm>
            <a:prstGeom prst="roundRect">
              <a:avLst>
                <a:gd name="adj" fmla="val 441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r>
                <a:rPr lang="zh-CN" altLang="en-US" sz="2000" b="1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+mn-ea"/>
                </a:rPr>
                <a:t>进一步培养对数学学习的兴趣，感受计算器在人们生活和工作中的价值</a:t>
              </a:r>
              <a:r>
                <a:rPr lang="en-US" altLang="zh-CN" sz="2000" b="1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+mn-ea"/>
                </a:rPr>
                <a:t>.</a:t>
              </a:r>
              <a:endParaRPr sz="20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</a:endParaRPr>
            </a:p>
          </p:txBody>
        </p:sp>
        <p:sp>
          <p:nvSpPr>
            <p:cNvPr id="24" name="椭圆 23"/>
            <p:cNvSpPr/>
            <p:nvPr/>
          </p:nvSpPr>
          <p:spPr>
            <a:xfrm>
              <a:off x="2754113" y="2184639"/>
              <a:ext cx="998189" cy="9995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2972758" y="2377246"/>
              <a:ext cx="590036" cy="59122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4400" b="1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4</a:t>
              </a:r>
              <a:endParaRPr lang="zh-CN" altLang="en-US" sz="44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1780979" y="4151600"/>
            <a:ext cx="6061692" cy="999535"/>
            <a:chOff x="2754113" y="2184639"/>
            <a:chExt cx="6061692" cy="999535"/>
          </a:xfrm>
          <a:solidFill>
            <a:schemeClr val="accent1">
              <a:lumMod val="75000"/>
            </a:schemeClr>
          </a:solidFill>
        </p:grpSpPr>
        <p:sp>
          <p:nvSpPr>
            <p:cNvPr id="30" name="矩形: 圆角 29"/>
            <p:cNvSpPr/>
            <p:nvPr/>
          </p:nvSpPr>
          <p:spPr>
            <a:xfrm>
              <a:off x="3391653" y="2411334"/>
              <a:ext cx="5424152" cy="702310"/>
            </a:xfrm>
            <a:prstGeom prst="roundRect">
              <a:avLst>
                <a:gd name="adj" fmla="val 441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 b="1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+mn-ea"/>
                </a:rPr>
                <a:t>体验计算器计算的方便与快捷；</a:t>
              </a:r>
              <a:endParaRPr sz="20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</a:endParaRPr>
            </a:p>
          </p:txBody>
        </p:sp>
        <p:sp>
          <p:nvSpPr>
            <p:cNvPr id="31" name="椭圆 30"/>
            <p:cNvSpPr/>
            <p:nvPr/>
          </p:nvSpPr>
          <p:spPr>
            <a:xfrm>
              <a:off x="2754113" y="2184639"/>
              <a:ext cx="998189" cy="9995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2" name="椭圆 31"/>
            <p:cNvSpPr/>
            <p:nvPr/>
          </p:nvSpPr>
          <p:spPr>
            <a:xfrm>
              <a:off x="2972758" y="2377246"/>
              <a:ext cx="590036" cy="59122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4400" b="1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44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学习目标</a:t>
            </a:r>
            <a:endParaRPr lang="zh-CN" altLang="en-US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7764403" y="3497620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" name="剪去对角的矩形 15"/>
          <p:cNvSpPr/>
          <p:nvPr/>
        </p:nvSpPr>
        <p:spPr>
          <a:xfrm>
            <a:off x="-634" y="1120140"/>
            <a:ext cx="8735695" cy="2835910"/>
          </a:xfrm>
          <a:prstGeom prst="snip2Diag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>
            <a:off x="0" y="620690"/>
            <a:ext cx="3923928" cy="29617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1619672" y="188642"/>
            <a:ext cx="3096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i="1" smtClean="0"/>
              <a:t>用计算器计算</a:t>
            </a:r>
            <a:endParaRPr lang="zh-CN" altLang="en-US" sz="2400" b="1" i="1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3" cstate="email">
            <a:extLst>
              <a:ext uri="{BEBA8EAE-BF5A-486C-A8C5-ECC9F3942E4B}">
                <a14:imgProps xmlns:a14="http://schemas.microsoft.com/office/drawing/2010/main">
                  <a14:imgLayer r:embed="rId24">
                    <a14:imgEffect>
                      <a14:backgroundRemoval t="0" b="100000" l="0" r="100000">
                        <a14:foregroundMark x1="43145" y1="13889" x2="23790" y2="42460"/>
                        <a14:foregroundMark x1="43145" y1="21429" x2="7661" y2="53175"/>
                        <a14:foregroundMark x1="34677" y1="15079" x2="12903" y2="28571"/>
                        <a14:foregroundMark x1="37903" y1="9524" x2="29032" y2="8333"/>
                        <a14:foregroundMark x1="95161" y1="36111" x2="64919" y2="95635"/>
                        <a14:foregroundMark x1="48790" y1="4365" x2="99597" y2="2341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 bwMode="auto">
          <a:xfrm>
            <a:off x="402408" y="-2"/>
            <a:ext cx="1029171" cy="1049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文本框 7"/>
          <p:cNvSpPr txBox="1"/>
          <p:nvPr/>
        </p:nvSpPr>
        <p:spPr>
          <a:xfrm>
            <a:off x="5465446" y="207646"/>
            <a:ext cx="3594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/>
              <a:t>课本</a:t>
            </a:r>
            <a:r>
              <a:rPr lang="en-US" altLang="zh-CN" sz="3600" b="1"/>
              <a:t>P26  </a:t>
            </a:r>
            <a:r>
              <a:rPr lang="zh-CN" altLang="en-US" sz="3600" b="1" smtClean="0"/>
              <a:t>例</a:t>
            </a:r>
            <a:r>
              <a:rPr lang="en-US" altLang="zh-CN" sz="3600" b="1" smtClean="0"/>
              <a:t>1</a:t>
            </a:r>
            <a:endParaRPr lang="zh-CN" altLang="en-US" sz="3600" b="1"/>
          </a:p>
        </p:txBody>
      </p:sp>
      <p:sp>
        <p:nvSpPr>
          <p:cNvPr id="3" name="文本框 2"/>
          <p:cNvSpPr txBox="1"/>
          <p:nvPr/>
        </p:nvSpPr>
        <p:spPr>
          <a:xfrm>
            <a:off x="213996" y="1313182"/>
            <a:ext cx="3330575" cy="767715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/>
          <a:p>
            <a:pPr fontAlgn="ctr"/>
            <a:r>
              <a:rPr lang="en-US" altLang="zh-CN" sz="4400" b="1"/>
              <a:t>386+179=</a:t>
            </a:r>
            <a:endParaRPr lang="en-US" altLang="zh-CN" sz="4400" b="1"/>
          </a:p>
        </p:txBody>
      </p:sp>
      <p:sp>
        <p:nvSpPr>
          <p:cNvPr id="6" name="文本框 5"/>
          <p:cNvSpPr txBox="1"/>
          <p:nvPr/>
        </p:nvSpPr>
        <p:spPr>
          <a:xfrm>
            <a:off x="213996" y="2595882"/>
            <a:ext cx="3330575" cy="7677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ctr"/>
            <a:r>
              <a:rPr lang="en-US" altLang="zh-CN" sz="4400" b="1"/>
              <a:t>825-138=</a:t>
            </a:r>
            <a:endParaRPr lang="en-US" altLang="zh-CN" sz="4400" b="1"/>
          </a:p>
        </p:txBody>
      </p:sp>
      <p:sp>
        <p:nvSpPr>
          <p:cNvPr id="9" name="文本框 8"/>
          <p:cNvSpPr txBox="1"/>
          <p:nvPr/>
        </p:nvSpPr>
        <p:spPr>
          <a:xfrm>
            <a:off x="4131311" y="1313182"/>
            <a:ext cx="3330575" cy="767715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/>
          <a:p>
            <a:pPr fontAlgn="ctr"/>
            <a:r>
              <a:rPr lang="en-US" altLang="zh-CN" sz="4400" b="1"/>
              <a:t>26</a:t>
            </a:r>
            <a:r>
              <a:rPr lang="zh-CN" altLang="en-US" sz="4400" b="1"/>
              <a:t>×</a:t>
            </a:r>
            <a:r>
              <a:rPr lang="en-US" altLang="zh-CN" sz="4400" b="1"/>
              <a:t>39=</a:t>
            </a:r>
            <a:endParaRPr lang="en-US" altLang="zh-CN" sz="4400" b="1"/>
          </a:p>
        </p:txBody>
      </p:sp>
      <p:sp>
        <p:nvSpPr>
          <p:cNvPr id="10" name="文本框 9"/>
          <p:cNvSpPr txBox="1"/>
          <p:nvPr/>
        </p:nvSpPr>
        <p:spPr>
          <a:xfrm>
            <a:off x="4131311" y="2609927"/>
            <a:ext cx="3330575" cy="7677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ctr"/>
            <a:r>
              <a:rPr lang="en-US" altLang="zh-CN" sz="4400" b="1"/>
              <a:t>312</a:t>
            </a:r>
            <a:r>
              <a:rPr lang="zh-CN" altLang="en-US" sz="4400" b="1"/>
              <a:t>÷</a:t>
            </a:r>
            <a:r>
              <a:rPr lang="en-US" altLang="zh-CN" sz="4400" b="1"/>
              <a:t>8=</a:t>
            </a:r>
            <a:endParaRPr lang="en-US" altLang="zh-CN" sz="4400" b="1"/>
          </a:p>
        </p:txBody>
      </p:sp>
      <p:sp>
        <p:nvSpPr>
          <p:cNvPr id="12" name="TextBox 2"/>
          <p:cNvSpPr txBox="1"/>
          <p:nvPr/>
        </p:nvSpPr>
        <p:spPr>
          <a:xfrm>
            <a:off x="2663825" y="1313181"/>
            <a:ext cx="1331595" cy="769441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/>
          <a:p>
            <a:pPr fontAlgn="ctr"/>
            <a:r>
              <a:rPr lang="en-US" altLang="zh-CN" sz="4400" b="1" smtClean="0"/>
              <a:t>565</a:t>
            </a:r>
            <a:endParaRPr lang="en-US" altLang="zh-CN" sz="4400" b="1" smtClean="0"/>
          </a:p>
        </p:txBody>
      </p:sp>
      <p:sp>
        <p:nvSpPr>
          <p:cNvPr id="13" name="TextBox 9"/>
          <p:cNvSpPr txBox="1"/>
          <p:nvPr/>
        </p:nvSpPr>
        <p:spPr>
          <a:xfrm>
            <a:off x="2466976" y="2595881"/>
            <a:ext cx="133159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ctr"/>
            <a:r>
              <a:rPr lang="en-US" altLang="zh-CN" sz="4400" b="1" smtClean="0"/>
              <a:t> 687</a:t>
            </a:r>
            <a:endParaRPr lang="en-US" altLang="zh-CN" sz="4400" b="1" smtClean="0"/>
          </a:p>
        </p:txBody>
      </p:sp>
      <p:sp>
        <p:nvSpPr>
          <p:cNvPr id="14" name="TextBox 10"/>
          <p:cNvSpPr txBox="1"/>
          <p:nvPr/>
        </p:nvSpPr>
        <p:spPr>
          <a:xfrm>
            <a:off x="6235066" y="1313181"/>
            <a:ext cx="1728471" cy="769441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/>
          <a:p>
            <a:pPr fontAlgn="ctr"/>
            <a:r>
              <a:rPr lang="en-US" altLang="zh-CN" sz="4400" b="1" smtClean="0"/>
              <a:t>1014</a:t>
            </a:r>
            <a:endParaRPr lang="en-US" altLang="zh-CN" sz="4400" b="1" smtClean="0"/>
          </a:p>
        </p:txBody>
      </p:sp>
      <p:sp>
        <p:nvSpPr>
          <p:cNvPr id="15" name="TextBox 11"/>
          <p:cNvSpPr txBox="1"/>
          <p:nvPr/>
        </p:nvSpPr>
        <p:spPr>
          <a:xfrm>
            <a:off x="6235066" y="2625168"/>
            <a:ext cx="1584325" cy="7677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ctr"/>
            <a:r>
              <a:rPr lang="en-US" altLang="zh-CN" sz="4400" b="1" smtClean="0"/>
              <a:t>39</a:t>
            </a:r>
            <a:endParaRPr lang="en-US" altLang="zh-CN" sz="4400" b="1" smtClean="0"/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25" cstate="email">
            <a:extLst>
              <a:ext uri="{BEBA8EAE-BF5A-486C-A8C5-ECC9F3942E4B}">
                <a14:imgProps xmlns:a14="http://schemas.microsoft.com/office/drawing/2010/main">
                  <a14:imgLayer r:embed="rId26">
                    <a14:imgEffect>
                      <a14:backgroundRemoval t="200" b="97000" l="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813011" y="1958340"/>
            <a:ext cx="2637791" cy="263779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: 圆角 13"/>
          <p:cNvSpPr/>
          <p:nvPr/>
        </p:nvSpPr>
        <p:spPr>
          <a:xfrm>
            <a:off x="5268259" y="2782379"/>
            <a:ext cx="6060141" cy="3313438"/>
          </a:xfrm>
          <a:prstGeom prst="roundRect">
            <a:avLst/>
          </a:prstGeom>
          <a:ln>
            <a:solidFill>
              <a:srgbClr val="A1C45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7" name="Picture 10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581144" y="2259806"/>
            <a:ext cx="3321051" cy="2338388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矩形 29"/>
          <p:cNvSpPr/>
          <p:nvPr/>
        </p:nvSpPr>
        <p:spPr>
          <a:xfrm>
            <a:off x="694696" y="4786934"/>
            <a:ext cx="338780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7338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>
                <a:solidFill>
                  <a:srgbClr val="A1C4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一千多年前，中国人又发明了算盘。</a:t>
            </a:r>
            <a:endParaRPr lang="zh-CN" altLang="en-US" sz="2800">
              <a:solidFill>
                <a:srgbClr val="A1C4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606816" y="3133345"/>
            <a:ext cx="5721585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7338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  </a:t>
            </a:r>
            <a:r>
              <a:rPr lang="zh-CN" altLang="en-US" sz="2800" smtClean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 算盘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是我们祖先创造发明的一种简便的计算工具，珠算盘起源于北宋时代，北宋串档算珠。算盘是中国古代劳动人民发明创造的一种简便的计算工具。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  <p:sp>
        <p:nvSpPr>
          <p:cNvPr id="16" name="AutoShape 27"/>
          <p:cNvSpPr>
            <a:spLocks noChangeArrowheads="1"/>
          </p:cNvSpPr>
          <p:nvPr/>
        </p:nvSpPr>
        <p:spPr bwMode="auto">
          <a:xfrm>
            <a:off x="1602497" y="736731"/>
            <a:ext cx="7159511" cy="900177"/>
          </a:xfrm>
          <a:prstGeom prst="wedgeRoundRectCallout">
            <a:avLst>
              <a:gd name="adj1" fmla="val 56290"/>
              <a:gd name="adj2" fmla="val 26204"/>
              <a:gd name="adj3" fmla="val 16667"/>
            </a:avLst>
          </a:prstGeom>
          <a:solidFill>
            <a:srgbClr val="E1EFE2"/>
          </a:solidFill>
          <a:ln w="19050">
            <a:noFill/>
            <a:miter lim="800000"/>
          </a:ln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你知道古代人们都发明了哪些计算工具吗？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endParaRPr lang="zh-CN" altLang="en-US" sz="2800">
              <a:solidFill>
                <a:srgbClr val="1C1C1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2800" b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2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30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/>
          <p:nvPr/>
        </p:nvSpPr>
        <p:spPr>
          <a:xfrm>
            <a:off x="684214" y="958762"/>
            <a:ext cx="5256212" cy="1200329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lstStyle/>
          <a:p>
            <a:pPr indent="304800" defTabSz="914400">
              <a:buClrTx/>
              <a:buSzTx/>
              <a:buFontTx/>
              <a:buNone/>
            </a:pPr>
            <a:r>
              <a:rPr lang="zh-CN" altLang="zh-CN" sz="3600">
                <a:latin typeface="华文新魏" panose="02010800040101010101" pitchFamily="2" charset="-122"/>
                <a:ea typeface="华文新魏" panose="02010800040101010101" pitchFamily="2" charset="-122"/>
                <a:sym typeface="Wingdings" panose="05000000000000000000" pitchFamily="2" charset="2"/>
              </a:rPr>
              <a:t>②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  <a:sym typeface="Wingdings" panose="05000000000000000000" pitchFamily="2" charset="2"/>
              </a:rPr>
              <a:t>计算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  <a:sym typeface="Wingdings" panose="05000000000000000000" pitchFamily="2" charset="2"/>
              </a:rPr>
              <a:t>386+179=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  <a:sym typeface="Wingdings" panose="05000000000000000000" pitchFamily="2" charset="2"/>
              </a:rPr>
              <a:t>。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  <a:sym typeface="Wingdings" panose="05000000000000000000" pitchFamily="2" charset="2"/>
            </a:endParaRPr>
          </a:p>
          <a:p>
            <a:pPr indent="304800" defTabSz="914400" eaLnBrk="0" hangingPunct="0">
              <a:buClrTx/>
              <a:buSzTx/>
              <a:buFontTx/>
              <a:buNone/>
            </a:pPr>
            <a:endParaRPr lang="zh-CN" altLang="en-US" sz="3600">
              <a:latin typeface="华文新魏" panose="02010800040101010101" pitchFamily="2" charset="-122"/>
            </a:endParaRPr>
          </a:p>
        </p:txBody>
      </p:sp>
      <p:sp>
        <p:nvSpPr>
          <p:cNvPr id="7171" name="Rectangle 8"/>
          <p:cNvSpPr/>
          <p:nvPr/>
        </p:nvSpPr>
        <p:spPr>
          <a:xfrm>
            <a:off x="873084" y="3420090"/>
            <a:ext cx="9984386" cy="2492990"/>
          </a:xfrm>
          <a:prstGeom prst="rect">
            <a:avLst/>
          </a:prstGeom>
          <a:noFill/>
          <a:ln w="9525">
            <a:noFill/>
          </a:ln>
        </p:spPr>
        <p:txBody>
          <a:bodyPr wrap="square" anchor="ctr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endParaRPr lang="zh-CN" altLang="zh-CN" sz="1200" dirty="0">
              <a:latin typeface="宋体" panose="02010600030101010101" pitchFamily="2" charset="-122"/>
              <a:sym typeface="Wingdings" panose="05000000000000000000" pitchFamily="2" charset="2"/>
            </a:endParaRPr>
          </a:p>
          <a:p>
            <a:pPr defTabSz="914400" eaLnBrk="0" hangingPunct="0">
              <a:buClrTx/>
              <a:buSzTx/>
              <a:buFontTx/>
              <a:buNone/>
            </a:pP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  <a:sym typeface="Wingdings" panose="05000000000000000000" pitchFamily="2" charset="2"/>
              </a:rPr>
              <a:t>输入：</a:t>
            </a: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  <a:sym typeface="Wingdings" panose="05000000000000000000" pitchFamily="2" charset="2"/>
              </a:rPr>
              <a:t> 386+179=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  <a:sym typeface="Wingdings" panose="05000000000000000000" pitchFamily="2" charset="2"/>
              </a:rPr>
              <a:t>                 </a:t>
            </a:r>
            <a:endParaRPr lang="en-US" altLang="zh-CN" sz="3600" dirty="0">
              <a:latin typeface="华文新魏" panose="02010800040101010101" pitchFamily="2" charset="-122"/>
              <a:ea typeface="华文新魏" panose="02010800040101010101" pitchFamily="2" charset="-122"/>
              <a:sym typeface="Wingdings" panose="05000000000000000000" pitchFamily="2" charset="2"/>
            </a:endParaRPr>
          </a:p>
          <a:p>
            <a:pPr defTabSz="914400" eaLnBrk="0" hangingPunct="0">
              <a:buClrTx/>
              <a:buSzTx/>
              <a:buFontTx/>
              <a:buNone/>
            </a:pPr>
            <a:r>
              <a:rPr lang="zh-CN" altLang="en-US" sz="3600" dirty="0" smtClean="0">
                <a:latin typeface="华文新魏" panose="02010800040101010101" pitchFamily="2" charset="-122"/>
                <a:ea typeface="华文新魏" panose="02010800040101010101" pitchFamily="2" charset="-122"/>
                <a:sym typeface="Wingdings" panose="05000000000000000000" pitchFamily="2" charset="2"/>
              </a:rPr>
              <a:t>可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  <a:sym typeface="Wingdings" panose="05000000000000000000" pitchFamily="2" charset="2"/>
              </a:rPr>
              <a:t>以按照算式的先后顺序，先输入“</a:t>
            </a: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  <a:sym typeface="Wingdings" panose="05000000000000000000" pitchFamily="2" charset="2"/>
              </a:rPr>
              <a:t>386”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  <a:sym typeface="Wingdings" panose="05000000000000000000" pitchFamily="2" charset="2"/>
              </a:rPr>
              <a:t>，然后输入“</a:t>
            </a: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  <a:sym typeface="Wingdings" panose="05000000000000000000" pitchFamily="2" charset="2"/>
              </a:rPr>
              <a:t>+”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  <a:sym typeface="Wingdings" panose="05000000000000000000" pitchFamily="2" charset="2"/>
              </a:rPr>
              <a:t>再输入“</a:t>
            </a: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  <a:sym typeface="Wingdings" panose="05000000000000000000" pitchFamily="2" charset="2"/>
              </a:rPr>
              <a:t>179”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  <a:sym typeface="Wingdings" panose="05000000000000000000" pitchFamily="2" charset="2"/>
              </a:rPr>
              <a:t>，最后输入“</a:t>
            </a: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  <a:sym typeface="Wingdings" panose="05000000000000000000" pitchFamily="2" charset="2"/>
              </a:rPr>
              <a:t>=”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  <a:sym typeface="Wingdings" panose="05000000000000000000" pitchFamily="2" charset="2"/>
              </a:rPr>
              <a:t>，这时屏幕上呈现</a:t>
            </a:r>
            <a:r>
              <a:rPr lang="zh-CN" altLang="en-US" sz="3600" dirty="0" smtClean="0">
                <a:latin typeface="华文新魏" panose="02010800040101010101" pitchFamily="2" charset="-122"/>
                <a:ea typeface="华文新魏" panose="02010800040101010101" pitchFamily="2" charset="-122"/>
                <a:sym typeface="Wingdings" panose="05000000000000000000" pitchFamily="2" charset="2"/>
              </a:rPr>
              <a:t>“</a:t>
            </a:r>
            <a:r>
              <a:rPr lang="en-US" altLang="zh-CN" sz="3600" dirty="0" smtClean="0">
                <a:latin typeface="华文新魏" panose="02010800040101010101" pitchFamily="2" charset="-122"/>
                <a:ea typeface="华文新魏" panose="02010800040101010101" pitchFamily="2" charset="-122"/>
                <a:sym typeface="Wingdings" panose="05000000000000000000" pitchFamily="2" charset="2"/>
              </a:rPr>
              <a:t>565</a:t>
            </a: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  <a:sym typeface="Wingdings" panose="05000000000000000000" pitchFamily="2" charset="2"/>
              </a:rPr>
              <a:t>”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  <a:sym typeface="Wingdings" panose="05000000000000000000" pitchFamily="2" charset="2"/>
              </a:rPr>
              <a:t>，就是计算结果。</a:t>
            </a:r>
            <a:endParaRPr lang="en-US" altLang="zh-CN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172" name="矩形 28678"/>
          <p:cNvSpPr/>
          <p:nvPr/>
        </p:nvSpPr>
        <p:spPr>
          <a:xfrm>
            <a:off x="2987677" y="1916115"/>
            <a:ext cx="936625" cy="790575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/>
          <a:lstStyle/>
          <a:p>
            <a:pPr defTabSz="914400">
              <a:buClrTx/>
              <a:buSzTx/>
              <a:buFontTx/>
              <a:buNone/>
            </a:pPr>
            <a:endParaRPr lang="zh-CN" altLang="en-US">
              <a:sym typeface="Wingdings" panose="05000000000000000000" pitchFamily="2" charset="2"/>
            </a:endParaRPr>
          </a:p>
        </p:txBody>
      </p:sp>
      <p:sp>
        <p:nvSpPr>
          <p:cNvPr id="7173" name="矩形 28677"/>
          <p:cNvSpPr/>
          <p:nvPr/>
        </p:nvSpPr>
        <p:spPr>
          <a:xfrm>
            <a:off x="1331913" y="1916114"/>
            <a:ext cx="2645276" cy="830997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4800">
                <a:solidFill>
                  <a:srgbClr val="CC00CC"/>
                </a:solidFill>
                <a:sym typeface="Wingdings" panose="05000000000000000000" pitchFamily="2" charset="2"/>
              </a:rPr>
              <a:t>386+  </a:t>
            </a:r>
            <a:r>
              <a:rPr lang="en-US" altLang="zh-CN" sz="4800">
                <a:solidFill>
                  <a:srgbClr val="6DFF44"/>
                </a:solidFill>
                <a:sym typeface="Wingdings" panose="05000000000000000000" pitchFamily="2" charset="2"/>
              </a:rPr>
              <a:t>176</a:t>
            </a:r>
            <a:endParaRPr lang="zh-CN" altLang="en-US" sz="4800">
              <a:solidFill>
                <a:srgbClr val="6DFF44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 fill="hold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 fill="hold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/>
      <p:bldP spid="717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06401" y="658813"/>
            <a:ext cx="2389188" cy="6080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35" name="文本框 7"/>
          <p:cNvSpPr/>
          <p:nvPr/>
        </p:nvSpPr>
        <p:spPr>
          <a:xfrm>
            <a:off x="1060450" y="752476"/>
            <a:ext cx="1620957" cy="5232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2800" b="1">
                <a:solidFill>
                  <a:srgbClr val="EF750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新知讲解</a:t>
            </a:r>
            <a:endParaRPr lang="zh-CN" altLang="en-US" sz="2800" b="1">
              <a:solidFill>
                <a:srgbClr val="EF750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436" name="矩形 5"/>
          <p:cNvSpPr/>
          <p:nvPr/>
        </p:nvSpPr>
        <p:spPr>
          <a:xfrm>
            <a:off x="3910013" y="1147764"/>
            <a:ext cx="2339102" cy="5232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</a:rPr>
              <a:t>自己试试看。</a:t>
            </a:r>
            <a:endParaRPr lang="zh-CN" altLang="en-US" sz="28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8437" name="图片 7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EFEFF"/>
              </a:clrFrom>
              <a:clrTo>
                <a:srgbClr val="FEFE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6942137" y="636590"/>
            <a:ext cx="1071563" cy="14382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38" name="矩形 2"/>
          <p:cNvSpPr/>
          <p:nvPr/>
        </p:nvSpPr>
        <p:spPr>
          <a:xfrm>
            <a:off x="2795588" y="2333627"/>
            <a:ext cx="3389312" cy="2678113"/>
          </a:xfrm>
          <a:prstGeom prst="rect">
            <a:avLst/>
          </a:prstGeom>
          <a:solidFill>
            <a:srgbClr val="FFFFFF"/>
          </a:solidFill>
          <a:ln w="12700" cap="flat" cmpd="sng">
            <a:solidFill>
              <a:srgbClr val="70AD47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/>
          <a:p>
            <a:pPr eaLnBrk="0" hangingPunct="0">
              <a:lnSpc>
                <a:spcPct val="200000"/>
              </a:lnSpc>
            </a:pPr>
            <a:r>
              <a:rPr lang="en-US" altLang="zh-CN" sz="2800" b="1">
                <a:latin typeface="微软雅黑" panose="020B0503020204020204" pitchFamily="34" charset="-122"/>
                <a:ea typeface="微软雅黑" panose="020B0503020204020204" pitchFamily="34" charset="-122"/>
              </a:rPr>
              <a:t>825-138=</a:t>
            </a:r>
            <a:endParaRPr lang="en-US" altLang="zh-CN" sz="28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hangingPunct="0">
              <a:lnSpc>
                <a:spcPct val="200000"/>
              </a:lnSpc>
            </a:pPr>
            <a:r>
              <a:rPr lang="en-US" altLang="zh-CN" sz="2800" b="1">
                <a:latin typeface="微软雅黑" panose="020B0503020204020204" pitchFamily="34" charset="-122"/>
                <a:ea typeface="微软雅黑" panose="020B0503020204020204" pitchFamily="34" charset="-122"/>
              </a:rPr>
              <a:t>26×39=              </a:t>
            </a:r>
            <a:endParaRPr lang="en-US" altLang="zh-CN" sz="28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hangingPunct="0">
              <a:lnSpc>
                <a:spcPct val="200000"/>
              </a:lnSpc>
            </a:pPr>
            <a:r>
              <a:rPr lang="en-US" altLang="zh-CN" sz="2800" b="1">
                <a:latin typeface="微软雅黑" panose="020B0503020204020204" pitchFamily="34" charset="-122"/>
                <a:ea typeface="微软雅黑" panose="020B0503020204020204" pitchFamily="34" charset="-122"/>
              </a:rPr>
              <a:t>312÷8=</a:t>
            </a:r>
            <a:endParaRPr lang="zh-CN" altLang="en-US" sz="2800"/>
          </a:p>
        </p:txBody>
      </p:sp>
      <p:pic>
        <p:nvPicPr>
          <p:cNvPr id="18439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560000">
            <a:off x="7602539" y="2800352"/>
            <a:ext cx="1790700" cy="19145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40" name="矩形 14"/>
          <p:cNvSpPr/>
          <p:nvPr/>
        </p:nvSpPr>
        <p:spPr>
          <a:xfrm>
            <a:off x="4686301" y="2687639"/>
            <a:ext cx="848309" cy="5232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28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687</a:t>
            </a:r>
            <a:endParaRPr lang="zh-CN" altLang="en-US" sz="2800">
              <a:solidFill>
                <a:srgbClr val="C00000"/>
              </a:solidFill>
            </a:endParaRPr>
          </a:p>
        </p:txBody>
      </p:sp>
      <p:sp>
        <p:nvSpPr>
          <p:cNvPr id="18441" name="矩形 15"/>
          <p:cNvSpPr/>
          <p:nvPr/>
        </p:nvSpPr>
        <p:spPr>
          <a:xfrm>
            <a:off x="4362449" y="3497264"/>
            <a:ext cx="1069524" cy="5232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28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1014</a:t>
            </a:r>
            <a:endParaRPr lang="zh-CN" altLang="en-US" sz="2800">
              <a:solidFill>
                <a:srgbClr val="C00000"/>
              </a:solidFill>
            </a:endParaRPr>
          </a:p>
        </p:txBody>
      </p:sp>
      <p:sp>
        <p:nvSpPr>
          <p:cNvPr id="18442" name="矩形 16"/>
          <p:cNvSpPr/>
          <p:nvPr/>
        </p:nvSpPr>
        <p:spPr>
          <a:xfrm>
            <a:off x="4298951" y="4368801"/>
            <a:ext cx="627095" cy="5232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28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39</a:t>
            </a:r>
            <a:endParaRPr lang="zh-CN" altLang="en-US" sz="280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 fill="hold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 fill="hold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 fill="hold"/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40" grpId="0"/>
      <p:bldP spid="18441" grpId="0"/>
      <p:bldP spid="1844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1634024"/>
            <a:ext cx="417646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smtClean="0"/>
              <a:t>123+16=        </a:t>
            </a:r>
            <a:endParaRPr lang="en-US" altLang="zh-CN" sz="4000" b="1" smtClean="0"/>
          </a:p>
          <a:p>
            <a:r>
              <a:rPr lang="en-US" altLang="zh-CN" sz="4000" b="1" smtClean="0"/>
              <a:t>123</a:t>
            </a:r>
            <a:r>
              <a:rPr lang="zh-CN" altLang="zh-CN" sz="4000" b="1"/>
              <a:t>—</a:t>
            </a:r>
            <a:r>
              <a:rPr lang="en-US" altLang="zh-CN" sz="4000" b="1" smtClean="0"/>
              <a:t>16=      </a:t>
            </a:r>
            <a:endParaRPr lang="en-US" altLang="zh-CN" sz="4000" b="1" smtClean="0"/>
          </a:p>
          <a:p>
            <a:r>
              <a:rPr lang="en-US" altLang="zh-CN" sz="4000" b="1" smtClean="0"/>
              <a:t>123</a:t>
            </a:r>
            <a:r>
              <a:rPr lang="zh-CN" altLang="zh-CN" sz="4000" b="1"/>
              <a:t>×</a:t>
            </a:r>
            <a:r>
              <a:rPr lang="en-US" altLang="zh-CN" sz="4000" b="1" smtClean="0"/>
              <a:t>16=</a:t>
            </a:r>
            <a:endParaRPr lang="zh-CN" altLang="zh-CN" sz="4000" b="1"/>
          </a:p>
        </p:txBody>
      </p:sp>
      <p:sp>
        <p:nvSpPr>
          <p:cNvPr id="3" name="TextBox 2"/>
          <p:cNvSpPr txBox="1"/>
          <p:nvPr/>
        </p:nvSpPr>
        <p:spPr>
          <a:xfrm>
            <a:off x="683568" y="915489"/>
            <a:ext cx="41764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smtClean="0"/>
              <a:t>用计算器计算。</a:t>
            </a:r>
            <a:endParaRPr lang="zh-CN" altLang="en-US" sz="4000" b="1"/>
          </a:p>
        </p:txBody>
      </p:sp>
      <p:sp>
        <p:nvSpPr>
          <p:cNvPr id="4" name="TextBox 3"/>
          <p:cNvSpPr txBox="1"/>
          <p:nvPr/>
        </p:nvSpPr>
        <p:spPr>
          <a:xfrm>
            <a:off x="699345" y="5558173"/>
            <a:ext cx="62093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smtClean="0"/>
              <a:t>用另一种方法再试一试吧！</a:t>
            </a:r>
            <a:endParaRPr lang="zh-CN" altLang="en-US" sz="4000" b="1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6660232" y="4529599"/>
            <a:ext cx="1084901" cy="9523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669868" y="3088038"/>
            <a:ext cx="27728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smtClean="0">
                <a:solidFill>
                  <a:srgbClr val="FF0000"/>
                </a:solidFill>
                <a:latin typeface="+mn-ea"/>
              </a:rPr>
              <a:t>存另一个数前，别忘了按</a:t>
            </a:r>
            <a:r>
              <a:rPr lang="en-US" altLang="zh-CN" sz="2400" b="1" smtClean="0">
                <a:solidFill>
                  <a:srgbClr val="FF0000"/>
                </a:solidFill>
                <a:latin typeface="+mn-ea"/>
              </a:rPr>
              <a:t>MC</a:t>
            </a:r>
            <a:r>
              <a:rPr lang="zh-CN" altLang="en-US" sz="2400" b="1" smtClean="0">
                <a:solidFill>
                  <a:srgbClr val="FF0000"/>
                </a:solidFill>
                <a:latin typeface="+mn-ea"/>
              </a:rPr>
              <a:t>把所存的数清除掉哦！</a:t>
            </a:r>
            <a:endParaRPr lang="zh-CN" altLang="en-US" sz="2400" b="1">
              <a:solidFill>
                <a:srgbClr val="FF0000"/>
              </a:solidFill>
              <a:latin typeface="+mn-ea"/>
            </a:endParaRPr>
          </a:p>
        </p:txBody>
      </p:sp>
      <p:sp>
        <p:nvSpPr>
          <p:cNvPr id="7" name="圆角矩形标注 6"/>
          <p:cNvSpPr/>
          <p:nvPr/>
        </p:nvSpPr>
        <p:spPr>
          <a:xfrm>
            <a:off x="5364088" y="2924944"/>
            <a:ext cx="3384376" cy="1526516"/>
          </a:xfrm>
          <a:prstGeom prst="wedgeRoundRectCallout">
            <a:avLst>
              <a:gd name="adj1" fmla="val -4536"/>
              <a:gd name="adj2" fmla="val 69156"/>
              <a:gd name="adj3" fmla="val 16667"/>
            </a:avLst>
          </a:prstGeom>
          <a:noFill/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6" grpId="0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9"/>
          <p:cNvSpPr>
            <a:spLocks noChangeArrowheads="1"/>
          </p:cNvSpPr>
          <p:nvPr/>
        </p:nvSpPr>
        <p:spPr bwMode="auto">
          <a:xfrm>
            <a:off x="241301" y="552714"/>
            <a:ext cx="8763000" cy="10402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dist">
              <a:lnSpc>
                <a:spcPct val="110000"/>
              </a:lnSpc>
            </a:pPr>
            <a:r>
              <a:rPr lang="zh-CN" altLang="en-US" sz="28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方方计算器上的数字键</a:t>
            </a:r>
            <a:r>
              <a:rPr lang="en-US" altLang="zh-CN" sz="28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en-US" sz="28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坏了。现在，她想用</a:t>
            </a:r>
            <a:endParaRPr lang="en-US" altLang="zh-CN" sz="2800" b="1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</a:pPr>
            <a:r>
              <a:rPr lang="en-US" altLang="zh-CN" sz="28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en-US" sz="28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计算器算</a:t>
            </a:r>
            <a:r>
              <a:rPr lang="en-US" altLang="zh-CN" sz="28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3612÷14</a:t>
            </a:r>
            <a:r>
              <a:rPr lang="zh-CN" altLang="en-US" sz="28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，该怎么按键计算呢？</a:t>
            </a:r>
            <a:endParaRPr lang="zh-CN" altLang="en-US" sz="2800" b="1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副标题 5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zh-CN" altLang="en-US"/>
              <a:t>拓展提升</a:t>
            </a:r>
            <a:endParaRPr lang="zh-CN" altLang="en-US"/>
          </a:p>
        </p:txBody>
      </p:sp>
      <p:sp>
        <p:nvSpPr>
          <p:cNvPr id="106" name="Rectangle 9"/>
          <p:cNvSpPr>
            <a:spLocks noChangeArrowheads="1"/>
          </p:cNvSpPr>
          <p:nvPr/>
        </p:nvSpPr>
        <p:spPr bwMode="auto">
          <a:xfrm>
            <a:off x="608342" y="1665307"/>
            <a:ext cx="8299989" cy="15142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2800" b="1">
                <a:solidFill>
                  <a:srgbClr val="0000F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提示：数字键</a:t>
            </a:r>
            <a:r>
              <a:rPr lang="en-US" altLang="zh-CN" sz="2800" b="1">
                <a:solidFill>
                  <a:srgbClr val="0000F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en-US" sz="2800" b="1">
                <a:solidFill>
                  <a:srgbClr val="0000F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坏了，就无法在计算器上输入</a:t>
            </a:r>
            <a:r>
              <a:rPr lang="en-US" altLang="zh-CN" sz="2800" b="1">
                <a:solidFill>
                  <a:srgbClr val="0000F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14</a:t>
            </a:r>
            <a:r>
              <a:rPr lang="zh-CN" altLang="en-US" sz="2800" b="1">
                <a:solidFill>
                  <a:srgbClr val="0000F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endParaRPr lang="en-US" altLang="zh-CN" sz="2800" b="1">
              <a:solidFill>
                <a:srgbClr val="0000FF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</a:pPr>
            <a:r>
              <a:rPr lang="en-US" altLang="zh-CN" sz="2800" b="1">
                <a:solidFill>
                  <a:srgbClr val="0000F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en-US" sz="2800" b="1">
                <a:solidFill>
                  <a:srgbClr val="0000F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可以把</a:t>
            </a:r>
            <a:r>
              <a:rPr lang="en-US" altLang="zh-CN" sz="2800" b="1">
                <a:solidFill>
                  <a:srgbClr val="0000F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14</a:t>
            </a:r>
            <a:r>
              <a:rPr lang="zh-CN" altLang="en-US" sz="2800" b="1">
                <a:solidFill>
                  <a:srgbClr val="0000F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看成是</a:t>
            </a:r>
            <a:r>
              <a:rPr lang="en-US" altLang="zh-CN" sz="2800" b="1">
                <a:solidFill>
                  <a:srgbClr val="0000F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en-US" sz="2800" b="1">
                <a:solidFill>
                  <a:srgbClr val="0000F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sz="2800" b="1">
                <a:solidFill>
                  <a:srgbClr val="0000F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7</a:t>
            </a:r>
            <a:r>
              <a:rPr lang="zh-CN" altLang="en-US" sz="2800" b="1">
                <a:solidFill>
                  <a:srgbClr val="0000F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的积，就可以把原算式</a:t>
            </a:r>
            <a:endParaRPr lang="en-US" altLang="zh-CN" sz="2800" b="1">
              <a:solidFill>
                <a:srgbClr val="0000FF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</a:pPr>
            <a:r>
              <a:rPr lang="en-US" altLang="zh-CN" sz="2800" b="1">
                <a:solidFill>
                  <a:srgbClr val="0000F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en-US" sz="2800" b="1">
                <a:solidFill>
                  <a:srgbClr val="0000F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转化成</a:t>
            </a:r>
            <a:r>
              <a:rPr lang="en-US" altLang="zh-CN" sz="2800" b="1">
                <a:solidFill>
                  <a:srgbClr val="0000F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3612÷2÷7</a:t>
            </a:r>
            <a:r>
              <a:rPr lang="zh-CN" altLang="en-US" sz="2800" b="1">
                <a:solidFill>
                  <a:srgbClr val="0000F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，再用计算器计算出结果。</a:t>
            </a:r>
            <a:endParaRPr lang="zh-CN" altLang="en-US" sz="2800" b="1">
              <a:solidFill>
                <a:srgbClr val="0000FF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014551" y="3626082"/>
            <a:ext cx="4970711" cy="5663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3612÷14= 3612÷2÷7=258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" grpId="0"/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3055821" y="1240470"/>
            <a:ext cx="48013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spc="-150">
                <a:solidFill>
                  <a:srgbClr val="002060"/>
                </a:solidFill>
                <a:latin typeface="方正少儿简体" panose="03000509000000000000" pitchFamily="65" charset="-122"/>
                <a:ea typeface="方正少儿简体" panose="03000509000000000000" pitchFamily="65" charset="-122"/>
              </a:rPr>
              <a:t>按照下面的步骤，用计算器算一算。</a:t>
            </a:r>
            <a:endParaRPr lang="zh-CN" altLang="en-US" sz="2400" spc="-150">
              <a:solidFill>
                <a:srgbClr val="002060"/>
              </a:solidFill>
              <a:latin typeface="方正少儿简体" panose="03000509000000000000" pitchFamily="65" charset="-122"/>
              <a:ea typeface="方正少儿简体" panose="03000509000000000000" pitchFamily="65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10719769" y="206841"/>
            <a:ext cx="1183651" cy="1401866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3358199" y="1896632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kumimoji="0" lang="en-US" altLang="zh-CN" sz="2400" b="0" i="0" u="none" strike="noStrike" kern="10" cap="none" spc="0" normalizeH="0" baseline="0" noProof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386+179=</a:t>
            </a:r>
            <a:endParaRPr kumimoji="0" lang="en-US" altLang="zh-CN" sz="2400" b="0" i="0" u="none" strike="noStrike" kern="10" cap="none" spc="0" normalizeH="0" baseline="0" noProof="0">
              <a:ln>
                <a:noFill/>
              </a:ln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1233055" y="2729568"/>
          <a:ext cx="9725895" cy="13136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5179"/>
                <a:gridCol w="1945179"/>
                <a:gridCol w="1945179"/>
                <a:gridCol w="1945179"/>
                <a:gridCol w="1945179"/>
              </a:tblGrid>
              <a:tr h="65682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按键</a:t>
                      </a:r>
                      <a:endParaRPr lang="zh-CN" altLang="en-US" sz="240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5682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屏幕显示</a:t>
                      </a:r>
                      <a:endParaRPr lang="zh-CN" altLang="en-US" sz="240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5" name="矩形: 圆角 4"/>
          <p:cNvSpPr/>
          <p:nvPr/>
        </p:nvSpPr>
        <p:spPr>
          <a:xfrm>
            <a:off x="3340381" y="2860937"/>
            <a:ext cx="459131" cy="376169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/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endParaRPr lang="zh-CN" altLang="en-US" sz="240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矩形: 圆角 15"/>
          <p:cNvSpPr/>
          <p:nvPr/>
        </p:nvSpPr>
        <p:spPr>
          <a:xfrm>
            <a:off x="3963280" y="2874791"/>
            <a:ext cx="459131" cy="376169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/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endParaRPr lang="zh-CN" altLang="en-US" sz="240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矩形: 圆角 17"/>
          <p:cNvSpPr/>
          <p:nvPr/>
        </p:nvSpPr>
        <p:spPr>
          <a:xfrm>
            <a:off x="4586179" y="2883646"/>
            <a:ext cx="459131" cy="376169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/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endParaRPr lang="zh-CN" altLang="en-US" sz="240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340382" y="3547011"/>
            <a:ext cx="1646271" cy="358363"/>
          </a:xfrm>
          <a:prstGeom prst="rect">
            <a:avLst/>
          </a:prstGeom>
          <a:solidFill>
            <a:schemeClr val="bg2"/>
          </a:solidFill>
          <a:ln w="28575">
            <a:solidFill>
              <a:srgbClr val="4343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zh-CN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386.</a:t>
            </a:r>
            <a:endParaRPr lang="zh-CN" altLang="en-US" b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矩形: 圆角 18"/>
          <p:cNvSpPr/>
          <p:nvPr/>
        </p:nvSpPr>
        <p:spPr>
          <a:xfrm>
            <a:off x="5817569" y="2831654"/>
            <a:ext cx="459131" cy="462441"/>
          </a:xfrm>
          <a:prstGeom prst="roundRect">
            <a:avLst/>
          </a:prstGeom>
          <a:solidFill>
            <a:srgbClr val="FCA4A5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/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endParaRPr lang="zh-CN" altLang="en-US" sz="2400" b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5119577" y="3571234"/>
            <a:ext cx="1804923" cy="421073"/>
            <a:chOff x="6411867" y="3450516"/>
            <a:chExt cx="1429808" cy="421073"/>
          </a:xfrm>
        </p:grpSpPr>
        <p:sp>
          <p:nvSpPr>
            <p:cNvPr id="22" name="矩形 21"/>
            <p:cNvSpPr/>
            <p:nvPr/>
          </p:nvSpPr>
          <p:spPr>
            <a:xfrm>
              <a:off x="6411867" y="3450516"/>
              <a:ext cx="1429808" cy="358363"/>
            </a:xfrm>
            <a:prstGeom prst="rect">
              <a:avLst/>
            </a:prstGeom>
            <a:solidFill>
              <a:schemeClr val="bg2"/>
            </a:solidFill>
            <a:ln w="28575">
              <a:solidFill>
                <a:srgbClr val="43434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en-US" altLang="zh-CN" b="1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386.</a:t>
              </a:r>
              <a:endParaRPr lang="zh-CN" altLang="en-US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13" name="组合 12"/>
            <p:cNvGrpSpPr/>
            <p:nvPr/>
          </p:nvGrpSpPr>
          <p:grpSpPr>
            <a:xfrm>
              <a:off x="6447756" y="3471479"/>
              <a:ext cx="341760" cy="400110"/>
              <a:chOff x="7015004" y="4661991"/>
              <a:chExt cx="341760" cy="400110"/>
            </a:xfrm>
          </p:grpSpPr>
          <p:sp>
            <p:nvSpPr>
              <p:cNvPr id="10" name="矩形: 圆角 9"/>
              <p:cNvSpPr/>
              <p:nvPr/>
            </p:nvSpPr>
            <p:spPr>
              <a:xfrm>
                <a:off x="7019081" y="4764166"/>
                <a:ext cx="337683" cy="195761"/>
              </a:xfrm>
              <a:prstGeom prst="round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 baseline="-2500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1" name="矩形 10"/>
              <p:cNvSpPr/>
              <p:nvPr/>
            </p:nvSpPr>
            <p:spPr>
              <a:xfrm>
                <a:off x="7015004" y="4661991"/>
                <a:ext cx="247875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2000" kern="10">
                    <a:solidFill>
                      <a:prstClr val="black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+</a:t>
                </a:r>
                <a:endParaRPr lang="zh-CN" altLang="en-US" sz="2000"/>
              </a:p>
            </p:txBody>
          </p:sp>
        </p:grpSp>
      </p:grpSp>
      <p:sp>
        <p:nvSpPr>
          <p:cNvPr id="24" name="矩形: 圆角 23"/>
          <p:cNvSpPr/>
          <p:nvPr/>
        </p:nvSpPr>
        <p:spPr>
          <a:xfrm>
            <a:off x="7194949" y="2876361"/>
            <a:ext cx="459131" cy="376169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/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en-US" sz="240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矩形: 圆角 24"/>
          <p:cNvSpPr/>
          <p:nvPr/>
        </p:nvSpPr>
        <p:spPr>
          <a:xfrm>
            <a:off x="7817848" y="2890215"/>
            <a:ext cx="459131" cy="376169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/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</a:t>
            </a:r>
            <a:endParaRPr lang="zh-CN" altLang="en-US" sz="240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矩形: 圆角 25"/>
          <p:cNvSpPr/>
          <p:nvPr/>
        </p:nvSpPr>
        <p:spPr>
          <a:xfrm>
            <a:off x="8440747" y="2899070"/>
            <a:ext cx="459131" cy="376169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/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</a:t>
            </a:r>
            <a:endParaRPr lang="zh-CN" altLang="en-US" sz="240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7150281" y="3571234"/>
            <a:ext cx="1804923" cy="421073"/>
            <a:chOff x="6411867" y="3450516"/>
            <a:chExt cx="1429808" cy="421073"/>
          </a:xfrm>
        </p:grpSpPr>
        <p:sp>
          <p:nvSpPr>
            <p:cNvPr id="28" name="矩形 27"/>
            <p:cNvSpPr/>
            <p:nvPr/>
          </p:nvSpPr>
          <p:spPr>
            <a:xfrm>
              <a:off x="6411867" y="3450516"/>
              <a:ext cx="1429808" cy="358363"/>
            </a:xfrm>
            <a:prstGeom prst="rect">
              <a:avLst/>
            </a:prstGeom>
            <a:solidFill>
              <a:schemeClr val="bg2"/>
            </a:solidFill>
            <a:ln w="28575">
              <a:solidFill>
                <a:srgbClr val="43434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en-US" altLang="zh-CN" b="1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179.</a:t>
              </a:r>
              <a:endParaRPr lang="zh-CN" altLang="en-US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29" name="组合 28"/>
            <p:cNvGrpSpPr/>
            <p:nvPr/>
          </p:nvGrpSpPr>
          <p:grpSpPr>
            <a:xfrm>
              <a:off x="6447756" y="3471479"/>
              <a:ext cx="341760" cy="400110"/>
              <a:chOff x="7015004" y="4661991"/>
              <a:chExt cx="341760" cy="400110"/>
            </a:xfrm>
          </p:grpSpPr>
          <p:sp>
            <p:nvSpPr>
              <p:cNvPr id="30" name="矩形: 圆角 29"/>
              <p:cNvSpPr/>
              <p:nvPr/>
            </p:nvSpPr>
            <p:spPr>
              <a:xfrm>
                <a:off x="7019081" y="4764166"/>
                <a:ext cx="337683" cy="195761"/>
              </a:xfrm>
              <a:prstGeom prst="round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 baseline="-2500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32" name="矩形 31"/>
              <p:cNvSpPr/>
              <p:nvPr/>
            </p:nvSpPr>
            <p:spPr>
              <a:xfrm>
                <a:off x="7015004" y="4661991"/>
                <a:ext cx="247875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2000" kern="10">
                    <a:solidFill>
                      <a:prstClr val="black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+</a:t>
                </a:r>
                <a:endParaRPr lang="zh-CN" altLang="en-US" sz="2000"/>
              </a:p>
            </p:txBody>
          </p:sp>
        </p:grpSp>
      </p:grpSp>
      <p:sp>
        <p:nvSpPr>
          <p:cNvPr id="33" name="矩形: 圆角 32"/>
          <p:cNvSpPr/>
          <p:nvPr/>
        </p:nvSpPr>
        <p:spPr>
          <a:xfrm>
            <a:off x="9818125" y="2831654"/>
            <a:ext cx="459131" cy="462441"/>
          </a:xfrm>
          <a:prstGeom prst="roundRect">
            <a:avLst/>
          </a:prstGeom>
          <a:solidFill>
            <a:srgbClr val="FCA4A5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/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endParaRPr lang="zh-CN" altLang="en-US" sz="2400" b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9071405" y="3556882"/>
            <a:ext cx="1804923" cy="421073"/>
            <a:chOff x="6411867" y="3450516"/>
            <a:chExt cx="1429808" cy="421073"/>
          </a:xfrm>
        </p:grpSpPr>
        <p:sp>
          <p:nvSpPr>
            <p:cNvPr id="35" name="矩形 34"/>
            <p:cNvSpPr/>
            <p:nvPr/>
          </p:nvSpPr>
          <p:spPr>
            <a:xfrm>
              <a:off x="6411867" y="3450516"/>
              <a:ext cx="1429808" cy="358363"/>
            </a:xfrm>
            <a:prstGeom prst="rect">
              <a:avLst/>
            </a:prstGeom>
            <a:solidFill>
              <a:schemeClr val="bg2"/>
            </a:solidFill>
            <a:ln w="28575">
              <a:solidFill>
                <a:srgbClr val="43434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en-US" altLang="zh-CN" b="1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565.</a:t>
              </a:r>
              <a:endParaRPr lang="zh-CN" altLang="en-US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36" name="组合 35"/>
            <p:cNvGrpSpPr/>
            <p:nvPr/>
          </p:nvGrpSpPr>
          <p:grpSpPr>
            <a:xfrm>
              <a:off x="6447756" y="3471479"/>
              <a:ext cx="341760" cy="400110"/>
              <a:chOff x="7015004" y="4661991"/>
              <a:chExt cx="341760" cy="400110"/>
            </a:xfrm>
          </p:grpSpPr>
          <p:sp>
            <p:nvSpPr>
              <p:cNvPr id="37" name="矩形: 圆角 36"/>
              <p:cNvSpPr/>
              <p:nvPr/>
            </p:nvSpPr>
            <p:spPr>
              <a:xfrm>
                <a:off x="7019081" y="4764166"/>
                <a:ext cx="337683" cy="195761"/>
              </a:xfrm>
              <a:prstGeom prst="round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 baseline="-2500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7015004" y="4661991"/>
                <a:ext cx="247875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2000"/>
                  <a:t>=</a:t>
                </a:r>
                <a:endParaRPr lang="zh-CN" altLang="en-US" sz="2000"/>
              </a:p>
            </p:txBody>
          </p:sp>
        </p:grpSp>
      </p:grpSp>
      <p:sp>
        <p:nvSpPr>
          <p:cNvPr id="23" name="矩形 22"/>
          <p:cNvSpPr/>
          <p:nvPr/>
        </p:nvSpPr>
        <p:spPr>
          <a:xfrm>
            <a:off x="4848986" y="1900859"/>
            <a:ext cx="6463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565</a:t>
            </a:r>
            <a:endParaRPr lang="zh-CN" altLang="en-US" sz="2400" kern="1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1159990" y="4432179"/>
            <a:ext cx="19159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spc="-150">
                <a:solidFill>
                  <a:srgbClr val="002060"/>
                </a:solidFill>
                <a:latin typeface="方正少儿简体" panose="03000509000000000000" pitchFamily="65" charset="-122"/>
                <a:ea typeface="方正少儿简体" panose="03000509000000000000" pitchFamily="65" charset="-122"/>
              </a:rPr>
              <a:t>自己试试看：</a:t>
            </a:r>
            <a:endParaRPr lang="zh-CN" altLang="en-US" sz="2400" spc="-150">
              <a:solidFill>
                <a:srgbClr val="002060"/>
              </a:solidFill>
              <a:latin typeface="方正少儿简体" panose="03000509000000000000" pitchFamily="65" charset="-122"/>
              <a:ea typeface="方正少儿简体" panose="03000509000000000000" pitchFamily="65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1195581" y="5101131"/>
            <a:ext cx="74174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kumimoji="0" lang="en-US" altLang="zh-CN" sz="2400" b="0" i="0" u="none" strike="noStrike" kern="10" cap="none" spc="0" normalizeH="0" baseline="0" noProof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825-138=             26×39=             312+8=</a:t>
            </a:r>
            <a:endParaRPr kumimoji="0" lang="en-US" altLang="zh-CN" sz="2400" b="0" i="0" u="none" strike="noStrike" kern="10" cap="none" spc="0" normalizeH="0" baseline="0" noProof="0">
              <a:ln>
                <a:noFill/>
              </a:ln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2551927" y="5108233"/>
            <a:ext cx="6463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687</a:t>
            </a:r>
            <a:endParaRPr lang="zh-CN" altLang="en-US" sz="2400" kern="1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5513178" y="5101131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1014</a:t>
            </a:r>
            <a:endParaRPr lang="zh-CN" altLang="en-US" sz="2400" kern="1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8446533" y="5119081"/>
            <a:ext cx="6463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320</a:t>
            </a:r>
            <a:endParaRPr lang="zh-CN" altLang="en-US" sz="2400" kern="1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计算器</a:t>
            </a:r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6" grpId="0" animBg="1"/>
      <p:bldP spid="18" grpId="0" animBg="1"/>
      <p:bldP spid="6" grpId="0" animBg="1"/>
      <p:bldP spid="19" grpId="0" animBg="1"/>
      <p:bldP spid="24" grpId="0" animBg="1"/>
      <p:bldP spid="25" grpId="0" animBg="1"/>
      <p:bldP spid="26" grpId="0" animBg="1"/>
      <p:bldP spid="33" grpId="0" animBg="1"/>
      <p:bldP spid="23" grpId="0"/>
      <p:bldP spid="39" grpId="0"/>
      <p:bldP spid="40" grpId="0"/>
      <p:bldP spid="41" grpId="0"/>
      <p:bldP spid="42" grpId="0"/>
      <p:bldP spid="43" grpId="0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1953</Words>
  <Application>WPS 演示</Application>
  <PresentationFormat>自定义</PresentationFormat>
  <Paragraphs>235</Paragraphs>
  <Slides>16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32" baseType="lpstr">
      <vt:lpstr>Arial</vt:lpstr>
      <vt:lpstr>宋体</vt:lpstr>
      <vt:lpstr>Wingdings</vt:lpstr>
      <vt:lpstr>黑体</vt:lpstr>
      <vt:lpstr>微软雅黑</vt:lpstr>
      <vt:lpstr>楷体</vt:lpstr>
      <vt:lpstr>Calibri</vt:lpstr>
      <vt:lpstr>华文新魏</vt:lpstr>
      <vt:lpstr>Times New Roman</vt:lpstr>
      <vt:lpstr>方正少儿简体</vt:lpstr>
      <vt:lpstr>等线</vt:lpstr>
      <vt:lpstr>楷体_GB2312</vt:lpstr>
      <vt:lpstr>新宋体</vt:lpstr>
      <vt:lpstr>Arial</vt:lpstr>
      <vt:lpstr>Arial Unicode MS</vt:lpstr>
      <vt:lpstr>第一PPT模板网-WWW.1PPT.COM</vt:lpstr>
      <vt:lpstr>PowerPoint 演示文稿</vt:lpstr>
      <vt:lpstr>学习目标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计算器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二、认识算盘</vt:lpstr>
      <vt:lpstr>课堂小结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5</cp:revision>
  <cp:lastPrinted>2022-05-27T11:56:00Z</cp:lastPrinted>
  <dcterms:created xsi:type="dcterms:W3CDTF">2022-05-27T11:56:00Z</dcterms:created>
  <dcterms:modified xsi:type="dcterms:W3CDTF">2023-10-27T08:57:03Z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AB215019158449BCA437AEB61BC152EB_12</vt:lpwstr>
  </property>
  <property fmtid="{D5CDD505-2E9C-101B-9397-08002B2CF9AE}" pid="3" name="KSOProductBuildVer">
    <vt:lpwstr>2052-12.1.0.15712</vt:lpwstr>
  </property>
</Properties>
</file>