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wdp" ContentType="image/vnd.ms-photo"/>
  <Default Extension="wmf" ContentType="image/x-w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5"/>
  </p:notesMasterIdLst>
  <p:sldIdLst>
    <p:sldId id="256" r:id="rId3"/>
    <p:sldId id="258" r:id="rId4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</p:sldIdLst>
  <p:sldSz cx="12192000" cy="6858000"/>
  <p:notesSz cx="6858000" cy="9144000"/>
  <p:custDataLst>
    <p:tags r:id="rId23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新课标第一网" initials="新" lastIdx="0" clrIdx="0"/>
  <p:cmAuthor id="2" name="Administrator" initials="A" lastIdx="0" clrIdx="1"/>
  <p:cmAuthor id="3" name="周晓英" initials="周晓英" lastIdx="0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>
        <p:scale>
          <a:sx n="100" d="100"/>
          <a:sy n="100" d="100"/>
        </p:scale>
        <p:origin x="-936" y="-43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3" Type="http://schemas.openxmlformats.org/officeDocument/2006/relationships/tags" Target="tags/tag1.xml"/><Relationship Id="rId22" Type="http://schemas.openxmlformats.org/officeDocument/2006/relationships/commentAuthors" Target="commentAuthors.xml"/><Relationship Id="rId21" Type="http://schemas.openxmlformats.org/officeDocument/2006/relationships/tableStyles" Target="tableStyles.xml"/><Relationship Id="rId20" Type="http://schemas.openxmlformats.org/officeDocument/2006/relationships/viewProps" Target="viewProps.xml"/><Relationship Id="rId2" Type="http://schemas.openxmlformats.org/officeDocument/2006/relationships/theme" Target="theme/theme1.xml"/><Relationship Id="rId19" Type="http://schemas.openxmlformats.org/officeDocument/2006/relationships/presProps" Target="presProps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r>
              <a:rPr lang="en-US" altLang="zh-CN"/>
              <a:t>2</a:t>
            </a:r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r>
              <a:rPr lang="en-US" altLang="zh-CN"/>
              <a:t>5</a:t>
            </a:r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BAFEC15-D6E6-49E7-AD6A-1BE457EB90A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r>
              <a:rPr lang="en-US" altLang="zh-CN"/>
              <a:t>8</a:t>
            </a:r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r>
              <a:rPr lang="en-US" altLang="zh-CN"/>
              <a:t>11</a:t>
            </a:r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r>
              <a:rPr lang="en-US" altLang="zh-CN"/>
              <a:t>14</a:t>
            </a:r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24579" name="备注占位符 2"/>
          <p:cNvSpPr>
            <a:spLocks noGrp="1"/>
          </p:cNvSpPr>
          <p:nvPr>
            <p:ph type="body" idx="1"/>
          </p:nvPr>
        </p:nvSpPr>
        <p:spPr/>
        <p:txBody>
          <a:bodyPr wrap="square" lIns="91440" tIns="45720" rIns="91440" bIns="45720" anchor="t" anchorCtr="0"/>
          <a:lstStyle/>
          <a:p>
            <a:pPr marL="0" lvl="0" indent="0" algn="l" defTabSz="91313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en-US" altLang="zh-CN" sz="1200" u="none" baseline="0">
                <a:solidFill>
                  <a:srgbClr val="000000"/>
                </a:solidFill>
                <a:effectLst/>
                <a:latin typeface="Calibri" panose="020F0502020204030204"/>
                <a:ea typeface="宋体" panose="02010600030101010101" pitchFamily="2" charset="-122"/>
              </a:rPr>
              <a:t>  </a:t>
            </a:r>
            <a:endParaRPr lang="en-US" altLang="zh-CN" sz="1200" u="none" baseline="0">
              <a:solidFill>
                <a:srgbClr val="000000"/>
              </a:solidFill>
              <a:effectLst/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24580" name="灯片编号占位符 3"/>
          <p:cNvSpPr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lstStyle/>
          <a:p>
            <a:pPr lvl="0" algn="r" eaLnBrk="1" hangingPunct="1"/>
            <a:fld id="{9A0DB2DC-4C9A-4742-B13C-FB6460FD3503}" type="slidenum">
              <a:rPr lang="zh-CN" altLang="en-US" sz="1200">
                <a:latin typeface="Calibri" panose="020F0502020204030204"/>
              </a:rPr>
            </a:fld>
            <a:endParaRPr lang="zh-CN" altLang="en-US" sz="1200">
              <a:latin typeface="Calibri" panose="020F0502020204030204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 showMasterSp="0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 showMasterSp="0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 showMasterSp="0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auto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微软雅黑" panose="020B0503020204020204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auto"/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auto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微软雅黑" panose="020B0503020204020204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050" name="直接连接符 6"/>
          <p:cNvCxnSpPr/>
          <p:nvPr/>
        </p:nvCxnSpPr>
        <p:spPr>
          <a:xfrm flipV="1">
            <a:off x="-17462" y="498475"/>
            <a:ext cx="6875463" cy="0"/>
          </a:xfrm>
          <a:prstGeom prst="line">
            <a:avLst/>
          </a:prstGeom>
          <a:ln w="9525" cap="flat" cmpd="sng">
            <a:solidFill>
              <a:srgbClr val="0195D4"/>
            </a:solidFill>
            <a:prstDash val="solid"/>
            <a:headEnd type="none" w="med" len="med"/>
            <a:tailEnd type="none" w="med" len="med"/>
          </a:ln>
        </p:spPr>
      </p:cxnSp>
      <p:cxnSp>
        <p:nvCxnSpPr>
          <p:cNvPr id="2051" name="直接连接符 7"/>
          <p:cNvCxnSpPr/>
          <p:nvPr/>
        </p:nvCxnSpPr>
        <p:spPr>
          <a:xfrm flipV="1">
            <a:off x="-17462" y="522288"/>
            <a:ext cx="6875463" cy="0"/>
          </a:xfrm>
          <a:prstGeom prst="line">
            <a:avLst/>
          </a:prstGeom>
          <a:ln w="9525" cap="flat" cmpd="sng">
            <a:solidFill>
              <a:srgbClr val="0195D4"/>
            </a:solidFill>
            <a:prstDash val="solid"/>
            <a:headEnd type="none" w="med" len="med"/>
            <a:tailEnd type="none" w="med" len="med"/>
          </a:ln>
        </p:spPr>
      </p:cxnSp>
      <p:sp>
        <p:nvSpPr>
          <p:cNvPr id="2061" name="页脚占位符 2"/>
          <p:cNvSpPr>
            <a:spLocks noGrp="1"/>
          </p:cNvSpPr>
          <p:nvPr>
            <p:ph type="ftr" sz="quarter" idx="3"/>
          </p:nvPr>
        </p:nvSpPr>
        <p:spPr>
          <a:xfrm>
            <a:off x="2343151" y="4767265"/>
            <a:ext cx="2171700" cy="274637"/>
          </a:xfrm>
          <a:prstGeom prst="rect">
            <a:avLst/>
          </a:prstGeom>
          <a:noFill/>
          <a:ln w="9525">
            <a:noFill/>
          </a:ln>
        </p:spPr>
        <p:txBody>
          <a:bodyPr lIns="91422" tIns="45711" rIns="91422" bIns="45711" anchor="ctr" anchorCtr="0"/>
          <a:lstStyle/>
          <a:p>
            <a:pPr algn="ctr"/>
            <a:endParaRPr lang="zh-CN" altLang="en-US">
              <a:latin typeface="Calibri" panose="020F0502020204030204"/>
            </a:endParaRPr>
          </a:p>
        </p:txBody>
      </p:sp>
      <p:sp>
        <p:nvSpPr>
          <p:cNvPr id="2064" name="灯片编号占位符 3"/>
          <p:cNvSpPr>
            <a:spLocks noGrp="1"/>
          </p:cNvSpPr>
          <p:nvPr>
            <p:ph type="sldNum" sz="quarter" idx="4"/>
          </p:nvPr>
        </p:nvSpPr>
        <p:spPr>
          <a:xfrm>
            <a:off x="4914900" y="4767265"/>
            <a:ext cx="1600200" cy="274637"/>
          </a:xfrm>
          <a:prstGeom prst="rect">
            <a:avLst/>
          </a:prstGeom>
          <a:noFill/>
          <a:ln w="9525">
            <a:noFill/>
          </a:ln>
        </p:spPr>
        <p:txBody>
          <a:bodyPr lIns="91422" tIns="45711" rIns="91422" bIns="45711" anchor="ctr" anchorCtr="0"/>
          <a:lstStyle/>
          <a:p>
            <a:pPr algn="r"/>
            <a:fld id="{9A0DB2DC-4C9A-4742-B13C-FB6460FD3503}" type="slidenum">
              <a:rPr lang="zh-CN" altLang="en-US">
                <a:latin typeface="Calibri" panose="020F0502020204030204"/>
              </a:rPr>
            </a:fld>
            <a:endParaRPr lang="zh-CN" altLang="en-US">
              <a:latin typeface="Calibri" panose="020F0502020204030204"/>
            </a:endParaRPr>
          </a:p>
        </p:txBody>
      </p:sp>
      <p:sp>
        <p:nvSpPr>
          <p:cNvPr id="2065" name="日期占位符 1"/>
          <p:cNvSpPr>
            <a:spLocks noGrp="1"/>
          </p:cNvSpPr>
          <p:nvPr>
            <p:ph type="dt" sz="half" idx="2"/>
          </p:nvPr>
        </p:nvSpPr>
        <p:spPr>
          <a:xfrm>
            <a:off x="342900" y="4767265"/>
            <a:ext cx="1600200" cy="274637"/>
          </a:xfrm>
          <a:prstGeom prst="rect">
            <a:avLst/>
          </a:prstGeom>
          <a:noFill/>
          <a:ln w="9525">
            <a:noFill/>
          </a:ln>
        </p:spPr>
        <p:txBody>
          <a:bodyPr lIns="91422" tIns="45711" rIns="91422" bIns="45711" anchor="ctr" anchorCtr="0"/>
          <a:lstStyle/>
          <a:p>
            <a:endParaRPr lang="zh-CN" altLang="en-US">
              <a:latin typeface="Calibri" panose="020F0502020204030204"/>
            </a:endParaRPr>
          </a:p>
        </p:txBody>
      </p:sp>
    </p:spTree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auto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微软雅黑" panose="020B0503020204020204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auto"/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auto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微软雅黑" panose="020B0503020204020204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auto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微软雅黑" panose="020B0503020204020204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auto"/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auto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微软雅黑" panose="020B0503020204020204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auto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微软雅黑" panose="020B0503020204020204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auto"/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auto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微软雅黑" panose="020B0503020204020204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1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auto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微软雅黑" panose="020B0503020204020204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auto"/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auto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微软雅黑" panose="020B0503020204020204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 showMasterSp="0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 showMasterSp="0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 showMasterSp="0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 showMasterSp="0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7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 showMasterSp="0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 showMasterSp="0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 showMasterSp="0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 showMasterSp="0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2" Type="http://schemas.openxmlformats.org/officeDocument/2006/relationships/theme" Target="../theme/theme1.xml"/><Relationship Id="rId21" Type="http://schemas.openxmlformats.org/officeDocument/2006/relationships/image" Target="file:///D:\qq&#25991;&#20214;\712321467\Image\C2C\Image2\%7b75232B38-A165-1FB7-499C-2E1C792CACB5%7d.png" TargetMode="External"/><Relationship Id="rId20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9" Type="http://schemas.openxmlformats.org/officeDocument/2006/relationships/image" Target="../media/image1.jpeg"/><Relationship Id="rId18" Type="http://schemas.openxmlformats.org/officeDocument/2006/relationships/slideLayout" Target="../slideLayouts/slideLayout18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  <p:pic>
        <p:nvPicPr>
          <p:cNvPr id="7" name="图片 1073743875" descr="学科网 zxxk.com"/>
          <p:cNvPicPr>
            <a:picLocks noChangeAspect="1"/>
          </p:cNvPicPr>
          <p:nvPr/>
        </p:nvPicPr>
        <p:blipFill>
          <a:blip r:embed="rId20" r:link="rId21"/>
          <a:stretch>
            <a:fillRect/>
          </a:stretch>
        </p:blipFill>
        <p:spPr>
          <a:xfrm>
            <a:off x="838200" y="365127"/>
            <a:ext cx="9525" cy="95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</p:sldLayoutIdLst>
  <p:transition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7.xml"/><Relationship Id="rId3" Type="http://schemas.openxmlformats.org/officeDocument/2006/relationships/image" Target="../media/image8.png"/><Relationship Id="rId2" Type="http://schemas.microsoft.com/office/2007/relationships/hdphoto" Target="../media/image17.wdp"/><Relationship Id="rId1" Type="http://schemas.openxmlformats.org/officeDocument/2006/relationships/image" Target="../media/image16.png"/></Relationships>
</file>

<file path=ppt/slides/_rels/slide1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5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0.png"/><Relationship Id="rId1" Type="http://schemas.openxmlformats.org/officeDocument/2006/relationships/image" Target="../media/image18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5.xml"/><Relationship Id="rId1" Type="http://schemas.openxmlformats.org/officeDocument/2006/relationships/image" Target="../media/image19.jpeg"/></Relationships>
</file>

<file path=ppt/slides/_rels/slide1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8.xml"/><Relationship Id="rId3" Type="http://schemas.openxmlformats.org/officeDocument/2006/relationships/image" Target="../media/image8.png"/><Relationship Id="rId2" Type="http://schemas.microsoft.com/office/2007/relationships/hdphoto" Target="../media/image21.wdp"/><Relationship Id="rId1" Type="http://schemas.openxmlformats.org/officeDocument/2006/relationships/image" Target="../media/image20.png"/></Relationships>
</file>

<file path=ppt/slides/_rels/slide14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6.xml"/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10.png"/><Relationship Id="rId2" Type="http://schemas.openxmlformats.org/officeDocument/2006/relationships/image" Target="../media/image23.png"/><Relationship Id="rId1" Type="http://schemas.openxmlformats.org/officeDocument/2006/relationships/image" Target="../media/image22.w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16.xml"/><Relationship Id="rId1" Type="http://schemas.openxmlformats.org/officeDocument/2006/relationships/image" Target="../media/image2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9" Type="http://schemas.openxmlformats.org/officeDocument/2006/relationships/hyperlink" Target="http://www.1ppt.com/shiti/" TargetMode="External"/><Relationship Id="rId8" Type="http://schemas.openxmlformats.org/officeDocument/2006/relationships/hyperlink" Target="http://www.1ppt.com/fanwen/" TargetMode="External"/><Relationship Id="rId7" Type="http://schemas.openxmlformats.org/officeDocument/2006/relationships/hyperlink" Target="http://www.1ppt.com/ziliao/" TargetMode="External"/><Relationship Id="rId6" Type="http://schemas.openxmlformats.org/officeDocument/2006/relationships/hyperlink" Target="http://www.1ppt.com/powerpoint/" TargetMode="External"/><Relationship Id="rId5" Type="http://schemas.openxmlformats.org/officeDocument/2006/relationships/hyperlink" Target="http://www.1ppt.com/xiazai/" TargetMode="External"/><Relationship Id="rId4" Type="http://schemas.openxmlformats.org/officeDocument/2006/relationships/hyperlink" Target="http://www.1ppt.com/tubiao/" TargetMode="External"/><Relationship Id="rId3" Type="http://schemas.openxmlformats.org/officeDocument/2006/relationships/hyperlink" Target="http://www.1ppt.com/beijing/" TargetMode="External"/><Relationship Id="rId24" Type="http://schemas.openxmlformats.org/officeDocument/2006/relationships/slideLayout" Target="../slideLayouts/slideLayout13.xml"/><Relationship Id="rId23" Type="http://schemas.openxmlformats.org/officeDocument/2006/relationships/image" Target="../media/image4.jpeg"/><Relationship Id="rId22" Type="http://schemas.openxmlformats.org/officeDocument/2006/relationships/hyperlink" Target="http://www.1ppt.com/kejian/lishi/" TargetMode="External"/><Relationship Id="rId21" Type="http://schemas.openxmlformats.org/officeDocument/2006/relationships/hyperlink" Target="http://www.1ppt.com/kejian/dili/" TargetMode="External"/><Relationship Id="rId20" Type="http://schemas.openxmlformats.org/officeDocument/2006/relationships/hyperlink" Target="http://www.1ppt.com/kejian/shengwu/" TargetMode="External"/><Relationship Id="rId2" Type="http://schemas.openxmlformats.org/officeDocument/2006/relationships/hyperlink" Target="http://www.1ppt.com/sucai/" TargetMode="External"/><Relationship Id="rId19" Type="http://schemas.openxmlformats.org/officeDocument/2006/relationships/hyperlink" Target="http://www.1ppt.com/kejian/huaxue/" TargetMode="External"/><Relationship Id="rId18" Type="http://schemas.openxmlformats.org/officeDocument/2006/relationships/hyperlink" Target="http://www.1ppt.com/kejian/wuli/" TargetMode="External"/><Relationship Id="rId17" Type="http://schemas.openxmlformats.org/officeDocument/2006/relationships/hyperlink" Target="http://www.1ppt.com/kejian/kexue/" TargetMode="External"/><Relationship Id="rId16" Type="http://schemas.openxmlformats.org/officeDocument/2006/relationships/hyperlink" Target="http://www.1ppt.com/kejian/meishu/" TargetMode="External"/><Relationship Id="rId15" Type="http://schemas.openxmlformats.org/officeDocument/2006/relationships/hyperlink" Target="http://www.1ppt.com/kejian/yingyu/" TargetMode="External"/><Relationship Id="rId14" Type="http://schemas.openxmlformats.org/officeDocument/2006/relationships/hyperlink" Target="http://www.1ppt.com/kejian/shuxue/" TargetMode="External"/><Relationship Id="rId13" Type="http://schemas.openxmlformats.org/officeDocument/2006/relationships/hyperlink" Target="http://www.1ppt.com/kejian/yuwen/" TargetMode="External"/><Relationship Id="rId12" Type="http://schemas.openxmlformats.org/officeDocument/2006/relationships/hyperlink" Target="http://www.1ppt.com/kejian/" TargetMode="External"/><Relationship Id="rId11" Type="http://schemas.openxmlformats.org/officeDocument/2006/relationships/hyperlink" Target="http://www.1ppt.cn/" TargetMode="External"/><Relationship Id="rId10" Type="http://schemas.openxmlformats.org/officeDocument/2006/relationships/hyperlink" Target="http://www.1ppt.com/jiaoan/" TargetMode="External"/><Relationship Id="rId1" Type="http://schemas.openxmlformats.org/officeDocument/2006/relationships/hyperlink" Target="http://www.1ppt.com/moban/" TargetMode="External"/></Relationships>
</file>

<file path=ppt/slides/_rels/slide4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3.xml"/><Relationship Id="rId4" Type="http://schemas.openxmlformats.org/officeDocument/2006/relationships/image" Target="../media/image8.png"/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.xml"/><Relationship Id="rId3" Type="http://schemas.openxmlformats.org/officeDocument/2006/relationships/slideLayout" Target="../slideLayouts/slideLayout14.xml"/><Relationship Id="rId2" Type="http://schemas.openxmlformats.org/officeDocument/2006/relationships/image" Target="../media/image10.png"/><Relationship Id="rId1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7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3.xml"/><Relationship Id="rId4" Type="http://schemas.openxmlformats.org/officeDocument/2006/relationships/slideLayout" Target="../slideLayouts/slideLayout16.xml"/><Relationship Id="rId3" Type="http://schemas.openxmlformats.org/officeDocument/2006/relationships/image" Target="../media/image8.png"/><Relationship Id="rId2" Type="http://schemas.microsoft.com/office/2007/relationships/hdphoto" Target="../media/image12.wdp"/><Relationship Id="rId1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4.xml"/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10.png"/><Relationship Id="rId2" Type="http://schemas.openxmlformats.org/officeDocument/2006/relationships/image" Target="../media/image14.png"/><Relationship Id="rId1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5.xml"/><Relationship Id="rId1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500756" y="2172335"/>
            <a:ext cx="576008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6000" b="1" dirty="0">
                <a:solidFill>
                  <a:srgbClr val="FF0000"/>
                </a:solidFill>
              </a:rPr>
              <a:t>平方千米的认识</a:t>
            </a:r>
            <a:endParaRPr lang="zh-CN" altLang="en-US" sz="6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/>
          <p:cNvSpPr/>
          <p:nvPr/>
        </p:nvSpPr>
        <p:spPr>
          <a:xfrm>
            <a:off x="957534" y="1630334"/>
            <a:ext cx="9849012" cy="379669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290" name="Rectangle 2"/>
          <p:cNvSpPr>
            <a:spLocks noChangeArrowheads="1"/>
          </p:cNvSpPr>
          <p:nvPr/>
        </p:nvSpPr>
        <p:spPr bwMode="auto">
          <a:xfrm>
            <a:off x="1524001" y="-138498"/>
            <a:ext cx="381836" cy="276999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none" lIns="91440" tIns="45720" rIns="91440" bIns="45720" numCol="1" anchor="ctr" anchorCtr="0" compatLnSpc="1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200">
                <a:solidFill>
                  <a:srgbClr val="000000"/>
                </a:solidFill>
                <a:latin typeface="思源宋体 CN" panose="02020700000000000000" pitchFamily="18" charset="-122"/>
                <a:ea typeface="黑体" panose="02010609060101010101" pitchFamily="49" charset="-122"/>
                <a:cs typeface="+mn-ea"/>
              </a:rPr>
              <a:t>　</a:t>
            </a:r>
            <a:r>
              <a:rPr lang="zh-CN" altLang="en-US" sz="1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+mn-ea"/>
              </a:rPr>
              <a:t> </a:t>
            </a:r>
            <a:endParaRPr lang="zh-CN" altLang="en-US">
              <a:latin typeface="Arial" panose="020B0604020202020204" pitchFamily="34" charset="0"/>
              <a:ea typeface="黑体" panose="02010609060101010101" pitchFamily="49" charset="-122"/>
              <a:cs typeface="+mn-ea"/>
            </a:endParaRPr>
          </a:p>
        </p:txBody>
      </p:sp>
      <p:sp>
        <p:nvSpPr>
          <p:cNvPr id="12293" name="Rectangle 5"/>
          <p:cNvSpPr>
            <a:spLocks noChangeArrowheads="1"/>
          </p:cNvSpPr>
          <p:nvPr/>
        </p:nvSpPr>
        <p:spPr bwMode="auto">
          <a:xfrm>
            <a:off x="1524001" y="-138498"/>
            <a:ext cx="381836" cy="276999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none" lIns="91440" tIns="45720" rIns="91440" bIns="45720" numCol="1" anchor="ctr" anchorCtr="0" compatLnSpc="1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200">
                <a:solidFill>
                  <a:srgbClr val="000000"/>
                </a:solidFill>
                <a:latin typeface="思源宋体 CN" panose="02020700000000000000" pitchFamily="18" charset="-122"/>
                <a:ea typeface="黑体" panose="02010609060101010101" pitchFamily="49" charset="-122"/>
                <a:cs typeface="+mn-ea"/>
              </a:rPr>
              <a:t>　</a:t>
            </a:r>
            <a:r>
              <a:rPr lang="zh-CN" altLang="en-US" sz="1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+mn-ea"/>
              </a:rPr>
              <a:t> </a:t>
            </a:r>
            <a:endParaRPr lang="zh-CN" altLang="en-US">
              <a:latin typeface="Arial" panose="020B0604020202020204" pitchFamily="34" charset="0"/>
              <a:ea typeface="黑体" panose="02010609060101010101" pitchFamily="49" charset="-122"/>
              <a:cs typeface="+mn-ea"/>
            </a:endParaRPr>
          </a:p>
        </p:txBody>
      </p:sp>
      <p:sp>
        <p:nvSpPr>
          <p:cNvPr id="12296" name="Rectangle 8"/>
          <p:cNvSpPr>
            <a:spLocks noChangeArrowheads="1"/>
          </p:cNvSpPr>
          <p:nvPr/>
        </p:nvSpPr>
        <p:spPr bwMode="auto">
          <a:xfrm>
            <a:off x="1524001" y="-138498"/>
            <a:ext cx="381836" cy="276999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none" lIns="91440" tIns="45720" rIns="91440" bIns="45720" numCol="1" anchor="ctr" anchorCtr="0" compatLnSpc="1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200">
                <a:solidFill>
                  <a:srgbClr val="000000"/>
                </a:solidFill>
                <a:latin typeface="思源宋体 CN" panose="02020700000000000000" pitchFamily="18" charset="-122"/>
                <a:ea typeface="黑体" panose="02010609060101010101" pitchFamily="49" charset="-122"/>
                <a:cs typeface="+mn-ea"/>
              </a:rPr>
              <a:t>　</a:t>
            </a:r>
            <a:r>
              <a:rPr lang="zh-CN" altLang="en-US" sz="1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+mn-ea"/>
              </a:rPr>
              <a:t> </a:t>
            </a:r>
            <a:endParaRPr lang="zh-CN" altLang="en-US">
              <a:latin typeface="Arial" panose="020B0604020202020204" pitchFamily="34" charset="0"/>
              <a:ea typeface="黑体" panose="02010609060101010101" pitchFamily="49" charset="-122"/>
              <a:cs typeface="+mn-ea"/>
            </a:endParaRPr>
          </a:p>
        </p:txBody>
      </p:sp>
      <p:sp>
        <p:nvSpPr>
          <p:cNvPr id="15" name="TextBox 20"/>
          <p:cNvSpPr txBox="1"/>
          <p:nvPr/>
        </p:nvSpPr>
        <p:spPr>
          <a:xfrm>
            <a:off x="2489779" y="3509016"/>
            <a:ext cx="642034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>
                <a:solidFill>
                  <a:srgbClr val="00206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4</a:t>
            </a:r>
            <a:r>
              <a:rPr lang="zh-CN" altLang="en-US" sz="2400">
                <a:solidFill>
                  <a:srgbClr val="00206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平方千米</a:t>
            </a:r>
            <a:r>
              <a:rPr lang="en-US" altLang="zh-CN" sz="2400">
                <a:solidFill>
                  <a:srgbClr val="00206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5</a:t>
            </a:r>
            <a:r>
              <a:rPr lang="zh-CN" altLang="en-US" sz="2400">
                <a:solidFill>
                  <a:srgbClr val="00206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公顷</a:t>
            </a:r>
            <a:r>
              <a:rPr lang="en-US" altLang="zh-CN" sz="2400">
                <a:solidFill>
                  <a:srgbClr val="00206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=45</a:t>
            </a:r>
            <a:r>
              <a:rPr lang="zh-CN" altLang="en-US" sz="2400">
                <a:solidFill>
                  <a:srgbClr val="00206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公顷</a:t>
            </a:r>
            <a:endParaRPr lang="zh-CN" altLang="en-US" sz="2400">
              <a:solidFill>
                <a:srgbClr val="00206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2332628" y="2350674"/>
            <a:ext cx="522290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思源宋体 CN" panose="02020700000000000000" pitchFamily="18" charset="-122"/>
                <a:ea typeface="思源宋体 CN" panose="02020700000000000000" pitchFamily="18" charset="-122"/>
              </a:rPr>
              <a:t>4</a:t>
            </a:r>
            <a:r>
              <a:rPr kumimoji="0" lang="zh-CN" altLang="en-US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思源宋体 CN" panose="02020700000000000000" pitchFamily="18" charset="-122"/>
                <a:ea typeface="思源宋体 CN" panose="02020700000000000000" pitchFamily="18" charset="-122"/>
              </a:rPr>
              <a:t>平方千米</a:t>
            </a:r>
            <a:r>
              <a:rPr kumimoji="0" lang="en-US" altLang="zh-CN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思源宋体 CN" panose="02020700000000000000" pitchFamily="18" charset="-122"/>
                <a:ea typeface="思源宋体 CN" panose="02020700000000000000" pitchFamily="18" charset="-122"/>
              </a:rPr>
              <a:t>5</a:t>
            </a:r>
            <a:r>
              <a:rPr lang="zh-CN" altLang="en-US" sz="2400" kern="0">
                <a:solidFill>
                  <a:srgbClr val="000000"/>
                </a:solidFill>
                <a:latin typeface="思源宋体 CN" panose="02020700000000000000" pitchFamily="18" charset="-122"/>
                <a:ea typeface="思源宋体 CN" panose="02020700000000000000" pitchFamily="18" charset="-122"/>
              </a:rPr>
              <a:t>公顷</a:t>
            </a:r>
            <a:r>
              <a:rPr kumimoji="0" lang="en-US" altLang="zh-CN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思源宋体 CN" panose="02020700000000000000" pitchFamily="18" charset="-122"/>
                <a:ea typeface="思源宋体 CN" panose="02020700000000000000" pitchFamily="18" charset="-122"/>
              </a:rPr>
              <a:t>=</a:t>
            </a:r>
            <a:r>
              <a:rPr kumimoji="0" lang="zh-CN" altLang="en-US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思源宋体 CN" panose="02020700000000000000" pitchFamily="18" charset="-122"/>
                <a:ea typeface="思源宋体 CN" panose="02020700000000000000" pitchFamily="18" charset="-122"/>
              </a:rPr>
              <a:t>（               ）公顷</a:t>
            </a: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思源宋体 CN" panose="02020700000000000000" pitchFamily="18" charset="-122"/>
              <a:ea typeface="思源宋体 CN" panose="02020700000000000000" pitchFamily="18" charset="-122"/>
            </a:endParaRPr>
          </a:p>
        </p:txBody>
      </p:sp>
      <p:sp>
        <p:nvSpPr>
          <p:cNvPr id="38" name="TextBox 20"/>
          <p:cNvSpPr txBox="1"/>
          <p:nvPr/>
        </p:nvSpPr>
        <p:spPr>
          <a:xfrm>
            <a:off x="2449375" y="4694024"/>
            <a:ext cx="53859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>
                <a:solidFill>
                  <a:srgbClr val="00206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4</a:t>
            </a:r>
            <a:r>
              <a:rPr lang="zh-CN" altLang="en-US" sz="2400">
                <a:solidFill>
                  <a:srgbClr val="00206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平方千米</a:t>
            </a:r>
            <a:r>
              <a:rPr lang="en-US" altLang="zh-CN" sz="2400">
                <a:solidFill>
                  <a:srgbClr val="00206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5</a:t>
            </a:r>
            <a:r>
              <a:rPr lang="zh-CN" altLang="en-US" sz="2400">
                <a:solidFill>
                  <a:srgbClr val="00206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公顷</a:t>
            </a:r>
            <a:r>
              <a:rPr lang="en-US" altLang="zh-CN" sz="2400">
                <a:solidFill>
                  <a:srgbClr val="00206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=405</a:t>
            </a:r>
            <a:r>
              <a:rPr lang="zh-CN" altLang="en-US" sz="2400">
                <a:solidFill>
                  <a:srgbClr val="00206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公顷</a:t>
            </a:r>
            <a:endParaRPr lang="zh-CN" altLang="en-US" sz="2400">
              <a:solidFill>
                <a:srgbClr val="00206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6583863" y="2486846"/>
            <a:ext cx="2616905" cy="1102218"/>
            <a:chOff x="8855071" y="2133546"/>
            <a:chExt cx="2616904" cy="1102218"/>
          </a:xfrm>
        </p:grpSpPr>
        <p:sp>
          <p:nvSpPr>
            <p:cNvPr id="2" name="矩形 1"/>
            <p:cNvSpPr/>
            <p:nvPr/>
          </p:nvSpPr>
          <p:spPr>
            <a:xfrm rot="20108982">
              <a:off x="8855071" y="2568658"/>
              <a:ext cx="2101856" cy="667106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FF0000"/>
              </a:solidFill>
            </a:ln>
          </p:spPr>
          <p:txBody>
            <a:bodyPr wrap="none">
              <a:spAutoFit/>
            </a:bodyPr>
            <a:lstStyle/>
            <a:p>
              <a:r>
                <a:rPr lang="zh-CN" altLang="zh-CN" sz="3735">
                  <a:solidFill>
                    <a:srgbClr val="FF0000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+mn-ea"/>
                </a:rPr>
                <a:t>错误解答</a:t>
              </a:r>
              <a:endParaRPr lang="zh-CN" altLang="en-US" sz="3735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ea"/>
              </a:endParaRPr>
            </a:p>
          </p:txBody>
        </p:sp>
        <p:pic>
          <p:nvPicPr>
            <p:cNvPr id="11" name="图片 10"/>
            <p:cNvPicPr>
              <a:picLocks noChangeAspect="1"/>
            </p:cNvPicPr>
            <p:nvPr/>
          </p:nvPicPr>
          <p:blipFill>
            <a:blip r:embed="rId1" cstate="email">
              <a:duotone>
                <a:schemeClr val="accent3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2">
                      <a14:imgEffect>
                        <a14:backgroundRemoval t="0" b="100000" l="0" r="100000">
                          <a14:foregroundMark x1="5414" y1="28212" x2="18897" y2="10335"/>
                          <a14:foregroundMark x1="21144" y1="7263" x2="36466" y2="14525"/>
                          <a14:foregroundMark x1="40143" y1="18156" x2="51992" y2="29888"/>
                        </a14:backgroundRemoval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10025979" y="2133546"/>
              <a:ext cx="1445996" cy="528716"/>
            </a:xfrm>
            <a:prstGeom prst="rect">
              <a:avLst/>
            </a:prstGeom>
          </p:spPr>
        </p:pic>
      </p:grpSp>
      <p:grpSp>
        <p:nvGrpSpPr>
          <p:cNvPr id="5" name="组合 4"/>
          <p:cNvGrpSpPr/>
          <p:nvPr/>
        </p:nvGrpSpPr>
        <p:grpSpPr>
          <a:xfrm>
            <a:off x="6625367" y="3635313"/>
            <a:ext cx="2631623" cy="1102456"/>
            <a:chOff x="9091105" y="3368589"/>
            <a:chExt cx="2631622" cy="1102456"/>
          </a:xfrm>
        </p:grpSpPr>
        <p:sp>
          <p:nvSpPr>
            <p:cNvPr id="17" name="矩形 16"/>
            <p:cNvSpPr/>
            <p:nvPr/>
          </p:nvSpPr>
          <p:spPr>
            <a:xfrm rot="20078024">
              <a:off x="9091105" y="3803939"/>
              <a:ext cx="2101856" cy="667106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FF0000"/>
              </a:solidFill>
            </a:ln>
          </p:spPr>
          <p:txBody>
            <a:bodyPr wrap="none">
              <a:spAutoFit/>
            </a:bodyPr>
            <a:lstStyle/>
            <a:p>
              <a:r>
                <a:rPr lang="zh-CN" altLang="en-US" sz="3735">
                  <a:solidFill>
                    <a:srgbClr val="FF0000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+mn-ea"/>
                </a:rPr>
                <a:t>正确</a:t>
              </a:r>
              <a:r>
                <a:rPr lang="zh-CN" altLang="zh-CN" sz="3735">
                  <a:solidFill>
                    <a:srgbClr val="FF0000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+mn-ea"/>
                </a:rPr>
                <a:t>解答</a:t>
              </a:r>
              <a:endParaRPr lang="zh-CN" altLang="en-US" sz="3735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ea"/>
              </a:endParaRPr>
            </a:p>
          </p:txBody>
        </p:sp>
        <p:pic>
          <p:nvPicPr>
            <p:cNvPr id="12" name="图片 11"/>
            <p:cNvPicPr>
              <a:picLocks noChangeAspect="1"/>
            </p:cNvPicPr>
            <p:nvPr/>
          </p:nvPicPr>
          <p:blipFill>
            <a:blip r:embed="rId1" cstate="email">
              <a:duotone>
                <a:schemeClr val="accent3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2">
                      <a14:imgEffect>
                        <a14:backgroundRemoval t="0" b="100000" l="0" r="100000">
                          <a14:foregroundMark x1="5414" y1="28212" x2="18897" y2="10335"/>
                          <a14:foregroundMark x1="21144" y1="7263" x2="36466" y2="14525"/>
                          <a14:foregroundMark x1="40143" y1="18156" x2="51992" y2="29888"/>
                        </a14:backgroundRemoval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10276731" y="3368589"/>
              <a:ext cx="1445996" cy="528716"/>
            </a:xfrm>
            <a:prstGeom prst="rect">
              <a:avLst/>
            </a:prstGeom>
          </p:spPr>
        </p:pic>
      </p:grpSp>
      <p:grpSp>
        <p:nvGrpSpPr>
          <p:cNvPr id="18" name="组合 17"/>
          <p:cNvGrpSpPr/>
          <p:nvPr/>
        </p:nvGrpSpPr>
        <p:grpSpPr>
          <a:xfrm>
            <a:off x="1" y="86844"/>
            <a:ext cx="2887518" cy="1387883"/>
            <a:chOff x="2794491" y="18330"/>
            <a:chExt cx="2302397" cy="1091727"/>
          </a:xfrm>
        </p:grpSpPr>
        <p:sp>
          <p:nvSpPr>
            <p:cNvPr id="19" name="圆角矩形 21"/>
            <p:cNvSpPr/>
            <p:nvPr/>
          </p:nvSpPr>
          <p:spPr>
            <a:xfrm>
              <a:off x="3420532" y="335566"/>
              <a:ext cx="1676356" cy="475884"/>
            </a:xfrm>
            <a:prstGeom prst="roundRect">
              <a:avLst/>
            </a:prstGeom>
            <a:solidFill>
              <a:srgbClr val="31859C">
                <a:alpha val="58039"/>
              </a:srgbClr>
            </a:solidFill>
            <a:ln w="127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pic>
          <p:nvPicPr>
            <p:cNvPr id="20" name="Picture 2" descr="C:\Users\chinaedu\Downloads\速写风格卡通学士帽和书本手绘免扣素材.png"/>
            <p:cNvPicPr>
              <a:picLocks noChangeAspect="1" noChangeArrowheads="1"/>
            </p:cNvPicPr>
            <p:nvPr/>
          </p:nvPicPr>
          <p:blipFill>
            <a:blip r:embed="rId3" cstate="email"/>
            <a:stretch>
              <a:fillRect/>
            </a:stretch>
          </p:blipFill>
          <p:spPr bwMode="auto">
            <a:xfrm>
              <a:off x="2794491" y="18330"/>
              <a:ext cx="1091727" cy="109172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2" name="矩形 21"/>
            <p:cNvSpPr/>
            <p:nvPr/>
          </p:nvSpPr>
          <p:spPr>
            <a:xfrm>
              <a:off x="3802979" y="316516"/>
              <a:ext cx="1132717" cy="45999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3200" b="1" noProof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黑体" panose="02010609060101010101" pitchFamily="49" charset="-122"/>
                  <a:ea typeface="黑体" panose="02010609060101010101" pitchFamily="49" charset="-122"/>
                </a:rPr>
                <a:t>小迷糊</a:t>
              </a:r>
              <a:endParaRPr lang="zh-CN" altLang="en-US" sz="3200" b="1" noProof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3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Text Box 4"/>
          <p:cNvSpPr txBox="1">
            <a:spLocks noChangeArrowheads="1"/>
          </p:cNvSpPr>
          <p:nvPr/>
        </p:nvSpPr>
        <p:spPr bwMode="auto">
          <a:xfrm>
            <a:off x="2654403" y="1255692"/>
            <a:ext cx="5619108" cy="33486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200000"/>
              </a:lnSpc>
            </a:pPr>
            <a:r>
              <a:rPr kumimoji="1" lang="en-US" altLang="zh-CN" sz="2645">
                <a:latin typeface="楷体" panose="02010609060101010101" pitchFamily="49" charset="-122"/>
                <a:ea typeface="楷体" panose="02010609060101010101" pitchFamily="49" charset="-122"/>
              </a:rPr>
              <a:t>5</a:t>
            </a:r>
            <a:r>
              <a:rPr kumimoji="1" lang="zh-CN" altLang="en-US" sz="2645">
                <a:latin typeface="楷体" panose="02010609060101010101" pitchFamily="49" charset="-122"/>
                <a:ea typeface="楷体" panose="02010609060101010101" pitchFamily="49" charset="-122"/>
              </a:rPr>
              <a:t>公顷＝（　   　）平方米</a:t>
            </a:r>
            <a:endParaRPr kumimoji="1" lang="zh-CN" altLang="en-US" sz="2645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>
              <a:lnSpc>
                <a:spcPct val="200000"/>
              </a:lnSpc>
            </a:pPr>
            <a:r>
              <a:rPr kumimoji="1" lang="en-US" altLang="zh-CN" sz="2645">
                <a:latin typeface="楷体" panose="02010609060101010101" pitchFamily="49" charset="-122"/>
                <a:ea typeface="楷体" panose="02010609060101010101" pitchFamily="49" charset="-122"/>
              </a:rPr>
              <a:t>10</a:t>
            </a:r>
            <a:r>
              <a:rPr kumimoji="1" lang="zh-CN" altLang="en-US" sz="2645">
                <a:latin typeface="楷体" panose="02010609060101010101" pitchFamily="49" charset="-122"/>
                <a:ea typeface="楷体" panose="02010609060101010101" pitchFamily="49" charset="-122"/>
              </a:rPr>
              <a:t>平方千米＝（　　）公顷</a:t>
            </a:r>
            <a:endParaRPr kumimoji="1" lang="zh-CN" altLang="en-US" sz="2645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>
              <a:lnSpc>
                <a:spcPct val="200000"/>
              </a:lnSpc>
            </a:pPr>
            <a:r>
              <a:rPr kumimoji="1" lang="en-US" altLang="zh-CN" sz="2645">
                <a:latin typeface="楷体" panose="02010609060101010101" pitchFamily="49" charset="-122"/>
                <a:ea typeface="楷体" panose="02010609060101010101" pitchFamily="49" charset="-122"/>
              </a:rPr>
              <a:t>20000</a:t>
            </a:r>
            <a:r>
              <a:rPr kumimoji="1" lang="zh-CN" altLang="en-US" sz="2645">
                <a:latin typeface="楷体" panose="02010609060101010101" pitchFamily="49" charset="-122"/>
                <a:ea typeface="楷体" panose="02010609060101010101" pitchFamily="49" charset="-122"/>
              </a:rPr>
              <a:t>平方米＝（　　）公顷</a:t>
            </a:r>
            <a:endParaRPr kumimoji="1" lang="zh-CN" altLang="en-US" sz="2645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>
              <a:lnSpc>
                <a:spcPct val="200000"/>
              </a:lnSpc>
            </a:pPr>
            <a:r>
              <a:rPr kumimoji="1" lang="en-US" altLang="zh-CN" sz="2645">
                <a:latin typeface="楷体" panose="02010609060101010101" pitchFamily="49" charset="-122"/>
                <a:ea typeface="楷体" panose="02010609060101010101" pitchFamily="49" charset="-122"/>
              </a:rPr>
              <a:t>10000</a:t>
            </a:r>
            <a:r>
              <a:rPr kumimoji="1" lang="zh-CN" altLang="en-US" sz="2645">
                <a:latin typeface="楷体" panose="02010609060101010101" pitchFamily="49" charset="-122"/>
                <a:ea typeface="楷体" panose="02010609060101010101" pitchFamily="49" charset="-122"/>
              </a:rPr>
              <a:t>公顷＝（　　）平方千米</a:t>
            </a:r>
            <a:endParaRPr kumimoji="1" lang="zh-CN" altLang="en-US" sz="2645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13316" name="Group 5"/>
          <p:cNvGrpSpPr/>
          <p:nvPr/>
        </p:nvGrpSpPr>
        <p:grpSpPr>
          <a:xfrm>
            <a:off x="9048343" y="4000152"/>
            <a:ext cx="1385879" cy="1810041"/>
            <a:chOff x="768" y="960"/>
            <a:chExt cx="963" cy="1200"/>
          </a:xfrm>
        </p:grpSpPr>
        <p:pic>
          <p:nvPicPr>
            <p:cNvPr id="13321" name="Picture 6" descr="09"/>
            <p:cNvPicPr>
              <a:picLocks noChangeAspect="1" noChangeArrowheads="1"/>
            </p:cNvPicPr>
            <p:nvPr/>
          </p:nvPicPr>
          <p:blipFill>
            <a:blip r:embed="rId1" cstate="email"/>
            <a:stretch>
              <a:fillRect/>
            </a:stretch>
          </p:blipFill>
          <p:spPr bwMode="auto">
            <a:xfrm>
              <a:off x="768" y="960"/>
              <a:ext cx="963" cy="1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322" name="Rectangle 7"/>
            <p:cNvSpPr>
              <a:spLocks noChangeArrowheads="1"/>
            </p:cNvSpPr>
            <p:nvPr/>
          </p:nvSpPr>
          <p:spPr bwMode="auto">
            <a:xfrm>
              <a:off x="768" y="1524"/>
              <a:ext cx="960" cy="3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10000"/>
                </a:lnSpc>
              </a:pPr>
              <a:r>
                <a:rPr kumimoji="1" lang="zh-CN" altLang="en-US" sz="2645">
                  <a:latin typeface="楷体" panose="02010609060101010101" pitchFamily="49" charset="-122"/>
                  <a:ea typeface="楷体" panose="02010609060101010101" pitchFamily="49" charset="-122"/>
                </a:rPr>
                <a:t>填一填</a:t>
              </a:r>
              <a:endParaRPr kumimoji="1" lang="zh-CN" altLang="en-US" sz="2645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29704" name="Text Box 8"/>
          <p:cNvSpPr txBox="1">
            <a:spLocks noChangeArrowheads="1"/>
          </p:cNvSpPr>
          <p:nvPr/>
        </p:nvSpPr>
        <p:spPr bwMode="auto">
          <a:xfrm>
            <a:off x="4343339" y="1512926"/>
            <a:ext cx="1429976" cy="4993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2645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50000</a:t>
            </a:r>
            <a:endParaRPr lang="en-US" altLang="zh-CN" sz="2645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9705" name="Text Box 9"/>
          <p:cNvSpPr txBox="1">
            <a:spLocks noChangeArrowheads="1"/>
          </p:cNvSpPr>
          <p:nvPr/>
        </p:nvSpPr>
        <p:spPr bwMode="auto">
          <a:xfrm>
            <a:off x="5003219" y="2302986"/>
            <a:ext cx="1429976" cy="4993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2645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1000</a:t>
            </a:r>
            <a:endParaRPr lang="en-US" altLang="zh-CN" sz="2645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9706" name="Text Box 10"/>
          <p:cNvSpPr txBox="1">
            <a:spLocks noChangeArrowheads="1"/>
          </p:cNvSpPr>
          <p:nvPr/>
        </p:nvSpPr>
        <p:spPr bwMode="auto">
          <a:xfrm>
            <a:off x="5411641" y="3102668"/>
            <a:ext cx="531255" cy="4993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2645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endParaRPr lang="en-US" altLang="zh-CN" sz="2645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9707" name="Text Box 11"/>
          <p:cNvSpPr txBox="1">
            <a:spLocks noChangeArrowheads="1"/>
          </p:cNvSpPr>
          <p:nvPr/>
        </p:nvSpPr>
        <p:spPr bwMode="auto">
          <a:xfrm>
            <a:off x="4911538" y="3923169"/>
            <a:ext cx="1429975" cy="4993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2645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100 </a:t>
            </a:r>
            <a:endParaRPr lang="en-US" altLang="zh-CN" sz="2645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162" y="24441"/>
            <a:ext cx="3069862" cy="1455636"/>
            <a:chOff x="2794491" y="18330"/>
            <a:chExt cx="2302397" cy="1091727"/>
          </a:xfrm>
        </p:grpSpPr>
        <p:sp>
          <p:nvSpPr>
            <p:cNvPr id="12" name="圆角矩形 21"/>
            <p:cNvSpPr/>
            <p:nvPr/>
          </p:nvSpPr>
          <p:spPr>
            <a:xfrm>
              <a:off x="3420532" y="335566"/>
              <a:ext cx="1676356" cy="475884"/>
            </a:xfrm>
            <a:prstGeom prst="roundRect">
              <a:avLst/>
            </a:prstGeom>
            <a:solidFill>
              <a:srgbClr val="31859C">
                <a:alpha val="58039"/>
              </a:srgbClr>
            </a:solidFill>
            <a:ln w="127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ea typeface="楷体" panose="02010609060101010101" pitchFamily="49" charset="-122"/>
              </a:endParaRPr>
            </a:p>
          </p:txBody>
        </p:sp>
        <p:pic>
          <p:nvPicPr>
            <p:cNvPr id="13" name="Picture 2" descr="C:\Users\chinaedu\Downloads\速写风格卡通学士帽和书本手绘免扣素材.png"/>
            <p:cNvPicPr>
              <a:picLocks noChangeAspect="1" noChangeArrowheads="1"/>
            </p:cNvPicPr>
            <p:nvPr/>
          </p:nvPicPr>
          <p:blipFill>
            <a:blip r:embed="rId2" cstate="email"/>
            <a:stretch>
              <a:fillRect/>
            </a:stretch>
          </p:blipFill>
          <p:spPr bwMode="auto">
            <a:xfrm>
              <a:off x="2794491" y="18330"/>
              <a:ext cx="1091727" cy="109172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4" name="矩形 13"/>
            <p:cNvSpPr/>
            <p:nvPr/>
          </p:nvSpPr>
          <p:spPr>
            <a:xfrm>
              <a:off x="3682133" y="335566"/>
              <a:ext cx="1374415" cy="43858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3200" b="1" noProof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黑体" panose="02010609060101010101" pitchFamily="49" charset="-122"/>
                  <a:ea typeface="黑体" panose="02010609060101010101" pitchFamily="49" charset="-122"/>
                </a:rPr>
                <a:t>知识运用</a:t>
              </a:r>
              <a:endParaRPr lang="zh-CN" altLang="en-US" sz="3200" b="1" noProof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1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2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704" grpId="0"/>
      <p:bldP spid="29705" grpId="0"/>
      <p:bldP spid="29706" grpId="0"/>
      <p:bldP spid="2970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图片 10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1571625" y="1095375"/>
            <a:ext cx="3851275" cy="25717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9459" name="TextBox 3"/>
          <p:cNvSpPr/>
          <p:nvPr/>
        </p:nvSpPr>
        <p:spPr>
          <a:xfrm>
            <a:off x="836614" y="3786189"/>
            <a:ext cx="4338637" cy="323165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>
            <a:spAutoFit/>
          </a:bodyPr>
          <a:lstStyle/>
          <a:p>
            <a:pPr defTabSz="911225" eaLnBrk="0" hangingPunct="0">
              <a:buClrTx/>
              <a:buSzTx/>
              <a:buFont typeface="Arial" panose="020B0604020202020204" pitchFamily="34" charset="0"/>
              <a:buNone/>
            </a:pPr>
            <a:r>
              <a:rPr lang="zh-CN" altLang="en-US" sz="2100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 “鸟巢”的占地面积约为</a:t>
            </a:r>
            <a:r>
              <a:rPr lang="en-US" altLang="zh-CN" sz="2100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20</a:t>
            </a:r>
            <a:r>
              <a:rPr lang="zh-CN" altLang="en-US" sz="2100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公顷</a:t>
            </a:r>
            <a:endParaRPr lang="en-US" altLang="zh-CN" sz="2100">
              <a:ea typeface="黑体" panose="02010609060101010101" pitchFamily="49" charset="-122"/>
            </a:endParaRPr>
          </a:p>
        </p:txBody>
      </p:sp>
      <p:sp>
        <p:nvSpPr>
          <p:cNvPr id="19460" name="矩形 9"/>
          <p:cNvSpPr/>
          <p:nvPr/>
        </p:nvSpPr>
        <p:spPr>
          <a:xfrm>
            <a:off x="692151" y="4227514"/>
            <a:ext cx="6589713" cy="41549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defTabSz="911225" eaLnBrk="0" hangingPunct="0">
              <a:buClrTx/>
              <a:buSzTx/>
              <a:buFont typeface="Arial" panose="020B0604020202020204" pitchFamily="34" charset="0"/>
              <a:buNone/>
            </a:pPr>
            <a:r>
              <a:rPr lang="zh-CN" altLang="en-US" sz="2100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（</a:t>
            </a:r>
            <a:r>
              <a:rPr lang="en-US" altLang="zh-CN" sz="2100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      </a:t>
            </a:r>
            <a:r>
              <a:rPr lang="zh-CN" altLang="en-US" sz="2100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）个“鸟巢”的占地面积约为</a:t>
            </a:r>
            <a:r>
              <a:rPr lang="en-US" altLang="zh-CN" sz="2100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1</a:t>
            </a:r>
            <a:r>
              <a:rPr lang="zh-CN" altLang="en-US" sz="2100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平方千米。</a:t>
            </a:r>
            <a:endParaRPr lang="zh-CN" altLang="en-US" sz="210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9461" name="矩形 13"/>
          <p:cNvSpPr/>
          <p:nvPr/>
        </p:nvSpPr>
        <p:spPr>
          <a:xfrm>
            <a:off x="1192214" y="4227515"/>
            <a:ext cx="322263" cy="4143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defTabSz="914400" eaLnBrk="0" hangingPunct="0">
              <a:buClrTx/>
              <a:buSzTx/>
              <a:buFontTx/>
              <a:buNone/>
            </a:pPr>
            <a:r>
              <a:rPr lang="en-US" altLang="zh-CN" sz="210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Arial" panose="020B0604020202020204" pitchFamily="34" charset="0"/>
              </a:rPr>
              <a:t>5</a:t>
            </a:r>
            <a:endParaRPr lang="zh-CN" altLang="en-US" sz="210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sym typeface="Arial" panose="020B0604020202020204" pitchFamily="34" charset="0"/>
            </a:endParaRPr>
          </a:p>
        </p:txBody>
      </p:sp>
      <p:sp>
        <p:nvSpPr>
          <p:cNvPr id="19462" name="矩形 7"/>
          <p:cNvSpPr/>
          <p:nvPr/>
        </p:nvSpPr>
        <p:spPr>
          <a:xfrm>
            <a:off x="193676" y="636589"/>
            <a:ext cx="3288080" cy="430887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defTabSz="911225">
              <a:buClrTx/>
              <a:buSzTx/>
              <a:buFont typeface="Arial" panose="020B0604020202020204" pitchFamily="34" charset="0"/>
              <a:buNone/>
            </a:pPr>
            <a:r>
              <a:rPr lang="zh-CN" altLang="en-US" sz="2200">
                <a:solidFill>
                  <a:srgbClr val="E46C0A"/>
                </a:solidFill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❀ 建立</a:t>
            </a:r>
            <a:r>
              <a:rPr lang="en-US" altLang="zh-CN" sz="2200">
                <a:solidFill>
                  <a:srgbClr val="E46C0A"/>
                </a:solidFill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1</a:t>
            </a:r>
            <a:r>
              <a:rPr lang="zh-CN" altLang="en-US" sz="2200">
                <a:solidFill>
                  <a:srgbClr val="E46C0A"/>
                </a:solidFill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平方千米的表象</a:t>
            </a:r>
            <a:endParaRPr lang="zh-CN" altLang="en-US" sz="2200">
              <a:solidFill>
                <a:srgbClr val="E46C0A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9" grpId="0"/>
      <p:bldP spid="1946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684585" y="2427179"/>
            <a:ext cx="10363227" cy="2477760"/>
            <a:chOff x="720025" y="2706781"/>
            <a:chExt cx="10977170" cy="2995979"/>
          </a:xfrm>
        </p:grpSpPr>
        <p:sp>
          <p:nvSpPr>
            <p:cNvPr id="13" name="矩形 12"/>
            <p:cNvSpPr/>
            <p:nvPr/>
          </p:nvSpPr>
          <p:spPr>
            <a:xfrm>
              <a:off x="720025" y="2987309"/>
              <a:ext cx="10977170" cy="2715451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12" name="图片 11"/>
            <p:cNvPicPr>
              <a:picLocks noChangeAspect="1"/>
            </p:cNvPicPr>
            <p:nvPr/>
          </p:nvPicPr>
          <p:blipFill>
            <a:blip r:embed="rId1" cstate="email">
              <a:duotone>
                <a:schemeClr val="accent3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2">
                      <a14:imgEffect>
                        <a14:backgroundRemoval t="0" b="100000" l="0" r="100000">
                          <a14:foregroundMark x1="5414" y1="28212" x2="18897" y2="10335"/>
                          <a14:foregroundMark x1="21144" y1="7263" x2="36466" y2="14525"/>
                          <a14:foregroundMark x1="40143" y1="18156" x2="51992" y2="29888"/>
                        </a14:backgroundRemoval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10152259" y="2706781"/>
              <a:ext cx="1436182" cy="631437"/>
            </a:xfrm>
            <a:prstGeom prst="rect">
              <a:avLst/>
            </a:prstGeom>
          </p:spPr>
        </p:pic>
      </p:grpSp>
      <p:sp>
        <p:nvSpPr>
          <p:cNvPr id="40" name="AutoShape 8"/>
          <p:cNvSpPr>
            <a:spLocks noChangeArrowheads="1"/>
          </p:cNvSpPr>
          <p:nvPr/>
        </p:nvSpPr>
        <p:spPr bwMode="auto">
          <a:xfrm>
            <a:off x="3067379" y="1542895"/>
            <a:ext cx="204383" cy="521882"/>
          </a:xfrm>
          <a:prstGeom prst="flowChartAlternateProcess">
            <a:avLst/>
          </a:prstGeom>
          <a:noFill/>
          <a:ln w="9525">
            <a:noFill/>
            <a:miter lim="800000"/>
          </a:ln>
          <a:effectLst/>
        </p:spPr>
        <p:txBody>
          <a:bodyPr wrap="none" anchor="ctr">
            <a:spAutoFit/>
          </a:bodyPr>
          <a:lstStyle/>
          <a:p>
            <a:endParaRPr lang="zh-CN" altLang="en-US" sz="2665">
              <a:latin typeface="思源宋体 CN" panose="02020700000000000000" pitchFamily="18" charset="-122"/>
              <a:ea typeface="思源宋体 CN" panose="02020700000000000000" pitchFamily="18" charset="-122"/>
              <a:cs typeface="+mn-ea"/>
            </a:endParaRPr>
          </a:p>
        </p:txBody>
      </p:sp>
      <p:sp>
        <p:nvSpPr>
          <p:cNvPr id="63" name="TextBox 5"/>
          <p:cNvSpPr txBox="1">
            <a:spLocks noChangeArrowheads="1"/>
          </p:cNvSpPr>
          <p:nvPr/>
        </p:nvSpPr>
        <p:spPr bwMode="auto">
          <a:xfrm>
            <a:off x="1193929" y="1492043"/>
            <a:ext cx="2398707" cy="46037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square" anchor="ctr">
            <a:spAutoFit/>
          </a:bodyPr>
          <a:lstStyle>
            <a:defPPr>
              <a:defRPr lang="zh-CN"/>
            </a:defPPr>
            <a:lvl1pPr>
              <a:defRPr sz="2100" b="1">
                <a:latin typeface="思源宋体 CN Heavy" panose="02020900000000000000" pitchFamily="18" charset="-122"/>
                <a:ea typeface="思源宋体 CN Heavy" panose="02020900000000000000" pitchFamily="18" charset="-122"/>
                <a:cs typeface="+mn-ea"/>
              </a:defRPr>
            </a:lvl1pPr>
          </a:lstStyle>
          <a:p>
            <a:r>
              <a:rPr lang="zh-CN" altLang="en-US" sz="2400">
                <a:latin typeface="黑体" panose="02010609060101010101" pitchFamily="49" charset="-122"/>
                <a:ea typeface="黑体" panose="02010609060101010101" pitchFamily="49" charset="-122"/>
              </a:rPr>
              <a:t>填一填。</a:t>
            </a:r>
            <a:endParaRPr lang="zh-CN" altLang="en-US" sz="240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753533" y="2817585"/>
            <a:ext cx="10363227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200000"/>
              </a:lnSpc>
            </a:pPr>
            <a:r>
              <a:rPr lang="en-US" altLang="zh-CN" sz="2400" b="1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ea"/>
              </a:rPr>
              <a:t>5</a:t>
            </a:r>
            <a:r>
              <a:rPr lang="zh-CN" altLang="en-US" sz="2400" b="1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ea"/>
              </a:rPr>
              <a:t>平方千米</a:t>
            </a:r>
            <a:r>
              <a:rPr lang="en-US" altLang="zh-CN" sz="2400" b="1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ea"/>
              </a:rPr>
              <a:t>=(         )</a:t>
            </a:r>
            <a:r>
              <a:rPr lang="zh-CN" altLang="en-US" sz="2400" b="1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ea"/>
              </a:rPr>
              <a:t>平方米      </a:t>
            </a:r>
            <a:r>
              <a:rPr lang="en-US" altLang="zh-CN" sz="2400" b="1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ea"/>
              </a:rPr>
              <a:t>7</a:t>
            </a:r>
            <a:r>
              <a:rPr lang="zh-CN" altLang="en-US" sz="2400" b="1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ea"/>
              </a:rPr>
              <a:t>平方千米</a:t>
            </a:r>
            <a:r>
              <a:rPr lang="en-US" altLang="zh-CN" sz="2400" b="1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ea"/>
              </a:rPr>
              <a:t>=(             )</a:t>
            </a:r>
            <a:r>
              <a:rPr lang="zh-CN" altLang="en-US" sz="2400" b="1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ea"/>
              </a:rPr>
              <a:t>公顷 </a:t>
            </a:r>
            <a:endParaRPr lang="en-US" altLang="zh-CN" sz="2400" b="1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  <a:cs typeface="+mn-ea"/>
            </a:endParaRPr>
          </a:p>
          <a:p>
            <a:pPr lvl="0">
              <a:lnSpc>
                <a:spcPct val="200000"/>
              </a:lnSpc>
            </a:pPr>
            <a:r>
              <a:rPr lang="en-US" altLang="zh-CN" sz="2400" b="1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ea"/>
              </a:rPr>
              <a:t>19000000</a:t>
            </a:r>
            <a:r>
              <a:rPr lang="zh-CN" altLang="en-US" sz="2400" b="1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ea"/>
              </a:rPr>
              <a:t>平方米</a:t>
            </a:r>
            <a:r>
              <a:rPr lang="en-US" altLang="zh-CN" sz="2400" b="1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ea"/>
              </a:rPr>
              <a:t>=(       )</a:t>
            </a:r>
            <a:r>
              <a:rPr lang="zh-CN" altLang="en-US" sz="2400" b="1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ea"/>
              </a:rPr>
              <a:t>平方千米      </a:t>
            </a:r>
            <a:r>
              <a:rPr lang="en-US" altLang="zh-CN" sz="2400" b="1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ea"/>
              </a:rPr>
              <a:t>900</a:t>
            </a:r>
            <a:r>
              <a:rPr lang="zh-CN" altLang="en-US" sz="2400" b="1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ea"/>
              </a:rPr>
              <a:t>公顷 </a:t>
            </a:r>
            <a:r>
              <a:rPr lang="en-US" altLang="zh-CN" sz="2400" b="1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ea"/>
              </a:rPr>
              <a:t>=(    )</a:t>
            </a:r>
            <a:r>
              <a:rPr lang="zh-CN" altLang="en-US" sz="2400" b="1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ea"/>
              </a:rPr>
              <a:t>平方千米</a:t>
            </a:r>
            <a:endParaRPr lang="zh-CN" altLang="en-US" sz="2400" b="1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  <a:cs typeface="+mn-ea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2505889" y="3078025"/>
            <a:ext cx="127310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b="1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ea"/>
              </a:rPr>
              <a:t>5000000</a:t>
            </a:r>
            <a:endParaRPr lang="zh-CN" altLang="en-US" sz="2400" b="1">
              <a:solidFill>
                <a:srgbClr val="C00000"/>
              </a:solidFill>
              <a:latin typeface="黑体" panose="02010609060101010101" pitchFamily="49" charset="-122"/>
              <a:ea typeface="黑体" panose="02010609060101010101" pitchFamily="49" charset="-122"/>
              <a:cs typeface="+mn-ea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8206261" y="3129103"/>
            <a:ext cx="65114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b="1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ea"/>
              </a:rPr>
              <a:t>700</a:t>
            </a:r>
            <a:endParaRPr lang="zh-CN" altLang="en-US" sz="2400" b="1">
              <a:solidFill>
                <a:srgbClr val="C00000"/>
              </a:solidFill>
              <a:latin typeface="黑体" panose="02010609060101010101" pitchFamily="49" charset="-122"/>
              <a:ea typeface="黑体" panose="02010609060101010101" pitchFamily="49" charset="-122"/>
              <a:cs typeface="+mn-ea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3592637" y="3830666"/>
            <a:ext cx="49564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b="1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ea"/>
              </a:rPr>
              <a:t>19</a:t>
            </a:r>
            <a:endParaRPr lang="zh-CN" altLang="en-US" sz="2400" b="1">
              <a:solidFill>
                <a:srgbClr val="C00000"/>
              </a:solidFill>
              <a:latin typeface="黑体" panose="02010609060101010101" pitchFamily="49" charset="-122"/>
              <a:ea typeface="黑体" panose="02010609060101010101" pitchFamily="49" charset="-122"/>
              <a:cs typeface="+mn-ea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8393812" y="3842293"/>
            <a:ext cx="34015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b="1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ea"/>
              </a:rPr>
              <a:t>9</a:t>
            </a:r>
            <a:endParaRPr lang="zh-CN" altLang="en-US" sz="2400" b="1">
              <a:solidFill>
                <a:srgbClr val="C00000"/>
              </a:solidFill>
              <a:latin typeface="黑体" panose="02010609060101010101" pitchFamily="49" charset="-122"/>
              <a:ea typeface="黑体" panose="02010609060101010101" pitchFamily="49" charset="-122"/>
              <a:cs typeface="+mn-ea"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-1" y="8574"/>
            <a:ext cx="2891349" cy="1387883"/>
            <a:chOff x="2794491" y="18330"/>
            <a:chExt cx="2305452" cy="1091727"/>
          </a:xfrm>
        </p:grpSpPr>
        <p:sp>
          <p:nvSpPr>
            <p:cNvPr id="15" name="圆角矩形 21"/>
            <p:cNvSpPr/>
            <p:nvPr/>
          </p:nvSpPr>
          <p:spPr>
            <a:xfrm>
              <a:off x="3420532" y="335566"/>
              <a:ext cx="1676356" cy="475884"/>
            </a:xfrm>
            <a:prstGeom prst="roundRect">
              <a:avLst/>
            </a:prstGeom>
            <a:solidFill>
              <a:srgbClr val="31859C">
                <a:alpha val="58039"/>
              </a:srgbClr>
            </a:solidFill>
            <a:ln w="127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pic>
          <p:nvPicPr>
            <p:cNvPr id="16" name="Picture 2" descr="C:\Users\chinaedu\Downloads\速写风格卡通学士帽和书本手绘免扣素材.png"/>
            <p:cNvPicPr>
              <a:picLocks noChangeAspect="1" noChangeArrowheads="1"/>
            </p:cNvPicPr>
            <p:nvPr/>
          </p:nvPicPr>
          <p:blipFill>
            <a:blip r:embed="rId3" cstate="email"/>
            <a:stretch>
              <a:fillRect/>
            </a:stretch>
          </p:blipFill>
          <p:spPr bwMode="auto">
            <a:xfrm>
              <a:off x="2794491" y="18330"/>
              <a:ext cx="1091727" cy="109172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8" name="矩形 17"/>
            <p:cNvSpPr/>
            <p:nvPr/>
          </p:nvSpPr>
          <p:spPr>
            <a:xfrm>
              <a:off x="3638735" y="316516"/>
              <a:ext cx="1461208" cy="45999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3200" b="1" noProof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黑体" panose="02010609060101010101" pitchFamily="49" charset="-122"/>
                  <a:ea typeface="黑体" panose="02010609060101010101" pitchFamily="49" charset="-122"/>
                </a:rPr>
                <a:t>巩固练习</a:t>
              </a:r>
              <a:endParaRPr lang="zh-CN" altLang="en-US" sz="3200" b="1" noProof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22" grpId="0"/>
      <p:bldP spid="24" grpId="0"/>
      <p:bldP spid="2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749" name="Group 5"/>
          <p:cNvGrpSpPr/>
          <p:nvPr/>
        </p:nvGrpSpPr>
        <p:grpSpPr>
          <a:xfrm>
            <a:off x="1160400" y="3634788"/>
            <a:ext cx="5215943" cy="1650456"/>
            <a:chOff x="668" y="1927"/>
            <a:chExt cx="2484" cy="786"/>
          </a:xfrm>
        </p:grpSpPr>
        <p:sp>
          <p:nvSpPr>
            <p:cNvPr id="15378" name="Rectangle 2"/>
            <p:cNvSpPr>
              <a:spLocks noChangeArrowheads="1"/>
            </p:cNvSpPr>
            <p:nvPr/>
          </p:nvSpPr>
          <p:spPr bwMode="auto">
            <a:xfrm>
              <a:off x="668" y="1927"/>
              <a:ext cx="1452" cy="3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r>
                <a:rPr lang="zh-CN" altLang="en-US" sz="2645">
                  <a:latin typeface="楷体" panose="02010609060101010101" pitchFamily="49" charset="-122"/>
                  <a:ea typeface="楷体" panose="02010609060101010101" pitchFamily="49" charset="-122"/>
                </a:rPr>
                <a:t>预设①：</a:t>
              </a:r>
              <a:endParaRPr lang="en-US" altLang="zh-CN" sz="2645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5379" name="Rectangle 2"/>
            <p:cNvSpPr>
              <a:spLocks noChangeArrowheads="1"/>
            </p:cNvSpPr>
            <p:nvPr/>
          </p:nvSpPr>
          <p:spPr bwMode="auto">
            <a:xfrm>
              <a:off x="1129" y="1976"/>
              <a:ext cx="2023" cy="7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20000"/>
                </a:lnSpc>
                <a:buFont typeface="Arial" panose="020B0604020202020204" pitchFamily="34" charset="0"/>
                <a:buNone/>
              </a:pPr>
              <a:r>
                <a:rPr lang="en-US" altLang="zh-CN" sz="2645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1</a:t>
              </a:r>
              <a:r>
                <a:rPr lang="zh-CN" altLang="en-US" sz="2645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＋</a:t>
              </a:r>
              <a:r>
                <a:rPr lang="en-US" altLang="zh-CN" sz="2645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1</a:t>
              </a:r>
              <a:r>
                <a:rPr lang="zh-CN" altLang="en-US" sz="2645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＝</a:t>
              </a:r>
              <a:r>
                <a:rPr lang="en-US" altLang="zh-CN" sz="2645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2</a:t>
              </a:r>
              <a:r>
                <a:rPr lang="zh-CN" altLang="en-US" sz="2645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（千米）</a:t>
              </a:r>
              <a:br>
                <a:rPr lang="zh-CN" altLang="en-US" sz="2645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</a:br>
              <a:r>
                <a:rPr lang="en-US" altLang="zh-CN" sz="2645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2×2</a:t>
              </a:r>
              <a:r>
                <a:rPr lang="zh-CN" altLang="en-US" sz="2645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＝</a:t>
              </a:r>
              <a:r>
                <a:rPr lang="en-US" altLang="zh-CN" sz="2645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4</a:t>
              </a:r>
              <a:r>
                <a:rPr lang="zh-CN" altLang="en-US" sz="2645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（平方千米）</a:t>
              </a:r>
              <a:endParaRPr lang="zh-CN" altLang="en-US" sz="2645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  <a:p>
              <a:pPr algn="ctr" eaLnBrk="1" hangingPunct="1">
                <a:lnSpc>
                  <a:spcPct val="120000"/>
                </a:lnSpc>
                <a:buFont typeface="Arial" panose="020B0604020202020204" pitchFamily="34" charset="0"/>
                <a:buNone/>
              </a:pPr>
              <a:r>
                <a:rPr lang="en-US" altLang="zh-CN" sz="2645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4</a:t>
              </a:r>
              <a:r>
                <a:rPr lang="zh-CN" altLang="en-US" sz="2645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－</a:t>
              </a:r>
              <a:r>
                <a:rPr lang="en-US" altLang="zh-CN" sz="2645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1</a:t>
              </a:r>
              <a:r>
                <a:rPr lang="zh-CN" altLang="en-US" sz="2645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＝</a:t>
              </a:r>
              <a:r>
                <a:rPr lang="en-US" altLang="zh-CN" sz="2645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3</a:t>
              </a:r>
              <a:r>
                <a:rPr lang="zh-CN" altLang="en-US" sz="2645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（平方千米）</a:t>
              </a:r>
              <a:endParaRPr lang="zh-CN" altLang="en-US" sz="2645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11278" name="Rectangle 16"/>
          <p:cNvSpPr>
            <a:spLocks noChangeArrowheads="1"/>
          </p:cNvSpPr>
          <p:nvPr/>
        </p:nvSpPr>
        <p:spPr bwMode="auto">
          <a:xfrm>
            <a:off x="5030361" y="1329437"/>
            <a:ext cx="6475833" cy="1618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CC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5000"/>
              </a:lnSpc>
              <a:buFont typeface="Arial" panose="020B0604020202020204" pitchFamily="34" charset="0"/>
              <a:buNone/>
            </a:pPr>
            <a:r>
              <a:rPr lang="zh-CN" altLang="en-US" sz="2645">
                <a:latin typeface="楷体" panose="02010609060101010101" pitchFamily="49" charset="-122"/>
                <a:ea typeface="楷体" panose="02010609060101010101" pitchFamily="49" charset="-122"/>
              </a:rPr>
              <a:t>一个占地面积</a:t>
            </a:r>
            <a:r>
              <a:rPr lang="en-US" altLang="zh-CN" sz="2645"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sz="2645">
                <a:latin typeface="楷体" panose="02010609060101010101" pitchFamily="49" charset="-122"/>
                <a:ea typeface="楷体" panose="02010609060101010101" pitchFamily="49" charset="-122"/>
              </a:rPr>
              <a:t>平方千米的正方形牧场，</a:t>
            </a:r>
            <a:endParaRPr lang="zh-CN" altLang="en-US" sz="2645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>
              <a:lnSpc>
                <a:spcPct val="125000"/>
              </a:lnSpc>
              <a:buFont typeface="Arial" panose="020B0604020202020204" pitchFamily="34" charset="0"/>
              <a:buNone/>
            </a:pPr>
            <a:r>
              <a:rPr lang="zh-CN" altLang="en-US" sz="2645">
                <a:latin typeface="楷体" panose="02010609060101010101" pitchFamily="49" charset="-122"/>
                <a:ea typeface="楷体" panose="02010609060101010101" pitchFamily="49" charset="-122"/>
              </a:rPr>
              <a:t>边长增加</a:t>
            </a:r>
            <a:r>
              <a:rPr lang="en-US" altLang="zh-CN" sz="2645"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sz="2645">
                <a:latin typeface="楷体" panose="02010609060101010101" pitchFamily="49" charset="-122"/>
                <a:ea typeface="楷体" panose="02010609060101010101" pitchFamily="49" charset="-122"/>
              </a:rPr>
              <a:t>千米，牧场的面积增加了多</a:t>
            </a:r>
            <a:endParaRPr lang="zh-CN" altLang="en-US" sz="2645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>
              <a:lnSpc>
                <a:spcPct val="125000"/>
              </a:lnSpc>
              <a:buFont typeface="Arial" panose="020B0604020202020204" pitchFamily="34" charset="0"/>
              <a:buNone/>
            </a:pPr>
            <a:r>
              <a:rPr lang="zh-CN" altLang="en-US" sz="2645">
                <a:latin typeface="楷体" panose="02010609060101010101" pitchFamily="49" charset="-122"/>
                <a:ea typeface="楷体" panose="02010609060101010101" pitchFamily="49" charset="-122"/>
              </a:rPr>
              <a:t>少平方千米？</a:t>
            </a:r>
            <a:endParaRPr lang="zh-CN" altLang="en-US" sz="2645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31753" name="Picture 9"/>
          <p:cNvPicPr>
            <a:picLocks noChangeAspect="1" noChangeArrowheads="1"/>
          </p:cNvPicPr>
          <p:nvPr/>
        </p:nvPicPr>
        <p:blipFill>
          <a:blip r:embed="rId1" cstate="email"/>
          <a:stretch>
            <a:fillRect/>
          </a:stretch>
        </p:blipFill>
        <p:spPr bwMode="auto">
          <a:xfrm>
            <a:off x="1408177" y="1455178"/>
            <a:ext cx="2870451" cy="1904534"/>
          </a:xfrm>
          <a:prstGeom prst="rect">
            <a:avLst/>
          </a:prstGeom>
          <a:noFill/>
          <a:ln w="19050" algn="ctr">
            <a:solidFill>
              <a:srgbClr val="3399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CC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grpSp>
        <p:nvGrpSpPr>
          <p:cNvPr id="31754" name="Group 10"/>
          <p:cNvGrpSpPr/>
          <p:nvPr/>
        </p:nvGrpSpPr>
        <p:grpSpPr>
          <a:xfrm>
            <a:off x="6370043" y="3158132"/>
            <a:ext cx="4182835" cy="2933443"/>
            <a:chOff x="3335" y="1706"/>
            <a:chExt cx="1992" cy="1397"/>
          </a:xfrm>
        </p:grpSpPr>
        <p:sp>
          <p:nvSpPr>
            <p:cNvPr id="15367" name="Rectangle 2"/>
            <p:cNvSpPr>
              <a:spLocks noChangeArrowheads="1"/>
            </p:cNvSpPr>
            <p:nvPr/>
          </p:nvSpPr>
          <p:spPr bwMode="auto">
            <a:xfrm>
              <a:off x="3335" y="1933"/>
              <a:ext cx="1452" cy="3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r>
                <a:rPr lang="zh-CN" altLang="en-US" sz="2645">
                  <a:latin typeface="楷体" panose="02010609060101010101" pitchFamily="49" charset="-122"/>
                  <a:ea typeface="楷体" panose="02010609060101010101" pitchFamily="49" charset="-122"/>
                </a:rPr>
                <a:t>预设②：</a:t>
              </a:r>
              <a:endParaRPr lang="en-US" altLang="zh-CN" sz="2645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grpSp>
          <p:nvGrpSpPr>
            <p:cNvPr id="15368" name="Group 12"/>
            <p:cNvGrpSpPr/>
            <p:nvPr/>
          </p:nvGrpSpPr>
          <p:grpSpPr>
            <a:xfrm>
              <a:off x="4039" y="1706"/>
              <a:ext cx="1288" cy="1397"/>
              <a:chOff x="4039" y="1706"/>
              <a:chExt cx="1288" cy="1397"/>
            </a:xfrm>
          </p:grpSpPr>
          <p:pic>
            <p:nvPicPr>
              <p:cNvPr id="15369" name="Picture 13" descr="47"/>
              <p:cNvPicPr>
                <a:picLocks noChangeAspect="1" noChangeArrowheads="1"/>
              </p:cNvPicPr>
              <p:nvPr/>
            </p:nvPicPr>
            <p:blipFill>
              <a:blip r:embed="rId2"/>
              <a:stretch>
                <a:fillRect/>
              </a:stretch>
            </p:blipFill>
            <p:spPr bwMode="auto">
              <a:xfrm>
                <a:off x="4420" y="2196"/>
                <a:ext cx="907" cy="90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5370" name="AutoShape 14"/>
              <p:cNvSpPr/>
              <p:nvPr/>
            </p:nvSpPr>
            <p:spPr bwMode="auto">
              <a:xfrm rot="16200000" flipV="1">
                <a:off x="4615" y="1925"/>
                <a:ext cx="88" cy="454"/>
              </a:xfrm>
              <a:prstGeom prst="rightBrace">
                <a:avLst>
                  <a:gd name="adj1" fmla="val 42992"/>
                  <a:gd name="adj2" fmla="val 50000"/>
                </a:avLst>
              </a:prstGeom>
              <a:noFill/>
              <a:ln w="12700">
                <a:solidFill>
                  <a:schemeClr val="tx1"/>
                </a:solidFill>
                <a:rou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CC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Calibri" panose="020F0502020204030204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Calibri" panose="020F0502020204030204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Calibri" panose="020F0502020204030204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Calibri" panose="020F0502020204030204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Calibri" panose="020F0502020204030204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5371" name="AutoShape 15"/>
              <p:cNvSpPr/>
              <p:nvPr/>
            </p:nvSpPr>
            <p:spPr bwMode="auto">
              <a:xfrm rot="16200000" flipV="1">
                <a:off x="4833" y="1497"/>
                <a:ext cx="88" cy="890"/>
              </a:xfrm>
              <a:prstGeom prst="rightBrace">
                <a:avLst>
                  <a:gd name="adj1" fmla="val 84280"/>
                  <a:gd name="adj2" fmla="val 50000"/>
                </a:avLst>
              </a:prstGeom>
              <a:noFill/>
              <a:ln w="12700">
                <a:solidFill>
                  <a:schemeClr val="tx1"/>
                </a:solidFill>
                <a:rou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CC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Calibri" panose="020F0502020204030204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Calibri" panose="020F0502020204030204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Calibri" panose="020F0502020204030204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Calibri" panose="020F0502020204030204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Calibri" panose="020F0502020204030204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5372" name="Text Box 16"/>
              <p:cNvSpPr txBox="1">
                <a:spLocks noChangeArrowheads="1"/>
              </p:cNvSpPr>
              <p:nvPr/>
            </p:nvSpPr>
            <p:spPr bwMode="auto">
              <a:xfrm>
                <a:off x="4453" y="1943"/>
                <a:ext cx="408" cy="18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CC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Calibri" panose="020F0502020204030204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Calibri" panose="020F0502020204030204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Calibri" panose="020F0502020204030204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Calibri" panose="020F0502020204030204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Calibri" panose="020F0502020204030204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lnSpc>
                    <a:spcPct val="120000"/>
                  </a:lnSpc>
                  <a:spcBef>
                    <a:spcPct val="50000"/>
                  </a:spcBef>
                </a:pPr>
                <a:r>
                  <a:rPr lang="en-US" altLang="zh-CN" sz="1585">
                    <a:latin typeface="楷体" panose="02010609060101010101" pitchFamily="49" charset="-122"/>
                    <a:ea typeface="楷体" panose="02010609060101010101" pitchFamily="49" charset="-122"/>
                  </a:rPr>
                  <a:t>1</a:t>
                </a:r>
                <a:r>
                  <a:rPr lang="zh-CN" altLang="en-US" sz="1585">
                    <a:latin typeface="楷体" panose="02010609060101010101" pitchFamily="49" charset="-122"/>
                    <a:ea typeface="楷体" panose="02010609060101010101" pitchFamily="49" charset="-122"/>
                  </a:rPr>
                  <a:t>千米</a:t>
                </a:r>
                <a:endParaRPr lang="zh-CN" altLang="en-US" sz="1585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15373" name="Text Box 17"/>
              <p:cNvSpPr txBox="1">
                <a:spLocks noChangeArrowheads="1"/>
              </p:cNvSpPr>
              <p:nvPr/>
            </p:nvSpPr>
            <p:spPr bwMode="auto">
              <a:xfrm>
                <a:off x="4669" y="1706"/>
                <a:ext cx="408" cy="18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CC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Calibri" panose="020F0502020204030204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Calibri" panose="020F0502020204030204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Calibri" panose="020F0502020204030204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Calibri" panose="020F0502020204030204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Calibri" panose="020F0502020204030204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lnSpc>
                    <a:spcPct val="120000"/>
                  </a:lnSpc>
                  <a:spcBef>
                    <a:spcPct val="50000"/>
                  </a:spcBef>
                </a:pPr>
                <a:r>
                  <a:rPr lang="en-US" altLang="zh-CN" sz="1585">
                    <a:latin typeface="楷体" panose="02010609060101010101" pitchFamily="49" charset="-122"/>
                    <a:ea typeface="楷体" panose="02010609060101010101" pitchFamily="49" charset="-122"/>
                  </a:rPr>
                  <a:t>2</a:t>
                </a:r>
                <a:r>
                  <a:rPr lang="zh-CN" altLang="en-US" sz="1585">
                    <a:latin typeface="楷体" panose="02010609060101010101" pitchFamily="49" charset="-122"/>
                    <a:ea typeface="楷体" panose="02010609060101010101" pitchFamily="49" charset="-122"/>
                  </a:rPr>
                  <a:t>千米</a:t>
                </a:r>
                <a:endParaRPr lang="zh-CN" altLang="en-US" sz="1585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15374" name="AutoShape 18"/>
              <p:cNvSpPr/>
              <p:nvPr/>
            </p:nvSpPr>
            <p:spPr bwMode="auto">
              <a:xfrm>
                <a:off x="4359" y="2208"/>
                <a:ext cx="49" cy="428"/>
              </a:xfrm>
              <a:prstGeom prst="leftBrace">
                <a:avLst>
                  <a:gd name="adj1" fmla="val 72789"/>
                  <a:gd name="adj2" fmla="val 50000"/>
                </a:avLst>
              </a:prstGeom>
              <a:noFill/>
              <a:ln w="12700">
                <a:solidFill>
                  <a:schemeClr val="tx1"/>
                </a:solidFill>
                <a:rou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CC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Calibri" panose="020F0502020204030204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Calibri" panose="020F0502020204030204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Calibri" panose="020F0502020204030204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Calibri" panose="020F0502020204030204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Calibri" panose="020F0502020204030204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5375" name="AutoShape 19"/>
              <p:cNvSpPr/>
              <p:nvPr/>
            </p:nvSpPr>
            <p:spPr bwMode="auto">
              <a:xfrm>
                <a:off x="4190" y="2208"/>
                <a:ext cx="49" cy="895"/>
              </a:xfrm>
              <a:prstGeom prst="leftBrace">
                <a:avLst>
                  <a:gd name="adj1" fmla="val 152211"/>
                  <a:gd name="adj2" fmla="val 50000"/>
                </a:avLst>
              </a:prstGeom>
              <a:noFill/>
              <a:ln w="12700">
                <a:solidFill>
                  <a:schemeClr val="tx1"/>
                </a:solidFill>
                <a:rou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CC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Calibri" panose="020F0502020204030204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Calibri" panose="020F0502020204030204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Calibri" panose="020F0502020204030204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Calibri" panose="020F0502020204030204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Calibri" panose="020F0502020204030204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5376" name="Text Box 20"/>
              <p:cNvSpPr txBox="1">
                <a:spLocks noChangeArrowheads="1"/>
              </p:cNvSpPr>
              <p:nvPr/>
            </p:nvSpPr>
            <p:spPr bwMode="auto">
              <a:xfrm rot="16200000">
                <a:off x="4019" y="2342"/>
                <a:ext cx="567" cy="16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CC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Calibri" panose="020F0502020204030204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Calibri" panose="020F0502020204030204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Calibri" panose="020F0502020204030204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Calibri" panose="020F0502020204030204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Calibri" panose="020F0502020204030204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/>
                <a:r>
                  <a:rPr lang="zh-CN" altLang="en-US" sz="1585">
                    <a:latin typeface="楷体" panose="02010609060101010101" pitchFamily="49" charset="-122"/>
                    <a:ea typeface="楷体" panose="02010609060101010101" pitchFamily="49" charset="-122"/>
                  </a:rPr>
                  <a:t> </a:t>
                </a:r>
                <a:r>
                  <a:rPr lang="en-US" altLang="zh-CN" sz="1585">
                    <a:latin typeface="楷体" panose="02010609060101010101" pitchFamily="49" charset="-122"/>
                    <a:ea typeface="楷体" panose="02010609060101010101" pitchFamily="49" charset="-122"/>
                  </a:rPr>
                  <a:t>1</a:t>
                </a:r>
                <a:r>
                  <a:rPr lang="zh-CN" altLang="en-US" sz="1585">
                    <a:latin typeface="楷体" panose="02010609060101010101" pitchFamily="49" charset="-122"/>
                    <a:ea typeface="楷体" panose="02010609060101010101" pitchFamily="49" charset="-122"/>
                  </a:rPr>
                  <a:t>千米</a:t>
                </a:r>
                <a:endParaRPr lang="zh-CN" altLang="en-US" sz="1585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15377" name="Text Box 21"/>
              <p:cNvSpPr txBox="1">
                <a:spLocks noChangeArrowheads="1"/>
              </p:cNvSpPr>
              <p:nvPr/>
            </p:nvSpPr>
            <p:spPr bwMode="auto">
              <a:xfrm rot="16200000">
                <a:off x="3836" y="2573"/>
                <a:ext cx="566" cy="16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CC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Calibri" panose="020F0502020204030204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Calibri" panose="020F0502020204030204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Calibri" panose="020F0502020204030204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Calibri" panose="020F0502020204030204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Calibri" panose="020F0502020204030204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/>
                <a:r>
                  <a:rPr lang="zh-CN" altLang="en-US" sz="1585">
                    <a:latin typeface="楷体" panose="02010609060101010101" pitchFamily="49" charset="-122"/>
                    <a:ea typeface="楷体" panose="02010609060101010101" pitchFamily="49" charset="-122"/>
                  </a:rPr>
                  <a:t> </a:t>
                </a:r>
                <a:r>
                  <a:rPr lang="en-US" altLang="zh-CN" sz="1585">
                    <a:latin typeface="楷体" panose="02010609060101010101" pitchFamily="49" charset="-122"/>
                    <a:ea typeface="楷体" panose="02010609060101010101" pitchFamily="49" charset="-122"/>
                  </a:rPr>
                  <a:t>2</a:t>
                </a:r>
                <a:r>
                  <a:rPr lang="zh-CN" altLang="en-US" sz="1585">
                    <a:latin typeface="楷体" panose="02010609060101010101" pitchFamily="49" charset="-122"/>
                    <a:ea typeface="楷体" panose="02010609060101010101" pitchFamily="49" charset="-122"/>
                  </a:rPr>
                  <a:t>千米</a:t>
                </a:r>
                <a:endParaRPr lang="zh-CN" altLang="en-US" sz="1585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</p:grpSp>
      </p:grpSp>
      <p:grpSp>
        <p:nvGrpSpPr>
          <p:cNvPr id="20" name="组合 19"/>
          <p:cNvGrpSpPr/>
          <p:nvPr/>
        </p:nvGrpSpPr>
        <p:grpSpPr>
          <a:xfrm>
            <a:off x="162" y="24441"/>
            <a:ext cx="3069862" cy="1455636"/>
            <a:chOff x="2794491" y="18330"/>
            <a:chExt cx="2302397" cy="1091727"/>
          </a:xfrm>
        </p:grpSpPr>
        <p:sp>
          <p:nvSpPr>
            <p:cNvPr id="21" name="圆角矩形 21"/>
            <p:cNvSpPr/>
            <p:nvPr/>
          </p:nvSpPr>
          <p:spPr>
            <a:xfrm>
              <a:off x="3420532" y="335566"/>
              <a:ext cx="1676356" cy="475884"/>
            </a:xfrm>
            <a:prstGeom prst="roundRect">
              <a:avLst/>
            </a:prstGeom>
            <a:solidFill>
              <a:srgbClr val="31859C">
                <a:alpha val="58039"/>
              </a:srgbClr>
            </a:solidFill>
            <a:ln w="127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ea typeface="楷体" panose="02010609060101010101" pitchFamily="49" charset="-122"/>
              </a:endParaRPr>
            </a:p>
          </p:txBody>
        </p:sp>
        <p:pic>
          <p:nvPicPr>
            <p:cNvPr id="22" name="Picture 2" descr="C:\Users\chinaedu\Downloads\速写风格卡通学士帽和书本手绘免扣素材.png"/>
            <p:cNvPicPr>
              <a:picLocks noChangeAspect="1" noChangeArrowheads="1"/>
            </p:cNvPicPr>
            <p:nvPr/>
          </p:nvPicPr>
          <p:blipFill>
            <a:blip r:embed="rId3" cstate="email"/>
            <a:stretch>
              <a:fillRect/>
            </a:stretch>
          </p:blipFill>
          <p:spPr bwMode="auto">
            <a:xfrm>
              <a:off x="2794491" y="18330"/>
              <a:ext cx="1091727" cy="109172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3" name="矩形 22"/>
            <p:cNvSpPr/>
            <p:nvPr/>
          </p:nvSpPr>
          <p:spPr>
            <a:xfrm>
              <a:off x="3682133" y="335566"/>
              <a:ext cx="1374415" cy="43858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3200" b="1" noProof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黑体" panose="02010609060101010101" pitchFamily="49" charset="-122"/>
                  <a:ea typeface="黑体" panose="02010609060101010101" pitchFamily="49" charset="-122"/>
                </a:rPr>
                <a:t>巩固提升</a:t>
              </a:r>
              <a:endParaRPr lang="zh-CN" altLang="en-US" sz="3200" b="1" noProof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17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17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12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"/>
                                        <p:tgtEl>
                                          <p:spTgt spid="317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1000"/>
                                        <p:tgtEl>
                                          <p:spTgt spid="317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7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文本框 1"/>
          <p:cNvSpPr/>
          <p:nvPr/>
        </p:nvSpPr>
        <p:spPr>
          <a:xfrm>
            <a:off x="1628776" y="1054101"/>
            <a:ext cx="4926013" cy="52322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defTabSz="911225" eaLnBrk="0" hangingPunct="0">
              <a:buClrTx/>
              <a:buSzTx/>
              <a:buFont typeface="Arial" panose="020B0604020202020204" pitchFamily="34" charset="0"/>
              <a:buNone/>
            </a:pPr>
            <a:r>
              <a:rPr lang="zh-CN" altLang="en-US" sz="2800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本节课你有哪些收获？</a:t>
            </a:r>
            <a:endParaRPr lang="zh-CN" altLang="en-US" sz="280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2531" name="文本框 1"/>
          <p:cNvSpPr/>
          <p:nvPr/>
        </p:nvSpPr>
        <p:spPr>
          <a:xfrm>
            <a:off x="1143000" y="2000250"/>
            <a:ext cx="4926013" cy="52228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55905" indent="-255905" algn="l" defTabSz="68453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300" u="none" kern="1200" baseline="0">
                <a:solidFill>
                  <a:schemeClr val="tx1"/>
                </a:solidFill>
                <a:effectLst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1pPr>
            <a:lvl2pPr marL="555625" indent="-212725" algn="l" defTabSz="68453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2000" u="none" kern="1200" baseline="0">
                <a:solidFill>
                  <a:schemeClr val="tx1"/>
                </a:solidFill>
                <a:effectLst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2pPr>
            <a:lvl3pPr marL="855980" indent="-170180" algn="l" defTabSz="68453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1700" u="none" kern="1200" baseline="0">
                <a:solidFill>
                  <a:schemeClr val="tx1"/>
                </a:solidFill>
                <a:effectLst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3pPr>
            <a:lvl4pPr marL="1198880" indent="-170180" algn="l" defTabSz="68453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1400" u="none" kern="1200" baseline="0">
                <a:solidFill>
                  <a:schemeClr val="tx1"/>
                </a:solidFill>
                <a:effectLst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4pPr>
            <a:lvl5pPr marL="1541780" indent="-170180" algn="l" defTabSz="68453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»"/>
              <a:defRPr kumimoji="0" sz="1400" u="none" kern="1200" baseline="0">
                <a:solidFill>
                  <a:schemeClr val="tx1"/>
                </a:solidFill>
                <a:effectLst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5pPr>
          </a:lstStyle>
          <a:p>
            <a:pPr marL="0" lvl="0" indent="0" defTabSz="913130">
              <a:spcBef>
                <a:spcPct val="0"/>
              </a:spcBef>
              <a:buNone/>
            </a:pPr>
            <a:r>
              <a:rPr lang="en-US" altLang="zh-CN" sz="2800"/>
              <a:t>      </a:t>
            </a:r>
            <a:endParaRPr lang="zh-CN" altLang="en-US" sz="2800"/>
          </a:p>
        </p:txBody>
      </p:sp>
      <p:sp>
        <p:nvSpPr>
          <p:cNvPr id="22532" name="文本框 1"/>
          <p:cNvSpPr/>
          <p:nvPr/>
        </p:nvSpPr>
        <p:spPr>
          <a:xfrm>
            <a:off x="1143000" y="1974850"/>
            <a:ext cx="9296400" cy="1754326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defTabSz="911225" eaLnBrk="0" hangingPunct="0">
              <a:lnSpc>
                <a:spcPct val="150000"/>
              </a:lnSpc>
              <a:buClrTx/>
              <a:buSzTx/>
              <a:buFont typeface="Arial" panose="020B0604020202020204" pitchFamily="34" charset="0"/>
              <a:buNone/>
            </a:pP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    本节课我们一起认识了比公顷还要大的土地面积单位：平方千米，知道了</a:t>
            </a:r>
            <a:r>
              <a:rPr lang="en-US" altLang="zh-CN" sz="2400" dirty="0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1</a:t>
            </a: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平方千米的实际大小，</a:t>
            </a:r>
            <a:r>
              <a:rPr lang="en-US" altLang="zh-CN" sz="2400" dirty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1</a:t>
            </a:r>
            <a:r>
              <a:rPr lang="zh-CN" altLang="en-US" sz="2400" dirty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平方千米＝</a:t>
            </a:r>
            <a:r>
              <a:rPr lang="en-US" altLang="zh-CN" sz="2400" dirty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1000000</a:t>
            </a:r>
            <a:r>
              <a:rPr lang="zh-CN" altLang="en-US" sz="2400" dirty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平方米＝</a:t>
            </a:r>
            <a:r>
              <a:rPr lang="en-US" altLang="zh-CN" sz="2400" dirty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100</a:t>
            </a:r>
            <a:r>
              <a:rPr lang="zh-CN" altLang="en-US" sz="2400" dirty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公顷</a:t>
            </a: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，能进行单位换算。</a:t>
            </a:r>
            <a:endParaRPr lang="zh-CN" altLang="en-US" sz="24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22533" name="New picture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1887200" y="10718800"/>
            <a:ext cx="355600" cy="2667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0" grpId="0"/>
      <p:bldP spid="2253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51" name="Picture 4"/>
          <p:cNvPicPr>
            <a:picLocks noChangeAspect="1" noChangeArrowheads="1"/>
          </p:cNvPicPr>
          <p:nvPr/>
        </p:nvPicPr>
        <p:blipFill>
          <a:blip r:embed="rId1"/>
          <a:stretch>
            <a:fillRect/>
          </a:stretch>
        </p:blipFill>
        <p:spPr bwMode="auto">
          <a:xfrm>
            <a:off x="3094166" y="1679371"/>
            <a:ext cx="5892935" cy="46989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53" name="Rectangle 9"/>
          <p:cNvSpPr>
            <a:spLocks noChangeArrowheads="1"/>
          </p:cNvSpPr>
          <p:nvPr/>
        </p:nvSpPr>
        <p:spPr bwMode="auto">
          <a:xfrm>
            <a:off x="3365048" y="782515"/>
            <a:ext cx="5791970" cy="4993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kumimoji="1" lang="zh-CN" altLang="en-US" sz="2645">
                <a:latin typeface="楷体" panose="02010609060101010101" pitchFamily="49" charset="-122"/>
                <a:ea typeface="楷体" panose="02010609060101010101" pitchFamily="49" charset="-122"/>
              </a:rPr>
              <a:t>我国的土地面积约为</a:t>
            </a:r>
            <a:r>
              <a:rPr kumimoji="1" lang="en-US" altLang="zh-CN" sz="2645">
                <a:latin typeface="楷体" panose="02010609060101010101" pitchFamily="49" charset="-122"/>
                <a:ea typeface="楷体" panose="02010609060101010101" pitchFamily="49" charset="-122"/>
              </a:rPr>
              <a:t>960</a:t>
            </a:r>
            <a:r>
              <a:rPr kumimoji="1" lang="zh-CN" altLang="en-US" sz="2645">
                <a:latin typeface="楷体" panose="02010609060101010101" pitchFamily="49" charset="-122"/>
                <a:ea typeface="楷体" panose="02010609060101010101" pitchFamily="49" charset="-122"/>
              </a:rPr>
              <a:t>万平方千米。</a:t>
            </a:r>
            <a:endParaRPr kumimoji="1" lang="zh-CN" altLang="en-US" sz="2645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154" name="Rectangle 10"/>
          <p:cNvSpPr>
            <a:spLocks noChangeArrowheads="1"/>
          </p:cNvSpPr>
          <p:nvPr/>
        </p:nvSpPr>
        <p:spPr bwMode="auto">
          <a:xfrm>
            <a:off x="3365048" y="782515"/>
            <a:ext cx="5622052" cy="4993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kumimoji="1" lang="zh-CN" altLang="en-US" sz="2645">
                <a:latin typeface="楷体" panose="02010609060101010101" pitchFamily="49" charset="-122"/>
                <a:ea typeface="楷体" panose="02010609060101010101" pitchFamily="49" charset="-122"/>
              </a:rPr>
              <a:t>我国的土地面积是多少，你知道吗？</a:t>
            </a:r>
            <a:endParaRPr kumimoji="1" lang="zh-CN" altLang="en-US" sz="2645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1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1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1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1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1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1000"/>
                                        <p:tgtEl>
                                          <p:spTgt spid="6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53" grpId="0"/>
      <p:bldP spid="6154" grpId="0"/>
      <p:bldP spid="6154" grpId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3441702" y="2032794"/>
            <a:ext cx="735006" cy="363636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"/>
              </a:rPr>
              <a:t>www.1ppt.com/moban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"/>
              </a:rPr>
              <a:t>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素材：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"/>
              </a:rPr>
              <a:t>www.1ppt.com/sucai/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背景：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3"/>
              </a:rPr>
              <a:t>www.1ppt.com/beijing/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图表：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4"/>
              </a:rPr>
              <a:t>www.1ppt.com/tubiao/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5"/>
              </a:rPr>
              <a:t>www.1ppt.com/xiazai/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6"/>
              </a:rPr>
              <a:t>www.1ppt.com/powerpoint/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资料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7"/>
              </a:rPr>
              <a:t>www.1ppt.com/ziliao/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范文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8"/>
              </a:rPr>
              <a:t>www.1ppt.com/fanwen/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试卷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9"/>
              </a:rPr>
              <a:t>www.1ppt.com/shiti/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教案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0"/>
              </a:rPr>
              <a:t>www.1ppt.com/jiaoan/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论坛：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1"/>
              </a:rPr>
              <a:t>www.1ppt.cn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        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2"/>
              </a:rPr>
              <a:t>www.1ppt.com/kejian/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语文课件：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3"/>
              </a:rPr>
              <a:t>www.1ppt.com/kejian/yuwen/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数学课件：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4"/>
              </a:rPr>
              <a:t>www.1ppt.com/kejian/shuxue/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英语课件：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5"/>
              </a:rPr>
              <a:t>www.1ppt.com/kejian/yingyu/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美术课件：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6"/>
              </a:rPr>
              <a:t>www.1ppt.com/kejian/meishu/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科学课件：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7"/>
              </a:rPr>
              <a:t>www.1ppt.com/kejian/kexue/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物理课件：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8"/>
              </a:rPr>
              <a:t>www.1ppt.com/kejian/wuli/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化学课件：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9"/>
              </a:rPr>
              <a:t>www.1ppt.com/kejian/huaxue/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生物课件：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0"/>
              </a:rPr>
              <a:t>www.1ppt.com/kejian/shengwu/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地理课件：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1"/>
              </a:rPr>
              <a:t>www.1ppt.com/kejian/dili/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历史课件：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2"/>
              </a:rPr>
              <a:t>www.1ppt.com/kejian/lishi/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endParaRPr kumimoji="0" lang="zh-CN" altLang="en-US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242" name="TextBox 15"/>
          <p:cNvSpPr/>
          <p:nvPr/>
        </p:nvSpPr>
        <p:spPr>
          <a:xfrm>
            <a:off x="1857375" y="3708187"/>
            <a:ext cx="8515350" cy="52322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defTabSz="911225" eaLnBrk="0" hangingPunct="0">
              <a:buClrTx/>
              <a:buSzTx/>
              <a:buFont typeface="Arial" panose="020B0604020202020204" pitchFamily="34" charset="0"/>
              <a:buNone/>
            </a:pPr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酒泉卫星发射中心占地面积约</a:t>
            </a:r>
            <a:r>
              <a:rPr lang="en-US" altLang="zh-CN" sz="28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2800</a:t>
            </a:r>
            <a:r>
              <a:rPr lang="zh-CN" altLang="en-US" sz="28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平方千米</a:t>
            </a:r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。</a:t>
            </a:r>
            <a:endParaRPr lang="zh-CN" altLang="en-US" sz="28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10243" name="图片 6"/>
          <p:cNvPicPr>
            <a:picLocks noChangeAspect="1"/>
          </p:cNvPicPr>
          <p:nvPr/>
        </p:nvPicPr>
        <p:blipFill>
          <a:blip r:embed="rId23"/>
          <a:stretch>
            <a:fillRect/>
          </a:stretch>
        </p:blipFill>
        <p:spPr>
          <a:xfrm>
            <a:off x="1857375" y="928688"/>
            <a:ext cx="3282951" cy="2208212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: 圆角 12"/>
          <p:cNvSpPr/>
          <p:nvPr/>
        </p:nvSpPr>
        <p:spPr>
          <a:xfrm>
            <a:off x="1651820" y="1748838"/>
            <a:ext cx="8554064" cy="3451741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zh-CN" altLang="en-US" sz="2800">
                <a:solidFill>
                  <a:srgbClr val="00206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（</a:t>
            </a:r>
            <a:r>
              <a:rPr kumimoji="1" lang="en-US" altLang="zh-CN" sz="2800">
                <a:solidFill>
                  <a:srgbClr val="00206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</a:t>
            </a:r>
            <a:r>
              <a:rPr kumimoji="1" lang="zh-CN" altLang="en-US" sz="2800">
                <a:solidFill>
                  <a:srgbClr val="00206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）</a:t>
            </a:r>
            <a:r>
              <a:rPr kumimoji="1" lang="en-US" altLang="zh-CN" sz="2800">
                <a:solidFill>
                  <a:srgbClr val="00206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</a:t>
            </a:r>
            <a:r>
              <a:rPr kumimoji="1" lang="zh-CN" altLang="en-US" sz="2800">
                <a:solidFill>
                  <a:srgbClr val="00206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公顷</a:t>
            </a:r>
            <a:r>
              <a:rPr kumimoji="1" lang="en-US" altLang="zh-CN" sz="2800">
                <a:solidFill>
                  <a:srgbClr val="00206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=</a:t>
            </a:r>
            <a:r>
              <a:rPr kumimoji="1" lang="zh-CN" altLang="en-US" sz="2800" b="0" i="0" u="none" strike="noStrike" kern="1200" cap="none" spc="0" normalizeH="0" baseline="0" noProof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（            ）平方米</a:t>
            </a:r>
            <a:endParaRPr kumimoji="1" lang="en-US" altLang="zh-CN" sz="2800" b="0" i="0" u="none" strike="noStrike" kern="1200" cap="none" spc="0" normalizeH="0" baseline="0" noProof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zh-CN" altLang="en-US" sz="2800" b="0" i="0" u="none" strike="noStrike" kern="1200" cap="none" spc="0" normalizeH="0" baseline="0" noProof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（</a:t>
            </a:r>
            <a:r>
              <a:rPr kumimoji="1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2</a:t>
            </a:r>
            <a:r>
              <a:rPr kumimoji="1" lang="zh-CN" altLang="en-US" sz="2800" b="0" i="0" u="none" strike="noStrike" kern="1200" cap="none" spc="0" normalizeH="0" baseline="0" noProof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）</a:t>
            </a:r>
            <a:r>
              <a:rPr kumimoji="1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50000</a:t>
            </a:r>
            <a:r>
              <a:rPr kumimoji="1" lang="zh-CN" altLang="en-US" sz="2800" b="0" i="0" u="none" strike="noStrike" kern="1200" cap="none" spc="0" normalizeH="0" baseline="0" noProof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平方米</a:t>
            </a:r>
            <a:r>
              <a:rPr kumimoji="1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=</a:t>
            </a:r>
            <a:r>
              <a:rPr kumimoji="1" lang="zh-CN" altLang="en-US" sz="2800" b="0" i="0" u="none" strike="noStrike" kern="1200" cap="none" spc="0" normalizeH="0" baseline="0" noProof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（          ）公顷 </a:t>
            </a:r>
            <a:endParaRPr kumimoji="1" lang="en-US" altLang="zh-CN" sz="2800" b="0" i="0" u="none" strike="noStrike" kern="1200" cap="none" spc="0" normalizeH="0" baseline="0" noProof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zh-CN" altLang="en-US" sz="2800" b="0" i="0" u="none" strike="noStrike" kern="1200" cap="none" spc="0" normalizeH="0" baseline="0" noProof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（</a:t>
            </a:r>
            <a:r>
              <a:rPr kumimoji="1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3</a:t>
            </a:r>
            <a:r>
              <a:rPr kumimoji="1" lang="zh-CN" altLang="en-US" sz="2800" b="0" i="0" u="none" strike="noStrike" kern="1200" cap="none" spc="0" normalizeH="0" baseline="0" noProof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）</a:t>
            </a:r>
            <a:r>
              <a:rPr kumimoji="1" lang="en-US" altLang="zh-CN" sz="2800">
                <a:solidFill>
                  <a:srgbClr val="00206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</a:t>
            </a:r>
            <a:r>
              <a:rPr kumimoji="1" lang="zh-CN" altLang="en-US" sz="2800">
                <a:solidFill>
                  <a:srgbClr val="00206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公顷</a:t>
            </a:r>
            <a:r>
              <a:rPr kumimoji="1" lang="en-US" altLang="zh-CN" sz="2800">
                <a:solidFill>
                  <a:srgbClr val="00206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3000</a:t>
            </a:r>
            <a:r>
              <a:rPr kumimoji="1" lang="zh-CN" altLang="en-US" sz="2800">
                <a:solidFill>
                  <a:srgbClr val="00206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平方米</a:t>
            </a:r>
            <a:r>
              <a:rPr kumimoji="1" lang="en-US" altLang="zh-CN" sz="2800">
                <a:solidFill>
                  <a:srgbClr val="00206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=</a:t>
            </a:r>
            <a:r>
              <a:rPr kumimoji="1" lang="zh-CN" altLang="en-US" sz="2800" b="0" i="0" u="none" strike="noStrike" kern="1200" cap="none" spc="0" normalizeH="0" baseline="0" noProof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（ 　      ）</a:t>
            </a:r>
            <a:r>
              <a:rPr kumimoji="1" lang="zh-CN" altLang="en-US" sz="2800">
                <a:solidFill>
                  <a:srgbClr val="00206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平方米</a:t>
            </a:r>
            <a:endParaRPr kumimoji="1" lang="en-US" altLang="zh-CN" sz="2800" b="0" i="0" u="none" strike="noStrike" kern="1200" cap="none" spc="0" normalizeH="0" baseline="0" noProof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3" name="Text Box 4"/>
          <p:cNvSpPr txBox="1">
            <a:spLocks noChangeArrowheads="1"/>
          </p:cNvSpPr>
          <p:nvPr/>
        </p:nvSpPr>
        <p:spPr bwMode="auto">
          <a:xfrm>
            <a:off x="2524854" y="1119334"/>
            <a:ext cx="2909703" cy="73723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思源宋体 CN Heavy" panose="02020900000000000000" pitchFamily="18" charset="-122"/>
              </a:rPr>
              <a:t>填一填。</a:t>
            </a:r>
            <a:endParaRPr kumimoji="0" lang="zh-CN" altLang="en-US" sz="2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思源宋体 CN Heavy" panose="02020900000000000000" pitchFamily="18" charset="-122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-114254" y="5360176"/>
            <a:ext cx="2639107" cy="1497824"/>
            <a:chOff x="6683644" y="3319527"/>
            <a:chExt cx="4009814" cy="1999269"/>
          </a:xfrm>
        </p:grpSpPr>
        <p:pic>
          <p:nvPicPr>
            <p:cNvPr id="5" name="图片 4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8462783" y="3319527"/>
              <a:ext cx="2093028" cy="1551476"/>
            </a:xfrm>
            <a:prstGeom prst="rect">
              <a:avLst/>
            </a:prstGeom>
          </p:spPr>
        </p:pic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6683644" y="4099102"/>
              <a:ext cx="4009814" cy="1219694"/>
            </a:xfrm>
            <a:prstGeom prst="rect">
              <a:avLst/>
            </a:prstGeom>
          </p:spPr>
        </p:pic>
        <p:pic>
          <p:nvPicPr>
            <p:cNvPr id="12" name="图片 11"/>
            <p:cNvPicPr>
              <a:picLocks noChangeAspect="1"/>
            </p:cNvPicPr>
            <p:nvPr/>
          </p:nvPicPr>
          <p:blipFill>
            <a:blip r:embed="rId3" cstate="email"/>
            <a:stretch>
              <a:fillRect/>
            </a:stretch>
          </p:blipFill>
          <p:spPr>
            <a:xfrm flipH="1">
              <a:off x="8001037" y="3655754"/>
              <a:ext cx="923491" cy="1053195"/>
            </a:xfrm>
            <a:prstGeom prst="rect">
              <a:avLst/>
            </a:prstGeom>
          </p:spPr>
        </p:pic>
      </p:grpSp>
      <p:sp>
        <p:nvSpPr>
          <p:cNvPr id="14" name="矩形 13"/>
          <p:cNvSpPr/>
          <p:nvPr/>
        </p:nvSpPr>
        <p:spPr>
          <a:xfrm>
            <a:off x="4352207" y="2480080"/>
            <a:ext cx="108234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10000</a:t>
            </a:r>
            <a:endParaRPr kumimoji="1" lang="zh-CN" altLang="en-US" sz="2800" b="0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5874464" y="3351624"/>
            <a:ext cx="3642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5</a:t>
            </a:r>
            <a:endParaRPr kumimoji="1" lang="zh-CN" altLang="en-US" sz="2800" b="0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6277139" y="4171441"/>
            <a:ext cx="108234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13000</a:t>
            </a:r>
            <a:endParaRPr kumimoji="1" lang="zh-CN" altLang="en-US" sz="2800" b="0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</p:txBody>
      </p:sp>
      <p:grpSp>
        <p:nvGrpSpPr>
          <p:cNvPr id="17" name="组合 16"/>
          <p:cNvGrpSpPr/>
          <p:nvPr/>
        </p:nvGrpSpPr>
        <p:grpSpPr>
          <a:xfrm>
            <a:off x="0" y="86844"/>
            <a:ext cx="2891349" cy="1387883"/>
            <a:chOff x="2794491" y="18330"/>
            <a:chExt cx="2305452" cy="1091727"/>
          </a:xfrm>
        </p:grpSpPr>
        <p:sp>
          <p:nvSpPr>
            <p:cNvPr id="18" name="圆角矩形 21"/>
            <p:cNvSpPr/>
            <p:nvPr/>
          </p:nvSpPr>
          <p:spPr>
            <a:xfrm>
              <a:off x="3420532" y="335566"/>
              <a:ext cx="1676356" cy="475884"/>
            </a:xfrm>
            <a:prstGeom prst="roundRect">
              <a:avLst/>
            </a:prstGeom>
            <a:solidFill>
              <a:srgbClr val="31859C">
                <a:alpha val="58039"/>
              </a:srgbClr>
            </a:solidFill>
            <a:ln w="127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pic>
          <p:nvPicPr>
            <p:cNvPr id="19" name="Picture 2" descr="C:\Users\chinaedu\Downloads\速写风格卡通学士帽和书本手绘免扣素材.png"/>
            <p:cNvPicPr>
              <a:picLocks noChangeAspect="1" noChangeArrowheads="1"/>
            </p:cNvPicPr>
            <p:nvPr/>
          </p:nvPicPr>
          <p:blipFill>
            <a:blip r:embed="rId4" cstate="email"/>
            <a:stretch>
              <a:fillRect/>
            </a:stretch>
          </p:blipFill>
          <p:spPr bwMode="auto">
            <a:xfrm>
              <a:off x="2794491" y="18330"/>
              <a:ext cx="1091727" cy="109172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0" name="矩形 19"/>
            <p:cNvSpPr/>
            <p:nvPr/>
          </p:nvSpPr>
          <p:spPr>
            <a:xfrm>
              <a:off x="3638735" y="316516"/>
              <a:ext cx="1461208" cy="45999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3200" b="1" noProof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黑体" panose="02010609060101010101" pitchFamily="49" charset="-122"/>
                  <a:ea typeface="黑体" panose="02010609060101010101" pitchFamily="49" charset="-122"/>
                </a:rPr>
                <a:t>温故知新</a:t>
              </a:r>
              <a:endParaRPr lang="zh-CN" altLang="en-US" sz="3200" b="1" noProof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4" grpId="0"/>
      <p:bldP spid="15" grpId="0"/>
      <p:bldP spid="1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364" name="Group 4"/>
          <p:cNvGrpSpPr/>
          <p:nvPr/>
        </p:nvGrpSpPr>
        <p:grpSpPr>
          <a:xfrm>
            <a:off x="962935" y="1318655"/>
            <a:ext cx="4762383" cy="1999025"/>
            <a:chOff x="726" y="1381"/>
            <a:chExt cx="2622" cy="1181"/>
          </a:xfrm>
        </p:grpSpPr>
        <p:sp>
          <p:nvSpPr>
            <p:cNvPr id="8198" name="AutoShape 27"/>
            <p:cNvSpPr>
              <a:spLocks noChangeArrowheads="1"/>
            </p:cNvSpPr>
            <p:nvPr/>
          </p:nvSpPr>
          <p:spPr bwMode="auto">
            <a:xfrm>
              <a:off x="1520" y="1381"/>
              <a:ext cx="1828" cy="624"/>
            </a:xfrm>
            <a:prstGeom prst="wedgeRoundRectCallout">
              <a:avLst>
                <a:gd name="adj1" fmla="val -58042"/>
                <a:gd name="adj2" fmla="val 23398"/>
                <a:gd name="adj3" fmla="val 16667"/>
              </a:avLst>
            </a:prstGeom>
            <a:solidFill>
              <a:srgbClr val="FFFFFF"/>
            </a:solidFill>
            <a:ln w="19050">
              <a:solidFill>
                <a:srgbClr val="3399FF"/>
              </a:solidFill>
              <a:miter lim="800000"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20000"/>
                </a:lnSpc>
              </a:pPr>
              <a:r>
                <a:rPr lang="zh-CN" altLang="en-US" sz="2400">
                  <a:latin typeface="楷体" panose="02010609060101010101" pitchFamily="49" charset="-122"/>
                  <a:ea typeface="楷体" panose="02010609060101010101" pitchFamily="49" charset="-122"/>
                </a:rPr>
                <a:t>我国陆地领土面积约为</a:t>
              </a:r>
              <a:r>
                <a:rPr lang="en-US" altLang="zh-CN" sz="2400">
                  <a:latin typeface="楷体" panose="02010609060101010101" pitchFamily="49" charset="-122"/>
                  <a:ea typeface="楷体" panose="02010609060101010101" pitchFamily="49" charset="-122"/>
                </a:rPr>
                <a:t>960</a:t>
              </a:r>
              <a:r>
                <a:rPr lang="zh-CN" altLang="en-US" sz="2400">
                  <a:latin typeface="楷体" panose="02010609060101010101" pitchFamily="49" charset="-122"/>
                  <a:ea typeface="楷体" panose="02010609060101010101" pitchFamily="49" charset="-122"/>
                </a:rPr>
                <a:t>万平方千米。</a:t>
              </a:r>
              <a:endParaRPr lang="zh-CN" altLang="zh-CN" sz="240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pic>
          <p:nvPicPr>
            <p:cNvPr id="8199" name="Picture 6" descr="42"/>
            <p:cNvPicPr>
              <a:picLocks noChangeAspect="1" noChangeArrowheads="1"/>
            </p:cNvPicPr>
            <p:nvPr/>
          </p:nvPicPr>
          <p:blipFill>
            <a:blip r:embed="rId1" cstate="email"/>
            <a:stretch>
              <a:fillRect/>
            </a:stretch>
          </p:blipFill>
          <p:spPr bwMode="auto">
            <a:xfrm>
              <a:off x="726" y="1428"/>
              <a:ext cx="1136" cy="11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5367" name="Text Box 4"/>
          <p:cNvSpPr txBox="1">
            <a:spLocks noChangeArrowheads="1"/>
          </p:cNvSpPr>
          <p:nvPr/>
        </p:nvSpPr>
        <p:spPr bwMode="auto">
          <a:xfrm>
            <a:off x="1048043" y="3523495"/>
            <a:ext cx="10436087" cy="58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9pPr>
          </a:lstStyle>
          <a:p>
            <a:pPr algn="just" eaLnBrk="1" hangingPunct="1">
              <a:lnSpc>
                <a:spcPct val="120000"/>
              </a:lnSpc>
            </a:pPr>
            <a:r>
              <a:rPr kumimoji="1" lang="zh-CN" altLang="en-US" sz="2645">
                <a:latin typeface="楷体" panose="02010609060101010101" pitchFamily="49" charset="-122"/>
                <a:ea typeface="楷体" panose="02010609060101010101" pitchFamily="49" charset="-122"/>
              </a:rPr>
              <a:t>    计量比较大的土地面积时，常用到“平方千米”（</a:t>
            </a:r>
            <a:r>
              <a:rPr kumimoji="1" lang="en-US" altLang="zh-CN" sz="2645">
                <a:latin typeface="楷体" panose="02010609060101010101" pitchFamily="49" charset="-122"/>
                <a:ea typeface="楷体" panose="02010609060101010101" pitchFamily="49" charset="-122"/>
              </a:rPr>
              <a:t>km²</a:t>
            </a:r>
            <a:r>
              <a:rPr kumimoji="1" lang="zh-CN" altLang="en-US" sz="2645">
                <a:latin typeface="楷体" panose="02010609060101010101" pitchFamily="49" charset="-122"/>
                <a:ea typeface="楷体" panose="02010609060101010101" pitchFamily="49" charset="-122"/>
              </a:rPr>
              <a:t>）作单位。</a:t>
            </a:r>
            <a:endParaRPr kumimoji="1" lang="zh-CN" altLang="en-US" sz="2645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1524702" y="4476810"/>
            <a:ext cx="8191383" cy="7622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marL="457200" indent="-4572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en-US" altLang="zh-CN" sz="2645"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sz="2645">
                <a:latin typeface="楷体" panose="02010609060101010101" pitchFamily="49" charset="-122"/>
                <a:ea typeface="楷体" panose="02010609060101010101" pitchFamily="49" charset="-122"/>
              </a:rPr>
              <a:t>平方千米究竟有多大呢？请你猜想一下。</a:t>
            </a:r>
            <a:endParaRPr lang="zh-CN" altLang="en-US" sz="2645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162" y="24441"/>
            <a:ext cx="3069862" cy="1455636"/>
            <a:chOff x="2794491" y="18330"/>
            <a:chExt cx="2302397" cy="1091727"/>
          </a:xfrm>
        </p:grpSpPr>
        <p:sp>
          <p:nvSpPr>
            <p:cNvPr id="9" name="圆角矩形 21"/>
            <p:cNvSpPr/>
            <p:nvPr/>
          </p:nvSpPr>
          <p:spPr>
            <a:xfrm>
              <a:off x="3420532" y="335566"/>
              <a:ext cx="1676356" cy="475884"/>
            </a:xfrm>
            <a:prstGeom prst="roundRect">
              <a:avLst/>
            </a:prstGeom>
            <a:solidFill>
              <a:srgbClr val="31859C">
                <a:alpha val="58039"/>
              </a:srgbClr>
            </a:solidFill>
            <a:ln w="127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ea typeface="楷体" panose="02010609060101010101" pitchFamily="49" charset="-122"/>
              </a:endParaRPr>
            </a:p>
          </p:txBody>
        </p:sp>
        <p:pic>
          <p:nvPicPr>
            <p:cNvPr id="10" name="Picture 2" descr="C:\Users\chinaedu\Downloads\速写风格卡通学士帽和书本手绘免扣素材.png"/>
            <p:cNvPicPr>
              <a:picLocks noChangeAspect="1" noChangeArrowheads="1"/>
            </p:cNvPicPr>
            <p:nvPr/>
          </p:nvPicPr>
          <p:blipFill>
            <a:blip r:embed="rId2" cstate="email"/>
            <a:stretch>
              <a:fillRect/>
            </a:stretch>
          </p:blipFill>
          <p:spPr bwMode="auto">
            <a:xfrm>
              <a:off x="2794491" y="18330"/>
              <a:ext cx="1091727" cy="109172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1" name="矩形 10"/>
            <p:cNvSpPr/>
            <p:nvPr/>
          </p:nvSpPr>
          <p:spPr>
            <a:xfrm>
              <a:off x="3682133" y="335566"/>
              <a:ext cx="1374415" cy="43858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3200" b="1" noProof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黑体" panose="02010609060101010101" pitchFamily="49" charset="-122"/>
                  <a:ea typeface="黑体" panose="02010609060101010101" pitchFamily="49" charset="-122"/>
                </a:rPr>
                <a:t>探究新知</a:t>
              </a:r>
              <a:endParaRPr lang="zh-CN" altLang="en-US" sz="3200" b="1" noProof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5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153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7" grpId="0"/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文本框 3"/>
          <p:cNvSpPr/>
          <p:nvPr/>
        </p:nvSpPr>
        <p:spPr>
          <a:xfrm>
            <a:off x="1935163" y="1923754"/>
            <a:ext cx="6051551" cy="4616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defTabSz="911225" eaLnBrk="0" hangingPunct="0">
              <a:buClrTx/>
              <a:buSzTx/>
              <a:buFont typeface="Arial" panose="020B0604020202020204" pitchFamily="34" charset="0"/>
              <a:buNone/>
            </a:pP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边长为多少的正方形，面积是1平方千米？</a:t>
            </a:r>
            <a:endParaRPr lang="zh-CN" altLang="en-US" sz="24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3315" name="文本框 5"/>
          <p:cNvSpPr/>
          <p:nvPr/>
        </p:nvSpPr>
        <p:spPr>
          <a:xfrm>
            <a:off x="1935163" y="3609679"/>
            <a:ext cx="4764088" cy="4616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defTabSz="911225" eaLnBrk="0" hangingPunct="0">
              <a:buClrTx/>
              <a:buSzTx/>
              <a:buFont typeface="Arial" panose="020B0604020202020204" pitchFamily="34" charset="0"/>
              <a:buNone/>
            </a:pPr>
            <a:r>
              <a:rPr lang="zh-CN" altLang="en-US" sz="2400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平方千米可以用符号</a:t>
            </a:r>
            <a:r>
              <a:rPr lang="en-US" altLang="zh-CN" sz="240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km</a:t>
            </a:r>
            <a:r>
              <a:rPr lang="en-US" altLang="zh-CN" sz="2400" baseline="3000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2</a:t>
            </a:r>
            <a:r>
              <a:rPr lang="zh-CN" altLang="en-US" sz="2400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来表示。</a:t>
            </a:r>
            <a:endParaRPr lang="zh-CN" altLang="en-US" sz="240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3316" name="文本框 7"/>
          <p:cNvSpPr/>
          <p:nvPr/>
        </p:nvSpPr>
        <p:spPr>
          <a:xfrm>
            <a:off x="1935165" y="2833392"/>
            <a:ext cx="6186309" cy="46166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defTabSz="911225" eaLnBrk="0" hangingPunct="0">
              <a:buClrTx/>
              <a:buSzTx/>
              <a:buFont typeface="Arial" panose="020B0604020202020204" pitchFamily="34" charset="0"/>
              <a:buNone/>
            </a:pPr>
            <a:r>
              <a:rPr lang="zh-CN" altLang="en-US" sz="2400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边长为</a:t>
            </a:r>
            <a:r>
              <a:rPr lang="zh-CN" altLang="en-US" sz="240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1000米</a:t>
            </a:r>
            <a:r>
              <a:rPr lang="zh-CN" altLang="en-US" sz="2400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的正方形，面积是</a:t>
            </a:r>
            <a:r>
              <a:rPr lang="zh-CN" altLang="en-US" sz="240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1平方千米。</a:t>
            </a:r>
            <a:endParaRPr lang="zh-CN" altLang="en-US" sz="240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3317" name="矩形 4"/>
          <p:cNvSpPr/>
          <p:nvPr/>
        </p:nvSpPr>
        <p:spPr>
          <a:xfrm>
            <a:off x="1481138" y="1098254"/>
            <a:ext cx="2300630" cy="430887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defTabSz="911225">
              <a:buClrTx/>
              <a:buSzTx/>
              <a:buFont typeface="Arial" panose="020B0604020202020204" pitchFamily="34" charset="0"/>
              <a:buNone/>
            </a:pPr>
            <a:r>
              <a:rPr lang="zh-CN" altLang="en-US" sz="2200">
                <a:solidFill>
                  <a:srgbClr val="E46C0A"/>
                </a:solidFill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❀ </a:t>
            </a:r>
            <a:r>
              <a:rPr lang="zh-CN" altLang="zh-CN" sz="2200">
                <a:solidFill>
                  <a:srgbClr val="E46C0A"/>
                </a:solidFill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认识平方千米</a:t>
            </a:r>
            <a:endParaRPr lang="zh-CN" altLang="en-US" sz="2200">
              <a:solidFill>
                <a:srgbClr val="E46C0A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4" grpId="0"/>
      <p:bldP spid="13315" grpId="0"/>
      <p:bldP spid="1331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AutoShape 27"/>
          <p:cNvSpPr>
            <a:spLocks noChangeArrowheads="1"/>
          </p:cNvSpPr>
          <p:nvPr/>
        </p:nvSpPr>
        <p:spPr bwMode="auto">
          <a:xfrm>
            <a:off x="6655231" y="3030229"/>
            <a:ext cx="4192251" cy="1635003"/>
          </a:xfrm>
          <a:prstGeom prst="wedgeRoundRectCallout">
            <a:avLst>
              <a:gd name="adj1" fmla="val 37624"/>
              <a:gd name="adj2" fmla="val 97165"/>
              <a:gd name="adj3" fmla="val 16667"/>
            </a:avLst>
          </a:prstGeom>
          <a:solidFill>
            <a:schemeClr val="accent6">
              <a:lumMod val="40000"/>
              <a:lumOff val="60000"/>
            </a:schemeClr>
          </a:solidFill>
          <a:ln w="19050">
            <a:noFill/>
            <a:miter lim="800000"/>
          </a:ln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9pPr>
          </a:lstStyle>
          <a:p>
            <a:pPr lvl="0" algn="ctr" eaLnBrk="1" hangingPunct="1">
              <a:lnSpc>
                <a:spcPct val="150000"/>
              </a:lnSpc>
              <a:spcBef>
                <a:spcPct val="0"/>
              </a:spcBef>
              <a:buNone/>
            </a:pPr>
            <a:r>
              <a:rPr lang="zh-CN" altLang="en-US">
                <a:solidFill>
                  <a:srgbClr val="00206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边长为</a:t>
            </a:r>
            <a:r>
              <a:rPr lang="en-US" altLang="zh-CN">
                <a:solidFill>
                  <a:srgbClr val="00206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1000</a:t>
            </a:r>
            <a:r>
              <a:rPr lang="zh-CN" altLang="en-US">
                <a:solidFill>
                  <a:srgbClr val="00206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米的正方形的面积是</a:t>
            </a:r>
            <a:r>
              <a:rPr lang="en-US" altLang="zh-CN">
                <a:solidFill>
                  <a:srgbClr val="00206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</a:t>
            </a:r>
            <a:r>
              <a:rPr lang="zh-CN" altLang="en-US">
                <a:solidFill>
                  <a:srgbClr val="00206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平方千米。</a:t>
            </a:r>
            <a:endParaRPr lang="zh-CN" altLang="en-US">
              <a:solidFill>
                <a:srgbClr val="00206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2913830" y="1244273"/>
            <a:ext cx="6906377" cy="138499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>
                <a:solidFill>
                  <a:srgbClr val="00206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</a:t>
            </a:r>
            <a:r>
              <a:rPr lang="zh-CN" altLang="en-US" sz="2800">
                <a:solidFill>
                  <a:srgbClr val="00206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平方千米</a:t>
            </a:r>
            <a:r>
              <a:rPr lang="en-US" altLang="zh-CN" sz="2800">
                <a:solidFill>
                  <a:srgbClr val="00206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=</a:t>
            </a:r>
            <a:r>
              <a:rPr lang="zh-CN" altLang="en-US" sz="2800">
                <a:solidFill>
                  <a:srgbClr val="00206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（                ）平方米</a:t>
            </a:r>
            <a:endParaRPr lang="en-US" altLang="zh-CN" sz="2800">
              <a:solidFill>
                <a:srgbClr val="00206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800">
                <a:solidFill>
                  <a:srgbClr val="00206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     =</a:t>
            </a:r>
            <a:r>
              <a:rPr lang="zh-CN" altLang="en-US" sz="2800">
                <a:solidFill>
                  <a:srgbClr val="00206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（          ）公顷</a:t>
            </a:r>
            <a:endParaRPr lang="zh-CN" altLang="en-US" sz="280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backgroundRemoval t="0" b="100000" l="0" r="1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000354" y="4821839"/>
            <a:ext cx="1959637" cy="1750823"/>
          </a:xfrm>
          <a:prstGeom prst="rect">
            <a:avLst/>
          </a:prstGeom>
        </p:spPr>
      </p:pic>
      <p:grpSp>
        <p:nvGrpSpPr>
          <p:cNvPr id="12" name="组合 11"/>
          <p:cNvGrpSpPr/>
          <p:nvPr/>
        </p:nvGrpSpPr>
        <p:grpSpPr>
          <a:xfrm>
            <a:off x="578598" y="2805202"/>
            <a:ext cx="3294386" cy="2956807"/>
            <a:chOff x="1377481" y="1731293"/>
            <a:chExt cx="3855308" cy="3754958"/>
          </a:xfrm>
        </p:grpSpPr>
        <p:sp>
          <p:nvSpPr>
            <p:cNvPr id="3" name="矩形 2"/>
            <p:cNvSpPr/>
            <p:nvPr/>
          </p:nvSpPr>
          <p:spPr>
            <a:xfrm>
              <a:off x="1377481" y="1731293"/>
              <a:ext cx="3754958" cy="3754958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矩形 5"/>
            <p:cNvSpPr/>
            <p:nvPr/>
          </p:nvSpPr>
          <p:spPr>
            <a:xfrm>
              <a:off x="2867311" y="1731293"/>
              <a:ext cx="1476740" cy="66445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2800">
                  <a:latin typeface="黑体" panose="02010609060101010101" pitchFamily="49" charset="-122"/>
                  <a:ea typeface="黑体" panose="02010609060101010101" pitchFamily="49" charset="-122"/>
                </a:rPr>
                <a:t>1000</a:t>
              </a:r>
              <a:r>
                <a:rPr lang="zh-CN" altLang="en-US" sz="2800">
                  <a:latin typeface="黑体" panose="02010609060101010101" pitchFamily="49" charset="-122"/>
                  <a:ea typeface="黑体" panose="02010609060101010101" pitchFamily="49" charset="-122"/>
                </a:rPr>
                <a:t>米</a:t>
              </a:r>
              <a:endParaRPr lang="zh-CN" altLang="en-US" sz="2800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13" name="矩形 12"/>
            <p:cNvSpPr/>
            <p:nvPr/>
          </p:nvSpPr>
          <p:spPr>
            <a:xfrm>
              <a:off x="3981162" y="3608773"/>
              <a:ext cx="1251627" cy="52440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ts val="2500"/>
                </a:lnSpc>
              </a:pPr>
              <a:r>
                <a:rPr lang="en-US" altLang="zh-CN" sz="2800" spc="-300">
                  <a:latin typeface="黑体" panose="02010609060101010101" pitchFamily="49" charset="-122"/>
                  <a:ea typeface="黑体" panose="02010609060101010101" pitchFamily="49" charset="-122"/>
                </a:rPr>
                <a:t>1000</a:t>
              </a:r>
              <a:r>
                <a:rPr lang="zh-CN" altLang="en-US" sz="2800" spc="-300">
                  <a:latin typeface="黑体" panose="02010609060101010101" pitchFamily="49" charset="-122"/>
                  <a:ea typeface="黑体" panose="02010609060101010101" pitchFamily="49" charset="-122"/>
                </a:rPr>
                <a:t>米</a:t>
              </a:r>
              <a:endParaRPr lang="zh-CN" altLang="en-US" sz="2800" spc="-300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sp>
        <p:nvSpPr>
          <p:cNvPr id="16" name="矩形 15"/>
          <p:cNvSpPr/>
          <p:nvPr/>
        </p:nvSpPr>
        <p:spPr>
          <a:xfrm>
            <a:off x="3531306" y="5882026"/>
            <a:ext cx="628890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1000×1000=1000000</a:t>
            </a:r>
            <a:r>
              <a:rPr lang="zh-CN" altLang="en-US" sz="280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平方米</a:t>
            </a:r>
            <a:r>
              <a:rPr lang="en-US" altLang="zh-CN" sz="280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=1</a:t>
            </a:r>
            <a:r>
              <a:rPr lang="zh-CN" altLang="en-US" sz="280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平方千米</a:t>
            </a:r>
            <a:endParaRPr lang="zh-CN" altLang="en-US" sz="2800">
              <a:solidFill>
                <a:srgbClr val="C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5269410" y="1329220"/>
            <a:ext cx="180049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1 000 000</a:t>
            </a:r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5372726" y="2032244"/>
            <a:ext cx="72327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100</a:t>
            </a:r>
            <a:endParaRPr lang="zh-CN" altLang="en-US"/>
          </a:p>
        </p:txBody>
      </p:sp>
      <p:grpSp>
        <p:nvGrpSpPr>
          <p:cNvPr id="14" name="组合 13"/>
          <p:cNvGrpSpPr/>
          <p:nvPr/>
        </p:nvGrpSpPr>
        <p:grpSpPr>
          <a:xfrm>
            <a:off x="-1" y="86844"/>
            <a:ext cx="2891349" cy="1387883"/>
            <a:chOff x="2794491" y="18330"/>
            <a:chExt cx="2305452" cy="1091727"/>
          </a:xfrm>
        </p:grpSpPr>
        <p:sp>
          <p:nvSpPr>
            <p:cNvPr id="15" name="圆角矩形 21"/>
            <p:cNvSpPr/>
            <p:nvPr/>
          </p:nvSpPr>
          <p:spPr>
            <a:xfrm>
              <a:off x="3420532" y="335566"/>
              <a:ext cx="1676356" cy="475884"/>
            </a:xfrm>
            <a:prstGeom prst="roundRect">
              <a:avLst/>
            </a:prstGeom>
            <a:solidFill>
              <a:srgbClr val="31859C">
                <a:alpha val="58039"/>
              </a:srgbClr>
            </a:solidFill>
            <a:ln w="127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pic>
          <p:nvPicPr>
            <p:cNvPr id="17" name="Picture 2" descr="C:\Users\chinaedu\Downloads\速写风格卡通学士帽和书本手绘免扣素材.png"/>
            <p:cNvPicPr>
              <a:picLocks noChangeAspect="1" noChangeArrowheads="1"/>
            </p:cNvPicPr>
            <p:nvPr/>
          </p:nvPicPr>
          <p:blipFill>
            <a:blip r:embed="rId3" cstate="email"/>
            <a:stretch>
              <a:fillRect/>
            </a:stretch>
          </p:blipFill>
          <p:spPr bwMode="auto">
            <a:xfrm>
              <a:off x="2794491" y="18330"/>
              <a:ext cx="1091727" cy="109172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8" name="矩形 17"/>
            <p:cNvSpPr/>
            <p:nvPr/>
          </p:nvSpPr>
          <p:spPr>
            <a:xfrm>
              <a:off x="3638735" y="316516"/>
              <a:ext cx="1461208" cy="45999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3200" b="1" noProof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黑体" panose="02010609060101010101" pitchFamily="49" charset="-122"/>
                  <a:ea typeface="黑体" panose="02010609060101010101" pitchFamily="49" charset="-122"/>
                </a:rPr>
                <a:t>合作交流</a:t>
              </a:r>
              <a:endParaRPr lang="zh-CN" altLang="en-US" sz="3200" b="1" noProof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16" grpId="0"/>
      <p:bldP spid="11" grpId="0"/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7" name="Picture 3"/>
          <p:cNvPicPr>
            <a:picLocks noChangeAspect="1" noChangeArrowheads="1"/>
          </p:cNvPicPr>
          <p:nvPr/>
        </p:nvPicPr>
        <p:blipFill>
          <a:blip r:embed="rId1" cstate="email"/>
          <a:stretch>
            <a:fillRect/>
          </a:stretch>
        </p:blipFill>
        <p:spPr bwMode="auto">
          <a:xfrm>
            <a:off x="1333618" y="1524470"/>
            <a:ext cx="5619108" cy="3156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164" name="Group 20"/>
          <p:cNvGrpSpPr/>
          <p:nvPr/>
        </p:nvGrpSpPr>
        <p:grpSpPr>
          <a:xfrm>
            <a:off x="7429386" y="1618962"/>
            <a:ext cx="3714575" cy="2857849"/>
            <a:chOff x="3016" y="1253"/>
            <a:chExt cx="2177" cy="1497"/>
          </a:xfrm>
        </p:grpSpPr>
        <p:sp>
          <p:nvSpPr>
            <p:cNvPr id="11269" name="AutoShape 27"/>
            <p:cNvSpPr>
              <a:spLocks noChangeArrowheads="1"/>
            </p:cNvSpPr>
            <p:nvPr/>
          </p:nvSpPr>
          <p:spPr bwMode="auto">
            <a:xfrm>
              <a:off x="3016" y="1253"/>
              <a:ext cx="2177" cy="590"/>
            </a:xfrm>
            <a:prstGeom prst="wedgeRoundRectCallout">
              <a:avLst>
                <a:gd name="adj1" fmla="val -1907"/>
                <a:gd name="adj2" fmla="val 74407"/>
                <a:gd name="adj3" fmla="val 16667"/>
              </a:avLst>
            </a:prstGeom>
            <a:solidFill>
              <a:srgbClr val="FFFFFF"/>
            </a:solidFill>
            <a:ln w="19050">
              <a:solidFill>
                <a:srgbClr val="3399FF"/>
              </a:solidFill>
              <a:miter lim="800000"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20000"/>
                </a:lnSpc>
              </a:pPr>
              <a:r>
                <a:rPr lang="en-US" altLang="zh-CN" sz="2645">
                  <a:latin typeface="楷体" panose="02010609060101010101" pitchFamily="49" charset="-122"/>
                  <a:ea typeface="楷体" panose="02010609060101010101" pitchFamily="49" charset="-122"/>
                </a:rPr>
                <a:t>1</a:t>
              </a:r>
              <a:r>
                <a:rPr lang="zh-CN" altLang="en-US" sz="2645">
                  <a:latin typeface="楷体" panose="02010609060101010101" pitchFamily="49" charset="-122"/>
                  <a:ea typeface="楷体" panose="02010609060101010101" pitchFamily="49" charset="-122"/>
                </a:rPr>
                <a:t>平方千米比</a:t>
              </a:r>
              <a:r>
                <a:rPr lang="en-US" altLang="zh-CN" sz="2645">
                  <a:latin typeface="楷体" panose="02010609060101010101" pitchFamily="49" charset="-122"/>
                  <a:ea typeface="楷体" panose="02010609060101010101" pitchFamily="49" charset="-122"/>
                </a:rPr>
                <a:t>2</a:t>
              </a:r>
              <a:r>
                <a:rPr lang="zh-CN" altLang="en-US" sz="2645">
                  <a:latin typeface="楷体" panose="02010609060101010101" pitchFamily="49" charset="-122"/>
                  <a:ea typeface="楷体" panose="02010609060101010101" pitchFamily="49" charset="-122"/>
                </a:rPr>
                <a:t>个天安门广场还要大一些。</a:t>
              </a:r>
              <a:endParaRPr lang="zh-CN" altLang="en-US" sz="2645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pic>
          <p:nvPicPr>
            <p:cNvPr id="11270" name="Picture 15" descr="男天使"/>
            <p:cNvPicPr>
              <a:picLocks noChangeAspect="1" noChangeArrowheads="1"/>
            </p:cNvPicPr>
            <p:nvPr/>
          </p:nvPicPr>
          <p:blipFill>
            <a:blip r:embed="rId2" cstate="email"/>
            <a:stretch>
              <a:fillRect/>
            </a:stretch>
          </p:blipFill>
          <p:spPr bwMode="auto">
            <a:xfrm>
              <a:off x="3969" y="1859"/>
              <a:ext cx="960" cy="8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7" name="组合 6"/>
          <p:cNvGrpSpPr/>
          <p:nvPr/>
        </p:nvGrpSpPr>
        <p:grpSpPr>
          <a:xfrm>
            <a:off x="162" y="24441"/>
            <a:ext cx="3069862" cy="1455636"/>
            <a:chOff x="2794491" y="18330"/>
            <a:chExt cx="2302397" cy="1091727"/>
          </a:xfrm>
        </p:grpSpPr>
        <p:sp>
          <p:nvSpPr>
            <p:cNvPr id="8" name="圆角矩形 21"/>
            <p:cNvSpPr/>
            <p:nvPr/>
          </p:nvSpPr>
          <p:spPr>
            <a:xfrm>
              <a:off x="3420532" y="335566"/>
              <a:ext cx="1676356" cy="475884"/>
            </a:xfrm>
            <a:prstGeom prst="roundRect">
              <a:avLst/>
            </a:prstGeom>
            <a:solidFill>
              <a:srgbClr val="31859C">
                <a:alpha val="58039"/>
              </a:srgbClr>
            </a:solidFill>
            <a:ln w="127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ea typeface="楷体" panose="02010609060101010101" pitchFamily="49" charset="-122"/>
              </a:endParaRPr>
            </a:p>
          </p:txBody>
        </p:sp>
        <p:pic>
          <p:nvPicPr>
            <p:cNvPr id="9" name="Picture 2" descr="C:\Users\chinaedu\Downloads\速写风格卡通学士帽和书本手绘免扣素材.png"/>
            <p:cNvPicPr>
              <a:picLocks noChangeAspect="1" noChangeArrowheads="1"/>
            </p:cNvPicPr>
            <p:nvPr/>
          </p:nvPicPr>
          <p:blipFill>
            <a:blip r:embed="rId3" cstate="email"/>
            <a:stretch>
              <a:fillRect/>
            </a:stretch>
          </p:blipFill>
          <p:spPr bwMode="auto">
            <a:xfrm>
              <a:off x="2794491" y="18330"/>
              <a:ext cx="1091727" cy="109172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0" name="矩形 9"/>
            <p:cNvSpPr/>
            <p:nvPr/>
          </p:nvSpPr>
          <p:spPr>
            <a:xfrm>
              <a:off x="3682133" y="335566"/>
              <a:ext cx="1374415" cy="43858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3200" b="1" noProof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黑体" panose="02010609060101010101" pitchFamily="49" charset="-122"/>
                  <a:ea typeface="黑体" panose="02010609060101010101" pitchFamily="49" charset="-122"/>
                </a:rPr>
                <a:t>探究新知</a:t>
              </a:r>
              <a:endParaRPr lang="zh-CN" altLang="en-US" sz="3200" b="1" noProof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66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Box 3"/>
          <p:cNvSpPr/>
          <p:nvPr/>
        </p:nvSpPr>
        <p:spPr>
          <a:xfrm>
            <a:off x="1109664" y="3614738"/>
            <a:ext cx="5056187" cy="646331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>
            <a:spAutoFit/>
          </a:bodyPr>
          <a:lstStyle/>
          <a:p>
            <a:pPr defTabSz="911225" eaLnBrk="0" hangingPunct="0">
              <a:buClrTx/>
              <a:buSzTx/>
              <a:buFont typeface="Arial" panose="020B0604020202020204" pitchFamily="34" charset="0"/>
              <a:buNone/>
            </a:pPr>
            <a:r>
              <a:rPr lang="zh-CN" altLang="en-US" sz="2100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    北京的故宫是是世界上最大的宫殿，</a:t>
            </a:r>
            <a:endParaRPr lang="en-US" altLang="zh-CN" sz="2100">
              <a:latin typeface="黑体" panose="02010609060101010101" pitchFamily="49" charset="-122"/>
              <a:ea typeface="黑体" panose="02010609060101010101" pitchFamily="49" charset="-122"/>
              <a:sym typeface="Wingdings" panose="05000000000000000000" pitchFamily="2" charset="2"/>
            </a:endParaRPr>
          </a:p>
          <a:p>
            <a:pPr defTabSz="911225" eaLnBrk="0" hangingPunct="0">
              <a:buClrTx/>
              <a:buSzTx/>
              <a:buFont typeface="Arial" panose="020B0604020202020204" pitchFamily="34" charset="0"/>
              <a:buNone/>
            </a:pPr>
            <a:r>
              <a:rPr lang="zh-CN" altLang="en-US" sz="2100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占地面积接近</a:t>
            </a:r>
            <a:r>
              <a:rPr lang="en-US" altLang="zh-CN" sz="21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1</a:t>
            </a:r>
            <a:r>
              <a:rPr lang="zh-CN" altLang="en-US" sz="21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平方千米</a:t>
            </a:r>
            <a:r>
              <a:rPr lang="zh-CN" altLang="en-US" sz="2100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。</a:t>
            </a:r>
            <a:endParaRPr lang="zh-CN" altLang="en-US" sz="210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16387" name="图片 5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642938" y="1357313"/>
            <a:ext cx="5840412" cy="196691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6388" name="矩形 4"/>
          <p:cNvSpPr/>
          <p:nvPr/>
        </p:nvSpPr>
        <p:spPr>
          <a:xfrm>
            <a:off x="193676" y="636589"/>
            <a:ext cx="3288080" cy="430887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defTabSz="911225">
              <a:buClrTx/>
              <a:buSzTx/>
              <a:buFont typeface="Arial" panose="020B0604020202020204" pitchFamily="34" charset="0"/>
              <a:buNone/>
            </a:pPr>
            <a:r>
              <a:rPr lang="zh-CN" altLang="en-US" sz="2200">
                <a:solidFill>
                  <a:srgbClr val="E46C0A"/>
                </a:solidFill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❀ 建立</a:t>
            </a:r>
            <a:r>
              <a:rPr lang="en-US" altLang="zh-CN" sz="2200">
                <a:solidFill>
                  <a:srgbClr val="E46C0A"/>
                </a:solidFill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1</a:t>
            </a:r>
            <a:r>
              <a:rPr lang="zh-CN" altLang="en-US" sz="2200">
                <a:solidFill>
                  <a:srgbClr val="E46C0A"/>
                </a:solidFill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平方千米的表象</a:t>
            </a:r>
            <a:endParaRPr lang="zh-CN" altLang="en-US" sz="2200">
              <a:solidFill>
                <a:srgbClr val="E46C0A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6" grpId="0"/>
    </p:bldLst>
  </p:timing>
</p:sld>
</file>

<file path=ppt/tags/tag1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  <p:tag name="commondata" val="eyJoZGlkIjoiN2YzNjBkOTgyNWQ1YTMxYzM3MzMwNWFiODNmOWIzYWMifQ=="/>
</p:tagLst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微软雅黑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微软雅黑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1843</Words>
  <Application>WPS 演示</Application>
  <PresentationFormat>自定义</PresentationFormat>
  <Paragraphs>162</Paragraphs>
  <Slides>15</Slides>
  <Notes>7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15</vt:i4>
      </vt:variant>
    </vt:vector>
  </HeadingPairs>
  <TitlesOfParts>
    <vt:vector size="29" baseType="lpstr">
      <vt:lpstr>Arial</vt:lpstr>
      <vt:lpstr>宋体</vt:lpstr>
      <vt:lpstr>Wingdings</vt:lpstr>
      <vt:lpstr>微软雅黑</vt:lpstr>
      <vt:lpstr>Calibri</vt:lpstr>
      <vt:lpstr>楷体</vt:lpstr>
      <vt:lpstr>黑体</vt:lpstr>
      <vt:lpstr>思源宋体 CN Heavy</vt:lpstr>
      <vt:lpstr>楷体_GB2312</vt:lpstr>
      <vt:lpstr>新宋体</vt:lpstr>
      <vt:lpstr>思源宋体 CN</vt:lpstr>
      <vt:lpstr>Arial</vt:lpstr>
      <vt:lpstr>Arial Unicode MS</vt:lpstr>
      <vt:lpstr>第一PPT模板网-WWW.1PPT.COM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《平方千米的认识》公顷和平方千米PPT课件下载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lastModifiedBy>罗</cp:lastModifiedBy>
  <cp:revision>4</cp:revision>
  <cp:lastPrinted>2022-05-29T10:17:00Z</cp:lastPrinted>
  <dcterms:created xsi:type="dcterms:W3CDTF">2022-05-29T10:17:00Z</dcterms:created>
  <dcterms:modified xsi:type="dcterms:W3CDTF">2023-10-27T08:59:28Z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B019DFDC6840476CBAAA4379A8E01971_12</vt:lpwstr>
  </property>
  <property fmtid="{D5CDD505-2E9C-101B-9397-08002B2CF9AE}" pid="3" name="KSOProductBuildVer">
    <vt:lpwstr>2052-12.1.0.15712</vt:lpwstr>
  </property>
</Properties>
</file>