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9" r:id="rId3"/>
    <p:sldId id="305" r:id="rId5"/>
    <p:sldId id="261" r:id="rId6"/>
    <p:sldId id="297" r:id="rId7"/>
    <p:sldId id="265" r:id="rId8"/>
    <p:sldId id="266" r:id="rId9"/>
    <p:sldId id="260" r:id="rId10"/>
    <p:sldId id="267" r:id="rId11"/>
    <p:sldId id="269" r:id="rId12"/>
    <p:sldId id="323" r:id="rId13"/>
    <p:sldId id="268" r:id="rId14"/>
    <p:sldId id="288" r:id="rId15"/>
    <p:sldId id="300" r:id="rId16"/>
    <p:sldId id="304" r:id="rId17"/>
    <p:sldId id="296" r:id="rId18"/>
  </p:sldIdLst>
  <p:sldSz cx="9144000" cy="5143500" type="screen16x9"/>
  <p:notesSz cx="6858000" cy="9144000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79" autoAdjust="0"/>
    <p:restoredTop sz="94660"/>
  </p:normalViewPr>
  <p:slideViewPr>
    <p:cSldViewPr snapToGrid="0">
      <p:cViewPr>
        <p:scale>
          <a:sx n="130" d="100"/>
          <a:sy n="130" d="100"/>
        </p:scale>
        <p:origin x="-1074" y="-3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3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BECED-278F-4246-B419-48BE8B504C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16E94-A740-4B50-9F85-C312AB511C1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F16E94-A740-4B50-9F85-C312AB511C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5C70-2BE2-4D8F-9F46-03614305B2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CB68F-FC03-4AB6-AEE2-0DB7C6FCDF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2.png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12.xml"/><Relationship Id="rId7" Type="http://schemas.openxmlformats.org/officeDocument/2006/relationships/image" Target="../media/image23.png"/><Relationship Id="rId6" Type="http://schemas.openxmlformats.org/officeDocument/2006/relationships/image" Target="../media/image22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0" Type="http://schemas.openxmlformats.org/officeDocument/2006/relationships/notesSlide" Target="../notesSlides/notesSlide1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.xml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5.xml"/><Relationship Id="rId2" Type="http://schemas.openxmlformats.org/officeDocument/2006/relationships/image" Target="../media/image16.jpe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.xml"/><Relationship Id="rId2" Type="http://schemas.openxmlformats.org/officeDocument/2006/relationships/image" Target="../media/image16.jpe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fanwen/" TargetMode="External"/><Relationship Id="rId8" Type="http://schemas.openxmlformats.org/officeDocument/2006/relationships/hyperlink" Target="http://www.1ppt.com/ziliao/" TargetMode="External"/><Relationship Id="rId7" Type="http://schemas.openxmlformats.org/officeDocument/2006/relationships/hyperlink" Target="http://www.1ppt.com/powerpoint/" TargetMode="External"/><Relationship Id="rId6" Type="http://schemas.openxmlformats.org/officeDocument/2006/relationships/hyperlink" Target="http://www.1ppt.com/xiazai/" TargetMode="External"/><Relationship Id="rId5" Type="http://schemas.openxmlformats.org/officeDocument/2006/relationships/hyperlink" Target="http://www.1ppt.com/tubiao/" TargetMode="External"/><Relationship Id="rId4" Type="http://schemas.openxmlformats.org/officeDocument/2006/relationships/hyperlink" Target="http://www.1ppt.com/beijing/" TargetMode="External"/><Relationship Id="rId3" Type="http://schemas.openxmlformats.org/officeDocument/2006/relationships/hyperlink" Target="http://www.1ppt.com/sucai/" TargetMode="External"/><Relationship Id="rId29" Type="http://schemas.openxmlformats.org/officeDocument/2006/relationships/slideLayout" Target="../slideLayouts/slideLayout12.xml"/><Relationship Id="rId28" Type="http://schemas.openxmlformats.org/officeDocument/2006/relationships/tags" Target="../tags/tag7.xml"/><Relationship Id="rId27" Type="http://schemas.openxmlformats.org/officeDocument/2006/relationships/image" Target="../media/image20.jpeg"/><Relationship Id="rId26" Type="http://schemas.openxmlformats.org/officeDocument/2006/relationships/image" Target="../media/image19.png"/><Relationship Id="rId25" Type="http://schemas.openxmlformats.org/officeDocument/2006/relationships/image" Target="../media/image18.jpeg"/><Relationship Id="rId24" Type="http://schemas.openxmlformats.org/officeDocument/2006/relationships/image" Target="../media/image7.png"/><Relationship Id="rId23" Type="http://schemas.openxmlformats.org/officeDocument/2006/relationships/hyperlink" Target="http://www.1ppt.com/kejian/lishi/" TargetMode="External"/><Relationship Id="rId22" Type="http://schemas.openxmlformats.org/officeDocument/2006/relationships/hyperlink" Target="http://www.1ppt.com/kejian/dili/" TargetMode="External"/><Relationship Id="rId21" Type="http://schemas.openxmlformats.org/officeDocument/2006/relationships/hyperlink" Target="http://www.1ppt.com/kejian/shengwu/" TargetMode="External"/><Relationship Id="rId20" Type="http://schemas.openxmlformats.org/officeDocument/2006/relationships/hyperlink" Target="http://www.1ppt.com/kejian/huaxue/" TargetMode="External"/><Relationship Id="rId2" Type="http://schemas.openxmlformats.org/officeDocument/2006/relationships/hyperlink" Target="http://www.1ppt.com/moban/" TargetMode="External"/><Relationship Id="rId19" Type="http://schemas.openxmlformats.org/officeDocument/2006/relationships/hyperlink" Target="http://www.1ppt.com/kejian/wuli/" TargetMode="External"/><Relationship Id="rId18" Type="http://schemas.openxmlformats.org/officeDocument/2006/relationships/hyperlink" Target="http://www.1ppt.com/kejian/kexue/" TargetMode="External"/><Relationship Id="rId17" Type="http://schemas.openxmlformats.org/officeDocument/2006/relationships/hyperlink" Target="http://www.1ppt.com/kejian/meishu/" TargetMode="External"/><Relationship Id="rId16" Type="http://schemas.openxmlformats.org/officeDocument/2006/relationships/hyperlink" Target="http://www.1ppt.com/kejian/yingyu/" TargetMode="External"/><Relationship Id="rId15" Type="http://schemas.openxmlformats.org/officeDocument/2006/relationships/hyperlink" Target="http://www.1ppt.com/kejian/shuxue/" TargetMode="External"/><Relationship Id="rId14" Type="http://schemas.openxmlformats.org/officeDocument/2006/relationships/hyperlink" Target="http://www.1ppt.com/kejian/yuwen/" TargetMode="External"/><Relationship Id="rId13" Type="http://schemas.openxmlformats.org/officeDocument/2006/relationships/hyperlink" Target="http://www.1ppt.com/kejian/" TargetMode="External"/><Relationship Id="rId12" Type="http://schemas.openxmlformats.org/officeDocument/2006/relationships/hyperlink" Target="http://www.1ppt.cn/" TargetMode="External"/><Relationship Id="rId11" Type="http://schemas.openxmlformats.org/officeDocument/2006/relationships/hyperlink" Target="http://www.1ppt.com/jiaoan/" TargetMode="External"/><Relationship Id="rId10" Type="http://schemas.openxmlformats.org/officeDocument/2006/relationships/hyperlink" Target="http://www.1ppt.com/shiti/" TargetMode="External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9653480">
            <a:off x="2386920" y="3239623"/>
            <a:ext cx="2028775" cy="270503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1104" y="2007476"/>
            <a:ext cx="3421247" cy="3513047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912904" flipH="1" flipV="1">
            <a:off x="-608709" y="-31761"/>
            <a:ext cx="1961567" cy="214074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7493330" flipH="1" flipV="1">
            <a:off x="7671341" y="62578"/>
            <a:ext cx="1978964" cy="215973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1225923" flipH="1" flipV="1">
            <a:off x="7764135" y="3020333"/>
            <a:ext cx="1975351" cy="2155792"/>
          </a:xfrm>
          <a:prstGeom prst="rect">
            <a:avLst/>
          </a:prstGeom>
        </p:spPr>
      </p:pic>
      <p:sp>
        <p:nvSpPr>
          <p:cNvPr id="37" name="Rectangle 20"/>
          <p:cNvSpPr>
            <a:spLocks noChangeArrowheads="1"/>
          </p:cNvSpPr>
          <p:nvPr/>
        </p:nvSpPr>
        <p:spPr bwMode="auto">
          <a:xfrm>
            <a:off x="2880871" y="2429978"/>
            <a:ext cx="4610739" cy="44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9pPr>
          </a:lstStyle>
          <a:p>
            <a:pPr algn="r" defTabSz="725805"/>
            <a:r>
              <a:rPr lang="zh-CN" altLang="en-US" sz="2800" dirty="0">
                <a:solidFill>
                  <a:schemeClr val="accent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人教版小学数学四年级上册</a:t>
            </a:r>
            <a:endParaRPr lang="zh-CN" altLang="zh-CN" sz="2800" dirty="0">
              <a:solidFill>
                <a:schemeClr val="accent1">
                  <a:lumMod val="50000"/>
                  <a:lumOff val="50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39" name="TextBox 5"/>
          <p:cNvSpPr txBox="1"/>
          <p:nvPr/>
        </p:nvSpPr>
        <p:spPr>
          <a:xfrm>
            <a:off x="3027761" y="1514706"/>
            <a:ext cx="4610739" cy="627260"/>
          </a:xfrm>
          <a:prstGeom prst="rect">
            <a:avLst/>
          </a:prstGeom>
          <a:noFill/>
        </p:spPr>
        <p:txBody>
          <a:bodyPr wrap="square" lIns="72554" tIns="36277" rIns="72554" bIns="36277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398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线段、直线、射线</a:t>
            </a:r>
            <a:endParaRPr lang="zh-CN" altLang="en-US" sz="3600" dirty="0">
              <a:solidFill>
                <a:srgbClr val="398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3027761" y="2231492"/>
            <a:ext cx="453043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custDataLst>
      <p:tags r:id="rId6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 txBox="1"/>
          <p:nvPr/>
        </p:nvSpPr>
        <p:spPr>
          <a:xfrm>
            <a:off x="3077437" y="293679"/>
            <a:ext cx="5254954" cy="4572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buNone/>
            </a:pPr>
            <a:endParaRPr lang="zh-CN" altLang="en-US" sz="2800">
              <a:solidFill>
                <a:srgbClr val="398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2"/>
          <p:cNvCxnSpPr/>
          <p:nvPr/>
        </p:nvCxnSpPr>
        <p:spPr>
          <a:xfrm flipH="1">
            <a:off x="8433041" y="361085"/>
            <a:ext cx="0" cy="53949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442838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321826" y="0"/>
            <a:ext cx="1916485" cy="212734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5879805" y="441251"/>
            <a:ext cx="2285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画一画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97441" y="879006"/>
            <a:ext cx="1738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1.</a:t>
            </a:r>
            <a:r>
              <a:rPr lang="zh-CN" altLang="en-US"/>
              <a:t>画一条线段</a:t>
            </a:r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2339709" y="1674629"/>
            <a:ext cx="3237614" cy="0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171700" y="1257983"/>
            <a:ext cx="207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5438553" y="1238161"/>
            <a:ext cx="318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797441" y="1906816"/>
            <a:ext cx="1523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2.</a:t>
            </a:r>
            <a:r>
              <a:rPr lang="zh-CN" altLang="en-US"/>
              <a:t>画一条直线</a:t>
            </a:r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604770" y="2291065"/>
            <a:ext cx="207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901564" y="2353546"/>
            <a:ext cx="318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3852228" y="2300507"/>
            <a:ext cx="31897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noProof="0">
                <a:ln>
                  <a:noFill/>
                </a:ln>
                <a:solidFill>
                  <a:srgbClr val="3A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l</a:t>
            </a:r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97441" y="3169091"/>
            <a:ext cx="1523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3.</a:t>
            </a:r>
            <a:r>
              <a:rPr lang="zh-CN" altLang="en-US"/>
              <a:t>画一条射线</a:t>
            </a:r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171700" y="3506145"/>
            <a:ext cx="207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4412629" y="3544729"/>
            <a:ext cx="318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270879" y="2678641"/>
            <a:ext cx="3306179" cy="104182"/>
            <a:chOff x="2834124" y="2622761"/>
            <a:chExt cx="3306179" cy="104182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834124" y="2667285"/>
              <a:ext cx="3306179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3296092" y="2637896"/>
              <a:ext cx="79745" cy="8904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椭圆 1"/>
            <p:cNvSpPr/>
            <p:nvPr/>
          </p:nvSpPr>
          <p:spPr>
            <a:xfrm>
              <a:off x="5524396" y="2622761"/>
              <a:ext cx="79745" cy="8904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379050" y="3824921"/>
            <a:ext cx="3365205" cy="89047"/>
            <a:chOff x="2679405" y="2843846"/>
            <a:chExt cx="3365205" cy="89047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2679405" y="2894441"/>
              <a:ext cx="3365205" cy="0"/>
            </a:xfrm>
            <a:prstGeom prst="line">
              <a:avLst/>
            </a:prstGeom>
            <a:ln>
              <a:solidFill>
                <a:srgbClr val="C00000"/>
              </a:solidFill>
              <a:headEnd type="oval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" name="椭圆 3"/>
            <p:cNvSpPr/>
            <p:nvPr/>
          </p:nvSpPr>
          <p:spPr>
            <a:xfrm>
              <a:off x="4822936" y="2843846"/>
              <a:ext cx="79745" cy="8904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4" grpId="0"/>
      <p:bldP spid="27" grpId="0"/>
      <p:bldP spid="28" grpId="0"/>
      <p:bldP spid="29" grpId="0"/>
      <p:bldP spid="33" grpId="0"/>
      <p:bldP spid="34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 txBox="1"/>
          <p:nvPr/>
        </p:nvSpPr>
        <p:spPr>
          <a:xfrm>
            <a:off x="3168502" y="415541"/>
            <a:ext cx="5254954" cy="4572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buNone/>
            </a:pPr>
            <a:r>
              <a:rPr lang="zh-CN" altLang="en-US" sz="2800">
                <a:solidFill>
                  <a:srgbClr val="398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小组讨论</a:t>
            </a:r>
            <a:endParaRPr lang="zh-CN" altLang="en-US" sz="2800">
              <a:solidFill>
                <a:srgbClr val="398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2"/>
          <p:cNvCxnSpPr/>
          <p:nvPr/>
        </p:nvCxnSpPr>
        <p:spPr>
          <a:xfrm flipH="1">
            <a:off x="8433041" y="361085"/>
            <a:ext cx="0" cy="53949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505056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1225923" flipH="1" flipV="1">
            <a:off x="7764135" y="3020333"/>
            <a:ext cx="1975351" cy="2155792"/>
          </a:xfrm>
          <a:prstGeom prst="rect">
            <a:avLst/>
          </a:prstGeom>
        </p:spPr>
      </p:pic>
      <p:graphicFrame>
        <p:nvGraphicFramePr>
          <p:cNvPr id="24" name="表格 8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488556" y="1581742"/>
          <a:ext cx="6096000" cy="2575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411480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highlight>
                            <a:srgbClr val="0000FF"/>
                          </a:highlight>
                        </a:rPr>
                        <a:t>名称</a:t>
                      </a:r>
                      <a:endParaRPr lang="zh-CN" altLang="en-US" dirty="0"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rgbClr val="FFC000">
                        <a:alpha val="28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CN" altLang="en-US">
                          <a:highlight>
                            <a:srgbClr val="0000FF"/>
                          </a:highlight>
                        </a:rPr>
                        <a:t>区别</a:t>
                      </a:r>
                      <a:endParaRPr lang="zh-CN" altLang="en-US"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rgbClr val="FFC000">
                        <a:alpha val="28000"/>
                      </a:srgbClr>
                    </a:solidFill>
                  </a:tcPr>
                </a:tc>
                <a:tc hMerge="1">
                  <a:tcPr>
                    <a:solidFill>
                      <a:srgbClr val="FFC000">
                        <a:alpha val="28000"/>
                      </a:srgbClr>
                    </a:solidFill>
                  </a:tcPr>
                </a:tc>
                <a:tc hMerge="1">
                  <a:tcPr>
                    <a:solidFill>
                      <a:srgbClr val="FFC00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>
                          <a:highlight>
                            <a:srgbClr val="0000FF"/>
                          </a:highlight>
                        </a:rPr>
                        <a:t>联系</a:t>
                      </a:r>
                      <a:endParaRPr lang="zh-CN" altLang="en-US"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rgbClr val="FFC000">
                        <a:alpha val="28000"/>
                      </a:srgbClr>
                    </a:solidFill>
                  </a:tcPr>
                </a:tc>
              </a:tr>
              <a:tr h="411547">
                <a:tc vMerge="1">
                  <a:tcPr>
                    <a:solidFill>
                      <a:schemeClr val="accent1">
                        <a:tint val="4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highlight>
                            <a:srgbClr val="0000FF"/>
                          </a:highlight>
                        </a:rPr>
                        <a:t>端点个数</a:t>
                      </a:r>
                      <a:endParaRPr lang="zh-CN" altLang="en-US" dirty="0"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>
                          <a:highlight>
                            <a:srgbClr val="0000FF"/>
                          </a:highlight>
                        </a:rPr>
                        <a:t>延伸情况</a:t>
                      </a:r>
                      <a:endParaRPr lang="zh-CN" altLang="en-US"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>
                          <a:highlight>
                            <a:srgbClr val="0000FF"/>
                          </a:highlight>
                        </a:rPr>
                        <a:t>长度</a:t>
                      </a:r>
                      <a:endParaRPr lang="zh-CN" altLang="en-US"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28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zh-CN" altLang="en-US" b="1">
                        <a:solidFill>
                          <a:schemeClr val="accent1"/>
                        </a:solidFill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28000"/>
                      </a:schemeClr>
                    </a:solidFill>
                  </a:tcPr>
                </a:tc>
              </a:tr>
              <a:tr h="535067">
                <a:tc>
                  <a:txBody>
                    <a:bodyPr/>
                    <a:lstStyle/>
                    <a:p>
                      <a:r>
                        <a:rPr lang="zh-CN" altLang="en-US">
                          <a:highlight>
                            <a:srgbClr val="0000FF"/>
                          </a:highlight>
                        </a:rPr>
                        <a:t>     线段</a:t>
                      </a:r>
                      <a:endParaRPr lang="zh-CN" altLang="en-US"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b="1">
                        <a:solidFill>
                          <a:schemeClr val="accent1"/>
                        </a:solidFill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b="1">
                        <a:solidFill>
                          <a:schemeClr val="accent1"/>
                        </a:solidFill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b="1">
                        <a:solidFill>
                          <a:schemeClr val="accent1"/>
                        </a:solidFill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28000"/>
                      </a:schemeClr>
                    </a:solidFill>
                  </a:tcPr>
                </a:tc>
                <a:tc vMerge="1">
                  <a:tcPr>
                    <a:solidFill>
                      <a:schemeClr val="accent1">
                        <a:tint val="20000"/>
                        <a:alpha val="28000"/>
                      </a:schemeClr>
                    </a:solidFill>
                  </a:tcPr>
                </a:tc>
              </a:tr>
              <a:tr h="632637">
                <a:tc>
                  <a:txBody>
                    <a:bodyPr/>
                    <a:lstStyle/>
                    <a:p>
                      <a:r>
                        <a:rPr lang="zh-CN" altLang="en-US">
                          <a:highlight>
                            <a:srgbClr val="0000FF"/>
                          </a:highlight>
                        </a:rPr>
                        <a:t>     直线</a:t>
                      </a:r>
                      <a:endParaRPr lang="zh-CN" altLang="en-US"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b="1">
                        <a:solidFill>
                          <a:schemeClr val="accent1"/>
                        </a:solidFill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b="1">
                        <a:solidFill>
                          <a:schemeClr val="accent1"/>
                        </a:solidFill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b="1">
                        <a:solidFill>
                          <a:schemeClr val="accent1"/>
                        </a:solidFill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28000"/>
                      </a:schemeClr>
                    </a:solidFill>
                  </a:tcPr>
                </a:tc>
                <a:tc vMerge="1">
                  <a:tcPr>
                    <a:solidFill>
                      <a:schemeClr val="accent1">
                        <a:tint val="40000"/>
                        <a:alpha val="28000"/>
                      </a:schemeClr>
                    </a:solidFill>
                  </a:tcPr>
                </a:tc>
              </a:tr>
              <a:tr h="584790">
                <a:tc>
                  <a:txBody>
                    <a:bodyPr/>
                    <a:lstStyle/>
                    <a:p>
                      <a:r>
                        <a:rPr lang="zh-CN" altLang="en-US">
                          <a:highlight>
                            <a:srgbClr val="0000FF"/>
                          </a:highlight>
                        </a:rPr>
                        <a:t>     射线</a:t>
                      </a:r>
                      <a:endParaRPr lang="zh-CN" altLang="en-US"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b="1">
                        <a:solidFill>
                          <a:schemeClr val="accent1"/>
                        </a:solidFill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b="1">
                        <a:solidFill>
                          <a:schemeClr val="accent1"/>
                        </a:solidFill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b="1">
                        <a:solidFill>
                          <a:schemeClr val="accent1"/>
                        </a:solidFill>
                        <a:highlight>
                          <a:srgbClr val="0000FF"/>
                        </a:highlight>
                      </a:endParaRPr>
                    </a:p>
                  </a:txBody>
                  <a:tcPr>
                    <a:solidFill>
                      <a:schemeClr val="accent1">
                        <a:tint val="20000"/>
                        <a:alpha val="28000"/>
                      </a:schemeClr>
                    </a:solidFill>
                  </a:tcPr>
                </a:tc>
                <a:tc vMerge="1">
                  <a:tcPr>
                    <a:solidFill>
                      <a:schemeClr val="accent1">
                        <a:tint val="20000"/>
                        <a:alpha val="28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5" name="文本框 24"/>
          <p:cNvSpPr txBox="1"/>
          <p:nvPr/>
        </p:nvSpPr>
        <p:spPr>
          <a:xfrm>
            <a:off x="3184102" y="2486708"/>
            <a:ext cx="324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3168502" y="2987645"/>
            <a:ext cx="324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0</a:t>
            </a:r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180850" y="3620030"/>
            <a:ext cx="484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935816" y="2341314"/>
            <a:ext cx="1201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不能向两端延伸</a:t>
            </a:r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993606" y="2927976"/>
            <a:ext cx="1281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可以向两端延伸</a:t>
            </a:r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3993606" y="3542653"/>
            <a:ext cx="1281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只能向一端延伸</a:t>
            </a:r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172741" y="2500204"/>
            <a:ext cx="1201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可以度量</a:t>
            </a:r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5172740" y="3069972"/>
            <a:ext cx="1201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不能度量</a:t>
            </a:r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178057" y="3670834"/>
            <a:ext cx="1201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不能度量</a:t>
            </a:r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453965" y="2126005"/>
            <a:ext cx="12014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三者都是直的，</a:t>
            </a:r>
            <a:endParaRPr lang="zh-CN" altLang="en-US"/>
          </a:p>
          <a:p>
            <a:r>
              <a:rPr lang="zh-CN" altLang="en-US"/>
              <a:t>线段和射线都可以看作是直线的一部分。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/>
      <p:bldP spid="26" grpId="0"/>
      <p:bldP spid="27" grpId="0"/>
      <p:bldP spid="28" grpId="0"/>
      <p:bldP spid="29" grpId="0"/>
      <p:bldP spid="30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8"/>
          <p:cNvSpPr txBox="1"/>
          <p:nvPr/>
        </p:nvSpPr>
        <p:spPr>
          <a:xfrm>
            <a:off x="3069182" y="285424"/>
            <a:ext cx="5254954" cy="4572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buNone/>
            </a:pPr>
            <a:endParaRPr lang="zh-CN" altLang="en-US" sz="2800">
              <a:solidFill>
                <a:srgbClr val="398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Straight Connector 12"/>
          <p:cNvCxnSpPr/>
          <p:nvPr/>
        </p:nvCxnSpPr>
        <p:spPr>
          <a:xfrm flipH="1">
            <a:off x="8433041" y="361085"/>
            <a:ext cx="0" cy="53949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6432698" y="361085"/>
            <a:ext cx="1786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练一练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5056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97560" y="1081405"/>
            <a:ext cx="535813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2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</a:t>
            </a:r>
            <a:r>
              <a:rPr lang="zh-CN" altLang="en-US" sz="2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判断：正确的画（✔）错误的画（✖）</a:t>
            </a:r>
            <a:endParaRPr lang="zh-CN" altLang="en-US" sz="2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4825" y="2003425"/>
            <a:ext cx="8305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0070C0"/>
                </a:solidFill>
              </a:rPr>
              <a:t>（</a:t>
            </a:r>
            <a:r>
              <a:rPr lang="en-US" altLang="zh-CN" sz="2000" b="1">
                <a:solidFill>
                  <a:srgbClr val="0070C0"/>
                </a:solidFill>
              </a:rPr>
              <a:t>1</a:t>
            </a:r>
            <a:r>
              <a:rPr lang="zh-CN" altLang="en-US" sz="2000" b="1">
                <a:solidFill>
                  <a:srgbClr val="0070C0"/>
                </a:solidFill>
              </a:rPr>
              <a:t>）直线没有端点，射线有一个端点，线段有两个端点。   （         ）</a:t>
            </a:r>
            <a:endParaRPr lang="zh-CN" altLang="en-US" sz="2000" b="1">
              <a:solidFill>
                <a:srgbClr val="0070C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4706" y="2585561"/>
            <a:ext cx="771392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0070C0"/>
                </a:solidFill>
                <a:sym typeface="+mn-ea"/>
              </a:rPr>
              <a:t>（</a:t>
            </a:r>
            <a:r>
              <a:rPr lang="en-US" altLang="zh-CN" sz="2000" b="1">
                <a:solidFill>
                  <a:srgbClr val="0070C0"/>
                </a:solidFill>
                <a:sym typeface="+mn-ea"/>
              </a:rPr>
              <a:t>2</a:t>
            </a:r>
            <a:r>
              <a:rPr lang="zh-CN" altLang="en-US" sz="2000" b="1">
                <a:solidFill>
                  <a:srgbClr val="0070C0"/>
                </a:solidFill>
                <a:sym typeface="+mn-ea"/>
              </a:rPr>
              <a:t>）一条射线长</a:t>
            </a:r>
            <a:r>
              <a:rPr lang="en-US" altLang="zh-CN" sz="2000" b="1">
                <a:solidFill>
                  <a:srgbClr val="0070C0"/>
                </a:solidFill>
                <a:sym typeface="+mn-ea"/>
              </a:rPr>
              <a:t>8</a:t>
            </a:r>
            <a:r>
              <a:rPr lang="zh-CN" altLang="en-US" sz="2000" b="1">
                <a:solidFill>
                  <a:srgbClr val="0070C0"/>
                </a:solidFill>
                <a:sym typeface="+mn-ea"/>
              </a:rPr>
              <a:t>厘米。                                                               </a:t>
            </a:r>
            <a:r>
              <a:rPr lang="en-US" altLang="zh-CN" sz="2000" b="1">
                <a:solidFill>
                  <a:srgbClr val="0070C0"/>
                </a:solidFill>
                <a:sym typeface="+mn-ea"/>
              </a:rPr>
              <a:t>   </a:t>
            </a:r>
            <a:r>
              <a:rPr lang="zh-CN" altLang="en-US" sz="2000" b="1">
                <a:solidFill>
                  <a:srgbClr val="0070C0"/>
                </a:solidFill>
                <a:sym typeface="+mn-ea"/>
              </a:rPr>
              <a:t>  （</a:t>
            </a:r>
            <a:r>
              <a:rPr lang="en-US" altLang="zh-CN" sz="2000" b="1">
                <a:solidFill>
                  <a:srgbClr val="0070C0"/>
                </a:solidFill>
                <a:sym typeface="+mn-ea"/>
              </a:rPr>
              <a:t>   </a:t>
            </a:r>
            <a:r>
              <a:rPr lang="zh-CN" altLang="en-US" sz="2000" b="1">
                <a:solidFill>
                  <a:srgbClr val="0070C0"/>
                </a:solidFill>
                <a:sym typeface="+mn-ea"/>
              </a:rPr>
              <a:t>     ）</a:t>
            </a:r>
            <a:r>
              <a:rPr lang="zh-CN" altLang="en-US" sz="1800" b="1">
                <a:solidFill>
                  <a:srgbClr val="0070C0"/>
                </a:solidFill>
              </a:rPr>
              <a:t> </a:t>
            </a:r>
            <a:endParaRPr lang="zh-CN" altLang="en-US" sz="1800" b="1">
              <a:solidFill>
                <a:srgbClr val="0070C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4505" y="3121025"/>
            <a:ext cx="80067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>
                <a:solidFill>
                  <a:srgbClr val="0070C0"/>
                </a:solidFill>
                <a:sym typeface="+mn-ea"/>
              </a:rPr>
              <a:t> </a:t>
            </a:r>
            <a:r>
              <a:rPr lang="zh-CN" altLang="en-US" sz="2000" b="1">
                <a:solidFill>
                  <a:srgbClr val="0070C0"/>
                </a:solidFill>
                <a:sym typeface="+mn-ea"/>
              </a:rPr>
              <a:t>（</a:t>
            </a:r>
            <a:r>
              <a:rPr lang="en-US" altLang="zh-CN" sz="2000" b="1">
                <a:solidFill>
                  <a:srgbClr val="0070C0"/>
                </a:solidFill>
              </a:rPr>
              <a:t>3</a:t>
            </a:r>
            <a:r>
              <a:rPr lang="zh-CN" altLang="en-US" sz="2000" b="1">
                <a:solidFill>
                  <a:srgbClr val="0070C0"/>
                </a:solidFill>
              </a:rPr>
              <a:t>）射线比直线短  。                                                                          （</a:t>
            </a:r>
            <a:r>
              <a:rPr lang="en-US" altLang="zh-CN" sz="2000" b="1">
                <a:solidFill>
                  <a:srgbClr val="0070C0"/>
                </a:solidFill>
              </a:rPr>
              <a:t>   </a:t>
            </a:r>
            <a:r>
              <a:rPr lang="zh-CN" altLang="en-US" sz="2000" b="1">
                <a:solidFill>
                  <a:srgbClr val="0070C0"/>
                </a:solidFill>
              </a:rPr>
              <a:t>     ）</a:t>
            </a:r>
            <a:endParaRPr lang="zh-CN" altLang="en-US" sz="2000" b="1">
              <a:solidFill>
                <a:srgbClr val="0070C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4505" y="3735705"/>
            <a:ext cx="79482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0070C0"/>
                </a:solidFill>
              </a:rPr>
              <a:t>（</a:t>
            </a:r>
            <a:r>
              <a:rPr lang="en-US" altLang="zh-CN" sz="2000" b="1">
                <a:solidFill>
                  <a:srgbClr val="0070C0"/>
                </a:solidFill>
              </a:rPr>
              <a:t>4</a:t>
            </a:r>
            <a:r>
              <a:rPr lang="zh-CN" altLang="en-US" sz="2000" b="1">
                <a:solidFill>
                  <a:srgbClr val="0070C0"/>
                </a:solidFill>
              </a:rPr>
              <a:t>）画一条</a:t>
            </a:r>
            <a:r>
              <a:rPr lang="en-US" altLang="zh-CN" sz="2000" b="1">
                <a:solidFill>
                  <a:srgbClr val="0070C0"/>
                </a:solidFill>
              </a:rPr>
              <a:t>2</a:t>
            </a:r>
            <a:r>
              <a:rPr lang="zh-CN" altLang="en-US" sz="2000" b="1">
                <a:solidFill>
                  <a:srgbClr val="0070C0"/>
                </a:solidFill>
              </a:rPr>
              <a:t>米长的直线 。                                                                  （</a:t>
            </a:r>
            <a:r>
              <a:rPr lang="en-US" altLang="zh-CN" sz="2000" b="1">
                <a:solidFill>
                  <a:srgbClr val="0070C0"/>
                </a:solidFill>
              </a:rPr>
              <a:t>   </a:t>
            </a:r>
            <a:r>
              <a:rPr lang="zh-CN" altLang="en-US" sz="2000" b="1">
                <a:solidFill>
                  <a:srgbClr val="0070C0"/>
                </a:solidFill>
              </a:rPr>
              <a:t>     ）</a:t>
            </a:r>
            <a:endParaRPr lang="zh-CN" altLang="en-US" sz="2000" b="1">
              <a:solidFill>
                <a:srgbClr val="0070C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91074" y="2021022"/>
            <a:ext cx="297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✔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588838" y="2615008"/>
            <a:ext cx="400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✖</a:t>
            </a: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728286" y="3117393"/>
            <a:ext cx="400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✖</a:t>
            </a:r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728286" y="3733483"/>
            <a:ext cx="400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✖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5056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432698" y="361085"/>
            <a:ext cx="1786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练一练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Straight Connector 12"/>
          <p:cNvCxnSpPr/>
          <p:nvPr/>
        </p:nvCxnSpPr>
        <p:spPr>
          <a:xfrm flipH="1">
            <a:off x="8433041" y="361085"/>
            <a:ext cx="0" cy="53949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2"/>
          <p:cNvSpPr txBox="1"/>
          <p:nvPr/>
        </p:nvSpPr>
        <p:spPr>
          <a:xfrm>
            <a:off x="887653" y="954257"/>
            <a:ext cx="7545388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2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下面的图形，哪些是直线？哪些是射线？哪些是线段？说说你的理由。</a:t>
            </a:r>
            <a:endParaRPr lang="zh-CN" altLang="en-US" sz="2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4472" y="2293495"/>
            <a:ext cx="354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A.</a:t>
            </a:r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374098" y="2193561"/>
            <a:ext cx="1199213" cy="844446"/>
          </a:xfrm>
          <a:prstGeom prst="line">
            <a:avLst/>
          </a:prstGeom>
          <a:ln>
            <a:solidFill>
              <a:srgbClr val="FF0000"/>
            </a:solidFill>
            <a:head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977116" y="2254102"/>
            <a:ext cx="30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B.</a:t>
            </a:r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3136604" y="2202722"/>
            <a:ext cx="1244009" cy="84528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4943906" y="2262401"/>
            <a:ext cx="361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C.</a:t>
            </a:r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587409" y="1919177"/>
            <a:ext cx="0" cy="1196163"/>
          </a:xfrm>
          <a:prstGeom prst="line">
            <a:avLst/>
          </a:prstGeom>
          <a:ln>
            <a:solidFill>
              <a:srgbClr val="C00000"/>
            </a:solidFill>
            <a:headEnd type="oval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432698" y="2202722"/>
            <a:ext cx="398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D.</a:t>
            </a:r>
            <a:endParaRPr lang="zh-CN" altLang="en-US"/>
          </a:p>
        </p:txBody>
      </p:sp>
      <p:sp>
        <p:nvSpPr>
          <p:cNvPr id="21" name="任意多边形: 形状 20"/>
          <p:cNvSpPr/>
          <p:nvPr/>
        </p:nvSpPr>
        <p:spPr>
          <a:xfrm>
            <a:off x="7305778" y="1882166"/>
            <a:ext cx="427724" cy="1228269"/>
          </a:xfrm>
          <a:custGeom>
            <a:avLst/>
            <a:gdLst>
              <a:gd name="connsiteX0" fmla="*/ 0 w 427724"/>
              <a:gd name="connsiteY0" fmla="*/ 5524 h 1228269"/>
              <a:gd name="connsiteX1" fmla="*/ 106326 w 427724"/>
              <a:gd name="connsiteY1" fmla="*/ 48055 h 1228269"/>
              <a:gd name="connsiteX2" fmla="*/ 21265 w 427724"/>
              <a:gd name="connsiteY2" fmla="*/ 356399 h 1228269"/>
              <a:gd name="connsiteX3" fmla="*/ 425302 w 427724"/>
              <a:gd name="connsiteY3" fmla="*/ 638162 h 1228269"/>
              <a:gd name="connsiteX4" fmla="*/ 180754 w 427724"/>
              <a:gd name="connsiteY4" fmla="*/ 1228269 h 122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724" h="1228269">
                <a:moveTo>
                  <a:pt x="0" y="5524"/>
                </a:moveTo>
                <a:cubicBezTo>
                  <a:pt x="51391" y="-2450"/>
                  <a:pt x="102782" y="-10424"/>
                  <a:pt x="106326" y="48055"/>
                </a:cubicBezTo>
                <a:cubicBezTo>
                  <a:pt x="109870" y="106534"/>
                  <a:pt x="-31898" y="258048"/>
                  <a:pt x="21265" y="356399"/>
                </a:cubicBezTo>
                <a:cubicBezTo>
                  <a:pt x="74428" y="454750"/>
                  <a:pt x="398721" y="492850"/>
                  <a:pt x="425302" y="638162"/>
                </a:cubicBezTo>
                <a:cubicBezTo>
                  <a:pt x="451883" y="783474"/>
                  <a:pt x="252524" y="1097134"/>
                  <a:pt x="180754" y="1228269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91856" y="3460898"/>
            <a:ext cx="128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射线</a:t>
            </a:r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370521" y="3460898"/>
            <a:ext cx="1010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直线</a:t>
            </a:r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284032" y="3444949"/>
            <a:ext cx="80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线段</a:t>
            </a:r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879265" y="3444949"/>
            <a:ext cx="155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不规则曲线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  <p:bldP spid="12" grpId="0"/>
      <p:bldP spid="15" grpId="0"/>
      <p:bldP spid="21" grpId="0" animBg="1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: 圆角 11"/>
          <p:cNvSpPr/>
          <p:nvPr/>
        </p:nvSpPr>
        <p:spPr>
          <a:xfrm>
            <a:off x="2470316" y="971849"/>
            <a:ext cx="1887070" cy="147453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05056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51104" y="2007476"/>
            <a:ext cx="3421247" cy="35130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912904" flipH="1" flipV="1">
            <a:off x="-608709" y="-31761"/>
            <a:ext cx="1961567" cy="214074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7493330" flipH="1" flipV="1">
            <a:off x="7671341" y="62578"/>
            <a:ext cx="1978964" cy="21597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1225923" flipH="1" flipV="1">
            <a:off x="7764135" y="3020333"/>
            <a:ext cx="1975351" cy="215579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0736" y="670241"/>
            <a:ext cx="4094717" cy="51435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633089" y="971849"/>
            <a:ext cx="17857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谈一谈你在这节课的收获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9653480">
            <a:off x="2386920" y="3239623"/>
            <a:ext cx="2028775" cy="270503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1104" y="2007476"/>
            <a:ext cx="3421247" cy="3513047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912904" flipH="1" flipV="1">
            <a:off x="-608709" y="-31761"/>
            <a:ext cx="1961567" cy="214074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7493330" flipH="1" flipV="1">
            <a:off x="7671341" y="62578"/>
            <a:ext cx="1978964" cy="215973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1225923" flipH="1" flipV="1">
            <a:off x="7764135" y="3020333"/>
            <a:ext cx="1975351" cy="2155792"/>
          </a:xfrm>
          <a:prstGeom prst="rect">
            <a:avLst/>
          </a:prstGeom>
        </p:spPr>
      </p:pic>
      <p:sp>
        <p:nvSpPr>
          <p:cNvPr id="39" name="TextBox 5"/>
          <p:cNvSpPr txBox="1"/>
          <p:nvPr/>
        </p:nvSpPr>
        <p:spPr>
          <a:xfrm>
            <a:off x="3027761" y="1813809"/>
            <a:ext cx="4610739" cy="627066"/>
          </a:xfrm>
          <a:prstGeom prst="rect">
            <a:avLst/>
          </a:prstGeom>
          <a:noFill/>
        </p:spPr>
        <p:txBody>
          <a:bodyPr wrap="square" lIns="72554" tIns="36277" rIns="72554" bIns="36277" rtlCol="0">
            <a:spAutoFit/>
          </a:bodyPr>
          <a:lstStyle/>
          <a:p>
            <a:pPr algn="ctr"/>
            <a:r>
              <a:rPr lang="zh-CN" altLang="en-US" sz="3600">
                <a:solidFill>
                  <a:srgbClr val="398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下课啦！</a:t>
            </a:r>
            <a:endParaRPr lang="zh-CN" altLang="en-US" sz="3600">
              <a:solidFill>
                <a:srgbClr val="398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2994344" y="2506312"/>
            <a:ext cx="453043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42" name="图片 41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1333010" flipH="1">
            <a:off x="6632471" y="585902"/>
            <a:ext cx="1503699" cy="1930424"/>
          </a:xfrm>
          <a:prstGeom prst="rect">
            <a:avLst/>
          </a:prstGeom>
        </p:spPr>
      </p:pic>
      <p:pic>
        <p:nvPicPr>
          <p:cNvPr id="43" name="New picture"/>
          <p:cNvPicPr/>
          <p:nvPr/>
        </p:nvPicPr>
        <p:blipFill>
          <a:blip r:embed="rId7"/>
          <a:stretch>
            <a:fillRect/>
          </a:stretch>
        </p:blipFill>
        <p:spPr>
          <a:xfrm>
            <a:off x="10718800" y="12255500"/>
            <a:ext cx="355600" cy="254000"/>
          </a:xfrm>
          <a:prstGeom prst="cube">
            <a:avLst/>
          </a:prstGeom>
        </p:spPr>
      </p:pic>
    </p:spTree>
    <p:custDataLst>
      <p:tags r:id="rId8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49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932498" y="997285"/>
            <a:ext cx="3297864" cy="220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6380" y="1778907"/>
            <a:ext cx="3298893" cy="183271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49106" y="558240"/>
            <a:ext cx="4106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说一说，你看到了什么？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169" y="4253933"/>
            <a:ext cx="7718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一根拉紧的线、一根绷紧的弦都可以看做是一条线段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471213" y="2395830"/>
            <a:ext cx="1312854" cy="0"/>
          </a:xfrm>
          <a:prstGeom prst="line">
            <a:avLst/>
          </a:prstGeom>
          <a:ln>
            <a:solidFill>
              <a:srgbClr val="C00000"/>
            </a:solidFill>
            <a:headEnd type="oval"/>
            <a:tailEnd type="oval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5220047" y="1418981"/>
            <a:ext cx="2722766" cy="1614179"/>
          </a:xfrm>
          <a:prstGeom prst="line">
            <a:avLst/>
          </a:prstGeom>
          <a:ln>
            <a:solidFill>
              <a:srgbClr val="C00000"/>
            </a:solidFill>
            <a:headEnd type="oval"/>
            <a:tailEnd type="oval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42838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29167 0.0141975 L -0.00944444 0.223086" pathEditMode="relative" ptsTypes="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33333 0.00432099 L 0 0.208765" pathEditMode="relative" rAng="0" ptsTypes="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158388" y="2326639"/>
            <a:ext cx="7274777" cy="327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442838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21826" y="0"/>
            <a:ext cx="1916485" cy="2127345"/>
          </a:xfrm>
          <a:prstGeom prst="rect">
            <a:avLst/>
          </a:prstGeom>
        </p:spPr>
      </p:pic>
      <p:sp>
        <p:nvSpPr>
          <p:cNvPr id="10" name="Text Placeholder 8"/>
          <p:cNvSpPr txBox="1"/>
          <p:nvPr/>
        </p:nvSpPr>
        <p:spPr>
          <a:xfrm>
            <a:off x="7317217" y="402233"/>
            <a:ext cx="1115824" cy="4572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zh-CN" altLang="en-US" sz="2800">
                <a:solidFill>
                  <a:srgbClr val="398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线段</a:t>
            </a:r>
            <a:endParaRPr lang="zh-CN" altLang="en-US" sz="2800">
              <a:solidFill>
                <a:srgbClr val="398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2"/>
          <p:cNvCxnSpPr/>
          <p:nvPr/>
        </p:nvCxnSpPr>
        <p:spPr>
          <a:xfrm flipH="1">
            <a:off x="8433041" y="361085"/>
            <a:ext cx="0" cy="53949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2313678" y="787054"/>
            <a:ext cx="416179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一根金箍棒，可以看作是线段</a:t>
            </a:r>
            <a:endParaRPr lang="en-US" altLang="zh-CN" sz="24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5846" y="453986"/>
            <a:ext cx="1521457" cy="1219371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3" name="直接连接符 32"/>
          <p:cNvCxnSpPr/>
          <p:nvPr/>
        </p:nvCxnSpPr>
        <p:spPr>
          <a:xfrm>
            <a:off x="2563558" y="3478036"/>
            <a:ext cx="33652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063828" y="3478036"/>
            <a:ext cx="499730" cy="0"/>
          </a:xfrm>
          <a:prstGeom prst="line">
            <a:avLst/>
          </a:prstGeom>
          <a:ln>
            <a:solidFill>
              <a:srgbClr val="FFC000"/>
            </a:solidFill>
            <a:head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5928763" y="3478036"/>
            <a:ext cx="505046" cy="0"/>
          </a:xfrm>
          <a:prstGeom prst="line">
            <a:avLst/>
          </a:prstGeom>
          <a:ln>
            <a:solidFill>
              <a:srgbClr val="FFC000"/>
            </a:solidFill>
            <a:head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1899023" y="3067224"/>
            <a:ext cx="329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C00000"/>
                </a:solidFill>
              </a:rPr>
              <a:t>A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269004" y="3067228"/>
            <a:ext cx="329609" cy="36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C00000"/>
                </a:solidFill>
              </a:rPr>
              <a:t>B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699833" y="2943960"/>
            <a:ext cx="893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C00000"/>
                </a:solidFill>
              </a:rPr>
              <a:t>25</a:t>
            </a:r>
            <a:r>
              <a:rPr lang="zh-CN" altLang="en-US" b="1">
                <a:solidFill>
                  <a:srgbClr val="C00000"/>
                </a:solidFill>
              </a:rPr>
              <a:t>厘米</a:t>
            </a:r>
            <a:endParaRPr lang="zh-CN" altLang="en-US" b="1">
              <a:solidFill>
                <a:srgbClr val="C00000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677670" y="2108835"/>
            <a:ext cx="59556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线段是直的，有两个端点，可以测量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454275" y="1556385"/>
            <a:ext cx="42348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我们以前有学过它有什么特点？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39" grpId="0"/>
      <p:bldP spid="40" grpId="0"/>
      <p:bldP spid="41" grpId="0"/>
      <p:bldP spid="44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2838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321826" y="0"/>
            <a:ext cx="1916485" cy="2127345"/>
          </a:xfrm>
          <a:prstGeom prst="rect">
            <a:avLst/>
          </a:prstGeom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736308" y="1112039"/>
            <a:ext cx="6407692" cy="265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45519" y="989661"/>
            <a:ext cx="6702578" cy="278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接连接符 5"/>
          <p:cNvCxnSpPr/>
          <p:nvPr/>
        </p:nvCxnSpPr>
        <p:spPr>
          <a:xfrm>
            <a:off x="2371060" y="2798460"/>
            <a:ext cx="4582633" cy="0"/>
          </a:xfrm>
          <a:prstGeom prst="line">
            <a:avLst/>
          </a:prstGeom>
          <a:ln w="66675">
            <a:solidFill>
              <a:srgbClr val="C0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1669312" y="2127345"/>
            <a:ext cx="659218" cy="671115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6953693" y="1935126"/>
            <a:ext cx="983512" cy="86333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345019" y="1844749"/>
            <a:ext cx="324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937205" y="1689271"/>
            <a:ext cx="301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206795" y="568842"/>
            <a:ext cx="5938621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kern="10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altLang="en-US" sz="2400" kern="10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如果老师用大写字母</a:t>
            </a:r>
            <a:r>
              <a:rPr lang="en-US" altLang="zh-CN" sz="2400" kern="10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zh-CN" altLang="en-US" sz="2400" kern="10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kern="10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altLang="en-US" sz="2400" kern="10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分别表示线段的两个端点，那现在这条线段叫什么？</a:t>
            </a:r>
            <a:endParaRPr lang="zh-CN" altLang="en-US" sz="1800" kern="10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668905" y="3728085"/>
            <a:ext cx="12795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线段</a:t>
            </a:r>
            <a:r>
              <a:rPr lang="en-US" altLang="zh-CN" sz="2400">
                <a:solidFill>
                  <a:srgbClr val="FF0000"/>
                </a:solidFill>
              </a:rPr>
              <a:t>AB</a:t>
            </a:r>
            <a:r>
              <a:rPr lang="en-US" altLang="zh-CN"/>
              <a:t>     </a:t>
            </a:r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353493" y="3700130"/>
            <a:ext cx="13290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线段</a:t>
            </a:r>
            <a:r>
              <a:rPr lang="en-US" altLang="zh-CN" sz="2400">
                <a:solidFill>
                  <a:srgbClr val="FF0000"/>
                </a:solidFill>
              </a:rPr>
              <a:t>BA</a:t>
            </a:r>
            <a:endParaRPr lang="en-US" altLang="zh-CN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 txBox="1"/>
          <p:nvPr/>
        </p:nvSpPr>
        <p:spPr>
          <a:xfrm>
            <a:off x="4937687" y="443381"/>
            <a:ext cx="3495354" cy="4572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buNone/>
            </a:pPr>
            <a:r>
              <a:rPr lang="zh-CN" altLang="en-US" sz="2800">
                <a:solidFill>
                  <a:srgbClr val="398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直线</a:t>
            </a:r>
            <a:endParaRPr lang="zh-CN" altLang="en-US" sz="2800">
              <a:solidFill>
                <a:srgbClr val="398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2"/>
          <p:cNvCxnSpPr/>
          <p:nvPr/>
        </p:nvCxnSpPr>
        <p:spPr>
          <a:xfrm flipH="1">
            <a:off x="8433041" y="361085"/>
            <a:ext cx="0" cy="53949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42838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0323" y="361085"/>
            <a:ext cx="2024062" cy="16224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" name="组合 32"/>
          <p:cNvGrpSpPr/>
          <p:nvPr/>
        </p:nvGrpSpPr>
        <p:grpSpPr>
          <a:xfrm>
            <a:off x="2190307" y="2954025"/>
            <a:ext cx="4621992" cy="0"/>
            <a:chOff x="2190307" y="2954025"/>
            <a:chExt cx="4621992" cy="0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206243" y="2954025"/>
              <a:ext cx="606056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2190307" y="2954025"/>
              <a:ext cx="606056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2841038" y="2954025"/>
              <a:ext cx="3365205" cy="0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  <a:tailEnd type="oval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2609795" y="2584256"/>
            <a:ext cx="301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092447" y="2584728"/>
            <a:ext cx="301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270605" y="2387083"/>
            <a:ext cx="3013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noProof="0">
                <a:ln>
                  <a:noFill/>
                </a:ln>
                <a:solidFill>
                  <a:srgbClr val="3A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l</a:t>
            </a:r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2421255" y="1413510"/>
            <a:ext cx="613727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把一条线段向</a:t>
            </a:r>
            <a:r>
              <a:rPr lang="zh-CN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两端</a:t>
            </a:r>
            <a:r>
              <a:rPr lang="zh-CN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无限延伸就得到一条</a:t>
            </a:r>
            <a:r>
              <a:rPr lang="zh-CN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直线</a:t>
            </a:r>
            <a:endParaRPr lang="zh-CN" altLang="zh-CN" sz="2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" name="文本框 313355"/>
          <p:cNvSpPr txBox="1"/>
          <p:nvPr/>
        </p:nvSpPr>
        <p:spPr>
          <a:xfrm>
            <a:off x="2911580" y="3418047"/>
            <a:ext cx="501015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直线</a:t>
            </a:r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AB</a:t>
            </a: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或直线</a:t>
            </a:r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BA</a:t>
            </a:r>
            <a:endParaRPr lang="en-US" altLang="zh-CN" sz="2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文本框 313356"/>
          <p:cNvSpPr txBox="1"/>
          <p:nvPr/>
        </p:nvSpPr>
        <p:spPr>
          <a:xfrm>
            <a:off x="3892936" y="3942729"/>
            <a:ext cx="1439862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直线</a:t>
            </a:r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i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l</a:t>
            </a:r>
            <a:endParaRPr lang="en-US" altLang="zh-CN" sz="2400" b="1" i="1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4" grpId="0"/>
      <p:bldP spid="35" grpId="0"/>
      <p:bldP spid="36" grpId="0"/>
      <p:bldP spid="38" grpId="0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 txBox="1"/>
          <p:nvPr/>
        </p:nvSpPr>
        <p:spPr>
          <a:xfrm>
            <a:off x="3087654" y="443381"/>
            <a:ext cx="5254954" cy="4572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buNone/>
            </a:pPr>
            <a:r>
              <a:rPr lang="zh-CN" altLang="en-US" sz="2800">
                <a:solidFill>
                  <a:srgbClr val="398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直线</a:t>
            </a:r>
            <a:endParaRPr lang="zh-CN" altLang="en-US" sz="2800">
              <a:solidFill>
                <a:srgbClr val="398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2"/>
          <p:cNvCxnSpPr/>
          <p:nvPr/>
        </p:nvCxnSpPr>
        <p:spPr>
          <a:xfrm flipH="1">
            <a:off x="8433041" y="361085"/>
            <a:ext cx="0" cy="53949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442838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0323" y="361085"/>
            <a:ext cx="2024062" cy="16224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2190307" y="2954025"/>
            <a:ext cx="4621992" cy="0"/>
            <a:chOff x="2190307" y="2954025"/>
            <a:chExt cx="4621992" cy="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6206243" y="2954025"/>
              <a:ext cx="606056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190307" y="2954025"/>
              <a:ext cx="606056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841038" y="2954025"/>
              <a:ext cx="3365205" cy="0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  <a:tailEnd type="oval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0" name="文本框 19"/>
          <p:cNvSpPr txBox="1"/>
          <p:nvPr/>
        </p:nvSpPr>
        <p:spPr>
          <a:xfrm>
            <a:off x="1716415" y="3513734"/>
            <a:ext cx="5966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直线是直的，没有端点，且不可测量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239760" y="1129518"/>
            <a:ext cx="3269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直线有什么特点？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321826" y="0"/>
            <a:ext cx="1916485" cy="21273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42838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7542" y="417034"/>
            <a:ext cx="1780374" cy="1427092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 flipV="1">
            <a:off x="2053569" y="3024161"/>
            <a:ext cx="3754659" cy="51084"/>
          </a:xfrm>
          <a:prstGeom prst="line">
            <a:avLst/>
          </a:prstGeom>
          <a:ln>
            <a:solidFill>
              <a:srgbClr val="FF0000"/>
            </a:solidFill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399697" y="3075245"/>
            <a:ext cx="653872" cy="0"/>
          </a:xfrm>
          <a:prstGeom prst="line">
            <a:avLst/>
          </a:prstGeom>
          <a:ln>
            <a:solidFill>
              <a:srgbClr val="FFC000"/>
            </a:solidFill>
            <a:head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869172" y="3024161"/>
            <a:ext cx="483781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330071" y="3024161"/>
            <a:ext cx="3024963" cy="2554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 Box 11"/>
          <p:cNvSpPr txBox="1"/>
          <p:nvPr/>
        </p:nvSpPr>
        <p:spPr>
          <a:xfrm>
            <a:off x="2246630" y="1405255"/>
            <a:ext cx="67437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把线段向</a:t>
            </a: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一端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无限延伸，就得到一条</a:t>
            </a: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射线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97528" y="2571749"/>
            <a:ext cx="321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652422" y="2513070"/>
            <a:ext cx="321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548130" y="3647440"/>
            <a:ext cx="13633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射线</a:t>
            </a:r>
            <a:r>
              <a:rPr lang="en-US" altLang="zh-CN" sz="2400">
                <a:solidFill>
                  <a:srgbClr val="FF0000"/>
                </a:solidFill>
              </a:rPr>
              <a:t>AB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52720" y="3647440"/>
            <a:ext cx="13716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射线</a:t>
            </a:r>
            <a:r>
              <a:rPr lang="en-US" altLang="zh-CN" sz="2400">
                <a:solidFill>
                  <a:srgbClr val="FF0000"/>
                </a:solidFill>
              </a:rPr>
              <a:t>BA</a:t>
            </a:r>
            <a:r>
              <a:rPr lang="zh-CN" altLang="en-US" sz="2400">
                <a:solidFill>
                  <a:srgbClr val="FF0000"/>
                </a:solidFill>
              </a:rPr>
              <a:t>？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20" name="Text Placeholder 8"/>
          <p:cNvSpPr txBox="1"/>
          <p:nvPr/>
        </p:nvSpPr>
        <p:spPr>
          <a:xfrm>
            <a:off x="3087654" y="443381"/>
            <a:ext cx="5254954" cy="4572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buNone/>
            </a:pPr>
            <a:r>
              <a:rPr lang="zh-CN" altLang="en-US" sz="2800">
                <a:solidFill>
                  <a:srgbClr val="398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射线</a:t>
            </a:r>
            <a:endParaRPr lang="zh-CN" altLang="en-US" sz="2800">
              <a:solidFill>
                <a:srgbClr val="398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Straight Connector 12"/>
          <p:cNvCxnSpPr/>
          <p:nvPr/>
        </p:nvCxnSpPr>
        <p:spPr>
          <a:xfrm flipH="1">
            <a:off x="8433041" y="361085"/>
            <a:ext cx="0" cy="53949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1225923" flipH="1" flipV="1">
            <a:off x="7764135" y="3020333"/>
            <a:ext cx="1975351" cy="215579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42838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213679" y="2696690"/>
            <a:ext cx="3015381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729898" y="2696987"/>
            <a:ext cx="483781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 Placeholder 8"/>
          <p:cNvSpPr txBox="1"/>
          <p:nvPr/>
        </p:nvSpPr>
        <p:spPr>
          <a:xfrm>
            <a:off x="3102421" y="402233"/>
            <a:ext cx="5254954" cy="4572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buNone/>
            </a:pPr>
            <a:r>
              <a:rPr lang="zh-CN" altLang="en-US" sz="2800">
                <a:solidFill>
                  <a:srgbClr val="398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射线</a:t>
            </a:r>
            <a:endParaRPr lang="zh-CN" altLang="en-US" sz="2800">
              <a:solidFill>
                <a:srgbClr val="398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2"/>
          <p:cNvCxnSpPr/>
          <p:nvPr/>
        </p:nvCxnSpPr>
        <p:spPr>
          <a:xfrm flipH="1">
            <a:off x="8433041" y="361085"/>
            <a:ext cx="0" cy="53949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309320" y="2735003"/>
            <a:ext cx="653872" cy="0"/>
          </a:xfrm>
          <a:prstGeom prst="line">
            <a:avLst/>
          </a:prstGeom>
          <a:ln>
            <a:solidFill>
              <a:srgbClr val="FFC000"/>
            </a:solidFill>
            <a:head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963192" y="2709461"/>
            <a:ext cx="3766706" cy="25542"/>
          </a:xfrm>
          <a:prstGeom prst="line">
            <a:avLst/>
          </a:prstGeom>
          <a:ln>
            <a:solidFill>
              <a:srgbClr val="FF0000"/>
            </a:solidFill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309370" y="3600450"/>
            <a:ext cx="69405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射线是直的，只有一个端点，且不可测量</a:t>
            </a:r>
            <a:endParaRPr lang="zh-CN" altLang="en-US" sz="2800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7542" y="417034"/>
            <a:ext cx="1780374" cy="142709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文本框 20"/>
          <p:cNvSpPr txBox="1"/>
          <p:nvPr/>
        </p:nvSpPr>
        <p:spPr>
          <a:xfrm>
            <a:off x="2383547" y="1066064"/>
            <a:ext cx="5254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请同学们仔细观察，射线有什么特点？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55346" y="222177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3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Text Placeholder 8"/>
          <p:cNvSpPr txBox="1"/>
          <p:nvPr/>
        </p:nvSpPr>
        <p:spPr>
          <a:xfrm>
            <a:off x="3077437" y="293679"/>
            <a:ext cx="5254954" cy="4572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>
              <a:buNone/>
            </a:pPr>
            <a:r>
              <a:rPr lang="zh-CN" altLang="en-US" sz="2800">
                <a:solidFill>
                  <a:srgbClr val="398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生活中的射线</a:t>
            </a:r>
            <a:endParaRPr lang="zh-CN" altLang="en-US" sz="2800">
              <a:solidFill>
                <a:srgbClr val="398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Straight Connector 12"/>
          <p:cNvCxnSpPr/>
          <p:nvPr/>
        </p:nvCxnSpPr>
        <p:spPr>
          <a:xfrm flipH="1">
            <a:off x="8433041" y="361085"/>
            <a:ext cx="0" cy="53949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442838" y="307409"/>
            <a:ext cx="8258324" cy="452868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 rot="11225923" flipH="1" flipV="1">
            <a:off x="7764135" y="3020333"/>
            <a:ext cx="1975351" cy="215579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5" cstate="email"/>
          <a:stretch>
            <a:fillRect/>
          </a:stretch>
        </p:blipFill>
        <p:spPr bwMode="auto">
          <a:xfrm>
            <a:off x="5176912" y="1668289"/>
            <a:ext cx="352425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1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451336" y="1296078"/>
            <a:ext cx="2351625" cy="3220922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" name="Picture 23" descr="u3jx01_4b"/>
          <p:cNvPicPr>
            <a:picLocks noChangeAspect="1"/>
          </p:cNvPicPr>
          <p:nvPr/>
        </p:nvPicPr>
        <p:blipFill>
          <a:blip r:embed="rId27" cstate="email"/>
          <a:srcRect/>
          <a:stretch>
            <a:fillRect/>
          </a:stretch>
        </p:blipFill>
        <p:spPr>
          <a:xfrm>
            <a:off x="2814124" y="1254824"/>
            <a:ext cx="2351625" cy="330343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ags/tag1.xml><?xml version="1.0" encoding="utf-8"?>
<p:tagLst xmlns:p="http://schemas.openxmlformats.org/presentationml/2006/main">
  <p:tag name="TIMING" val="|0|1.6|1.4|0.9|1|1.4|0.8|0.7|1.4"/>
</p:tagLst>
</file>

<file path=ppt/tags/tag10.xml><?xml version="1.0" encoding="utf-8"?>
<p:tagLst xmlns:p="http://schemas.openxmlformats.org/presentationml/2006/main">
  <p:tag name="TIMING" val="|0.6|0.8|0.9|1"/>
</p:tagLst>
</file>

<file path=ppt/tags/tag11.xml><?xml version="1.0" encoding="utf-8"?>
<p:tagLst xmlns:p="http://schemas.openxmlformats.org/presentationml/2006/main">
  <p:tag name="TIMING" val="|0.4|0.9|1.1|0.5|0.6"/>
</p:tagLst>
</file>

<file path=ppt/tags/tag12.xml><?xml version="1.0" encoding="utf-8"?>
<p:tagLst xmlns:p="http://schemas.openxmlformats.org/presentationml/2006/main">
  <p:tag name="TIMING" val="|0|1.6|1.4|0.9|1|1.4|0.8|0.7|1.4"/>
</p:tagLst>
</file>

<file path=ppt/tags/tag1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jJlMWRkZjRiMjZmMmQyY2QzNjhjNWJhZGJlNTM5YjIifQ=="/>
  <p:tag name="KSO_WPP_MARK_KEY" val="0715025d-570e-406b-97cd-70e127fec1ed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TIMING" val="|0.4|0.8|0.8|0.7|0.7|2.3"/>
</p:tagLst>
</file>

<file path=ppt/tags/tag3.xml><?xml version="1.0" encoding="utf-8"?>
<p:tagLst xmlns:p="http://schemas.openxmlformats.org/presentationml/2006/main">
  <p:tag name="TIMING" val="|0.5|2.3"/>
</p:tagLst>
</file>

<file path=ppt/tags/tag4.xml><?xml version="1.0" encoding="utf-8"?>
<p:tagLst xmlns:p="http://schemas.openxmlformats.org/presentationml/2006/main">
  <p:tag name="TIMING" val="|1.2|1.3|1.8|0.9|1.1|1.7"/>
</p:tagLst>
</file>

<file path=ppt/tags/tag5.xml><?xml version="1.0" encoding="utf-8"?>
<p:tagLst xmlns:p="http://schemas.openxmlformats.org/presentationml/2006/main">
  <p:tag name="TIMING" val="|0.5|0.6|3.5|2.6|0.8"/>
</p:tagLst>
</file>

<file path=ppt/tags/tag6.xml><?xml version="1.0" encoding="utf-8"?>
<p:tagLst xmlns:p="http://schemas.openxmlformats.org/presentationml/2006/main">
  <p:tag name="TIMING" val="|1.1|0.8"/>
</p:tagLst>
</file>

<file path=ppt/tags/tag7.xml><?xml version="1.0" encoding="utf-8"?>
<p:tagLst xmlns:p="http://schemas.openxmlformats.org/presentationml/2006/main">
  <p:tag name="TIMING" val="|1|1.5"/>
</p:tagLst>
</file>

<file path=ppt/tags/tag8.xml><?xml version="1.0" encoding="utf-8"?>
<p:tagLst xmlns:p="http://schemas.openxmlformats.org/presentationml/2006/main">
  <p:tag name="TIMING" val="|0.3|1|0.9|1|1.1"/>
</p:tagLst>
</file>

<file path=ppt/tags/tag9.xml><?xml version="1.0" encoding="utf-8"?>
<p:tagLst xmlns:p="http://schemas.openxmlformats.org/presentationml/2006/main">
  <p:tag name="KSO_WM_UNIT_TABLE_BEAUTIFY" val="smartTable{8f2ab854-aa45-4ffa-b3cb-9f42adf8093f}"/>
</p:tagLst>
</file>

<file path=ppt/theme/theme1.xml><?xml version="1.0" encoding="utf-8"?>
<a:theme xmlns:a="http://schemas.openxmlformats.org/drawingml/2006/main" name="第一PPT模板网-WWW.1PPT.COM">
  <a:themeElements>
    <a:clrScheme name="自定义 3723">
      <a:dk1>
        <a:srgbClr val="779B37"/>
      </a:dk1>
      <a:lt1>
        <a:srgbClr val="84B3A3"/>
      </a:lt1>
      <a:dk2>
        <a:srgbClr val="779B37"/>
      </a:dk2>
      <a:lt2>
        <a:srgbClr val="84B3A3"/>
      </a:lt2>
      <a:accent1>
        <a:srgbClr val="000000"/>
      </a:accent1>
      <a:accent2>
        <a:srgbClr val="FFFFFF"/>
      </a:accent2>
      <a:accent3>
        <a:srgbClr val="5F5F5F"/>
      </a:accent3>
      <a:accent4>
        <a:srgbClr val="080808"/>
      </a:accent4>
      <a:accent5>
        <a:srgbClr val="080808"/>
      </a:accent5>
      <a:accent6>
        <a:srgbClr val="080808"/>
      </a:accent6>
      <a:hlink>
        <a:srgbClr val="080808"/>
      </a:hlink>
      <a:folHlink>
        <a:srgbClr val="080808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1686</Words>
  <Application>WPS 演示</Application>
  <PresentationFormat>全屏显示(16:9)</PresentationFormat>
  <Paragraphs>199</Paragraphs>
  <Slides>15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Agency FB</vt:lpstr>
      <vt:lpstr>Trebuchet MS</vt:lpstr>
      <vt:lpstr>微软雅黑</vt:lpstr>
      <vt:lpstr>Calibri</vt:lpstr>
      <vt:lpstr>Times New Roman</vt:lpstr>
      <vt:lpstr>黑体</vt:lpstr>
      <vt:lpstr>Arial</vt:lpstr>
      <vt:lpstr>Arial Unicode MS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2022-10-26T13:54:00Z</cp:lastPrinted>
  <dcterms:created xsi:type="dcterms:W3CDTF">2022-10-26T13:54:00Z</dcterms:created>
  <dcterms:modified xsi:type="dcterms:W3CDTF">2023-10-27T09:00:15Z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E93AD1EBDC154CC9941B9509C03DABD5_12</vt:lpwstr>
  </property>
  <property fmtid="{D5CDD505-2E9C-101B-9397-08002B2CF9AE}" pid="3" name="KSOProductBuildVer">
    <vt:lpwstr>2052-12.1.0.15712</vt:lpwstr>
  </property>
</Properties>
</file>