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60" r:id="rId3"/>
    <p:sldId id="262" r:id="rId4"/>
    <p:sldId id="265" r:id="rId5"/>
    <p:sldId id="288" r:id="rId6"/>
    <p:sldId id="266" r:id="rId7"/>
    <p:sldId id="295" r:id="rId8"/>
    <p:sldId id="294" r:id="rId9"/>
    <p:sldId id="264" r:id="rId10"/>
    <p:sldId id="282" r:id="rId11"/>
    <p:sldId id="283" r:id="rId12"/>
    <p:sldId id="296" r:id="rId13"/>
    <p:sldId id="272" r:id="rId14"/>
    <p:sldId id="273" r:id="rId15"/>
    <p:sldId id="259" r:id="rId16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WW&amp;LQQ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289" autoAdjust="0"/>
    <p:restoredTop sz="95401" autoAdjust="0"/>
  </p:normalViewPr>
  <p:slideViewPr>
    <p:cSldViewPr>
      <p:cViewPr>
        <p:scale>
          <a:sx n="125" d="100"/>
          <a:sy n="125" d="100"/>
        </p:scale>
        <p:origin x="-1224" y="-57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5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17145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171450"/>
            <a:r>
              <a:rPr lang="zh-CN" altLang="en-US"/>
              <a:t>二级</a:t>
            </a:r>
            <a:endParaRPr lang="zh-CN" altLang="en-US"/>
          </a:p>
          <a:p>
            <a:pPr lvl="2" indent="-171450"/>
            <a:r>
              <a:rPr lang="zh-CN" altLang="en-US"/>
              <a:t>三级</a:t>
            </a:r>
            <a:endParaRPr lang="zh-CN" altLang="en-US"/>
          </a:p>
          <a:p>
            <a:pPr lvl="3" indent="-171450"/>
            <a:r>
              <a:rPr lang="zh-CN" altLang="en-US"/>
              <a:t>四级</a:t>
            </a:r>
            <a:endParaRPr lang="zh-CN" altLang="en-US"/>
          </a:p>
          <a:p>
            <a:pPr lvl="4" indent="-171450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900">
                <a:solidFill>
                  <a:srgbClr val="898989"/>
                </a:solidFill>
                <a:latin typeface="Times New Roman" panose="02020603050405020304" pitchFamily="18" charset="0"/>
                <a:ea typeface="Adobe 仿宋 Std R" pitchFamily="18" charset="-122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900">
                <a:solidFill>
                  <a:srgbClr val="898989"/>
                </a:solidFill>
                <a:latin typeface="Times New Roman" panose="02020603050405020304" pitchFamily="18" charset="0"/>
                <a:ea typeface="Adobe 仿宋 Std R" pitchFamily="18" charset="-122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900">
                <a:solidFill>
                  <a:srgbClr val="898989"/>
                </a:solidFill>
                <a:latin typeface="Times New Roman" panose="02020603050405020304" pitchFamily="18" charset="0"/>
                <a:ea typeface="Adobe 仿宋 Std R" pitchFamily="18" charset="-122"/>
              </a:defRPr>
            </a:lvl1pPr>
          </a:lstStyle>
          <a:p>
            <a:pPr fontAlgn="base"/>
            <a:fld id="{9A0DB2DC-4C9A-4742-B13C-FB6460FD3503}" type="slidenum">
              <a:rPr lang="en-US" altLang="zh-CN" noProof="1" smtClean="0"/>
            </a:fld>
            <a:endParaRPr lang="en-US" altLang="zh-CN" noProof="1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Adobe Arabic" pitchFamily="18" charset="-78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3" Type="http://schemas.openxmlformats.org/officeDocument/2006/relationships/slideLayout" Target="../slideLayouts/slideLayout1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1"/>
          <p:cNvSpPr txBox="1"/>
          <p:nvPr/>
        </p:nvSpPr>
        <p:spPr>
          <a:xfrm>
            <a:off x="1691680" y="1275606"/>
            <a:ext cx="5616575" cy="102720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4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4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角</a:t>
            </a:r>
            <a:r>
              <a:rPr lang="zh-CN" altLang="en-US" sz="4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的分类</a:t>
            </a:r>
            <a:endParaRPr lang="zh-CN" altLang="en-US" sz="4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55576" y="843558"/>
            <a:ext cx="51845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AutoNum type="arabicPeriod"/>
            </a:pP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直角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       ）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lang="en-US" altLang="zh-CN" sz="2400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平角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       ）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lang="en-US" altLang="zh-CN" sz="2400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周角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（       ）</a:t>
            </a: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lang="en-US" altLang="zh-CN" sz="2400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1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周角</a:t>
            </a: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    ）平角</a:t>
            </a: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    ）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直角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7" name="文本框 3"/>
          <p:cNvSpPr txBox="1"/>
          <p:nvPr/>
        </p:nvSpPr>
        <p:spPr>
          <a:xfrm>
            <a:off x="2538209" y="3295336"/>
            <a:ext cx="3969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lvl="0" indent="0" algn="l" defTabSz="91440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2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39" name="文本框 5"/>
          <p:cNvSpPr txBox="1"/>
          <p:nvPr/>
        </p:nvSpPr>
        <p:spPr>
          <a:xfrm>
            <a:off x="2254360" y="2571750"/>
            <a:ext cx="88781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lvl="0" indent="0" algn="l" defTabSz="91440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360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6" name="文本框 3"/>
          <p:cNvSpPr txBox="1"/>
          <p:nvPr/>
        </p:nvSpPr>
        <p:spPr>
          <a:xfrm>
            <a:off x="4283968" y="3295336"/>
            <a:ext cx="39695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lvl="0" indent="0" algn="l" defTabSz="91440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4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36" name="文本框 5"/>
          <p:cNvSpPr txBox="1"/>
          <p:nvPr/>
        </p:nvSpPr>
        <p:spPr>
          <a:xfrm>
            <a:off x="2254360" y="1059582"/>
            <a:ext cx="88781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lvl="0" indent="0" algn="l" defTabSz="91440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90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38" name="文本框 5"/>
          <p:cNvSpPr txBox="1"/>
          <p:nvPr/>
        </p:nvSpPr>
        <p:spPr>
          <a:xfrm>
            <a:off x="2254360" y="1815666"/>
            <a:ext cx="88781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lvl="0" indent="0" algn="l" defTabSz="914400" eaLnBrk="0" fontAlgn="base" latinLnBrk="0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180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/>
    </mc:Choice>
    <mc:Fallback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7" grpId="0"/>
      <p:bldP spid="39" grpId="0"/>
      <p:bldP spid="16" grpId="0"/>
      <p:bldP spid="36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88645" y="987574"/>
            <a:ext cx="8051165" cy="9787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把下面的角分别放入适当的圈中，再把这几类角按从大到小的顺序排列。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1413517" y="3188314"/>
            <a:ext cx="92623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Adobe 仿宋 Std R" pitchFamily="18" charset="-122"/>
              </a:rPr>
              <a:t>89°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Adobe 仿宋 Std R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7649" y="1894205"/>
            <a:ext cx="64940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Times New Roman" panose="02020603050405020304" pitchFamily="18" charset="0"/>
              </a:rPr>
              <a:t>89°  </a:t>
            </a:r>
            <a:r>
              <a:rPr lang="en-US" altLang="zh-CN" sz="2400" b="1" smtClean="0">
                <a:latin typeface="Times New Roman" panose="02020603050405020304" pitchFamily="18" charset="0"/>
              </a:rPr>
              <a:t>95</a:t>
            </a:r>
            <a:r>
              <a:rPr lang="en-US" altLang="zh-CN" sz="2400" b="1">
                <a:latin typeface="Times New Roman" panose="02020603050405020304" pitchFamily="18" charset="0"/>
              </a:rPr>
              <a:t>°  90°  180° 135° 99° 100° 360°</a:t>
            </a:r>
            <a:endParaRPr lang="en-US" altLang="zh-CN" sz="2400" b="1">
              <a:latin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03144" y="246393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Times New Roman" panose="02020603050405020304" pitchFamily="18" charset="0"/>
              </a:rPr>
              <a:t>锐角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90108" y="2462636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</a:rPr>
              <a:t>钝角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14670" y="245258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</a:rPr>
              <a:t>直角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23673" y="241573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</a:rPr>
              <a:t>周角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88970" y="2472997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</a:rPr>
              <a:t>平角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179741" y="4012054"/>
            <a:ext cx="5892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394178" y="4012054"/>
            <a:ext cx="5892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552418" y="4012054"/>
            <a:ext cx="5892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708753" y="4012054"/>
            <a:ext cx="5892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＞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89427" y="407332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</a:rPr>
              <a:t>周角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722873" y="407332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</a:rPr>
              <a:t>平角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892076" y="407332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</a:rPr>
              <a:t>钝角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20136" y="4073321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</a:rPr>
              <a:t>直角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82435" y="407316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Times New Roman" panose="02020603050405020304" pitchFamily="18" charset="0"/>
              </a:rPr>
              <a:t>锐角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043608" y="2896373"/>
            <a:ext cx="1434583" cy="1045548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523523" y="2896373"/>
            <a:ext cx="1434583" cy="1045548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990261" y="2896373"/>
            <a:ext cx="1434583" cy="1045548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443510" y="2877399"/>
            <a:ext cx="1434583" cy="1045548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893995" y="2848376"/>
            <a:ext cx="1434583" cy="1045548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24" name="TextBox 4"/>
          <p:cNvSpPr txBox="1"/>
          <p:nvPr/>
        </p:nvSpPr>
        <p:spPr>
          <a:xfrm>
            <a:off x="2894403" y="3140317"/>
            <a:ext cx="997673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Adobe 仿宋 Std R" pitchFamily="18" charset="-122"/>
              </a:rPr>
              <a:t>90°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Adobe 仿宋 Std R" pitchFamily="18" charset="-122"/>
            </a:endParaRPr>
          </a:p>
        </p:txBody>
      </p:sp>
      <p:sp>
        <p:nvSpPr>
          <p:cNvPr id="25" name="TextBox 4"/>
          <p:cNvSpPr txBox="1"/>
          <p:nvPr/>
        </p:nvSpPr>
        <p:spPr>
          <a:xfrm>
            <a:off x="4091630" y="2960309"/>
            <a:ext cx="84041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Adobe 仿宋 Std R" pitchFamily="18" charset="-122"/>
              </a:rPr>
              <a:t>95°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Adobe 仿宋 Std R" pitchFamily="18" charset="-122"/>
            </a:endParaRPr>
          </a:p>
        </p:txBody>
      </p:sp>
      <p:sp>
        <p:nvSpPr>
          <p:cNvPr id="26" name="TextBox 4"/>
          <p:cNvSpPr txBox="1"/>
          <p:nvPr/>
        </p:nvSpPr>
        <p:spPr>
          <a:xfrm>
            <a:off x="4499992" y="2969516"/>
            <a:ext cx="101564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Adobe 仿宋 Std R" pitchFamily="18" charset="-122"/>
              </a:rPr>
              <a:t>135°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Adobe 仿宋 Std R" pitchFamily="18" charset="-122"/>
            </a:endParaRPr>
          </a:p>
        </p:txBody>
      </p:sp>
      <p:sp>
        <p:nvSpPr>
          <p:cNvPr id="27" name="TextBox 4"/>
          <p:cNvSpPr txBox="1"/>
          <p:nvPr/>
        </p:nvSpPr>
        <p:spPr>
          <a:xfrm>
            <a:off x="4044597" y="3371150"/>
            <a:ext cx="806271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Adobe 仿宋 Std R" pitchFamily="18" charset="-122"/>
              </a:rPr>
              <a:t>99°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Adobe 仿宋 Std R" pitchFamily="18" charset="-122"/>
            </a:endParaRPr>
          </a:p>
        </p:txBody>
      </p:sp>
      <p:sp>
        <p:nvSpPr>
          <p:cNvPr id="28" name="TextBox 4"/>
          <p:cNvSpPr txBox="1"/>
          <p:nvPr/>
        </p:nvSpPr>
        <p:spPr>
          <a:xfrm>
            <a:off x="4499992" y="3353601"/>
            <a:ext cx="962571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Adobe 仿宋 Std R" pitchFamily="18" charset="-122"/>
              </a:rPr>
              <a:t>100°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Adobe 仿宋 Std R" pitchFamily="18" charset="-122"/>
            </a:endParaRPr>
          </a:p>
        </p:txBody>
      </p:sp>
      <p:sp>
        <p:nvSpPr>
          <p:cNvPr id="29" name="TextBox 4"/>
          <p:cNvSpPr txBox="1"/>
          <p:nvPr/>
        </p:nvSpPr>
        <p:spPr>
          <a:xfrm>
            <a:off x="5824367" y="3169340"/>
            <a:ext cx="962571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Adobe 仿宋 Std R" pitchFamily="18" charset="-122"/>
              </a:rPr>
              <a:t>180°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Adobe 仿宋 Std R" pitchFamily="18" charset="-122"/>
            </a:endParaRPr>
          </a:p>
        </p:txBody>
      </p:sp>
      <p:sp>
        <p:nvSpPr>
          <p:cNvPr id="30" name="TextBox 4"/>
          <p:cNvSpPr txBox="1"/>
          <p:nvPr/>
        </p:nvSpPr>
        <p:spPr>
          <a:xfrm>
            <a:off x="7281837" y="3188314"/>
            <a:ext cx="962571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Adobe 仿宋 Std R" pitchFamily="18" charset="-122"/>
              </a:rPr>
              <a:t>360°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Adobe 仿宋 Std R" pitchFamily="18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706064" y="1619023"/>
            <a:ext cx="4466585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DAB5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66CC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</a:pPr>
            <a:r>
              <a:rPr lang="zh-CN" altLang="en-US" sz="2400" b="1" smtClean="0">
                <a:latin typeface="宋体" panose="02010600030101010101" pitchFamily="2" charset="-122"/>
              </a:rPr>
              <a:t>已知</a:t>
            </a:r>
            <a:r>
              <a:rPr lang="zh-CN" altLang="en-US" sz="2400" b="1">
                <a:latin typeface="Times New Roman" panose="02020603050405020304" pitchFamily="18" charset="0"/>
                <a:ea typeface="+mn-ea"/>
              </a:rPr>
              <a:t>∠</a:t>
            </a:r>
            <a:r>
              <a:rPr lang="en-US" altLang="zh-CN" sz="2400" b="1">
                <a:latin typeface="Times New Roman" panose="02020603050405020304" pitchFamily="18" charset="0"/>
                <a:ea typeface="+mn-ea"/>
              </a:rPr>
              <a:t>1 = 70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</a:rPr>
              <a:t>°</a:t>
            </a:r>
            <a:r>
              <a:rPr lang="zh-CN" altLang="en-US" sz="2400" b="1" smtClean="0">
                <a:latin typeface="Times New Roman" panose="02020603050405020304" pitchFamily="18" charset="0"/>
                <a:ea typeface="+mn-ea"/>
              </a:rPr>
              <a:t>， ∠</a:t>
            </a:r>
            <a:r>
              <a:rPr lang="en-US" altLang="zh-CN" sz="2400" b="1">
                <a:latin typeface="Times New Roman" panose="02020603050405020304" pitchFamily="18" charset="0"/>
                <a:ea typeface="+mn-ea"/>
              </a:rPr>
              <a:t>2 = _</a:t>
            </a:r>
            <a:r>
              <a:rPr lang="en-US" altLang="zh-CN" sz="2400" b="1">
                <a:latin typeface="Times New Roman" panose="02020603050405020304" pitchFamily="18" charset="0"/>
                <a:ea typeface="+mn-ea"/>
                <a:sym typeface="+mn-ea"/>
              </a:rPr>
              <a:t>_</a:t>
            </a:r>
            <a:r>
              <a:rPr lang="en-US" altLang="zh-CN" sz="2400" b="1">
                <a:latin typeface="Times New Roman" panose="02020603050405020304" pitchFamily="18" charset="0"/>
                <a:ea typeface="+mn-ea"/>
              </a:rPr>
              <a:t>___</a:t>
            </a:r>
            <a:r>
              <a:rPr lang="zh-CN" altLang="en-US" sz="2400" b="1">
                <a:latin typeface="Times New Roman" panose="02020603050405020304" pitchFamily="18" charset="0"/>
                <a:ea typeface="+mn-ea"/>
              </a:rPr>
              <a:t>。</a:t>
            </a:r>
            <a:endParaRPr lang="zh-CN" altLang="en-US" sz="2400" b="1">
              <a:latin typeface="Times New Roman" panose="02020603050405020304" pitchFamily="18" charset="0"/>
              <a:ea typeface="+mn-ea"/>
            </a:endParaRPr>
          </a:p>
        </p:txBody>
      </p:sp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1346200" y="987574"/>
            <a:ext cx="2527300" cy="46164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 smtClean="0">
                <a:latin typeface="Times New Roman" panose="02020603050405020304" pitchFamily="18" charset="0"/>
                <a:ea typeface="+mn-ea"/>
              </a:rPr>
              <a:t>3.</a:t>
            </a:r>
            <a:r>
              <a:rPr lang="zh-CN" altLang="en-US" sz="2400" b="1" smtClean="0">
                <a:latin typeface="宋体" panose="02010600030101010101" pitchFamily="2" charset="-122"/>
              </a:rPr>
              <a:t>看</a:t>
            </a:r>
            <a:r>
              <a:rPr lang="zh-CN" altLang="en-US" sz="2400" b="1">
                <a:latin typeface="宋体" panose="02010600030101010101" pitchFamily="2" charset="-122"/>
              </a:rPr>
              <a:t>图填一填</a:t>
            </a:r>
            <a:r>
              <a:rPr lang="zh-CN" altLang="en-US" sz="2400" b="1">
                <a:latin typeface="Times New Roman" panose="02020603050405020304" pitchFamily="18" charset="0"/>
                <a:ea typeface="+mn-ea"/>
              </a:rPr>
              <a:t>。</a:t>
            </a:r>
            <a:endParaRPr lang="zh-CN" altLang="en-US" sz="2400" b="1">
              <a:latin typeface="Times New Roman" panose="02020603050405020304" pitchFamily="18" charset="0"/>
              <a:ea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31640" y="2647240"/>
            <a:ext cx="319273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∠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＋∠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860032" y="1712446"/>
            <a:ext cx="951865" cy="4603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110°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31640" y="3293571"/>
            <a:ext cx="3428183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180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°</a:t>
            </a:r>
            <a:r>
              <a:rPr lang="zh-CN" altLang="en-US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－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  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70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°=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110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° 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9" name="Group 3"/>
          <p:cNvGrpSpPr/>
          <p:nvPr/>
        </p:nvGrpSpPr>
        <p:grpSpPr>
          <a:xfrm>
            <a:off x="5004643" y="2207043"/>
            <a:ext cx="2879725" cy="1485905"/>
            <a:chOff x="3198" y="1040"/>
            <a:chExt cx="1814" cy="936"/>
          </a:xfrm>
        </p:grpSpPr>
        <p:sp>
          <p:nvSpPr>
            <p:cNvPr id="25" name="Arc 4"/>
            <p:cNvSpPr/>
            <p:nvPr/>
          </p:nvSpPr>
          <p:spPr bwMode="auto">
            <a:xfrm>
              <a:off x="4093" y="1836"/>
              <a:ext cx="90" cy="9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2225">
              <a:solidFill>
                <a:srgbClr val="FF0066"/>
              </a:solidFill>
              <a:rou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DAB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6" name="Line 5"/>
            <p:cNvSpPr>
              <a:spLocks noChangeShapeType="1"/>
            </p:cNvSpPr>
            <p:nvPr/>
          </p:nvSpPr>
          <p:spPr bwMode="auto">
            <a:xfrm>
              <a:off x="3198" y="1933"/>
              <a:ext cx="1814" cy="0"/>
            </a:xfrm>
            <a:prstGeom prst="line">
              <a:avLst/>
            </a:prstGeom>
            <a:noFill/>
            <a:ln w="38100">
              <a:solidFill>
                <a:srgbClr val="0066CC"/>
              </a:solidFill>
              <a:rou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8" name="Line 6"/>
            <p:cNvSpPr>
              <a:spLocks noChangeShapeType="1"/>
            </p:cNvSpPr>
            <p:nvPr/>
          </p:nvSpPr>
          <p:spPr bwMode="auto">
            <a:xfrm flipV="1">
              <a:off x="4053" y="1040"/>
              <a:ext cx="335" cy="893"/>
            </a:xfrm>
            <a:prstGeom prst="line">
              <a:avLst/>
            </a:prstGeom>
            <a:noFill/>
            <a:ln w="38100">
              <a:solidFill>
                <a:srgbClr val="0066CC"/>
              </a:solidFill>
              <a:rou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4153" y="1684"/>
              <a:ext cx="211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DAB5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66CC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400" b="1">
                  <a:latin typeface="Times New Roman" panose="02020603050405020304" pitchFamily="18" charset="0"/>
                  <a:ea typeface="+mn-ea"/>
                </a:rPr>
                <a:t>1</a:t>
              </a:r>
              <a:endParaRPr lang="en-US" altLang="zh-CN" sz="2400" b="1">
                <a:latin typeface="Times New Roman" panose="02020603050405020304" pitchFamily="18" charset="0"/>
                <a:ea typeface="+mn-ea"/>
              </a:endParaRPr>
            </a:p>
          </p:txBody>
        </p:sp>
        <p:sp>
          <p:nvSpPr>
            <p:cNvPr id="30" name="Arc 8"/>
            <p:cNvSpPr/>
            <p:nvPr/>
          </p:nvSpPr>
          <p:spPr bwMode="auto">
            <a:xfrm rot="-460193">
              <a:off x="3964" y="1809"/>
              <a:ext cx="135" cy="10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57 w 31034"/>
                <a:gd name="T1" fmla="*/ 24202 h 24202"/>
                <a:gd name="T2" fmla="*/ 31034 w 31034"/>
                <a:gd name="T3" fmla="*/ 2169 h 24202"/>
                <a:gd name="T4" fmla="*/ 21600 w 31034"/>
                <a:gd name="T5" fmla="*/ 21600 h 24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034" h="24202" fill="none" extrusionOk="0">
                  <a:moveTo>
                    <a:pt x="157" y="24201"/>
                  </a:moveTo>
                  <a:cubicBezTo>
                    <a:pt x="52" y="23338"/>
                    <a:pt x="0" y="2246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4868" y="0"/>
                    <a:pt x="28093" y="741"/>
                    <a:pt x="31033" y="2169"/>
                  </a:cubicBezTo>
                </a:path>
                <a:path w="31034" h="24202" stroke="0" extrusionOk="0">
                  <a:moveTo>
                    <a:pt x="157" y="24201"/>
                  </a:moveTo>
                  <a:cubicBezTo>
                    <a:pt x="52" y="23338"/>
                    <a:pt x="0" y="2246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4868" y="0"/>
                    <a:pt x="28093" y="741"/>
                    <a:pt x="31033" y="216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2225">
              <a:solidFill>
                <a:srgbClr val="FF0066"/>
              </a:solidFill>
              <a:rou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DAB5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32" name="Rectangle 9"/>
            <p:cNvSpPr>
              <a:spLocks noChangeArrowheads="1"/>
            </p:cNvSpPr>
            <p:nvPr/>
          </p:nvSpPr>
          <p:spPr bwMode="auto">
            <a:xfrm>
              <a:off x="3820" y="1684"/>
              <a:ext cx="211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DAB5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66CC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latin typeface="Times New Roman" panose="02020603050405020304" pitchFamily="18" charset="0"/>
                  <a:ea typeface="+mn-ea"/>
                </a:rPr>
                <a:t>2</a:t>
              </a:r>
              <a:endParaRPr lang="en-US" altLang="zh-CN" sz="2400" b="1">
                <a:latin typeface="Times New Roman" panose="02020603050405020304" pitchFamily="18" charset="0"/>
                <a:ea typeface="+mn-ea"/>
              </a:endParaRPr>
            </a:p>
          </p:txBody>
        </p:sp>
      </p:grpSp>
      <p:sp>
        <p:nvSpPr>
          <p:cNvPr id="20" name="Arc 5"/>
          <p:cNvSpPr/>
          <p:nvPr/>
        </p:nvSpPr>
        <p:spPr bwMode="auto">
          <a:xfrm rot="3018948">
            <a:off x="6036782" y="3106554"/>
            <a:ext cx="775613" cy="80254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7997 w 34099"/>
              <a:gd name="T1" fmla="*/ 38378 h 38378"/>
              <a:gd name="T2" fmla="*/ 34099 w 34099"/>
              <a:gd name="T3" fmla="*/ 3984 h 38378"/>
              <a:gd name="T4" fmla="*/ 21600 w 34099"/>
              <a:gd name="T5" fmla="*/ 21600 h 38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099" h="38378" fill="none" extrusionOk="0">
                <a:moveTo>
                  <a:pt x="7996" y="38378"/>
                </a:moveTo>
                <a:cubicBezTo>
                  <a:pt x="2938" y="34276"/>
                  <a:pt x="0" y="28112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078" y="0"/>
                  <a:pt x="30446" y="1392"/>
                  <a:pt x="34099" y="3983"/>
                </a:cubicBezTo>
              </a:path>
              <a:path w="34099" h="38378" stroke="0" extrusionOk="0">
                <a:moveTo>
                  <a:pt x="7996" y="38378"/>
                </a:moveTo>
                <a:cubicBezTo>
                  <a:pt x="2938" y="34276"/>
                  <a:pt x="0" y="28112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078" y="0"/>
                  <a:pt x="30446" y="1392"/>
                  <a:pt x="34099" y="3983"/>
                </a:cubicBezTo>
                <a:lnTo>
                  <a:pt x="2160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/>
    </mc:Choice>
    <mc:Fallback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2294"/>
          <p:cNvSpPr txBox="1"/>
          <p:nvPr/>
        </p:nvSpPr>
        <p:spPr>
          <a:xfrm>
            <a:off x="2267744" y="1003930"/>
            <a:ext cx="61206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一条射线绕它的端点旋转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90°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形成的角。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892503"/>
            <a:ext cx="123037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直角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平角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周角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67744" y="1465595"/>
            <a:ext cx="2307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直角＝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90° </a:t>
            </a:r>
            <a:endParaRPr lang="zh-CN" altLang="en-US" sz="2000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左中括号 25"/>
          <p:cNvSpPr/>
          <p:nvPr/>
        </p:nvSpPr>
        <p:spPr>
          <a:xfrm>
            <a:off x="2122291" y="1234762"/>
            <a:ext cx="196614" cy="461665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971600" y="3723878"/>
            <a:ext cx="3954929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周角</a:t>
            </a:r>
            <a:r>
              <a:rPr lang="zh-CN" altLang="en-US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平角＝</a:t>
            </a: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直角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12294"/>
          <p:cNvSpPr txBox="1"/>
          <p:nvPr/>
        </p:nvSpPr>
        <p:spPr>
          <a:xfrm>
            <a:off x="2269181" y="1913389"/>
            <a:ext cx="61206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一条射线绕它的端点旋转半周形成的角。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269181" y="2375054"/>
            <a:ext cx="2460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平角＝</a:t>
            </a: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180° 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左中括号 29"/>
          <p:cNvSpPr/>
          <p:nvPr/>
        </p:nvSpPr>
        <p:spPr>
          <a:xfrm>
            <a:off x="2123728" y="2144221"/>
            <a:ext cx="196614" cy="461665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12294"/>
          <p:cNvSpPr txBox="1"/>
          <p:nvPr/>
        </p:nvSpPr>
        <p:spPr>
          <a:xfrm>
            <a:off x="2267744" y="2692703"/>
            <a:ext cx="61206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一条射线绕它的端点旋转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一周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形成的角。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267744" y="3154368"/>
            <a:ext cx="2460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周角＝</a:t>
            </a: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360° 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左中括号 32"/>
          <p:cNvSpPr/>
          <p:nvPr/>
        </p:nvSpPr>
        <p:spPr>
          <a:xfrm>
            <a:off x="2122291" y="2923535"/>
            <a:ext cx="196614" cy="461665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971600" y="4244101"/>
            <a:ext cx="559758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zh-CN" altLang="en-US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周角＞平角＞钝角＞直角＞锐角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/>
    </mc:Choice>
    <mc:Fallback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  <p:bldP spid="4" grpId="0"/>
      <p:bldP spid="26" grpId="0" animBg="1"/>
      <p:bldP spid="27" grpId="0"/>
      <p:bldP spid="28" grpId="0"/>
      <p:bldP spid="29" grpId="0"/>
      <p:bldP spid="30" grpId="0" animBg="1"/>
      <p:bldP spid="31" grpId="0"/>
      <p:bldP spid="32" grpId="0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2339658" y="1635760"/>
            <a:ext cx="4535487" cy="15065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just" eaLnBrk="0" hangingPunct="0">
              <a:lnSpc>
                <a:spcPct val="120000"/>
              </a:lnSpc>
            </a:pPr>
            <a:r>
              <a:rPr lang="zh-CN" altLang="en-US" sz="4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学习之心不可</a:t>
            </a:r>
            <a:r>
              <a:rPr lang="zh-CN" altLang="en-US" sz="40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无</a:t>
            </a:r>
            <a:endParaRPr lang="en-US" altLang="zh-CN" sz="40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>
              <a:lnSpc>
                <a:spcPct val="120000"/>
              </a:lnSpc>
            </a:pPr>
            <a:r>
              <a:rPr lang="zh-CN" altLang="en-US" sz="40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懒惰</a:t>
            </a:r>
            <a:r>
              <a:rPr lang="zh-CN" altLang="en-US" sz="4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之心不可有</a:t>
            </a:r>
            <a:endParaRPr lang="zh-CN" altLang="en-US" sz="40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506200" y="104775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5" name="AutoShape 4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108859" y="1904387"/>
            <a:ext cx="1056529" cy="815965"/>
            <a:chOff x="2549198" y="2277140"/>
            <a:chExt cx="1056529" cy="815965"/>
          </a:xfrm>
        </p:grpSpPr>
        <p:cxnSp>
          <p:nvCxnSpPr>
            <p:cNvPr id="7" name="直接连接符 6"/>
            <p:cNvCxnSpPr/>
            <p:nvPr/>
          </p:nvCxnSpPr>
          <p:spPr>
            <a:xfrm flipH="1">
              <a:off x="2555776" y="2277140"/>
              <a:ext cx="0" cy="8159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2549198" y="3081826"/>
              <a:ext cx="10565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4079988" y="1851670"/>
            <a:ext cx="1056529" cy="815965"/>
            <a:chOff x="2552487" y="2274290"/>
            <a:chExt cx="1056529" cy="815965"/>
          </a:xfrm>
        </p:grpSpPr>
        <p:cxnSp>
          <p:nvCxnSpPr>
            <p:cNvPr id="32" name="直接连接符 31"/>
            <p:cNvCxnSpPr/>
            <p:nvPr/>
          </p:nvCxnSpPr>
          <p:spPr>
            <a:xfrm flipH="1">
              <a:off x="2555776" y="2274290"/>
              <a:ext cx="648072" cy="8159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2552487" y="3081826"/>
              <a:ext cx="10565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6004583" y="1893666"/>
            <a:ext cx="1695929" cy="815965"/>
            <a:chOff x="2555776" y="2266419"/>
            <a:chExt cx="1695929" cy="815965"/>
          </a:xfrm>
        </p:grpSpPr>
        <p:cxnSp>
          <p:nvCxnSpPr>
            <p:cNvPr id="36" name="直接连接符 35"/>
            <p:cNvCxnSpPr/>
            <p:nvPr/>
          </p:nvCxnSpPr>
          <p:spPr>
            <a:xfrm flipH="1">
              <a:off x="3603633" y="2266419"/>
              <a:ext cx="648072" cy="8159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2555776" y="3081826"/>
              <a:ext cx="10565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 flipH="1">
            <a:off x="2051720" y="3654346"/>
            <a:ext cx="1312661" cy="525646"/>
            <a:chOff x="2555776" y="2263695"/>
            <a:chExt cx="1056529" cy="818131"/>
          </a:xfrm>
        </p:grpSpPr>
        <p:cxnSp>
          <p:nvCxnSpPr>
            <p:cNvPr id="43" name="直接连接符 42"/>
            <p:cNvCxnSpPr/>
            <p:nvPr/>
          </p:nvCxnSpPr>
          <p:spPr>
            <a:xfrm flipH="1">
              <a:off x="2558422" y="2263695"/>
              <a:ext cx="648072" cy="8159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2555776" y="3081826"/>
              <a:ext cx="10565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4283968" y="3304986"/>
            <a:ext cx="1256037" cy="964082"/>
            <a:chOff x="2356268" y="2124880"/>
            <a:chExt cx="1256037" cy="964082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2356268" y="2124880"/>
              <a:ext cx="207766" cy="9640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2555776" y="3081826"/>
              <a:ext cx="10565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187624" y="942953"/>
            <a:ext cx="6681637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如果将这些角按大小进行分类，应该怎样分类？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/>
    </mc:Choice>
    <mc:Fallback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006296" y="1707654"/>
            <a:ext cx="132738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Box 22"/>
          <p:cNvSpPr txBox="1">
            <a:spLocks noChangeArrowheads="1"/>
          </p:cNvSpPr>
          <p:nvPr/>
        </p:nvSpPr>
        <p:spPr bwMode="auto">
          <a:xfrm>
            <a:off x="2006296" y="4200141"/>
            <a:ext cx="779791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000" b="1">
                <a:latin typeface="Times New Roman" panose="02020603050405020304" pitchFamily="18" charset="0"/>
                <a:ea typeface="新宋体" panose="02010609030101010101" pitchFamily="49" charset="-122"/>
              </a:rPr>
              <a:t>90°</a:t>
            </a:r>
            <a:endParaRPr lang="zh-CN" altLang="en-US" sz="2000" b="1">
              <a:latin typeface="Times New Roman" panose="02020603050405020304" pitchFamily="18" charset="0"/>
              <a:ea typeface="新宋体" panose="02010609030101010101" pitchFamily="49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2016231" y="3774120"/>
            <a:ext cx="228600" cy="228600"/>
            <a:chOff x="2607319" y="4240857"/>
            <a:chExt cx="228600" cy="228600"/>
          </a:xfrm>
        </p:grpSpPr>
        <p:sp>
          <p:nvSpPr>
            <p:cNvPr id="71" name="Line 7"/>
            <p:cNvSpPr>
              <a:spLocks noChangeShapeType="1"/>
            </p:cNvSpPr>
            <p:nvPr/>
          </p:nvSpPr>
          <p:spPr bwMode="auto">
            <a:xfrm>
              <a:off x="2607319" y="4253129"/>
              <a:ext cx="2286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72" name="Line 8"/>
            <p:cNvSpPr>
              <a:spLocks noChangeShapeType="1"/>
            </p:cNvSpPr>
            <p:nvPr/>
          </p:nvSpPr>
          <p:spPr bwMode="auto">
            <a:xfrm flipH="1">
              <a:off x="2823647" y="4240857"/>
              <a:ext cx="0" cy="2286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sp>
        <p:nvSpPr>
          <p:cNvPr id="70" name="椭圆 69"/>
          <p:cNvSpPr/>
          <p:nvPr/>
        </p:nvSpPr>
        <p:spPr>
          <a:xfrm>
            <a:off x="1810486" y="2566424"/>
            <a:ext cx="439455" cy="4373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3600">
              <a:latin typeface="Times New Roman" panose="02020603050405020304" pitchFamily="18" charset="0"/>
            </a:endParaRPr>
          </a:p>
        </p:txBody>
      </p:sp>
      <p:pic>
        <p:nvPicPr>
          <p:cNvPr id="73" name="Picture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1234" y="2350809"/>
            <a:ext cx="3309658" cy="1719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 rot="10800000">
            <a:off x="4788024" y="2355727"/>
            <a:ext cx="2343150" cy="117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TextBox 22"/>
          <p:cNvSpPr txBox="1">
            <a:spLocks noChangeArrowheads="1"/>
          </p:cNvSpPr>
          <p:nvPr/>
        </p:nvSpPr>
        <p:spPr bwMode="auto">
          <a:xfrm>
            <a:off x="5610571" y="1952029"/>
            <a:ext cx="716272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000" b="1">
                <a:latin typeface="Times New Roman" panose="02020603050405020304" pitchFamily="18" charset="0"/>
                <a:ea typeface="新宋体" panose="02010609030101010101" pitchFamily="49" charset="-122"/>
              </a:rPr>
              <a:t>90°</a:t>
            </a:r>
            <a:endParaRPr lang="zh-CN" altLang="en-US" sz="2000" b="1">
              <a:latin typeface="Times New Roman" panose="02020603050405020304" pitchFamily="18" charset="0"/>
              <a:ea typeface="新宋体" panose="02010609030101010101" pitchFamily="49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 rot="8286878">
            <a:off x="5875378" y="2389494"/>
            <a:ext cx="212779" cy="228600"/>
            <a:chOff x="2610387" y="4233563"/>
            <a:chExt cx="228600" cy="228600"/>
          </a:xfrm>
        </p:grpSpPr>
        <p:sp>
          <p:nvSpPr>
            <p:cNvPr id="80" name="Line 7"/>
            <p:cNvSpPr>
              <a:spLocks noChangeShapeType="1"/>
            </p:cNvSpPr>
            <p:nvPr/>
          </p:nvSpPr>
          <p:spPr bwMode="auto">
            <a:xfrm>
              <a:off x="2610387" y="4253129"/>
              <a:ext cx="2286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81" name="Line 8"/>
            <p:cNvSpPr>
              <a:spLocks noChangeShapeType="1"/>
            </p:cNvSpPr>
            <p:nvPr/>
          </p:nvSpPr>
          <p:spPr bwMode="auto">
            <a:xfrm flipH="1">
              <a:off x="2825765" y="4233563"/>
              <a:ext cx="0" cy="2286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sp>
        <p:nvSpPr>
          <p:cNvPr id="79" name="椭圆 78"/>
          <p:cNvSpPr/>
          <p:nvPr/>
        </p:nvSpPr>
        <p:spPr>
          <a:xfrm>
            <a:off x="6609271" y="3003798"/>
            <a:ext cx="411001" cy="4097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3600">
              <a:latin typeface="Times New Roman" panose="02020603050405020304" pitchFamily="18" charset="0"/>
            </a:endParaRPr>
          </a:p>
        </p:txBody>
      </p:sp>
      <p:pic>
        <p:nvPicPr>
          <p:cNvPr id="82" name="Picture 7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8121390">
            <a:off x="4960654" y="2093931"/>
            <a:ext cx="3047074" cy="158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094108" y="4137256"/>
            <a:ext cx="1904689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直角</a:t>
            </a: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  90</a:t>
            </a:r>
            <a:r>
              <a:rPr lang="en-US" altLang="zh-CN" sz="2400" b="1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°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87624" y="843558"/>
            <a:ext cx="604867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三角尺上有一个角是直角，用量角器量一量，这个直角是多少度？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/>
    </mc:Choice>
    <mc:Fallback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70" grpId="0" animBg="1"/>
      <p:bldP spid="75" grpId="0"/>
      <p:bldP spid="79" grpId="0" animBg="1"/>
      <p:bldP spid="3" grpId="0" animBg="1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虚线"/>
          <p:cNvCxnSpPr/>
          <p:nvPr/>
        </p:nvCxnSpPr>
        <p:spPr>
          <a:xfrm>
            <a:off x="2087209" y="4299942"/>
            <a:ext cx="230425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黑横线"/>
          <p:cNvCxnSpPr/>
          <p:nvPr/>
        </p:nvCxnSpPr>
        <p:spPr>
          <a:xfrm>
            <a:off x="2051205" y="4299942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"/>
          <p:cNvSpPr/>
          <p:nvPr/>
        </p:nvSpPr>
        <p:spPr>
          <a:xfrm>
            <a:off x="899592" y="723349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角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可以看作由一条射线绕着它的端点，从一个位置旋转到另一个位置形成的图形。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8" name="黑竖线"/>
          <p:cNvCxnSpPr/>
          <p:nvPr/>
        </p:nvCxnSpPr>
        <p:spPr>
          <a:xfrm rot="5400000">
            <a:off x="905821" y="3147814"/>
            <a:ext cx="23042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黑点"/>
          <p:cNvSpPr/>
          <p:nvPr/>
        </p:nvSpPr>
        <p:spPr>
          <a:xfrm>
            <a:off x="2015201" y="4264509"/>
            <a:ext cx="72008" cy="7200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直角符号"/>
          <p:cNvGrpSpPr/>
          <p:nvPr/>
        </p:nvGrpSpPr>
        <p:grpSpPr>
          <a:xfrm>
            <a:off x="2057949" y="4071342"/>
            <a:ext cx="228600" cy="228600"/>
            <a:chOff x="2607319" y="4240857"/>
            <a:chExt cx="228600" cy="228600"/>
          </a:xfrm>
        </p:grpSpPr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2607319" y="4257105"/>
              <a:ext cx="2286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9" name="Line 8"/>
            <p:cNvSpPr>
              <a:spLocks noChangeShapeType="1"/>
            </p:cNvSpPr>
            <p:nvPr/>
          </p:nvSpPr>
          <p:spPr bwMode="auto">
            <a:xfrm flipH="1">
              <a:off x="2823647" y="4240857"/>
              <a:ext cx="0" cy="2286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644008" y="2758457"/>
            <a:ext cx="37962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一条射线绕它的端点</a:t>
            </a:r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旋转</a:t>
            </a:r>
            <a:r>
              <a:rPr lang="en-US" altLang="zh-CN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90°</a:t>
            </a:r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endParaRPr lang="en-US" altLang="zh-CN" sz="2000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形成的图形就是直角。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063596" y="3482580"/>
            <a:ext cx="1500292" cy="861921"/>
            <a:chOff x="2063596" y="3482580"/>
            <a:chExt cx="1500292" cy="861921"/>
          </a:xfrm>
        </p:grpSpPr>
        <p:sp>
          <p:nvSpPr>
            <p:cNvPr id="20" name="环形箭头 19"/>
            <p:cNvSpPr/>
            <p:nvPr/>
          </p:nvSpPr>
          <p:spPr>
            <a:xfrm rot="13666437" flipV="1">
              <a:off x="2006226" y="3718310"/>
              <a:ext cx="683561" cy="568821"/>
            </a:xfrm>
            <a:prstGeom prst="circularArrow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27784" y="3482580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90</a:t>
              </a:r>
              <a:r>
                <a:rPr lang="en-US" altLang="zh-CN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°</a:t>
              </a:r>
              <a:endPara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051720" y="1996828"/>
            <a:ext cx="2339745" cy="2304256"/>
            <a:chOff x="2203605" y="2148086"/>
            <a:chExt cx="2339745" cy="2304256"/>
          </a:xfrm>
        </p:grpSpPr>
        <p:cxnSp>
          <p:nvCxnSpPr>
            <p:cNvPr id="23" name="黑横线"/>
            <p:cNvCxnSpPr/>
            <p:nvPr/>
          </p:nvCxnSpPr>
          <p:spPr>
            <a:xfrm>
              <a:off x="2203605" y="4452342"/>
              <a:ext cx="2339745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黑竖线"/>
            <p:cNvCxnSpPr/>
            <p:nvPr/>
          </p:nvCxnSpPr>
          <p:spPr>
            <a:xfrm rot="5400000">
              <a:off x="1058221" y="3300214"/>
              <a:ext cx="230425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0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11508" y="1491630"/>
            <a:ext cx="3064999" cy="1592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黑点"/>
          <p:cNvSpPr txBox="1">
            <a:spLocks noChangeArrowheads="1"/>
          </p:cNvSpPr>
          <p:nvPr/>
        </p:nvSpPr>
        <p:spPr bwMode="auto">
          <a:xfrm>
            <a:off x="2677125" y="2716474"/>
            <a:ext cx="3289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 b="1" smtClean="0">
                <a:latin typeface="Times New Roman" panose="02020603050405020304" pitchFamily="18" charset="0"/>
                <a:cs typeface="Arial" panose="020B0604020202020204" pitchFamily="34" charset="0"/>
              </a:rPr>
              <a:t>•</a:t>
            </a:r>
            <a:endParaRPr lang="en-US" altLang="zh-CN" sz="3200" b="1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28" name="右"/>
          <p:cNvCxnSpPr/>
          <p:nvPr/>
        </p:nvCxnSpPr>
        <p:spPr>
          <a:xfrm>
            <a:off x="2843807" y="3023491"/>
            <a:ext cx="18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左"/>
          <p:cNvCxnSpPr/>
          <p:nvPr/>
        </p:nvCxnSpPr>
        <p:spPr>
          <a:xfrm>
            <a:off x="1043608" y="3023491"/>
            <a:ext cx="18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411760" y="3325085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平角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1600" y="701283"/>
            <a:ext cx="54183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一条射线绕它的端点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旋转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半周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呢？</a:t>
            </a: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92081" y="3588449"/>
            <a:ext cx="2232247" cy="5355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平角 </a:t>
            </a: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  180</a:t>
            </a:r>
            <a:r>
              <a:rPr lang="zh-CN" altLang="en-US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°</a:t>
            </a:r>
            <a:endParaRPr lang="zh-CN" altLang="en-US" sz="24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21" name="虚线"/>
          <p:cNvCxnSpPr/>
          <p:nvPr/>
        </p:nvCxnSpPr>
        <p:spPr>
          <a:xfrm>
            <a:off x="2844008" y="3025404"/>
            <a:ext cx="180000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502227" y="2316973"/>
            <a:ext cx="1205677" cy="936103"/>
            <a:chOff x="3006283" y="1923678"/>
            <a:chExt cx="1205677" cy="936103"/>
          </a:xfrm>
        </p:grpSpPr>
        <p:sp>
          <p:nvSpPr>
            <p:cNvPr id="22" name="环形箭头 21"/>
            <p:cNvSpPr/>
            <p:nvPr/>
          </p:nvSpPr>
          <p:spPr>
            <a:xfrm rot="10800000" flipV="1">
              <a:off x="3006283" y="2290960"/>
              <a:ext cx="683561" cy="568821"/>
            </a:xfrm>
            <a:prstGeom prst="circularArrow">
              <a:avLst>
                <a:gd name="adj1" fmla="val 12500"/>
                <a:gd name="adj2" fmla="val 986282"/>
                <a:gd name="adj3" fmla="val 20457681"/>
                <a:gd name="adj4" fmla="val 10800000"/>
                <a:gd name="adj5" fmla="val 125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无内容"/>
            <p:cNvSpPr txBox="1"/>
            <p:nvPr/>
          </p:nvSpPr>
          <p:spPr>
            <a:xfrm>
              <a:off x="3275856" y="1923678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43608" y="2718365"/>
            <a:ext cx="3600400" cy="584775"/>
            <a:chOff x="1547664" y="2325070"/>
            <a:chExt cx="3600400" cy="584775"/>
          </a:xfrm>
        </p:grpSpPr>
        <p:sp>
          <p:nvSpPr>
            <p:cNvPr id="20" name="红点"/>
            <p:cNvSpPr txBox="1">
              <a:spLocks noChangeArrowheads="1"/>
            </p:cNvSpPr>
            <p:nvPr/>
          </p:nvSpPr>
          <p:spPr bwMode="auto">
            <a:xfrm>
              <a:off x="3181181" y="2325070"/>
              <a:ext cx="32893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•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1547664" y="2636443"/>
              <a:ext cx="36004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矩形 33"/>
          <p:cNvSpPr/>
          <p:nvPr/>
        </p:nvSpPr>
        <p:spPr>
          <a:xfrm>
            <a:off x="5017744" y="2067539"/>
            <a:ext cx="379783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一条射线绕它的端点</a:t>
            </a:r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旋转半周，</a:t>
            </a:r>
            <a:endParaRPr lang="en-US" altLang="zh-CN" sz="2000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形成的角叫做平角。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" name="Arc 59"/>
          <p:cNvSpPr/>
          <p:nvPr/>
        </p:nvSpPr>
        <p:spPr bwMode="auto">
          <a:xfrm rot="18929368">
            <a:off x="2465393" y="2559165"/>
            <a:ext cx="757230" cy="756316"/>
          </a:xfrm>
          <a:custGeom>
            <a:avLst/>
            <a:gdLst>
              <a:gd name="T0" fmla="*/ 0 w 33955"/>
              <a:gd name="T1" fmla="*/ 0 h 32806"/>
              <a:gd name="T2" fmla="*/ 0 w 33955"/>
              <a:gd name="T3" fmla="*/ 0 h 32806"/>
              <a:gd name="T4" fmla="*/ 0 w 33955"/>
              <a:gd name="T5" fmla="*/ 0 h 32806"/>
              <a:gd name="T6" fmla="*/ 0 60000 65536"/>
              <a:gd name="T7" fmla="*/ 0 60000 65536"/>
              <a:gd name="T8" fmla="*/ 0 60000 65536"/>
              <a:gd name="T9" fmla="*/ 0 w 33955"/>
              <a:gd name="T10" fmla="*/ 0 h 32806"/>
              <a:gd name="T11" fmla="*/ 33955 w 33955"/>
              <a:gd name="T12" fmla="*/ 32806 h 3280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955" h="32806" fill="none" extrusionOk="0">
                <a:moveTo>
                  <a:pt x="0" y="3882"/>
                </a:moveTo>
                <a:cubicBezTo>
                  <a:pt x="3624" y="1355"/>
                  <a:pt x="7936" y="-1"/>
                  <a:pt x="12355" y="0"/>
                </a:cubicBezTo>
                <a:cubicBezTo>
                  <a:pt x="24284" y="0"/>
                  <a:pt x="33955" y="9670"/>
                  <a:pt x="33955" y="21600"/>
                </a:cubicBezTo>
                <a:cubicBezTo>
                  <a:pt x="33955" y="25551"/>
                  <a:pt x="32870" y="29427"/>
                  <a:pt x="30820" y="32805"/>
                </a:cubicBezTo>
              </a:path>
              <a:path w="33955" h="32806" stroke="0" extrusionOk="0">
                <a:moveTo>
                  <a:pt x="0" y="3882"/>
                </a:moveTo>
                <a:cubicBezTo>
                  <a:pt x="3624" y="1355"/>
                  <a:pt x="7936" y="-1"/>
                  <a:pt x="12355" y="0"/>
                </a:cubicBezTo>
                <a:cubicBezTo>
                  <a:pt x="24284" y="0"/>
                  <a:pt x="33955" y="9670"/>
                  <a:pt x="33955" y="21600"/>
                </a:cubicBezTo>
                <a:cubicBezTo>
                  <a:pt x="33955" y="25551"/>
                  <a:pt x="32870" y="29427"/>
                  <a:pt x="30820" y="32805"/>
                </a:cubicBezTo>
                <a:lnTo>
                  <a:pt x="12355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/>
    </mc:Choice>
    <mc:Fallback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" grpId="0"/>
      <p:bldP spid="4" grpId="0"/>
      <p:bldP spid="5" grpId="0" animBg="1"/>
      <p:bldP spid="34" grpId="0" uiExpand="1" build="p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11593" y="1490598"/>
            <a:ext cx="3064999" cy="1592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黑点"/>
          <p:cNvSpPr txBox="1">
            <a:spLocks noChangeArrowheads="1"/>
          </p:cNvSpPr>
          <p:nvPr/>
        </p:nvSpPr>
        <p:spPr bwMode="auto">
          <a:xfrm>
            <a:off x="2677125" y="2716474"/>
            <a:ext cx="32893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 b="1" smtClean="0">
                <a:latin typeface="Times New Roman" panose="02020603050405020304" pitchFamily="18" charset="0"/>
                <a:cs typeface="Arial" panose="020B0604020202020204" pitchFamily="34" charset="0"/>
              </a:rPr>
              <a:t>•</a:t>
            </a:r>
            <a:endParaRPr lang="en-US" altLang="zh-CN" sz="3200" b="1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cxnSp>
        <p:nvCxnSpPr>
          <p:cNvPr id="4" name="右"/>
          <p:cNvCxnSpPr/>
          <p:nvPr/>
        </p:nvCxnSpPr>
        <p:spPr>
          <a:xfrm>
            <a:off x="2843807" y="3023491"/>
            <a:ext cx="18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周角"/>
          <p:cNvSpPr txBox="1"/>
          <p:nvPr/>
        </p:nvSpPr>
        <p:spPr>
          <a:xfrm>
            <a:off x="2411760" y="3478237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周角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1600" y="701283"/>
            <a:ext cx="54183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一条射线绕它的端点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旋转一周呢？</a:t>
            </a: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92081" y="3588449"/>
            <a:ext cx="2232247" cy="5355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周角 </a:t>
            </a: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  360</a:t>
            </a:r>
            <a:r>
              <a:rPr lang="zh-CN" altLang="en-US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°</a:t>
            </a:r>
            <a:endParaRPr lang="zh-CN" altLang="en-US" sz="24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9" name="虚线"/>
          <p:cNvCxnSpPr/>
          <p:nvPr/>
        </p:nvCxnSpPr>
        <p:spPr>
          <a:xfrm>
            <a:off x="1115816" y="3025746"/>
            <a:ext cx="180000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rot="20642872">
            <a:off x="2300162" y="2017523"/>
            <a:ext cx="1966770" cy="1342451"/>
            <a:chOff x="2780181" y="1923678"/>
            <a:chExt cx="1431779" cy="893217"/>
          </a:xfrm>
        </p:grpSpPr>
        <p:sp>
          <p:nvSpPr>
            <p:cNvPr id="11" name="环形箭头 10"/>
            <p:cNvSpPr/>
            <p:nvPr/>
          </p:nvSpPr>
          <p:spPr>
            <a:xfrm rot="1712094" flipV="1">
              <a:off x="2780181" y="2188305"/>
              <a:ext cx="683561" cy="628590"/>
            </a:xfrm>
            <a:prstGeom prst="circularArrow">
              <a:avLst>
                <a:gd name="adj1" fmla="val 12500"/>
                <a:gd name="adj2" fmla="val 986282"/>
                <a:gd name="adj3" fmla="val 20457681"/>
                <a:gd name="adj4" fmla="val 1201915"/>
                <a:gd name="adj5" fmla="val 12500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无内容"/>
            <p:cNvSpPr txBox="1"/>
            <p:nvPr/>
          </p:nvSpPr>
          <p:spPr>
            <a:xfrm>
              <a:off x="3275856" y="1923678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en-US" sz="2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678760" y="2719322"/>
            <a:ext cx="1966883" cy="584775"/>
            <a:chOff x="3181181" y="2332385"/>
            <a:chExt cx="1966883" cy="584775"/>
          </a:xfrm>
        </p:grpSpPr>
        <p:sp>
          <p:nvSpPr>
            <p:cNvPr id="14" name="红点"/>
            <p:cNvSpPr txBox="1">
              <a:spLocks noChangeArrowheads="1"/>
            </p:cNvSpPr>
            <p:nvPr/>
          </p:nvSpPr>
          <p:spPr bwMode="auto">
            <a:xfrm>
              <a:off x="3181181" y="2332385"/>
              <a:ext cx="32893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3200" b="1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•</a:t>
              </a:r>
              <a:endPara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3345649" y="2636443"/>
              <a:ext cx="1802415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5017744" y="2067539"/>
            <a:ext cx="379783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一条射线绕它的端点</a:t>
            </a:r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旋转一周，</a:t>
            </a:r>
            <a:endParaRPr lang="en-US" altLang="zh-CN" sz="2000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形成的角叫做周角。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10800000">
            <a:off x="1312922" y="2961054"/>
            <a:ext cx="3064999" cy="1592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Arc 5"/>
          <p:cNvSpPr/>
          <p:nvPr/>
        </p:nvSpPr>
        <p:spPr bwMode="auto">
          <a:xfrm rot="3025397">
            <a:off x="2445647" y="2629864"/>
            <a:ext cx="817405" cy="791761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4660 w 43200"/>
              <a:gd name="T1" fmla="*/ 4395 h 43200"/>
              <a:gd name="T2" fmla="*/ 34099 w 43200"/>
              <a:gd name="T3" fmla="*/ 3984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34659" y="4395"/>
                </a:moveTo>
                <a:cubicBezTo>
                  <a:pt x="40040" y="8479"/>
                  <a:pt x="43200" y="14845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078" y="0"/>
                  <a:pt x="30446" y="1392"/>
                  <a:pt x="34099" y="3983"/>
                </a:cubicBezTo>
              </a:path>
              <a:path w="43200" h="43200" stroke="0" extrusionOk="0">
                <a:moveTo>
                  <a:pt x="34659" y="4395"/>
                </a:moveTo>
                <a:cubicBezTo>
                  <a:pt x="40040" y="8479"/>
                  <a:pt x="43200" y="14845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078" y="0"/>
                  <a:pt x="30446" y="1392"/>
                  <a:pt x="34099" y="3983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>
            <a:solidFill>
              <a:srgbClr val="FF0000"/>
            </a:solidFill>
            <a:round/>
            <a:head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6" grpId="1"/>
      <p:bldP spid="7" grpId="0"/>
      <p:bldP spid="8" grpId="0" animBg="1"/>
      <p:bldP spid="16" grpId="0" uiExpand="1" build="p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971600" y="701283"/>
            <a:ext cx="541834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想一想，我们学过的角都有哪些？</a:t>
            </a: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187624" y="1419622"/>
          <a:ext cx="6984774" cy="2352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129"/>
                <a:gridCol w="1164129"/>
                <a:gridCol w="1164129"/>
                <a:gridCol w="1164129"/>
                <a:gridCol w="1164129"/>
                <a:gridCol w="1164129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类别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8410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图形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特点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63888" y="153402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钝角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83768" y="153402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锐角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88024" y="153402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直角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12160" y="153402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平角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135661" y="153402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周角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2598487" y="2169989"/>
            <a:ext cx="815496" cy="629813"/>
            <a:chOff x="2552487" y="2274290"/>
            <a:chExt cx="1056529" cy="815965"/>
          </a:xfrm>
        </p:grpSpPr>
        <p:cxnSp>
          <p:nvCxnSpPr>
            <p:cNvPr id="55" name="直接连接符 54"/>
            <p:cNvCxnSpPr/>
            <p:nvPr/>
          </p:nvCxnSpPr>
          <p:spPr>
            <a:xfrm flipH="1">
              <a:off x="2555776" y="2274290"/>
              <a:ext cx="648072" cy="8159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>
              <a:off x="2552487" y="3081826"/>
              <a:ext cx="10565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3779912" y="2168665"/>
            <a:ext cx="823989" cy="632460"/>
            <a:chOff x="2356268" y="2124880"/>
            <a:chExt cx="1256037" cy="964082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2356268" y="2124880"/>
              <a:ext cx="207766" cy="9640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flipH="1">
              <a:off x="2555776" y="3081826"/>
              <a:ext cx="10565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4860032" y="2139702"/>
            <a:ext cx="893927" cy="690386"/>
            <a:chOff x="6104749" y="581424"/>
            <a:chExt cx="1056529" cy="815965"/>
          </a:xfrm>
        </p:grpSpPr>
        <p:grpSp>
          <p:nvGrpSpPr>
            <p:cNvPr id="60" name="组合 59"/>
            <p:cNvGrpSpPr/>
            <p:nvPr/>
          </p:nvGrpSpPr>
          <p:grpSpPr>
            <a:xfrm>
              <a:off x="6104749" y="581424"/>
              <a:ext cx="1056529" cy="815965"/>
              <a:chOff x="2549198" y="2277140"/>
              <a:chExt cx="1056529" cy="815965"/>
            </a:xfrm>
          </p:grpSpPr>
          <p:cxnSp>
            <p:nvCxnSpPr>
              <p:cNvPr id="61" name="直接连接符 60"/>
              <p:cNvCxnSpPr/>
              <p:nvPr/>
            </p:nvCxnSpPr>
            <p:spPr>
              <a:xfrm flipH="1">
                <a:off x="2555776" y="2277140"/>
                <a:ext cx="0" cy="81596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flipH="1">
                <a:off x="2549198" y="3081826"/>
                <a:ext cx="10565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直角符号"/>
            <p:cNvGrpSpPr/>
            <p:nvPr/>
          </p:nvGrpSpPr>
          <p:grpSpPr>
            <a:xfrm>
              <a:off x="6120008" y="1157510"/>
              <a:ext cx="228600" cy="228600"/>
              <a:chOff x="2607319" y="4240857"/>
              <a:chExt cx="228600" cy="228600"/>
            </a:xfrm>
          </p:grpSpPr>
          <p:sp>
            <p:nvSpPr>
              <p:cNvPr id="64" name="Line 7"/>
              <p:cNvSpPr>
                <a:spLocks noChangeShapeType="1"/>
              </p:cNvSpPr>
              <p:nvPr/>
            </p:nvSpPr>
            <p:spPr bwMode="auto">
              <a:xfrm>
                <a:off x="2607319" y="4257105"/>
                <a:ext cx="2286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Line 8"/>
              <p:cNvSpPr>
                <a:spLocks noChangeShapeType="1"/>
              </p:cNvSpPr>
              <p:nvPr/>
            </p:nvSpPr>
            <p:spPr bwMode="auto">
              <a:xfrm flipH="1">
                <a:off x="2823647" y="4240857"/>
                <a:ext cx="0" cy="2286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defRPr/>
                </a:pPr>
                <a:endParaRPr lang="zh-CN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005222" y="2223285"/>
            <a:ext cx="943041" cy="523220"/>
            <a:chOff x="6005222" y="3028625"/>
            <a:chExt cx="943041" cy="52322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6005222" y="3302057"/>
              <a:ext cx="943041" cy="52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红点"/>
            <p:cNvSpPr txBox="1">
              <a:spLocks noChangeArrowheads="1"/>
            </p:cNvSpPr>
            <p:nvPr/>
          </p:nvSpPr>
          <p:spPr bwMode="auto">
            <a:xfrm>
              <a:off x="6325362" y="3028625"/>
              <a:ext cx="309700" cy="5232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800" b="1">
                  <a:latin typeface="Times New Roman" panose="02020603050405020304" pitchFamily="18" charset="0"/>
                  <a:cs typeface="Arial" panose="020B0604020202020204" pitchFamily="34" charset="0"/>
                </a:rPr>
                <a:t>•</a:t>
              </a:r>
              <a:endParaRPr lang="en-US" altLang="zh-CN" sz="2800" b="1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1" name="Arc 59"/>
            <p:cNvSpPr/>
            <p:nvPr/>
          </p:nvSpPr>
          <p:spPr bwMode="auto">
            <a:xfrm rot="18993804">
              <a:off x="6297776" y="3114237"/>
              <a:ext cx="360000" cy="360000"/>
            </a:xfrm>
            <a:custGeom>
              <a:avLst/>
              <a:gdLst>
                <a:gd name="T0" fmla="*/ 0 w 33955"/>
                <a:gd name="T1" fmla="*/ 0 h 32806"/>
                <a:gd name="T2" fmla="*/ 0 w 33955"/>
                <a:gd name="T3" fmla="*/ 0 h 32806"/>
                <a:gd name="T4" fmla="*/ 0 w 33955"/>
                <a:gd name="T5" fmla="*/ 0 h 32806"/>
                <a:gd name="T6" fmla="*/ 0 60000 65536"/>
                <a:gd name="T7" fmla="*/ 0 60000 65536"/>
                <a:gd name="T8" fmla="*/ 0 60000 65536"/>
                <a:gd name="T9" fmla="*/ 0 w 33955"/>
                <a:gd name="T10" fmla="*/ 0 h 32806"/>
                <a:gd name="T11" fmla="*/ 33955 w 33955"/>
                <a:gd name="T12" fmla="*/ 32806 h 328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955" h="32806" fill="none" extrusionOk="0">
                  <a:moveTo>
                    <a:pt x="0" y="3882"/>
                  </a:moveTo>
                  <a:cubicBezTo>
                    <a:pt x="3624" y="1355"/>
                    <a:pt x="7936" y="-1"/>
                    <a:pt x="12355" y="0"/>
                  </a:cubicBezTo>
                  <a:cubicBezTo>
                    <a:pt x="24284" y="0"/>
                    <a:pt x="33955" y="9670"/>
                    <a:pt x="33955" y="21600"/>
                  </a:cubicBezTo>
                  <a:cubicBezTo>
                    <a:pt x="33955" y="25551"/>
                    <a:pt x="32870" y="29427"/>
                    <a:pt x="30820" y="32805"/>
                  </a:cubicBezTo>
                </a:path>
                <a:path w="33955" h="32806" stroke="0" extrusionOk="0">
                  <a:moveTo>
                    <a:pt x="0" y="3882"/>
                  </a:moveTo>
                  <a:cubicBezTo>
                    <a:pt x="3624" y="1355"/>
                    <a:pt x="7936" y="-1"/>
                    <a:pt x="12355" y="0"/>
                  </a:cubicBezTo>
                  <a:cubicBezTo>
                    <a:pt x="24284" y="0"/>
                    <a:pt x="33955" y="9670"/>
                    <a:pt x="33955" y="21600"/>
                  </a:cubicBezTo>
                  <a:cubicBezTo>
                    <a:pt x="33955" y="25551"/>
                    <a:pt x="32870" y="29427"/>
                    <a:pt x="30820" y="32805"/>
                  </a:cubicBezTo>
                  <a:lnTo>
                    <a:pt x="12355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075697" y="2223285"/>
            <a:ext cx="1056031" cy="523220"/>
            <a:chOff x="5923601" y="359983"/>
            <a:chExt cx="2187174" cy="1083655"/>
          </a:xfrm>
        </p:grpSpPr>
        <p:grpSp>
          <p:nvGrpSpPr>
            <p:cNvPr id="72" name="组合 71"/>
            <p:cNvGrpSpPr/>
            <p:nvPr/>
          </p:nvGrpSpPr>
          <p:grpSpPr>
            <a:xfrm>
              <a:off x="5982891" y="359983"/>
              <a:ext cx="2127884" cy="1083655"/>
              <a:chOff x="3020180" y="2092052"/>
              <a:chExt cx="2127884" cy="1083655"/>
            </a:xfrm>
          </p:grpSpPr>
          <p:sp>
            <p:nvSpPr>
              <p:cNvPr id="73" name="红点"/>
              <p:cNvSpPr txBox="1">
                <a:spLocks noChangeArrowheads="1"/>
              </p:cNvSpPr>
              <p:nvPr/>
            </p:nvSpPr>
            <p:spPr bwMode="auto">
              <a:xfrm>
                <a:off x="3020180" y="2092052"/>
                <a:ext cx="641428" cy="10836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800" b="1">
                    <a:latin typeface="Times New Roman" panose="02020603050405020304" pitchFamily="18" charset="0"/>
                    <a:cs typeface="Arial" panose="020B0604020202020204" pitchFamily="34" charset="0"/>
                  </a:rPr>
                  <a:t>•</a:t>
                </a:r>
                <a:endParaRPr lang="en-US" altLang="zh-CN" sz="2800" b="1">
                  <a:latin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4" name="直接连接符 73"/>
              <p:cNvCxnSpPr/>
              <p:nvPr/>
            </p:nvCxnSpPr>
            <p:spPr>
              <a:xfrm>
                <a:off x="3345649" y="2636443"/>
                <a:ext cx="180241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Arc 5"/>
            <p:cNvSpPr/>
            <p:nvPr/>
          </p:nvSpPr>
          <p:spPr bwMode="auto">
            <a:xfrm rot="3025397">
              <a:off x="5910779" y="510858"/>
              <a:ext cx="817405" cy="79176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34660 w 43200"/>
                <a:gd name="T1" fmla="*/ 4395 h 43200"/>
                <a:gd name="T2" fmla="*/ 34099 w 43200"/>
                <a:gd name="T3" fmla="*/ 3984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34659" y="4395"/>
                  </a:moveTo>
                  <a:cubicBezTo>
                    <a:pt x="40040" y="8479"/>
                    <a:pt x="43200" y="14845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6078" y="0"/>
                    <a:pt x="30446" y="1392"/>
                    <a:pt x="34099" y="3983"/>
                  </a:cubicBezTo>
                </a:path>
                <a:path w="43200" h="43200" stroke="0" extrusionOk="0">
                  <a:moveTo>
                    <a:pt x="34659" y="4395"/>
                  </a:moveTo>
                  <a:cubicBezTo>
                    <a:pt x="40040" y="8479"/>
                    <a:pt x="43200" y="14845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6078" y="0"/>
                    <a:pt x="30446" y="1392"/>
                    <a:pt x="34099" y="3983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339752" y="3150351"/>
            <a:ext cx="1361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90°</a:t>
            </a:r>
            <a:endParaRPr lang="zh-CN" altLang="en-US" sz="20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500754" y="2996463"/>
            <a:ext cx="1575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90°</a:t>
            </a:r>
            <a:endParaRPr lang="en-US" altLang="zh-CN" sz="2000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180°</a:t>
            </a:r>
            <a:endParaRPr lang="zh-CN" altLang="en-US" sz="20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716016" y="3150351"/>
            <a:ext cx="1371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90°</a:t>
            </a:r>
            <a:endParaRPr lang="en-US" altLang="zh-CN" sz="2000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796136" y="3150351"/>
            <a:ext cx="1371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180°</a:t>
            </a:r>
            <a:endParaRPr lang="en-US" altLang="zh-CN" sz="2000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20272" y="3150351"/>
            <a:ext cx="1371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sz="20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360°</a:t>
            </a:r>
            <a:endParaRPr lang="en-US" altLang="zh-CN" sz="2000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4299942"/>
            <a:ext cx="69847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______________</a:t>
            </a:r>
            <a:r>
              <a:rPr lang="zh-CN" altLang="en-US" b="1" smtClean="0">
                <a:latin typeface="宋体" panose="02010600030101010101" pitchFamily="2" charset="-122"/>
                <a:ea typeface="宋体" panose="02010600030101010101" pitchFamily="2" charset="-122"/>
              </a:rPr>
              <a:t>＞</a:t>
            </a:r>
            <a:r>
              <a:rPr lang="en-US" altLang="zh-CN"/>
              <a:t>______________</a:t>
            </a:r>
            <a:r>
              <a:rPr lang="zh-CN" altLang="en-US" b="1" smtClean="0">
                <a:latin typeface="宋体" panose="02010600030101010101" pitchFamily="2" charset="-122"/>
                <a:ea typeface="宋体" panose="02010600030101010101" pitchFamily="2" charset="-122"/>
              </a:rPr>
              <a:t>＞</a:t>
            </a:r>
            <a:r>
              <a:rPr lang="en-US" altLang="zh-CN" smtClean="0"/>
              <a:t>______________</a:t>
            </a:r>
            <a:r>
              <a:rPr lang="zh-CN" altLang="en-US" b="1" smtClean="0">
                <a:latin typeface="宋体" panose="02010600030101010101" pitchFamily="2" charset="-122"/>
                <a:ea typeface="宋体" panose="02010600030101010101" pitchFamily="2" charset="-122"/>
              </a:rPr>
              <a:t>＞</a:t>
            </a:r>
            <a:r>
              <a:rPr lang="en-US" altLang="zh-CN" smtClean="0"/>
              <a:t>______________</a:t>
            </a:r>
            <a:r>
              <a:rPr lang="zh-CN" altLang="en-US" b="1" smtClean="0">
                <a:latin typeface="宋体" panose="02010600030101010101" pitchFamily="2" charset="-122"/>
                <a:ea typeface="宋体" panose="02010600030101010101" pitchFamily="2" charset="-122"/>
              </a:rPr>
              <a:t>＞</a:t>
            </a:r>
            <a:r>
              <a:rPr lang="en-US" altLang="zh-CN" smtClean="0"/>
              <a:t>______________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990137" y="406549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锐角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139952" y="406549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钝角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619566" y="406549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直角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854058" y="406549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平角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403648" y="406549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周角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" grpId="0"/>
      <p:bldP spid="31" grpId="0"/>
      <p:bldP spid="37" grpId="0"/>
      <p:bldP spid="49" grpId="0"/>
      <p:bldP spid="53" grpId="0"/>
      <p:bldP spid="76" grpId="0"/>
      <p:bldP spid="77" grpId="0"/>
      <p:bldP spid="79" grpId="0"/>
      <p:bldP spid="80" grpId="0"/>
      <p:bldP spid="81" grpId="0"/>
      <p:bldP spid="10" grpId="0"/>
      <p:bldP spid="82" grpId="0"/>
      <p:bldP spid="83" grpId="0"/>
      <p:bldP spid="84" grpId="0"/>
      <p:bldP spid="85" grpId="0"/>
      <p:bldP spid="8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94449" y="1944501"/>
            <a:ext cx="1299608" cy="1225565"/>
            <a:chOff x="5403938" y="2067694"/>
            <a:chExt cx="1760350" cy="1695822"/>
          </a:xfrm>
        </p:grpSpPr>
        <p:grpSp>
          <p:nvGrpSpPr>
            <p:cNvPr id="44" name="Group 6"/>
            <p:cNvGrpSpPr/>
            <p:nvPr/>
          </p:nvGrpSpPr>
          <p:grpSpPr>
            <a:xfrm>
              <a:off x="5403938" y="2067694"/>
              <a:ext cx="1760350" cy="1695822"/>
              <a:chOff x="0" y="0"/>
              <a:chExt cx="1406" cy="1452"/>
            </a:xfrm>
            <a:solidFill>
              <a:srgbClr val="EDF9F9"/>
            </a:solidFill>
          </p:grpSpPr>
          <p:sp>
            <p:nvSpPr>
              <p:cNvPr id="46" name="AutoShape 7"/>
              <p:cNvSpPr/>
              <p:nvPr/>
            </p:nvSpPr>
            <p:spPr>
              <a:xfrm>
                <a:off x="0" y="0"/>
                <a:ext cx="1406" cy="1452"/>
              </a:xfrm>
              <a:prstGeom prst="rtTriangle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</a:endParaRPr>
              </a:p>
            </p:txBody>
          </p:sp>
          <p:grpSp>
            <p:nvGrpSpPr>
              <p:cNvPr id="51" name="Group 8"/>
              <p:cNvGrpSpPr/>
              <p:nvPr/>
            </p:nvGrpSpPr>
            <p:grpSpPr>
              <a:xfrm>
                <a:off x="0" y="1270"/>
                <a:ext cx="136" cy="182"/>
                <a:chOff x="0" y="0"/>
                <a:chExt cx="136" cy="182"/>
              </a:xfrm>
              <a:grpFill/>
            </p:grpSpPr>
            <p:sp>
              <p:nvSpPr>
                <p:cNvPr id="52" name="Line 9"/>
                <p:cNvSpPr/>
                <p:nvPr/>
              </p:nvSpPr>
              <p:spPr>
                <a:xfrm>
                  <a:off x="0" y="0"/>
                  <a:ext cx="136" cy="0"/>
                </a:xfrm>
                <a:prstGeom prst="line">
                  <a:avLst/>
                </a:prstGeom>
                <a:grpFill/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53" name="Line 10"/>
                <p:cNvSpPr/>
                <p:nvPr/>
              </p:nvSpPr>
              <p:spPr>
                <a:xfrm flipH="1">
                  <a:off x="136" y="0"/>
                  <a:ext cx="0" cy="182"/>
                </a:xfrm>
                <a:prstGeom prst="line">
                  <a:avLst/>
                </a:prstGeom>
                <a:grpFill/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</p:grpSp>
        <p:sp>
          <p:nvSpPr>
            <p:cNvPr id="4" name="椭圆 3"/>
            <p:cNvSpPr/>
            <p:nvPr/>
          </p:nvSpPr>
          <p:spPr>
            <a:xfrm>
              <a:off x="5724128" y="3075806"/>
              <a:ext cx="432048" cy="432048"/>
            </a:xfrm>
            <a:prstGeom prst="ellipse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 flipH="1">
            <a:off x="1288508" y="1489189"/>
            <a:ext cx="1195260" cy="1680570"/>
            <a:chOff x="5403938" y="2067694"/>
            <a:chExt cx="1760350" cy="1695822"/>
          </a:xfrm>
        </p:grpSpPr>
        <p:grpSp>
          <p:nvGrpSpPr>
            <p:cNvPr id="55" name="Group 6"/>
            <p:cNvGrpSpPr/>
            <p:nvPr/>
          </p:nvGrpSpPr>
          <p:grpSpPr>
            <a:xfrm>
              <a:off x="5403938" y="2067694"/>
              <a:ext cx="1760350" cy="1695822"/>
              <a:chOff x="0" y="0"/>
              <a:chExt cx="1406" cy="1452"/>
            </a:xfrm>
            <a:solidFill>
              <a:srgbClr val="EDF9F9"/>
            </a:solidFill>
          </p:grpSpPr>
          <p:sp>
            <p:nvSpPr>
              <p:cNvPr id="57" name="AutoShape 7"/>
              <p:cNvSpPr/>
              <p:nvPr/>
            </p:nvSpPr>
            <p:spPr>
              <a:xfrm>
                <a:off x="0" y="0"/>
                <a:ext cx="1406" cy="1452"/>
              </a:xfrm>
              <a:prstGeom prst="rtTriangle">
                <a:avLst/>
              </a:prstGeom>
              <a:grpFill/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</a:endParaRPr>
              </a:p>
            </p:txBody>
          </p:sp>
          <p:grpSp>
            <p:nvGrpSpPr>
              <p:cNvPr id="58" name="Group 8"/>
              <p:cNvGrpSpPr/>
              <p:nvPr/>
            </p:nvGrpSpPr>
            <p:grpSpPr>
              <a:xfrm>
                <a:off x="0" y="1317"/>
                <a:ext cx="136" cy="135"/>
                <a:chOff x="0" y="47"/>
                <a:chExt cx="136" cy="135"/>
              </a:xfrm>
              <a:grpFill/>
            </p:grpSpPr>
            <p:sp>
              <p:nvSpPr>
                <p:cNvPr id="59" name="Line 9"/>
                <p:cNvSpPr/>
                <p:nvPr/>
              </p:nvSpPr>
              <p:spPr>
                <a:xfrm>
                  <a:off x="0" y="48"/>
                  <a:ext cx="136" cy="0"/>
                </a:xfrm>
                <a:prstGeom prst="line">
                  <a:avLst/>
                </a:prstGeom>
                <a:grpFill/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  <p:sp>
              <p:nvSpPr>
                <p:cNvPr id="60" name="Line 10"/>
                <p:cNvSpPr/>
                <p:nvPr/>
              </p:nvSpPr>
              <p:spPr>
                <a:xfrm flipH="1">
                  <a:off x="136" y="47"/>
                  <a:ext cx="0" cy="135"/>
                </a:xfrm>
                <a:prstGeom prst="line">
                  <a:avLst/>
                </a:prstGeom>
                <a:grpFill/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lstStyle/>
                <a:p/>
              </p:txBody>
            </p:sp>
          </p:grpSp>
        </p:grpSp>
        <p:sp>
          <p:nvSpPr>
            <p:cNvPr id="56" name="椭圆 55"/>
            <p:cNvSpPr/>
            <p:nvPr/>
          </p:nvSpPr>
          <p:spPr>
            <a:xfrm>
              <a:off x="5724128" y="3075806"/>
              <a:ext cx="559985" cy="432048"/>
            </a:xfrm>
            <a:prstGeom prst="ellipse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anose="02020603050405020304" pitchFamily="18" charset="0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634954" y="3436535"/>
            <a:ext cx="86409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</a:rPr>
              <a:t>平角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508104" y="2454731"/>
            <a:ext cx="230425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平角＝ 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直角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71600" y="483518"/>
            <a:ext cx="54183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把两个直角拼在一起会怎样呢？</a:t>
            </a: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4" name="Arc 59"/>
          <p:cNvSpPr/>
          <p:nvPr/>
        </p:nvSpPr>
        <p:spPr bwMode="auto">
          <a:xfrm rot="18929368">
            <a:off x="3050794" y="2851076"/>
            <a:ext cx="544570" cy="543913"/>
          </a:xfrm>
          <a:custGeom>
            <a:avLst/>
            <a:gdLst>
              <a:gd name="T0" fmla="*/ 0 w 33955"/>
              <a:gd name="T1" fmla="*/ 0 h 32806"/>
              <a:gd name="T2" fmla="*/ 0 w 33955"/>
              <a:gd name="T3" fmla="*/ 0 h 32806"/>
              <a:gd name="T4" fmla="*/ 0 w 33955"/>
              <a:gd name="T5" fmla="*/ 0 h 32806"/>
              <a:gd name="T6" fmla="*/ 0 60000 65536"/>
              <a:gd name="T7" fmla="*/ 0 60000 65536"/>
              <a:gd name="T8" fmla="*/ 0 60000 65536"/>
              <a:gd name="T9" fmla="*/ 0 w 33955"/>
              <a:gd name="T10" fmla="*/ 0 h 32806"/>
              <a:gd name="T11" fmla="*/ 33955 w 33955"/>
              <a:gd name="T12" fmla="*/ 32806 h 3280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955" h="32806" fill="none" extrusionOk="0">
                <a:moveTo>
                  <a:pt x="0" y="3882"/>
                </a:moveTo>
                <a:cubicBezTo>
                  <a:pt x="3624" y="1355"/>
                  <a:pt x="7936" y="-1"/>
                  <a:pt x="12355" y="0"/>
                </a:cubicBezTo>
                <a:cubicBezTo>
                  <a:pt x="24284" y="0"/>
                  <a:pt x="33955" y="9670"/>
                  <a:pt x="33955" y="21600"/>
                </a:cubicBezTo>
                <a:cubicBezTo>
                  <a:pt x="33955" y="25551"/>
                  <a:pt x="32870" y="29427"/>
                  <a:pt x="30820" y="32805"/>
                </a:cubicBezTo>
              </a:path>
              <a:path w="33955" h="32806" stroke="0" extrusionOk="0">
                <a:moveTo>
                  <a:pt x="0" y="3882"/>
                </a:moveTo>
                <a:cubicBezTo>
                  <a:pt x="3624" y="1355"/>
                  <a:pt x="7936" y="-1"/>
                  <a:pt x="12355" y="0"/>
                </a:cubicBezTo>
                <a:cubicBezTo>
                  <a:pt x="24284" y="0"/>
                  <a:pt x="33955" y="9670"/>
                  <a:pt x="33955" y="21600"/>
                </a:cubicBezTo>
                <a:cubicBezTo>
                  <a:pt x="33955" y="25551"/>
                  <a:pt x="32870" y="29427"/>
                  <a:pt x="30820" y="32805"/>
                </a:cubicBezTo>
                <a:lnTo>
                  <a:pt x="12355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/>
    </mc:Choice>
    <mc:Fallback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43285E-06 L 0.08906 2.43285E-06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4" grpId="0" animBg="1"/>
      <p:bldP spid="33" grpId="0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1958619" y="3126913"/>
            <a:ext cx="735006" cy="363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"/>
              </a:rPr>
              <a:t>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资料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范文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试卷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教案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www.1ppt.com/kejian/yuwen/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www.1ppt.com/kejian/shuxue/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www.1ppt.com/kejian/yingyu/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www.1ppt.com/kejian/meishu/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www.1ppt.com/kejian/kexue/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www.1ppt.com/kejian/wuli/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www.1ppt.com/kejian/huaxue/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www.1ppt.com/kejian/shengwu/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www.1ppt.com/kejian/dili/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www.1ppt.com/kejian/lishi/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grpSp>
        <p:nvGrpSpPr>
          <p:cNvPr id="2" name="四个尺子"/>
          <p:cNvGrpSpPr/>
          <p:nvPr/>
        </p:nvGrpSpPr>
        <p:grpSpPr>
          <a:xfrm>
            <a:off x="755576" y="1059582"/>
            <a:ext cx="3411636" cy="3231559"/>
            <a:chOff x="755576" y="1356416"/>
            <a:chExt cx="3411636" cy="3231559"/>
          </a:xfrm>
        </p:grpSpPr>
        <p:grpSp>
          <p:nvGrpSpPr>
            <p:cNvPr id="68" name="组合 67"/>
            <p:cNvGrpSpPr/>
            <p:nvPr/>
          </p:nvGrpSpPr>
          <p:grpSpPr>
            <a:xfrm>
              <a:off x="1528685" y="1356416"/>
              <a:ext cx="1008112" cy="1800200"/>
              <a:chOff x="1331641" y="1374873"/>
              <a:chExt cx="1008112" cy="1800200"/>
            </a:xfrm>
          </p:grpSpPr>
          <p:sp>
            <p:nvSpPr>
              <p:cNvPr id="60" name="直角三角形 59"/>
              <p:cNvSpPr/>
              <p:nvPr/>
            </p:nvSpPr>
            <p:spPr>
              <a:xfrm rot="16200000">
                <a:off x="935597" y="1770917"/>
                <a:ext cx="1800200" cy="1008112"/>
              </a:xfrm>
              <a:prstGeom prst="rtTriangle">
                <a:avLst/>
              </a:prstGeom>
              <a:solidFill>
                <a:srgbClr val="EDF9F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 rot="16200000">
                <a:off x="1872089" y="2566924"/>
                <a:ext cx="360040" cy="36004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61"/>
              <p:cNvSpPr/>
              <p:nvPr/>
            </p:nvSpPr>
            <p:spPr>
              <a:xfrm rot="16200000">
                <a:off x="2232129" y="3067449"/>
                <a:ext cx="107624" cy="10762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2987188" y="1958352"/>
              <a:ext cx="1153245" cy="1179386"/>
              <a:chOff x="2957953" y="1977230"/>
              <a:chExt cx="1153245" cy="1179386"/>
            </a:xfrm>
          </p:grpSpPr>
          <p:sp>
            <p:nvSpPr>
              <p:cNvPr id="64" name="直角三角形 63"/>
              <p:cNvSpPr/>
              <p:nvPr/>
            </p:nvSpPr>
            <p:spPr>
              <a:xfrm>
                <a:off x="2959071" y="1977230"/>
                <a:ext cx="1152127" cy="1179386"/>
              </a:xfrm>
              <a:prstGeom prst="rtTriangle">
                <a:avLst/>
              </a:prstGeom>
              <a:solidFill>
                <a:srgbClr val="EDF9F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 rot="16200000">
                <a:off x="3171620" y="2627614"/>
                <a:ext cx="360040" cy="36004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矩形 66"/>
              <p:cNvSpPr/>
              <p:nvPr/>
            </p:nvSpPr>
            <p:spPr>
              <a:xfrm rot="16200000">
                <a:off x="2957953" y="3047126"/>
                <a:ext cx="107624" cy="10762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 rot="16200000">
              <a:off x="1151620" y="3039802"/>
              <a:ext cx="1008112" cy="1800200"/>
              <a:chOff x="1331641" y="1374873"/>
              <a:chExt cx="1008112" cy="1800200"/>
            </a:xfrm>
          </p:grpSpPr>
          <p:sp>
            <p:nvSpPr>
              <p:cNvPr id="72" name="直角三角形 71"/>
              <p:cNvSpPr/>
              <p:nvPr/>
            </p:nvSpPr>
            <p:spPr>
              <a:xfrm rot="16200000">
                <a:off x="935597" y="1770917"/>
                <a:ext cx="1800200" cy="1008112"/>
              </a:xfrm>
              <a:prstGeom prst="rtTriangle">
                <a:avLst/>
              </a:prstGeom>
              <a:solidFill>
                <a:srgbClr val="EDF9F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/>
              <p:nvPr/>
            </p:nvSpPr>
            <p:spPr>
              <a:xfrm rot="16200000">
                <a:off x="1872089" y="2566924"/>
                <a:ext cx="360040" cy="36004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矩形 73"/>
              <p:cNvSpPr/>
              <p:nvPr/>
            </p:nvSpPr>
            <p:spPr>
              <a:xfrm rot="16200000">
                <a:off x="2232129" y="3067449"/>
                <a:ext cx="107624" cy="10762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 rot="5400000">
              <a:off x="3001455" y="3422218"/>
              <a:ext cx="1152127" cy="1179387"/>
              <a:chOff x="2959071" y="1977230"/>
              <a:chExt cx="1152127" cy="1179387"/>
            </a:xfrm>
          </p:grpSpPr>
          <p:sp>
            <p:nvSpPr>
              <p:cNvPr id="76" name="直角三角形 75"/>
              <p:cNvSpPr/>
              <p:nvPr/>
            </p:nvSpPr>
            <p:spPr>
              <a:xfrm>
                <a:off x="2959071" y="1977230"/>
                <a:ext cx="1152127" cy="1179386"/>
              </a:xfrm>
              <a:prstGeom prst="rtTriangle">
                <a:avLst/>
              </a:prstGeom>
              <a:solidFill>
                <a:srgbClr val="EDF9F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椭圆 76"/>
              <p:cNvSpPr/>
              <p:nvPr/>
            </p:nvSpPr>
            <p:spPr>
              <a:xfrm rot="16200000">
                <a:off x="3171620" y="2627614"/>
                <a:ext cx="360040" cy="36004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 rot="16200000">
                <a:off x="2959071" y="3048993"/>
                <a:ext cx="107624" cy="10762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2" name="矩形 31"/>
          <p:cNvSpPr/>
          <p:nvPr/>
        </p:nvSpPr>
        <p:spPr>
          <a:xfrm>
            <a:off x="971600" y="483518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个直角拼在一起呢？</a:t>
            </a: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71569" y="4371950"/>
            <a:ext cx="86409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Times New Roman" panose="02020603050405020304" pitchFamily="18" charset="0"/>
              </a:rPr>
              <a:t>周</a:t>
            </a:r>
            <a:r>
              <a:rPr lang="zh-CN" altLang="en-US" sz="2400" b="1" smtClean="0">
                <a:latin typeface="Times New Roman" panose="02020603050405020304" pitchFamily="18" charset="0"/>
              </a:rPr>
              <a:t>角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08104" y="2454731"/>
            <a:ext cx="230425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周角＝ 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直角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08104" y="3262213"/>
            <a:ext cx="230425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周角＝ </a:t>
            </a:r>
            <a:r>
              <a:rPr lang="en-US" altLang="zh-CN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en-US" sz="2400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平角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0" name="左上"/>
          <p:cNvGrpSpPr/>
          <p:nvPr/>
        </p:nvGrpSpPr>
        <p:grpSpPr>
          <a:xfrm>
            <a:off x="1744284" y="1194796"/>
            <a:ext cx="1008112" cy="1800200"/>
            <a:chOff x="1331641" y="1374873"/>
            <a:chExt cx="1008112" cy="1800200"/>
          </a:xfrm>
        </p:grpSpPr>
        <p:sp>
          <p:nvSpPr>
            <p:cNvPr id="53" name="直角三角形 52"/>
            <p:cNvSpPr/>
            <p:nvPr/>
          </p:nvSpPr>
          <p:spPr>
            <a:xfrm rot="16200000">
              <a:off x="935597" y="1770917"/>
              <a:ext cx="1800200" cy="1008112"/>
            </a:xfrm>
            <a:prstGeom prst="rtTriangle">
              <a:avLst/>
            </a:prstGeom>
            <a:solidFill>
              <a:srgbClr val="EDF9F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 rot="16200000">
              <a:off x="1872089" y="2566924"/>
              <a:ext cx="360040" cy="36004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 rot="16200000">
              <a:off x="2232129" y="3067449"/>
              <a:ext cx="107624" cy="10762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右上"/>
          <p:cNvGrpSpPr/>
          <p:nvPr/>
        </p:nvGrpSpPr>
        <p:grpSpPr>
          <a:xfrm>
            <a:off x="2752494" y="1818689"/>
            <a:ext cx="1152127" cy="1179386"/>
            <a:chOff x="2959071" y="1977230"/>
            <a:chExt cx="1152127" cy="1179386"/>
          </a:xfrm>
        </p:grpSpPr>
        <p:sp>
          <p:nvSpPr>
            <p:cNvPr id="50" name="直角三角形 49"/>
            <p:cNvSpPr/>
            <p:nvPr/>
          </p:nvSpPr>
          <p:spPr>
            <a:xfrm>
              <a:off x="2959071" y="1977230"/>
              <a:ext cx="1152127" cy="1179386"/>
            </a:xfrm>
            <a:prstGeom prst="rtTriangle">
              <a:avLst/>
            </a:prstGeom>
            <a:solidFill>
              <a:srgbClr val="EDF9F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rot="16200000">
              <a:off x="3171620" y="2627614"/>
              <a:ext cx="360040" cy="36004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 rot="16200000">
              <a:off x="2959829" y="3046779"/>
              <a:ext cx="107624" cy="10762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左下"/>
          <p:cNvGrpSpPr/>
          <p:nvPr/>
        </p:nvGrpSpPr>
        <p:grpSpPr>
          <a:xfrm rot="16200000">
            <a:off x="1350096" y="2601147"/>
            <a:ext cx="1008112" cy="1800200"/>
            <a:chOff x="1331641" y="1374873"/>
            <a:chExt cx="1008112" cy="1800200"/>
          </a:xfrm>
        </p:grpSpPr>
        <p:sp>
          <p:nvSpPr>
            <p:cNvPr id="47" name="直角三角形 46"/>
            <p:cNvSpPr/>
            <p:nvPr/>
          </p:nvSpPr>
          <p:spPr>
            <a:xfrm rot="16200000">
              <a:off x="935597" y="1770917"/>
              <a:ext cx="1800200" cy="1008112"/>
            </a:xfrm>
            <a:prstGeom prst="rtTriangle">
              <a:avLst/>
            </a:prstGeom>
            <a:solidFill>
              <a:srgbClr val="EDF9F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 rot="16200000">
              <a:off x="1872089" y="2566924"/>
              <a:ext cx="360040" cy="36004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 rot="16200000">
              <a:off x="2232129" y="3066610"/>
              <a:ext cx="107624" cy="10762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游侠"/>
          <p:cNvGrpSpPr/>
          <p:nvPr/>
        </p:nvGrpSpPr>
        <p:grpSpPr>
          <a:xfrm rot="5400000">
            <a:off x="2766423" y="2981984"/>
            <a:ext cx="1152127" cy="1179386"/>
            <a:chOff x="2959071" y="1977230"/>
            <a:chExt cx="1152127" cy="1179386"/>
          </a:xfrm>
        </p:grpSpPr>
        <p:sp>
          <p:nvSpPr>
            <p:cNvPr id="44" name="直角三角形 43"/>
            <p:cNvSpPr/>
            <p:nvPr/>
          </p:nvSpPr>
          <p:spPr>
            <a:xfrm>
              <a:off x="2959071" y="1977230"/>
              <a:ext cx="1152127" cy="1179386"/>
            </a:xfrm>
            <a:prstGeom prst="rtTriangle">
              <a:avLst/>
            </a:prstGeom>
            <a:solidFill>
              <a:srgbClr val="EDF9F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 rot="16200000">
              <a:off x="3171620" y="2627614"/>
              <a:ext cx="360040" cy="36004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 rot="16200000">
              <a:off x="2960153" y="3047911"/>
              <a:ext cx="107624" cy="10762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Arc 5"/>
          <p:cNvSpPr/>
          <p:nvPr/>
        </p:nvSpPr>
        <p:spPr bwMode="auto">
          <a:xfrm rot="3025397">
            <a:off x="2554524" y="2802432"/>
            <a:ext cx="408703" cy="395881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4660 w 43200"/>
              <a:gd name="T1" fmla="*/ 4395 h 43200"/>
              <a:gd name="T2" fmla="*/ 34099 w 43200"/>
              <a:gd name="T3" fmla="*/ 3984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34659" y="4395"/>
                </a:moveTo>
                <a:cubicBezTo>
                  <a:pt x="40040" y="8479"/>
                  <a:pt x="43200" y="14845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078" y="0"/>
                  <a:pt x="30446" y="1392"/>
                  <a:pt x="34099" y="3983"/>
                </a:cubicBezTo>
              </a:path>
              <a:path w="43200" h="43200" stroke="0" extrusionOk="0">
                <a:moveTo>
                  <a:pt x="34659" y="4395"/>
                </a:moveTo>
                <a:cubicBezTo>
                  <a:pt x="40040" y="8479"/>
                  <a:pt x="43200" y="14845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078" y="0"/>
                  <a:pt x="30446" y="1392"/>
                  <a:pt x="34099" y="3983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3000"/>
    </mc:Choice>
    <mc:Fallback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6" grpId="0" animBg="1"/>
      <p:bldP spid="37" grpId="0" animBg="1"/>
      <p:bldP spid="7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699829a1-7384-4427-9bb1-535b237eee17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1690</Words>
  <Application>WPS 演示</Application>
  <PresentationFormat>全屏显示(16:9)</PresentationFormat>
  <Paragraphs>222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Adobe 仿宋 Std R</vt:lpstr>
      <vt:lpstr>仿宋</vt:lpstr>
      <vt:lpstr>Adobe Arabic</vt:lpstr>
      <vt:lpstr>RomanS</vt:lpstr>
      <vt:lpstr>Calibri Light</vt:lpstr>
      <vt:lpstr>黑体</vt:lpstr>
      <vt:lpstr>微软雅黑</vt:lpstr>
      <vt:lpstr>新宋体</vt:lpstr>
      <vt:lpstr>楷体</vt:lpstr>
      <vt:lpstr>Calibri</vt:lpstr>
      <vt:lpstr>Arial</vt:lpstr>
      <vt:lpstr>Arial Unicode MS</vt:lpstr>
      <vt:lpstr>等线 Light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《角的分类》角的度量PPT免费课件下载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2022-11-26T20:00:00Z</cp:lastPrinted>
  <dcterms:created xsi:type="dcterms:W3CDTF">2022-11-26T20:00:00Z</dcterms:created>
  <dcterms:modified xsi:type="dcterms:W3CDTF">2023-10-27T09:01:05Z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626F6E8201DF4ADAAF74286CEFECEE8D_12</vt:lpwstr>
  </property>
  <property fmtid="{D5CDD505-2E9C-101B-9397-08002B2CF9AE}" pid="3" name="KSOProductBuildVer">
    <vt:lpwstr>2052-12.1.0.15712</vt:lpwstr>
  </property>
</Properties>
</file>