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79" r:id="rId3"/>
    <p:sldId id="370" r:id="rId4"/>
    <p:sldId id="371" r:id="rId5"/>
    <p:sldId id="367" r:id="rId6"/>
    <p:sldId id="368" r:id="rId7"/>
    <p:sldId id="372" r:id="rId8"/>
    <p:sldId id="276" r:id="rId9"/>
    <p:sldId id="302" r:id="rId10"/>
    <p:sldId id="376" r:id="rId11"/>
    <p:sldId id="309" r:id="rId12"/>
    <p:sldId id="377" r:id="rId13"/>
    <p:sldId id="375" r:id="rId14"/>
  </p:sldIdLst>
  <p:sldSz cx="9144000" cy="5143500" type="screen16x9"/>
  <p:notesSz cx="9607550" cy="6889750"/>
  <p:custDataLst>
    <p:tags r:id="rId2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531" userDrawn="1">
          <p15:clr>
            <a:srgbClr val="A4A3A4"/>
          </p15:clr>
        </p15:guide>
        <p15:guide id="4" orient="horz" pos="2981" userDrawn="1">
          <p15:clr>
            <a:srgbClr val="A4A3A4"/>
          </p15:clr>
        </p15:guide>
        <p15:guide id="5" pos="385" userDrawn="1">
          <p15:clr>
            <a:srgbClr val="A4A3A4"/>
          </p15:clr>
        </p15:guide>
        <p15:guide id="6" pos="5375" userDrawn="1">
          <p15:clr>
            <a:srgbClr val="A4A3A4"/>
          </p15:clr>
        </p15:guide>
        <p15:guide id="7" orient="horz" pos="1302" userDrawn="1">
          <p15:clr>
            <a:srgbClr val="A4A3A4"/>
          </p15:clr>
        </p15:guide>
        <p15:guide id="8" orient="horz" pos="1212" userDrawn="1">
          <p15:clr>
            <a:srgbClr val="A4A3A4"/>
          </p15:clr>
        </p15:guide>
        <p15:guide id="9" orient="horz" pos="23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6209" autoAdjust="0"/>
  </p:normalViewPr>
  <p:slideViewPr>
    <p:cSldViewPr snapToGrid="0" showGuides="1">
      <p:cViewPr>
        <p:scale>
          <a:sx n="140" d="100"/>
          <a:sy n="140" d="100"/>
        </p:scale>
        <p:origin x="-816" y="-330"/>
      </p:cViewPr>
      <p:guideLst>
        <p:guide orient="horz" pos="1620"/>
        <p:guide pos="2880"/>
        <p:guide orient="horz" pos="531"/>
        <p:guide orient="horz" pos="2981"/>
        <p:guide pos="385"/>
        <p:guide pos="5375"/>
        <p:guide orient="horz" pos="1302"/>
        <p:guide orient="horz" pos="1212"/>
        <p:guide orient="horz" pos="23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-3774" y="-1188"/>
      </p:cViewPr>
      <p:guideLst>
        <p:guide orient="horz" pos="2170"/>
        <p:guide pos="30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442055" y="0"/>
            <a:ext cx="4163272" cy="344488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r">
              <a:defRPr sz="1200"/>
            </a:lvl1pPr>
          </a:lstStyle>
          <a:p>
            <a:fld id="{B15AC5A9-A52C-47E1-9583-D43FD2754EF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44067"/>
            <a:ext cx="4163272" cy="344488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442055" y="6544067"/>
            <a:ext cx="4163272" cy="344488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r">
              <a:defRPr sz="1200"/>
            </a:lvl1pPr>
          </a:lstStyle>
          <a:p>
            <a:fld id="{E900BA00-088E-44B2-A767-1995C1534DE1}" type="slidenum">
              <a:rPr lang="zh-CN" altLang="en-US" smtClean="0"/>
            </a:fld>
            <a:endParaRPr lang="zh-CN" altLang="en-US"/>
          </a:p>
        </p:txBody>
      </p:sp>
      <p:sp>
        <p:nvSpPr>
          <p:cNvPr id="6" name="页眉占位符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401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63272" cy="345684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442055" y="1"/>
            <a:ext cx="4163272" cy="345684"/>
          </a:xfrm>
          <a:prstGeom prst="rect">
            <a:avLst/>
          </a:prstGeom>
        </p:spPr>
        <p:txBody>
          <a:bodyPr vert="horz" lIns="94265" tIns="47133" rIns="94265" bIns="47133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583DAF5-A6E2-4C91-ADB6-C9B76680FD1C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738438" y="862013"/>
            <a:ext cx="4130675" cy="2324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60755" y="3315691"/>
            <a:ext cx="7686040" cy="2712840"/>
          </a:xfrm>
          <a:prstGeom prst="rect">
            <a:avLst/>
          </a:prstGeom>
        </p:spPr>
        <p:txBody>
          <a:bodyPr vert="horz" lIns="94265" tIns="47133" rIns="94265" bIns="47133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44067"/>
            <a:ext cx="4163272" cy="345683"/>
          </a:xfrm>
          <a:prstGeom prst="rect">
            <a:avLst/>
          </a:prstGeom>
        </p:spPr>
        <p:txBody>
          <a:bodyPr vert="horz" lIns="94265" tIns="47133" rIns="94265" bIns="47133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442055" y="6544067"/>
            <a:ext cx="4163272" cy="345683"/>
          </a:xfrm>
          <a:prstGeom prst="rect">
            <a:avLst/>
          </a:prstGeom>
        </p:spPr>
        <p:txBody>
          <a:bodyPr vert="horz" wrap="square" lIns="94265" tIns="47133" rIns="94265" bIns="47133" numCol="1" anchor="b" anchorCtr="0" compatLnSpc="1"/>
          <a:lstStyle>
            <a:lvl1pPr algn="r" eaLnBrk="1" hangingPunct="1"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fld id="{7A87FD7E-6EAD-45AF-AF8C-C043F72E66D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7802563" y="0"/>
            <a:ext cx="1354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83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4" name="矩形 3"/>
          <p:cNvSpPr/>
          <p:nvPr userDrawn="1"/>
        </p:nvSpPr>
        <p:spPr>
          <a:xfrm>
            <a:off x="136525" y="160338"/>
            <a:ext cx="8870950" cy="4824412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5" name="矩形 4"/>
          <p:cNvSpPr/>
          <p:nvPr userDrawn="1"/>
        </p:nvSpPr>
        <p:spPr>
          <a:xfrm>
            <a:off x="214313" y="206375"/>
            <a:ext cx="8715375" cy="4730750"/>
          </a:xfrm>
          <a:prstGeom prst="rect">
            <a:avLst/>
          </a:prstGeom>
          <a:noFill/>
          <a:ln w="12700">
            <a:solidFill>
              <a:srgbClr val="E8333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83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pic>
        <p:nvPicPr>
          <p:cNvPr id="3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4373563"/>
            <a:ext cx="3486151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136525" y="160338"/>
            <a:ext cx="8870950" cy="4824412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5" name="矩形 4"/>
          <p:cNvSpPr/>
          <p:nvPr userDrawn="1"/>
        </p:nvSpPr>
        <p:spPr>
          <a:xfrm>
            <a:off x="214313" y="206375"/>
            <a:ext cx="8715375" cy="4730750"/>
          </a:xfrm>
          <a:prstGeom prst="rect">
            <a:avLst/>
          </a:prstGeom>
          <a:noFill/>
          <a:ln w="12700">
            <a:solidFill>
              <a:srgbClr val="E8333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pic>
        <p:nvPicPr>
          <p:cNvPr id="7" name="图片 6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7813675" y="3940175"/>
            <a:ext cx="159385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 userDrawn="1"/>
        </p:nvPicPr>
        <p:blipFill>
          <a:blip r:embed="rId4" cstate="email"/>
          <a:stretch>
            <a:fillRect/>
          </a:stretch>
        </p:blipFill>
        <p:spPr bwMode="auto">
          <a:xfrm>
            <a:off x="11113" y="-11113"/>
            <a:ext cx="941387" cy="94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83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pic>
        <p:nvPicPr>
          <p:cNvPr id="3" name="图片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4373563"/>
            <a:ext cx="3486151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136525" y="160338"/>
            <a:ext cx="8870950" cy="4824412"/>
          </a:xfrm>
          <a:prstGeom prst="rect">
            <a:avLst/>
          </a:prstGeom>
          <a:solidFill>
            <a:srgbClr val="FEF6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5" name="矩形 4"/>
          <p:cNvSpPr/>
          <p:nvPr userDrawn="1"/>
        </p:nvSpPr>
        <p:spPr>
          <a:xfrm>
            <a:off x="214313" y="206375"/>
            <a:ext cx="8715375" cy="4730750"/>
          </a:xfrm>
          <a:prstGeom prst="rect">
            <a:avLst/>
          </a:prstGeom>
          <a:noFill/>
          <a:ln w="12700">
            <a:solidFill>
              <a:srgbClr val="E8333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pic>
        <p:nvPicPr>
          <p:cNvPr id="7" name="图片 6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7813675" y="3940175"/>
            <a:ext cx="159385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l" defTabSz="91313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3429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35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6858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35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0287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35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371600" algn="l" defTabSz="913130" rtl="0" fontAlgn="base">
        <a:lnSpc>
          <a:spcPct val="90000"/>
        </a:lnSpc>
        <a:spcBef>
          <a:spcPct val="0"/>
        </a:spcBef>
        <a:spcAft>
          <a:spcPct val="0"/>
        </a:spcAft>
        <a:defRPr sz="435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227330" indent="-227330" algn="l" defTabSz="91313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313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audio2.wav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2.xml"/><Relationship Id="rId28" Type="http://schemas.microsoft.com/office/2007/relationships/hdphoto" Target="../media/image12.wdp"/><Relationship Id="rId27" Type="http://schemas.openxmlformats.org/officeDocument/2006/relationships/image" Target="../media/image11.png"/><Relationship Id="rId26" Type="http://schemas.microsoft.com/office/2007/relationships/hdphoto" Target="../media/image10.wdp"/><Relationship Id="rId25" Type="http://schemas.openxmlformats.org/officeDocument/2006/relationships/image" Target="../media/image9.png"/><Relationship Id="rId24" Type="http://schemas.microsoft.com/office/2007/relationships/hdphoto" Target="../media/image8.wdp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673208" y="1642780"/>
            <a:ext cx="986022" cy="986022"/>
          </a:xfrm>
          <a:custGeom>
            <a:avLst/>
            <a:gdLst>
              <a:gd name="connsiteX0" fmla="*/ 1872208 w 3744416"/>
              <a:gd name="connsiteY0" fmla="*/ 0 h 3744416"/>
              <a:gd name="connsiteX1" fmla="*/ 3744416 w 3744416"/>
              <a:gd name="connsiteY1" fmla="*/ 1872208 h 3744416"/>
              <a:gd name="connsiteX2" fmla="*/ 1872208 w 3744416"/>
              <a:gd name="connsiteY2" fmla="*/ 3744416 h 3744416"/>
              <a:gd name="connsiteX3" fmla="*/ 0 w 3744416"/>
              <a:gd name="connsiteY3" fmla="*/ 1872208 h 3744416"/>
              <a:gd name="connsiteX4" fmla="*/ 1872208 w 3744416"/>
              <a:gd name="connsiteY4" fmla="*/ 0 h 374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4416" h="3744416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cubicBezTo>
                  <a:pt x="3744416" y="2906200"/>
                  <a:pt x="2906200" y="3744416"/>
                  <a:pt x="1872208" y="3744416"/>
                </a:cubicBezTo>
                <a:cubicBezTo>
                  <a:pt x="838216" y="3744416"/>
                  <a:pt x="0" y="2906200"/>
                  <a:pt x="0" y="1872208"/>
                </a:cubicBez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23334" y="1751070"/>
            <a:ext cx="37020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400" b="1" dirty="0" smtClean="0">
                <a:solidFill>
                  <a:srgbClr val="000000"/>
                </a:solidFill>
                <a:latin typeface="黑体" panose="02010609060101010101" pitchFamily="49" charset="-122"/>
              </a:rPr>
              <a:t>画</a:t>
            </a:r>
            <a:r>
              <a:rPr lang="zh-CN" altLang="en-US" sz="4400" b="1" dirty="0">
                <a:solidFill>
                  <a:srgbClr val="000000"/>
                </a:solidFill>
                <a:latin typeface="黑体" panose="02010609060101010101" pitchFamily="49" charset="-122"/>
              </a:rPr>
              <a:t>角</a:t>
            </a:r>
            <a:endParaRPr lang="zh-CN" altLang="en-US" sz="4400" b="1" dirty="0">
              <a:solidFill>
                <a:srgbClr val="000000"/>
              </a:solidFill>
              <a:latin typeface="黑体" panose="02010609060101010101" pitchFamily="49" charset="-122"/>
            </a:endParaRPr>
          </a:p>
        </p:txBody>
      </p:sp>
      <p:sp>
        <p:nvSpPr>
          <p:cNvPr id="4" name="副标题 6"/>
          <p:cNvSpPr txBox="1">
            <a:spLocks noChangeArrowheads="1"/>
          </p:cNvSpPr>
          <p:nvPr/>
        </p:nvSpPr>
        <p:spPr bwMode="auto">
          <a:xfrm>
            <a:off x="-180975" y="123825"/>
            <a:ext cx="24225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R·</a:t>
            </a:r>
            <a:r>
              <a:rPr lang="zh-CN" altLang="en-US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四年级上册</a:t>
            </a:r>
            <a:endParaRPr lang="zh-CN" altLang="en-US" b="1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矩形 100"/>
          <p:cNvSpPr/>
          <p:nvPr/>
        </p:nvSpPr>
        <p:spPr>
          <a:xfrm>
            <a:off x="984250" y="862013"/>
            <a:ext cx="7175500" cy="341312"/>
          </a:xfrm>
          <a:prstGeom prst="rect">
            <a:avLst/>
          </a:prstGeom>
          <a:solidFill>
            <a:srgbClr val="00C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984250" y="2716213"/>
            <a:ext cx="1071563" cy="304800"/>
          </a:xfrm>
          <a:prstGeom prst="rect">
            <a:avLst/>
          </a:prstGeom>
          <a:solidFill>
            <a:srgbClr val="F3E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984250" y="3341688"/>
            <a:ext cx="1071563" cy="306387"/>
          </a:xfrm>
          <a:prstGeom prst="rect">
            <a:avLst/>
          </a:prstGeom>
          <a:solidFill>
            <a:srgbClr val="F3E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984250" y="3659188"/>
            <a:ext cx="1071563" cy="295275"/>
          </a:xfrm>
          <a:prstGeom prst="rect">
            <a:avLst/>
          </a:prstGeom>
          <a:solidFill>
            <a:srgbClr val="F3E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7" name="矩形 96"/>
          <p:cNvSpPr/>
          <p:nvPr/>
        </p:nvSpPr>
        <p:spPr>
          <a:xfrm>
            <a:off x="984250" y="3976688"/>
            <a:ext cx="1071563" cy="288925"/>
          </a:xfrm>
          <a:prstGeom prst="rect">
            <a:avLst/>
          </a:prstGeom>
          <a:solidFill>
            <a:srgbClr val="F3E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8" name="矩形 97"/>
          <p:cNvSpPr/>
          <p:nvPr/>
        </p:nvSpPr>
        <p:spPr>
          <a:xfrm>
            <a:off x="984250" y="4287838"/>
            <a:ext cx="1071563" cy="292100"/>
          </a:xfrm>
          <a:prstGeom prst="rect">
            <a:avLst/>
          </a:prstGeom>
          <a:solidFill>
            <a:srgbClr val="F3E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984250" y="4589463"/>
            <a:ext cx="1071563" cy="287337"/>
          </a:xfrm>
          <a:prstGeom prst="rect">
            <a:avLst/>
          </a:prstGeom>
          <a:solidFill>
            <a:srgbClr val="F3E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984250" y="1779588"/>
            <a:ext cx="1071563" cy="306387"/>
          </a:xfrm>
          <a:prstGeom prst="rect">
            <a:avLst/>
          </a:prstGeom>
          <a:solidFill>
            <a:srgbClr val="FFA7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984250" y="2095500"/>
            <a:ext cx="1071563" cy="306388"/>
          </a:xfrm>
          <a:prstGeom prst="rect">
            <a:avLst/>
          </a:prstGeom>
          <a:solidFill>
            <a:srgbClr val="FFA7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984250" y="2411413"/>
            <a:ext cx="1071563" cy="306387"/>
          </a:xfrm>
          <a:prstGeom prst="rect">
            <a:avLst/>
          </a:prstGeom>
          <a:solidFill>
            <a:srgbClr val="FFA7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984250" y="3033713"/>
            <a:ext cx="1071563" cy="306387"/>
          </a:xfrm>
          <a:prstGeom prst="rect">
            <a:avLst/>
          </a:prstGeom>
          <a:solidFill>
            <a:srgbClr val="FFA7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87425" y="1203325"/>
            <a:ext cx="1079500" cy="576263"/>
          </a:xfrm>
          <a:prstGeom prst="rect">
            <a:avLst/>
          </a:prstGeom>
          <a:solidFill>
            <a:srgbClr val="C2F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3806" name="组合 46"/>
          <p:cNvGrpSpPr/>
          <p:nvPr/>
        </p:nvGrpSpPr>
        <p:grpSpPr>
          <a:xfrm>
            <a:off x="971550" y="852488"/>
            <a:ext cx="7200900" cy="4025900"/>
            <a:chOff x="1524000" y="708660"/>
            <a:chExt cx="6614160" cy="4025265"/>
          </a:xfrm>
        </p:grpSpPr>
        <p:sp>
          <p:nvSpPr>
            <p:cNvPr id="30" name="任意多边形: 形状 29"/>
            <p:cNvSpPr/>
            <p:nvPr/>
          </p:nvSpPr>
          <p:spPr>
            <a:xfrm>
              <a:off x="1524000" y="715009"/>
              <a:ext cx="6611244" cy="4018916"/>
            </a:xfrm>
            <a:custGeom>
              <a:avLst/>
              <a:gdLst>
                <a:gd name="connsiteX0" fmla="*/ 9525 w 6610350"/>
                <a:gd name="connsiteY0" fmla="*/ 0 h 4019550"/>
                <a:gd name="connsiteX1" fmla="*/ 6610350 w 6610350"/>
                <a:gd name="connsiteY1" fmla="*/ 0 h 4019550"/>
                <a:gd name="connsiteX2" fmla="*/ 6610350 w 6610350"/>
                <a:gd name="connsiteY2" fmla="*/ 4019550 h 4019550"/>
                <a:gd name="connsiteX3" fmla="*/ 0 w 6610350"/>
                <a:gd name="connsiteY3" fmla="*/ 4019550 h 4019550"/>
                <a:gd name="connsiteX4" fmla="*/ 9525 w 6610350"/>
                <a:gd name="connsiteY4" fmla="*/ 0 h 401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0350" h="4019550">
                  <a:moveTo>
                    <a:pt x="9525" y="0"/>
                  </a:moveTo>
                  <a:lnTo>
                    <a:pt x="6610350" y="0"/>
                  </a:lnTo>
                  <a:lnTo>
                    <a:pt x="6610350" y="4019550"/>
                  </a:lnTo>
                  <a:lnTo>
                    <a:pt x="0" y="4019550"/>
                  </a:lnTo>
                  <a:lnTo>
                    <a:pt x="9525" y="0"/>
                  </a:lnTo>
                  <a:close/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1524000" y="1059442"/>
              <a:ext cx="6614160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1524000" y="1635614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1524000" y="1948301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1524000" y="2259402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1524000" y="2572091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1524000" y="2883192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1524000" y="3195880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任意多边形: 形状 40"/>
            <p:cNvSpPr/>
            <p:nvPr/>
          </p:nvSpPr>
          <p:spPr>
            <a:xfrm>
              <a:off x="1524000" y="3508568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1524000" y="3819669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任意多边形: 形状 42"/>
            <p:cNvSpPr/>
            <p:nvPr/>
          </p:nvSpPr>
          <p:spPr>
            <a:xfrm>
              <a:off x="1524000" y="4132357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1524000" y="4443458"/>
              <a:ext cx="3059195" cy="0"/>
            </a:xfrm>
            <a:custGeom>
              <a:avLst/>
              <a:gdLst>
                <a:gd name="connsiteX0" fmla="*/ 0 w 6614160"/>
                <a:gd name="connsiteY0" fmla="*/ 0 h 0"/>
                <a:gd name="connsiteX1" fmla="*/ 6614160 w 661416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14159">
                  <a:moveTo>
                    <a:pt x="0" y="0"/>
                  </a:moveTo>
                  <a:lnTo>
                    <a:pt x="6614160" y="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任意多边形: 形状 44"/>
            <p:cNvSpPr/>
            <p:nvPr/>
          </p:nvSpPr>
          <p:spPr>
            <a:xfrm flipH="1">
              <a:off x="2530122" y="708660"/>
              <a:ext cx="0" cy="4023677"/>
            </a:xfrm>
            <a:custGeom>
              <a:avLst/>
              <a:gdLst>
                <a:gd name="connsiteX0" fmla="*/ 0 w 0"/>
                <a:gd name="connsiteY0" fmla="*/ 0 h 4023360"/>
                <a:gd name="connsiteX1" fmla="*/ 0 w 0"/>
                <a:gd name="connsiteY1" fmla="*/ 4023360 h 402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023360">
                  <a:moveTo>
                    <a:pt x="0" y="0"/>
                  </a:moveTo>
                  <a:lnTo>
                    <a:pt x="0" y="402336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任意多边形: 形状 45"/>
            <p:cNvSpPr/>
            <p:nvPr/>
          </p:nvSpPr>
          <p:spPr>
            <a:xfrm flipH="1">
              <a:off x="4572988" y="716596"/>
              <a:ext cx="0" cy="4015742"/>
            </a:xfrm>
            <a:custGeom>
              <a:avLst/>
              <a:gdLst>
                <a:gd name="connsiteX0" fmla="*/ 0 w 0"/>
                <a:gd name="connsiteY0" fmla="*/ 0 h 4015740"/>
                <a:gd name="connsiteX1" fmla="*/ 0 w 0"/>
                <a:gd name="connsiteY1" fmla="*/ 4015740 h 401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015740">
                  <a:moveTo>
                    <a:pt x="0" y="0"/>
                  </a:moveTo>
                  <a:lnTo>
                    <a:pt x="0" y="4015740"/>
                  </a:lnTo>
                </a:path>
              </a:pathLst>
            </a:cu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39975" y="1177925"/>
            <a:ext cx="2089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/>
              <a:t>45°- </a:t>
            </a:r>
            <a:r>
              <a:rPr lang="en-US" altLang="zh-CN" b="1">
                <a:solidFill>
                  <a:srgbClr val="0066FF"/>
                </a:solidFill>
              </a:rPr>
              <a:t>30°=</a:t>
            </a:r>
            <a:r>
              <a:rPr lang="en-US" altLang="zh-CN" b="1">
                <a:solidFill>
                  <a:srgbClr val="FF0000"/>
                </a:solidFill>
              </a:rPr>
              <a:t>15°</a:t>
            </a: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339975" y="1466850"/>
            <a:ext cx="2089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/>
              <a:t>60°- </a:t>
            </a:r>
            <a:r>
              <a:rPr lang="en-US" altLang="zh-CN" b="1">
                <a:solidFill>
                  <a:srgbClr val="0066FF"/>
                </a:solidFill>
              </a:rPr>
              <a:t>45°=</a:t>
            </a:r>
            <a:r>
              <a:rPr lang="en-US" altLang="zh-CN" b="1">
                <a:solidFill>
                  <a:srgbClr val="FF0000"/>
                </a:solidFill>
              </a:rPr>
              <a:t>15°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81388" y="1774825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en-US" altLang="zh-CN" b="1">
                <a:solidFill>
                  <a:srgbClr val="FF0000"/>
                </a:solidFill>
              </a:rPr>
              <a:t>30°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511550" y="2082800"/>
            <a:ext cx="649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en-US" altLang="zh-CN" b="1">
                <a:solidFill>
                  <a:srgbClr val="FF0000"/>
                </a:solidFill>
              </a:rPr>
              <a:t>45°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481388" y="2390775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en-US" altLang="zh-CN" b="1">
                <a:solidFill>
                  <a:srgbClr val="FF0000"/>
                </a:solidFill>
              </a:rPr>
              <a:t>60°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339975" y="2698750"/>
            <a:ext cx="2089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>
                <a:solidFill>
                  <a:srgbClr val="0066FF"/>
                </a:solidFill>
              </a:rPr>
              <a:t>30°+45°=</a:t>
            </a:r>
            <a:r>
              <a:rPr lang="en-US" altLang="zh-CN" b="1">
                <a:solidFill>
                  <a:srgbClr val="FF0000"/>
                </a:solidFill>
              </a:rPr>
              <a:t>75°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514725" y="3006725"/>
            <a:ext cx="649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en-US" altLang="zh-CN" b="1">
                <a:solidFill>
                  <a:srgbClr val="FF0000"/>
                </a:solidFill>
              </a:rPr>
              <a:t>90°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286000" y="3316288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>
                <a:solidFill>
                  <a:srgbClr val="0066FF"/>
                </a:solidFill>
              </a:rPr>
              <a:t>45°+60°= </a:t>
            </a:r>
            <a:r>
              <a:rPr lang="en-US" altLang="zh-CN" b="1">
                <a:solidFill>
                  <a:srgbClr val="FF0000"/>
                </a:solidFill>
              </a:rPr>
              <a:t>105°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339975" y="3624263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>
                <a:solidFill>
                  <a:srgbClr val="0066FF"/>
                </a:solidFill>
              </a:rPr>
              <a:t>90°+30°=</a:t>
            </a:r>
            <a:r>
              <a:rPr lang="en-US" altLang="zh-CN" b="1">
                <a:solidFill>
                  <a:srgbClr val="FF0000"/>
                </a:solidFill>
              </a:rPr>
              <a:t>120°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339975" y="3932238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>
                <a:solidFill>
                  <a:srgbClr val="0066FF"/>
                </a:solidFill>
              </a:rPr>
              <a:t>90°+45°=</a:t>
            </a:r>
            <a:r>
              <a:rPr lang="en-US" altLang="zh-CN" b="1">
                <a:solidFill>
                  <a:srgbClr val="FF0000"/>
                </a:solidFill>
              </a:rPr>
              <a:t>135°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339975" y="4240213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>
                <a:solidFill>
                  <a:srgbClr val="0066FF"/>
                </a:solidFill>
              </a:rPr>
              <a:t>90°+60°=</a:t>
            </a:r>
            <a:r>
              <a:rPr lang="en-US" altLang="zh-CN" b="1">
                <a:solidFill>
                  <a:srgbClr val="FF0000"/>
                </a:solidFill>
              </a:rPr>
              <a:t>150°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339975" y="4548188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b="1">
                <a:solidFill>
                  <a:srgbClr val="0066FF"/>
                </a:solidFill>
              </a:rPr>
              <a:t>90°+90°=</a:t>
            </a:r>
            <a:r>
              <a:rPr lang="en-US" altLang="zh-CN" b="1">
                <a:solidFill>
                  <a:srgbClr val="FF0000"/>
                </a:solidFill>
              </a:rPr>
              <a:t>180°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116013" y="1279525"/>
            <a:ext cx="1081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拆着画</a:t>
            </a:r>
            <a:endParaRPr lang="zh-CN" altLang="en-US" b="1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116013" y="1774825"/>
            <a:ext cx="1081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直接画</a:t>
            </a:r>
            <a:endParaRPr lang="zh-CN" altLang="en-US" b="1"/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116013" y="2082800"/>
            <a:ext cx="1081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直接画</a:t>
            </a:r>
            <a:endParaRPr lang="zh-CN" altLang="en-US" b="1"/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116013" y="2390775"/>
            <a:ext cx="1081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直接画</a:t>
            </a:r>
            <a:endParaRPr lang="zh-CN" altLang="en-US" b="1"/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116013" y="2698750"/>
            <a:ext cx="1081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拼着画</a:t>
            </a:r>
            <a:endParaRPr lang="zh-CN" altLang="en-US" b="1"/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116013" y="3006725"/>
            <a:ext cx="1081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直接画</a:t>
            </a:r>
            <a:endParaRPr lang="zh-CN" altLang="en-US" b="1"/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116013" y="3316288"/>
            <a:ext cx="1081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拼着画</a:t>
            </a:r>
            <a:endParaRPr lang="zh-CN" altLang="en-US" b="1"/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116013" y="3624263"/>
            <a:ext cx="1081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拼着画</a:t>
            </a:r>
            <a:endParaRPr lang="zh-CN" altLang="en-US" b="1"/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116013" y="3932238"/>
            <a:ext cx="1081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拼着画</a:t>
            </a:r>
            <a:endParaRPr lang="zh-CN" altLang="en-US" b="1"/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116013" y="4240213"/>
            <a:ext cx="1081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拼着画</a:t>
            </a:r>
            <a:endParaRPr lang="zh-CN" altLang="en-US" b="1"/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116013" y="4548188"/>
            <a:ext cx="1081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b="1"/>
              <a:t>拼着画</a:t>
            </a:r>
            <a:endParaRPr lang="zh-CN" altLang="en-US" b="1"/>
          </a:p>
        </p:txBody>
      </p:sp>
      <p:sp>
        <p:nvSpPr>
          <p:cNvPr id="33830" name="文本框 26"/>
          <p:cNvSpPr txBox="1">
            <a:spLocks noChangeArrowheads="1"/>
          </p:cNvSpPr>
          <p:nvPr/>
        </p:nvSpPr>
        <p:spPr bwMode="auto">
          <a:xfrm>
            <a:off x="1042988" y="842963"/>
            <a:ext cx="1081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2000" b="1"/>
              <a:t>画法</a:t>
            </a:r>
            <a:endParaRPr lang="zh-CN" altLang="en-US" sz="2000" b="1"/>
          </a:p>
        </p:txBody>
      </p:sp>
      <p:sp>
        <p:nvSpPr>
          <p:cNvPr id="33831" name="文本框 27"/>
          <p:cNvSpPr txBox="1">
            <a:spLocks noChangeArrowheads="1"/>
          </p:cNvSpPr>
          <p:nvPr/>
        </p:nvSpPr>
        <p:spPr bwMode="auto">
          <a:xfrm>
            <a:off x="2627313" y="842963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2000" b="1"/>
              <a:t>度数</a:t>
            </a:r>
            <a:r>
              <a:rPr lang="zh-CN" altLang="en-US" sz="1200"/>
              <a:t>（由小到大）</a:t>
            </a:r>
            <a:endParaRPr lang="en-US" altLang="zh-CN" sz="1200">
              <a:solidFill>
                <a:srgbClr val="FF0000"/>
              </a:solidFill>
            </a:endParaRPr>
          </a:p>
        </p:txBody>
      </p:sp>
      <p:sp>
        <p:nvSpPr>
          <p:cNvPr id="33832" name="文本框 28"/>
          <p:cNvSpPr txBox="1">
            <a:spLocks noChangeArrowheads="1"/>
          </p:cNvSpPr>
          <p:nvPr/>
        </p:nvSpPr>
        <p:spPr bwMode="auto">
          <a:xfrm>
            <a:off x="5421313" y="842963"/>
            <a:ext cx="1800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/>
            <a:r>
              <a:rPr lang="zh-CN" altLang="en-US" sz="2000" b="1"/>
              <a:t>图形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611188" y="231775"/>
            <a:ext cx="52562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400" b="1"/>
              <a:t>整理与归纳</a:t>
            </a:r>
            <a:endParaRPr lang="zh-CN" altLang="en-US" sz="2400" b="1"/>
          </a:p>
        </p:txBody>
      </p:sp>
      <p:sp>
        <p:nvSpPr>
          <p:cNvPr id="53" name="任意多边形: 形状 52"/>
          <p:cNvSpPr/>
          <p:nvPr/>
        </p:nvSpPr>
        <p:spPr>
          <a:xfrm>
            <a:off x="6238875" y="3154363"/>
            <a:ext cx="1373188" cy="369887"/>
          </a:xfrm>
          <a:custGeom>
            <a:avLst/>
            <a:gdLst>
              <a:gd name="connsiteX0" fmla="*/ 0 w 1681163"/>
              <a:gd name="connsiteY0" fmla="*/ 452437 h 452437"/>
              <a:gd name="connsiteX1" fmla="*/ 1681163 w 1681163"/>
              <a:gd name="connsiteY1" fmla="*/ 0 h 45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81163" h="452437">
                <a:moveTo>
                  <a:pt x="0" y="452437"/>
                </a:moveTo>
                <a:lnTo>
                  <a:pt x="1681163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任意多边形: 形状 53"/>
          <p:cNvSpPr/>
          <p:nvPr/>
        </p:nvSpPr>
        <p:spPr>
          <a:xfrm>
            <a:off x="6243638" y="2814638"/>
            <a:ext cx="1228725" cy="709612"/>
          </a:xfrm>
          <a:custGeom>
            <a:avLst/>
            <a:gdLst>
              <a:gd name="connsiteX0" fmla="*/ 0 w 1228725"/>
              <a:gd name="connsiteY0" fmla="*/ 709612 h 709612"/>
              <a:gd name="connsiteX1" fmla="*/ 1228725 w 1228725"/>
              <a:gd name="connsiteY1" fmla="*/ 0 h 70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8725" h="709612">
                <a:moveTo>
                  <a:pt x="0" y="709612"/>
                </a:moveTo>
                <a:lnTo>
                  <a:pt x="1228725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任意多边形: 形状 54"/>
          <p:cNvSpPr/>
          <p:nvPr/>
        </p:nvSpPr>
        <p:spPr>
          <a:xfrm>
            <a:off x="6243638" y="2528888"/>
            <a:ext cx="990600" cy="995362"/>
          </a:xfrm>
          <a:custGeom>
            <a:avLst/>
            <a:gdLst>
              <a:gd name="connsiteX0" fmla="*/ 0 w 990600"/>
              <a:gd name="connsiteY0" fmla="*/ 995362 h 995362"/>
              <a:gd name="connsiteX1" fmla="*/ 990600 w 990600"/>
              <a:gd name="connsiteY1" fmla="*/ 0 h 99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0600" h="995362">
                <a:moveTo>
                  <a:pt x="0" y="995362"/>
                </a:moveTo>
                <a:lnTo>
                  <a:pt x="990600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任意多边形: 形状 55"/>
          <p:cNvSpPr/>
          <p:nvPr/>
        </p:nvSpPr>
        <p:spPr>
          <a:xfrm>
            <a:off x="6238875" y="2309813"/>
            <a:ext cx="709613" cy="1214437"/>
          </a:xfrm>
          <a:custGeom>
            <a:avLst/>
            <a:gdLst>
              <a:gd name="connsiteX0" fmla="*/ 0 w 709613"/>
              <a:gd name="connsiteY0" fmla="*/ 1214437 h 1214437"/>
              <a:gd name="connsiteX1" fmla="*/ 709613 w 709613"/>
              <a:gd name="connsiteY1" fmla="*/ 0 h 1214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9613" h="1214437">
                <a:moveTo>
                  <a:pt x="0" y="1214437"/>
                </a:moveTo>
                <a:lnTo>
                  <a:pt x="709613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任意多边形: 形状 56"/>
          <p:cNvSpPr/>
          <p:nvPr/>
        </p:nvSpPr>
        <p:spPr>
          <a:xfrm>
            <a:off x="6234113" y="2176463"/>
            <a:ext cx="366712" cy="1347787"/>
          </a:xfrm>
          <a:custGeom>
            <a:avLst/>
            <a:gdLst>
              <a:gd name="connsiteX0" fmla="*/ 0 w 366712"/>
              <a:gd name="connsiteY0" fmla="*/ 1347787 h 1347787"/>
              <a:gd name="connsiteX1" fmla="*/ 366712 w 366712"/>
              <a:gd name="connsiteY1" fmla="*/ 0 h 134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6712" h="1347787">
                <a:moveTo>
                  <a:pt x="0" y="1347787"/>
                </a:moveTo>
                <a:lnTo>
                  <a:pt x="366712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任意多边形: 形状 57"/>
          <p:cNvSpPr/>
          <p:nvPr/>
        </p:nvSpPr>
        <p:spPr>
          <a:xfrm>
            <a:off x="6229350" y="2138363"/>
            <a:ext cx="19050" cy="1390650"/>
          </a:xfrm>
          <a:custGeom>
            <a:avLst/>
            <a:gdLst>
              <a:gd name="connsiteX0" fmla="*/ 0 w 19050"/>
              <a:gd name="connsiteY0" fmla="*/ 1390650 h 1390650"/>
              <a:gd name="connsiteX1" fmla="*/ 19050 w 19050"/>
              <a:gd name="connsiteY1" fmla="*/ 0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050" h="1390650">
                <a:moveTo>
                  <a:pt x="0" y="1390650"/>
                </a:moveTo>
                <a:lnTo>
                  <a:pt x="19050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9" name="任意多边形: 形状 58"/>
          <p:cNvSpPr/>
          <p:nvPr/>
        </p:nvSpPr>
        <p:spPr>
          <a:xfrm>
            <a:off x="5891213" y="2185988"/>
            <a:ext cx="342900" cy="1338262"/>
          </a:xfrm>
          <a:custGeom>
            <a:avLst/>
            <a:gdLst>
              <a:gd name="connsiteX0" fmla="*/ 342900 w 342900"/>
              <a:gd name="connsiteY0" fmla="*/ 1338262 h 1338262"/>
              <a:gd name="connsiteX1" fmla="*/ 0 w 342900"/>
              <a:gd name="connsiteY1" fmla="*/ 0 h 1338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00" h="1338262">
                <a:moveTo>
                  <a:pt x="342900" y="1338262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任意多边形: 形状 59"/>
          <p:cNvSpPr/>
          <p:nvPr/>
        </p:nvSpPr>
        <p:spPr>
          <a:xfrm>
            <a:off x="5548313" y="2328863"/>
            <a:ext cx="685800" cy="1195387"/>
          </a:xfrm>
          <a:custGeom>
            <a:avLst/>
            <a:gdLst>
              <a:gd name="connsiteX0" fmla="*/ 685800 w 685800"/>
              <a:gd name="connsiteY0" fmla="*/ 1195387 h 1195387"/>
              <a:gd name="connsiteX1" fmla="*/ 0 w 685800"/>
              <a:gd name="connsiteY1" fmla="*/ 0 h 119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5800" h="1195387">
                <a:moveTo>
                  <a:pt x="685800" y="1195387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" name="任意多边形: 形状 60"/>
          <p:cNvSpPr/>
          <p:nvPr/>
        </p:nvSpPr>
        <p:spPr>
          <a:xfrm>
            <a:off x="5253038" y="2543175"/>
            <a:ext cx="985837" cy="985838"/>
          </a:xfrm>
          <a:custGeom>
            <a:avLst/>
            <a:gdLst>
              <a:gd name="connsiteX0" fmla="*/ 985837 w 985837"/>
              <a:gd name="connsiteY0" fmla="*/ 985838 h 985838"/>
              <a:gd name="connsiteX1" fmla="*/ 0 w 985837"/>
              <a:gd name="connsiteY1" fmla="*/ 0 h 985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85837" h="985838">
                <a:moveTo>
                  <a:pt x="985837" y="985838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2" name="任意多边形: 形状 61"/>
          <p:cNvSpPr/>
          <p:nvPr/>
        </p:nvSpPr>
        <p:spPr>
          <a:xfrm>
            <a:off x="4972050" y="2933700"/>
            <a:ext cx="1271588" cy="600075"/>
          </a:xfrm>
          <a:custGeom>
            <a:avLst/>
            <a:gdLst>
              <a:gd name="connsiteX0" fmla="*/ 1271588 w 1271588"/>
              <a:gd name="connsiteY0" fmla="*/ 600075 h 600075"/>
              <a:gd name="connsiteX1" fmla="*/ 0 w 1271588"/>
              <a:gd name="connsiteY1" fmla="*/ 0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1588" h="600075">
                <a:moveTo>
                  <a:pt x="1271588" y="600075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任意多边形: 形状 62"/>
          <p:cNvSpPr/>
          <p:nvPr/>
        </p:nvSpPr>
        <p:spPr>
          <a:xfrm>
            <a:off x="4821238" y="3519488"/>
            <a:ext cx="1409700" cy="4762"/>
          </a:xfrm>
          <a:custGeom>
            <a:avLst/>
            <a:gdLst>
              <a:gd name="connsiteX0" fmla="*/ 1409700 w 1409700"/>
              <a:gd name="connsiteY0" fmla="*/ 4762 h 4762"/>
              <a:gd name="connsiteX1" fmla="*/ 0 w 1409700"/>
              <a:gd name="connsiteY1" fmla="*/ 0 h 4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9700" h="4762">
                <a:moveTo>
                  <a:pt x="1409700" y="4762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6" name="弧形 65"/>
          <p:cNvSpPr/>
          <p:nvPr/>
        </p:nvSpPr>
        <p:spPr>
          <a:xfrm>
            <a:off x="6027738" y="3273425"/>
            <a:ext cx="431800" cy="431800"/>
          </a:xfrm>
          <a:prstGeom prst="arc">
            <a:avLst>
              <a:gd name="adj1" fmla="val 21355825"/>
              <a:gd name="adj2" fmla="val 467386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7" name="文本框 66"/>
          <p:cNvSpPr txBox="1">
            <a:spLocks noChangeArrowheads="1"/>
          </p:cNvSpPr>
          <p:nvPr/>
        </p:nvSpPr>
        <p:spPr bwMode="auto">
          <a:xfrm>
            <a:off x="7540625" y="2913063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15°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8" name="弧形 67"/>
          <p:cNvSpPr/>
          <p:nvPr/>
        </p:nvSpPr>
        <p:spPr>
          <a:xfrm>
            <a:off x="5986463" y="3273425"/>
            <a:ext cx="504825" cy="503238"/>
          </a:xfrm>
          <a:prstGeom prst="arc">
            <a:avLst>
              <a:gd name="adj1" fmla="val 19970560"/>
              <a:gd name="adj2" fmla="val 21546776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9" name="文本框 68"/>
          <p:cNvSpPr txBox="1">
            <a:spLocks noChangeArrowheads="1"/>
          </p:cNvSpPr>
          <p:nvPr/>
        </p:nvSpPr>
        <p:spPr bwMode="auto">
          <a:xfrm>
            <a:off x="7396163" y="2552700"/>
            <a:ext cx="64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30°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0" name="弧形 69"/>
          <p:cNvSpPr/>
          <p:nvPr/>
        </p:nvSpPr>
        <p:spPr>
          <a:xfrm>
            <a:off x="5953125" y="3217863"/>
            <a:ext cx="560388" cy="558800"/>
          </a:xfrm>
          <a:prstGeom prst="arc">
            <a:avLst>
              <a:gd name="adj1" fmla="val 19336896"/>
              <a:gd name="adj2" fmla="val 467386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1" name="文本框 70"/>
          <p:cNvSpPr txBox="1">
            <a:spLocks noChangeArrowheads="1"/>
          </p:cNvSpPr>
          <p:nvPr/>
        </p:nvSpPr>
        <p:spPr bwMode="auto">
          <a:xfrm>
            <a:off x="7180263" y="2265363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45°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2" name="弧形 71"/>
          <p:cNvSpPr/>
          <p:nvPr/>
        </p:nvSpPr>
        <p:spPr>
          <a:xfrm>
            <a:off x="5907088" y="3186113"/>
            <a:ext cx="647700" cy="647700"/>
          </a:xfrm>
          <a:prstGeom prst="arc">
            <a:avLst>
              <a:gd name="adj1" fmla="val 18261656"/>
              <a:gd name="adj2" fmla="val 126493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3" name="文本框 72"/>
          <p:cNvSpPr txBox="1">
            <a:spLocks noChangeArrowheads="1"/>
          </p:cNvSpPr>
          <p:nvPr/>
        </p:nvSpPr>
        <p:spPr bwMode="auto">
          <a:xfrm>
            <a:off x="6892925" y="2051050"/>
            <a:ext cx="64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60°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4" name="弧形 73"/>
          <p:cNvSpPr/>
          <p:nvPr/>
        </p:nvSpPr>
        <p:spPr>
          <a:xfrm>
            <a:off x="5878513" y="3163888"/>
            <a:ext cx="719137" cy="719137"/>
          </a:xfrm>
          <a:prstGeom prst="arc">
            <a:avLst>
              <a:gd name="adj1" fmla="val 17214123"/>
              <a:gd name="adj2" fmla="val 126493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5" name="文本框 74"/>
          <p:cNvSpPr txBox="1">
            <a:spLocks noChangeArrowheads="1"/>
          </p:cNvSpPr>
          <p:nvPr/>
        </p:nvSpPr>
        <p:spPr bwMode="auto">
          <a:xfrm>
            <a:off x="6459538" y="1882775"/>
            <a:ext cx="649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75°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6" name="弧形 75"/>
          <p:cNvSpPr/>
          <p:nvPr/>
        </p:nvSpPr>
        <p:spPr>
          <a:xfrm>
            <a:off x="5840413" y="3119438"/>
            <a:ext cx="790575" cy="792162"/>
          </a:xfrm>
          <a:prstGeom prst="arc">
            <a:avLst>
              <a:gd name="adj1" fmla="val 15444122"/>
              <a:gd name="adj2" fmla="val 126493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7" name="任意多边形: 形状 76"/>
          <p:cNvSpPr/>
          <p:nvPr/>
        </p:nvSpPr>
        <p:spPr>
          <a:xfrm>
            <a:off x="6242050" y="3117850"/>
            <a:ext cx="396875" cy="412750"/>
          </a:xfrm>
          <a:custGeom>
            <a:avLst/>
            <a:gdLst>
              <a:gd name="connsiteX0" fmla="*/ 0 w 396875"/>
              <a:gd name="connsiteY0" fmla="*/ 0 h 412750"/>
              <a:gd name="connsiteX1" fmla="*/ 396875 w 396875"/>
              <a:gd name="connsiteY1" fmla="*/ 0 h 412750"/>
              <a:gd name="connsiteX2" fmla="*/ 396875 w 396875"/>
              <a:gd name="connsiteY2" fmla="*/ 41275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6875" h="412750">
                <a:moveTo>
                  <a:pt x="0" y="0"/>
                </a:moveTo>
                <a:lnTo>
                  <a:pt x="396875" y="0"/>
                </a:lnTo>
                <a:lnTo>
                  <a:pt x="396875" y="41275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8" name="文本框 77"/>
          <p:cNvSpPr txBox="1">
            <a:spLocks noChangeArrowheads="1"/>
          </p:cNvSpPr>
          <p:nvPr/>
        </p:nvSpPr>
        <p:spPr bwMode="auto">
          <a:xfrm>
            <a:off x="6027738" y="1838325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90°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9" name="文本框 78"/>
          <p:cNvSpPr txBox="1">
            <a:spLocks noChangeArrowheads="1"/>
          </p:cNvSpPr>
          <p:nvPr/>
        </p:nvSpPr>
        <p:spPr bwMode="auto">
          <a:xfrm>
            <a:off x="5583238" y="1895475"/>
            <a:ext cx="79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105°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0" name="弧形 79"/>
          <p:cNvSpPr/>
          <p:nvPr/>
        </p:nvSpPr>
        <p:spPr>
          <a:xfrm>
            <a:off x="5740400" y="3060700"/>
            <a:ext cx="935038" cy="935038"/>
          </a:xfrm>
          <a:prstGeom prst="arc">
            <a:avLst>
              <a:gd name="adj1" fmla="val 14663709"/>
              <a:gd name="adj2" fmla="val 21552027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1" name="文本框 80"/>
          <p:cNvSpPr txBox="1">
            <a:spLocks noChangeArrowheads="1"/>
          </p:cNvSpPr>
          <p:nvPr/>
        </p:nvSpPr>
        <p:spPr bwMode="auto">
          <a:xfrm>
            <a:off x="5164138" y="2039938"/>
            <a:ext cx="7921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120°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2" name="弧形 81"/>
          <p:cNvSpPr/>
          <p:nvPr/>
        </p:nvSpPr>
        <p:spPr>
          <a:xfrm>
            <a:off x="5724525" y="3006725"/>
            <a:ext cx="1008063" cy="1008063"/>
          </a:xfrm>
          <a:prstGeom prst="arc">
            <a:avLst>
              <a:gd name="adj1" fmla="val 13524483"/>
              <a:gd name="adj2" fmla="val 121009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3" name="文本框 82"/>
          <p:cNvSpPr txBox="1">
            <a:spLocks noChangeArrowheads="1"/>
          </p:cNvSpPr>
          <p:nvPr/>
        </p:nvSpPr>
        <p:spPr bwMode="auto">
          <a:xfrm>
            <a:off x="4876800" y="2265363"/>
            <a:ext cx="790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135°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4" name="弧形 83"/>
          <p:cNvSpPr/>
          <p:nvPr/>
        </p:nvSpPr>
        <p:spPr>
          <a:xfrm>
            <a:off x="5667375" y="2968625"/>
            <a:ext cx="1104900" cy="1104900"/>
          </a:xfrm>
          <a:prstGeom prst="arc">
            <a:avLst>
              <a:gd name="adj1" fmla="val 12329765"/>
              <a:gd name="adj2" fmla="val 7816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5" name="文本框 84"/>
          <p:cNvSpPr txBox="1">
            <a:spLocks noChangeArrowheads="1"/>
          </p:cNvSpPr>
          <p:nvPr/>
        </p:nvSpPr>
        <p:spPr bwMode="auto">
          <a:xfrm>
            <a:off x="4587875" y="2624138"/>
            <a:ext cx="792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150°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6" name="弧形 85"/>
          <p:cNvSpPr/>
          <p:nvPr/>
        </p:nvSpPr>
        <p:spPr>
          <a:xfrm>
            <a:off x="5618163" y="2916238"/>
            <a:ext cx="1223962" cy="1225550"/>
          </a:xfrm>
          <a:prstGeom prst="arc">
            <a:avLst>
              <a:gd name="adj1" fmla="val 10801803"/>
              <a:gd name="adj2" fmla="val 142305"/>
            </a:avLst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7" name="文本框 86"/>
          <p:cNvSpPr txBox="1">
            <a:spLocks noChangeArrowheads="1"/>
          </p:cNvSpPr>
          <p:nvPr/>
        </p:nvSpPr>
        <p:spPr bwMode="auto">
          <a:xfrm>
            <a:off x="4443413" y="3200400"/>
            <a:ext cx="792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180°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4" name="任意多边形: 形状 63"/>
          <p:cNvSpPr/>
          <p:nvPr/>
        </p:nvSpPr>
        <p:spPr>
          <a:xfrm>
            <a:off x="6238875" y="3529013"/>
            <a:ext cx="1433513" cy="0"/>
          </a:xfrm>
          <a:custGeom>
            <a:avLst/>
            <a:gdLst>
              <a:gd name="connsiteX0" fmla="*/ 0 w 1433513"/>
              <a:gd name="connsiteY0" fmla="*/ 0 h 0"/>
              <a:gd name="connsiteX1" fmla="*/ 1433513 w 143351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33513">
                <a:moveTo>
                  <a:pt x="0" y="0"/>
                </a:moveTo>
                <a:lnTo>
                  <a:pt x="1433513" y="0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191250" y="3489325"/>
            <a:ext cx="73025" cy="71438"/>
          </a:xfrm>
          <a:prstGeom prst="ellips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8" name="文本框 87"/>
          <p:cNvSpPr txBox="1">
            <a:spLocks noChangeArrowheads="1"/>
          </p:cNvSpPr>
          <p:nvPr/>
        </p:nvSpPr>
        <p:spPr bwMode="auto">
          <a:xfrm>
            <a:off x="598488" y="268288"/>
            <a:ext cx="6643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400" b="1">
                <a:latin typeface="黑体" panose="02010609060101010101" pitchFamily="49" charset="-122"/>
              </a:rPr>
              <a:t>观察用三角板画出的角，你有什么发现吗？</a:t>
            </a:r>
            <a:endParaRPr lang="zh-CN" altLang="en-US" sz="2400" b="1">
              <a:latin typeface="黑体" panose="02010609060101010101" pitchFamily="49" charset="-122"/>
            </a:endParaRPr>
          </a:p>
        </p:txBody>
      </p:sp>
      <p:pic>
        <p:nvPicPr>
          <p:cNvPr id="28" name="图片 2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339975" y="1276350"/>
            <a:ext cx="12954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图片 10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11400" y="2740025"/>
            <a:ext cx="1295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图片 10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11400" y="3363913"/>
            <a:ext cx="1295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图片 10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11400" y="3675063"/>
            <a:ext cx="1295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图片 10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11400" y="3983038"/>
            <a:ext cx="1295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图片 10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11400" y="4295775"/>
            <a:ext cx="1295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图片 10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311400" y="4595813"/>
            <a:ext cx="1295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"/>
                            </p:stCondLst>
                            <p:childTnLst>
                              <p:par>
                                <p:cTn id="2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000"/>
                            </p:stCondLst>
                            <p:childTnLst>
                              <p:par>
                                <p:cTn id="2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90" grpId="0" animBg="1"/>
      <p:bldP spid="91" grpId="0" animBg="1"/>
      <p:bldP spid="92" grpId="0" animBg="1"/>
      <p:bldP spid="93" grpId="0" animBg="1"/>
      <p:bldP spid="26" grpId="0" animBg="1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48" grpId="0"/>
      <p:bldP spid="67" grpId="0"/>
      <p:bldP spid="69" grpId="0"/>
      <p:bldP spid="71" grpId="0"/>
      <p:bldP spid="73" grpId="0"/>
      <p:bldP spid="75" grpId="0"/>
      <p:bldP spid="78" grpId="0"/>
      <p:bldP spid="79" grpId="0"/>
      <p:bldP spid="81" grpId="0"/>
      <p:bldP spid="83" grpId="0"/>
      <p:bldP spid="85" grpId="0"/>
      <p:bldP spid="87" grpId="0"/>
      <p:bldP spid="65" grpId="0" animBg="1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>
            <a:spLocks noChangeArrowheads="1"/>
          </p:cNvSpPr>
          <p:nvPr/>
        </p:nvSpPr>
        <p:spPr bwMode="auto">
          <a:xfrm>
            <a:off x="827088" y="258763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拓展延伸</a:t>
            </a:r>
            <a:endParaRPr lang="zh-CN" altLang="en-US" sz="2800" b="1"/>
          </a:p>
        </p:txBody>
      </p:sp>
      <p:sp>
        <p:nvSpPr>
          <p:cNvPr id="3" name="TextBox 2"/>
          <p:cNvSpPr txBox="1"/>
          <p:nvPr/>
        </p:nvSpPr>
        <p:spPr>
          <a:xfrm>
            <a:off x="827088" y="1219200"/>
            <a:ext cx="7923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</a:rPr>
              <a:t>画一画：加一条射线，把这个平角变成</a:t>
            </a:r>
            <a:r>
              <a:rPr lang="en-US" altLang="zh-CN" sz="2400" b="1">
                <a:latin typeface="黑体" panose="02010609060101010101" pitchFamily="49" charset="-122"/>
              </a:rPr>
              <a:t>30°</a:t>
            </a:r>
            <a:r>
              <a:rPr lang="zh-CN" altLang="en-US" sz="2400" b="1">
                <a:latin typeface="黑体" panose="02010609060101010101" pitchFamily="49" charset="-122"/>
              </a:rPr>
              <a:t>和</a:t>
            </a:r>
            <a:r>
              <a:rPr lang="en-US" altLang="zh-CN" sz="2400" b="1">
                <a:latin typeface="黑体" panose="02010609060101010101" pitchFamily="49" charset="-122"/>
              </a:rPr>
              <a:t> 150°</a:t>
            </a:r>
            <a:r>
              <a:rPr lang="zh-CN" altLang="en-US" sz="2400" b="1">
                <a:latin typeface="黑体" panose="02010609060101010101" pitchFamily="49" charset="-122"/>
              </a:rPr>
              <a:t>的角</a:t>
            </a:r>
            <a:endParaRPr lang="zh-CN" altLang="en-US" sz="2400" b="1">
              <a:latin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16300" y="2305051"/>
            <a:ext cx="2144797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形 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182813" y="2481263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形 9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362700" y="2149475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形 5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681413" y="254635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5" name="组合 12"/>
          <p:cNvGrpSpPr/>
          <p:nvPr/>
        </p:nvGrpSpPr>
        <p:grpSpPr>
          <a:xfrm>
            <a:off x="998538" y="1058863"/>
            <a:ext cx="7269162" cy="2052637"/>
            <a:chOff x="833121" y="1494444"/>
            <a:chExt cx="7267786" cy="2052320"/>
          </a:xfrm>
        </p:grpSpPr>
        <p:sp>
          <p:nvSpPr>
            <p:cNvPr id="6" name="思想气泡: 云 5"/>
            <p:cNvSpPr/>
            <p:nvPr/>
          </p:nvSpPr>
          <p:spPr>
            <a:xfrm>
              <a:off x="833121" y="1494444"/>
              <a:ext cx="7267786" cy="2052320"/>
            </a:xfrm>
            <a:prstGeom prst="cloudCallout">
              <a:avLst>
                <a:gd name="adj1" fmla="val 32741"/>
                <a:gd name="adj2" fmla="val 57138"/>
              </a:avLst>
            </a:prstGeom>
            <a:solidFill>
              <a:srgbClr val="FFFEF2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5608" name="矩形 2"/>
            <p:cNvSpPr>
              <a:spLocks noChangeArrowheads="1"/>
            </p:cNvSpPr>
            <p:nvPr/>
          </p:nvSpPr>
          <p:spPr bwMode="auto">
            <a:xfrm>
              <a:off x="1251797" y="2228217"/>
              <a:ext cx="677621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通过本节课的学习，你有什么收获？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606" name="矩形 7"/>
          <p:cNvSpPr>
            <a:spLocks noChangeArrowheads="1"/>
          </p:cNvSpPr>
          <p:nvPr/>
        </p:nvSpPr>
        <p:spPr bwMode="auto">
          <a:xfrm>
            <a:off x="827088" y="258763"/>
            <a:ext cx="34307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课堂</a:t>
            </a:r>
            <a:r>
              <a:rPr lang="zh-CN" altLang="en-US" sz="2800" b="1"/>
              <a:t>小结，畅谈收获</a:t>
            </a:r>
            <a:endParaRPr lang="zh-CN" altLang="en-US" sz="2800" b="1"/>
          </a:p>
        </p:txBody>
      </p:sp>
      <p:pic>
        <p:nvPicPr>
          <p:cNvPr id="25609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925300" y="110236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321980" y="1022199"/>
            <a:ext cx="519843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/>
            <a:r>
              <a:rPr kumimoji="1"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说一说：</a:t>
            </a: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下面</a:t>
            </a:r>
            <a:r>
              <a:rPr kumimoji="1"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的角各是哪一种角</a:t>
            </a:r>
            <a:endParaRPr kumimoji="1"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1576810" y="3008150"/>
            <a:ext cx="99298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钝角</a:t>
            </a:r>
            <a:endParaRPr kumimoji="1"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2885697" y="3008150"/>
            <a:ext cx="95936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直角</a:t>
            </a:r>
            <a:endParaRPr kumimoji="1"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3953074" y="3008150"/>
            <a:ext cx="105370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平角</a:t>
            </a:r>
            <a:endParaRPr kumimoji="1"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5150694" y="3008150"/>
            <a:ext cx="99893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锐角</a:t>
            </a:r>
            <a:r>
              <a:rPr lang="zh-CN" altLang="en-US" sz="2100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100" b="1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67"/>
          <p:cNvGrpSpPr/>
          <p:nvPr/>
        </p:nvGrpSpPr>
        <p:grpSpPr>
          <a:xfrm>
            <a:off x="1375389" y="2140572"/>
            <a:ext cx="6156722" cy="628088"/>
            <a:chOff x="827584" y="1556794"/>
            <a:chExt cx="8208912" cy="1117601"/>
          </a:xfrm>
        </p:grpSpPr>
        <p:grpSp>
          <p:nvGrpSpPr>
            <p:cNvPr id="11" name="Group 51"/>
            <p:cNvGrpSpPr/>
            <p:nvPr/>
          </p:nvGrpSpPr>
          <p:grpSpPr>
            <a:xfrm>
              <a:off x="827584" y="1556794"/>
              <a:ext cx="5940425" cy="1117601"/>
              <a:chOff x="1610" y="1888"/>
              <a:chExt cx="3742" cy="704"/>
            </a:xfrm>
          </p:grpSpPr>
          <p:sp>
            <p:nvSpPr>
              <p:cNvPr id="15" name="Line 33"/>
              <p:cNvSpPr>
                <a:spLocks noChangeShapeType="1"/>
              </p:cNvSpPr>
              <p:nvPr/>
            </p:nvSpPr>
            <p:spPr bwMode="auto">
              <a:xfrm>
                <a:off x="1610" y="2523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Line 34"/>
              <p:cNvSpPr>
                <a:spLocks noChangeShapeType="1"/>
              </p:cNvSpPr>
              <p:nvPr/>
            </p:nvSpPr>
            <p:spPr bwMode="auto">
              <a:xfrm flipV="1">
                <a:off x="2381" y="1888"/>
                <a:ext cx="408" cy="6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Line 35"/>
              <p:cNvSpPr>
                <a:spLocks noChangeShapeType="1"/>
              </p:cNvSpPr>
              <p:nvPr/>
            </p:nvSpPr>
            <p:spPr bwMode="auto">
              <a:xfrm>
                <a:off x="2789" y="2523"/>
                <a:ext cx="6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Line 36"/>
              <p:cNvSpPr>
                <a:spLocks noChangeShapeType="1"/>
              </p:cNvSpPr>
              <p:nvPr/>
            </p:nvSpPr>
            <p:spPr bwMode="auto">
              <a:xfrm flipH="1" flipV="1">
                <a:off x="3424" y="1888"/>
                <a:ext cx="0" cy="63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Line 37"/>
              <p:cNvSpPr>
                <a:spLocks noChangeShapeType="1"/>
              </p:cNvSpPr>
              <p:nvPr/>
            </p:nvSpPr>
            <p:spPr bwMode="auto">
              <a:xfrm>
                <a:off x="3515" y="2478"/>
                <a:ext cx="104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Line 38"/>
              <p:cNvSpPr>
                <a:spLocks noChangeShapeType="1"/>
              </p:cNvSpPr>
              <p:nvPr/>
            </p:nvSpPr>
            <p:spPr bwMode="auto">
              <a:xfrm>
                <a:off x="4649" y="2478"/>
                <a:ext cx="70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Line 39"/>
              <p:cNvSpPr>
                <a:spLocks noChangeShapeType="1"/>
              </p:cNvSpPr>
              <p:nvPr/>
            </p:nvSpPr>
            <p:spPr bwMode="auto">
              <a:xfrm flipV="1">
                <a:off x="4649" y="1888"/>
                <a:ext cx="657" cy="5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Line 40"/>
              <p:cNvSpPr>
                <a:spLocks noChangeShapeType="1"/>
              </p:cNvSpPr>
              <p:nvPr/>
            </p:nvSpPr>
            <p:spPr bwMode="auto">
              <a:xfrm flipH="1" flipV="1">
                <a:off x="4014" y="2433"/>
                <a:ext cx="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Rectangle 42"/>
              <p:cNvSpPr>
                <a:spLocks noChangeArrowheads="1"/>
              </p:cNvSpPr>
              <p:nvPr/>
            </p:nvSpPr>
            <p:spPr bwMode="auto">
              <a:xfrm>
                <a:off x="3333" y="2387"/>
                <a:ext cx="91" cy="1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 sz="2100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 Box 45"/>
              <p:cNvSpPr txBox="1">
                <a:spLocks noChangeArrowheads="1"/>
              </p:cNvSpPr>
              <p:nvPr/>
            </p:nvSpPr>
            <p:spPr bwMode="auto">
              <a:xfrm>
                <a:off x="1879" y="2043"/>
                <a:ext cx="317" cy="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en-US" altLang="zh-CN" sz="2100" b="1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 Box 46"/>
              <p:cNvSpPr txBox="1">
                <a:spLocks noChangeArrowheads="1"/>
              </p:cNvSpPr>
              <p:nvPr/>
            </p:nvSpPr>
            <p:spPr bwMode="auto">
              <a:xfrm>
                <a:off x="3106" y="2070"/>
                <a:ext cx="318" cy="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en-US" altLang="zh-CN" sz="2100" b="1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Text Box 47"/>
              <p:cNvSpPr txBox="1">
                <a:spLocks noChangeArrowheads="1"/>
              </p:cNvSpPr>
              <p:nvPr/>
            </p:nvSpPr>
            <p:spPr bwMode="auto">
              <a:xfrm>
                <a:off x="3890" y="1964"/>
                <a:ext cx="317" cy="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en-US" altLang="zh-CN" sz="2100" b="1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 Box 48"/>
              <p:cNvSpPr txBox="1">
                <a:spLocks noChangeArrowheads="1"/>
              </p:cNvSpPr>
              <p:nvPr/>
            </p:nvSpPr>
            <p:spPr bwMode="auto">
              <a:xfrm>
                <a:off x="4967" y="2126"/>
                <a:ext cx="317" cy="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2100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en-US" altLang="zh-CN" sz="2100" b="1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Arc 50"/>
              <p:cNvSpPr/>
              <p:nvPr/>
            </p:nvSpPr>
            <p:spPr bwMode="auto">
              <a:xfrm flipV="1">
                <a:off x="3899" y="2342"/>
                <a:ext cx="227" cy="136"/>
              </a:xfrm>
              <a:custGeom>
                <a:avLst/>
                <a:gdLst>
                  <a:gd name="T0" fmla="*/ 0 w 43200"/>
                  <a:gd name="T1" fmla="*/ 0 h 25847"/>
                  <a:gd name="T2" fmla="*/ 0 w 43200"/>
                  <a:gd name="T3" fmla="*/ 0 h 25847"/>
                  <a:gd name="T4" fmla="*/ 0 w 43200"/>
                  <a:gd name="T5" fmla="*/ 0 h 25847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25847"/>
                  <a:gd name="T11" fmla="*/ 43200 w 43200"/>
                  <a:gd name="T12" fmla="*/ 25847 h 258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25847" fill="none" extrusionOk="0">
                    <a:moveTo>
                      <a:pt x="42778" y="-1"/>
                    </a:moveTo>
                    <a:cubicBezTo>
                      <a:pt x="43058" y="1398"/>
                      <a:pt x="43200" y="2820"/>
                      <a:pt x="43200" y="4247"/>
                    </a:cubicBezTo>
                    <a:cubicBezTo>
                      <a:pt x="43200" y="16176"/>
                      <a:pt x="33529" y="25847"/>
                      <a:pt x="21600" y="25847"/>
                    </a:cubicBezTo>
                    <a:cubicBezTo>
                      <a:pt x="9670" y="25847"/>
                      <a:pt x="0" y="16176"/>
                      <a:pt x="0" y="4247"/>
                    </a:cubicBezTo>
                    <a:cubicBezTo>
                      <a:pt x="-1" y="3527"/>
                      <a:pt x="35" y="2809"/>
                      <a:pt x="107" y="2093"/>
                    </a:cubicBezTo>
                  </a:path>
                  <a:path w="43200" h="25847" stroke="0" extrusionOk="0">
                    <a:moveTo>
                      <a:pt x="42778" y="-1"/>
                    </a:moveTo>
                    <a:cubicBezTo>
                      <a:pt x="43058" y="1398"/>
                      <a:pt x="43200" y="2820"/>
                      <a:pt x="43200" y="4247"/>
                    </a:cubicBezTo>
                    <a:cubicBezTo>
                      <a:pt x="43200" y="16176"/>
                      <a:pt x="33529" y="25847"/>
                      <a:pt x="21600" y="25847"/>
                    </a:cubicBezTo>
                    <a:cubicBezTo>
                      <a:pt x="9670" y="25847"/>
                      <a:pt x="0" y="16176"/>
                      <a:pt x="0" y="4247"/>
                    </a:cubicBezTo>
                    <a:cubicBezTo>
                      <a:pt x="-1" y="3527"/>
                      <a:pt x="35" y="2809"/>
                      <a:pt x="107" y="2093"/>
                    </a:cubicBezTo>
                    <a:lnTo>
                      <a:pt x="21600" y="4247"/>
                    </a:lnTo>
                    <a:lnTo>
                      <a:pt x="42778" y="-1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 sz="2100" b="1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2" name="直接连接符 11"/>
            <p:cNvCxnSpPr/>
            <p:nvPr/>
          </p:nvCxnSpPr>
          <p:spPr>
            <a:xfrm>
              <a:off x="7812541" y="2421169"/>
              <a:ext cx="122395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7706179" y="2300412"/>
              <a:ext cx="161999" cy="21609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sz="2100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6610618" y="3005231"/>
            <a:ext cx="99893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周角</a:t>
            </a:r>
            <a:r>
              <a:rPr lang="zh-CN" altLang="en-US" sz="2100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2100" b="1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Text Box 48"/>
          <p:cNvSpPr txBox="1">
            <a:spLocks noChangeArrowheads="1"/>
          </p:cNvSpPr>
          <p:nvPr/>
        </p:nvSpPr>
        <p:spPr bwMode="auto">
          <a:xfrm>
            <a:off x="6765130" y="2314199"/>
            <a:ext cx="37742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100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en-US" altLang="zh-CN" sz="2100" b="1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4" name="弧形 33"/>
          <p:cNvSpPr/>
          <p:nvPr/>
        </p:nvSpPr>
        <p:spPr>
          <a:xfrm rot="17355850">
            <a:off x="2160161" y="2552374"/>
            <a:ext cx="357803" cy="419466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" name="弧形 34"/>
          <p:cNvSpPr/>
          <p:nvPr/>
        </p:nvSpPr>
        <p:spPr>
          <a:xfrm rot="1594177">
            <a:off x="4979507" y="2481706"/>
            <a:ext cx="357803" cy="419466"/>
          </a:xfrm>
          <a:prstGeom prst="arc">
            <a:avLst>
              <a:gd name="adj1" fmla="val 16200000"/>
              <a:gd name="adj2" fmla="val 1929944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矩形 7"/>
          <p:cNvSpPr>
            <a:spLocks noChangeArrowheads="1"/>
          </p:cNvSpPr>
          <p:nvPr/>
        </p:nvSpPr>
        <p:spPr bwMode="auto">
          <a:xfrm>
            <a:off x="445730" y="258763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温顾旧知</a:t>
            </a:r>
            <a:endParaRPr lang="zh-CN" altLang="en-US" sz="2800" b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179708" y="265726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895" b="89933" l="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5527330" y="1845192"/>
            <a:ext cx="3079257" cy="193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0" b="89933" l="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2953957" y="1933179"/>
            <a:ext cx="2877822" cy="181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2685" b="92841" l="0" r="9408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507029" y="2029431"/>
            <a:ext cx="2724939" cy="171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19425" y="819140"/>
            <a:ext cx="48800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量一量：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下面各角的度数。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15566" y="2505541"/>
            <a:ext cx="1260000" cy="799135"/>
            <a:chOff x="1855445" y="1986072"/>
            <a:chExt cx="1260000" cy="799135"/>
          </a:xfrm>
        </p:grpSpPr>
        <p:sp>
          <p:nvSpPr>
            <p:cNvPr id="24" name="Arc 15"/>
            <p:cNvSpPr>
              <a:spLocks noChangeArrowheads="1"/>
            </p:cNvSpPr>
            <p:nvPr/>
          </p:nvSpPr>
          <p:spPr bwMode="auto">
            <a:xfrm>
              <a:off x="2129165" y="2523201"/>
              <a:ext cx="127887" cy="204621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0 h 21600"/>
                <a:gd name="T6" fmla="*/ 2147483647 w 21600"/>
                <a:gd name="T7" fmla="*/ 2147483647 h 21600"/>
                <a:gd name="T8" fmla="*/ 0 w 21600"/>
                <a:gd name="T9" fmla="*/ 2147483647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855445" y="1986072"/>
              <a:ext cx="1260000" cy="758196"/>
              <a:chOff x="2060619" y="3169045"/>
              <a:chExt cx="1570193" cy="887801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2060619" y="4056846"/>
                <a:ext cx="157019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2068937" y="3169045"/>
                <a:ext cx="1121679" cy="88486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 2"/>
            <p:cNvSpPr>
              <a:spLocks noChangeArrowheads="1"/>
            </p:cNvSpPr>
            <p:nvPr/>
          </p:nvSpPr>
          <p:spPr bwMode="auto">
            <a:xfrm>
              <a:off x="2282661" y="2353407"/>
              <a:ext cx="281789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defTabSz="914400">
                <a:defRPr/>
              </a:pPr>
              <a:r>
                <a:rPr lang="en-US" altLang="zh-CN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41622" y="2089262"/>
            <a:ext cx="1260000" cy="1153242"/>
            <a:chOff x="5232720" y="1688639"/>
            <a:chExt cx="1260000" cy="1153242"/>
          </a:xfrm>
        </p:grpSpPr>
        <p:sp>
          <p:nvSpPr>
            <p:cNvPr id="26" name="Arc 15"/>
            <p:cNvSpPr>
              <a:spLocks noChangeArrowheads="1"/>
            </p:cNvSpPr>
            <p:nvPr/>
          </p:nvSpPr>
          <p:spPr bwMode="auto">
            <a:xfrm>
              <a:off x="5236921" y="2603040"/>
              <a:ext cx="242777" cy="220278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0 h 21600"/>
                <a:gd name="T6" fmla="*/ 2147483647 w 21600"/>
                <a:gd name="T7" fmla="*/ 2147483647 h 21600"/>
                <a:gd name="T8" fmla="*/ 0 w 21600"/>
                <a:gd name="T9" fmla="*/ 2147483647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232720" y="1688639"/>
              <a:ext cx="1260000" cy="1153242"/>
              <a:chOff x="2027351" y="2719163"/>
              <a:chExt cx="1570193" cy="1350376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2027351" y="4056847"/>
                <a:ext cx="157019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2040902" y="2719163"/>
                <a:ext cx="0" cy="135037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Rectangle 2"/>
            <p:cNvSpPr>
              <a:spLocks noChangeArrowheads="1"/>
            </p:cNvSpPr>
            <p:nvPr/>
          </p:nvSpPr>
          <p:spPr bwMode="auto">
            <a:xfrm>
              <a:off x="5376351" y="2313362"/>
              <a:ext cx="43180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defTabSz="914400">
                <a:defRPr/>
              </a:pPr>
              <a:r>
                <a:rPr lang="en-US" altLang="zh-CN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92225" y="2148967"/>
            <a:ext cx="1763033" cy="1079937"/>
            <a:chOff x="4763057" y="1751172"/>
            <a:chExt cx="1763033" cy="1079937"/>
          </a:xfrm>
        </p:grpSpPr>
        <p:sp>
          <p:nvSpPr>
            <p:cNvPr id="23" name="Arc 15"/>
            <p:cNvSpPr>
              <a:spLocks noChangeArrowheads="1"/>
            </p:cNvSpPr>
            <p:nvPr/>
          </p:nvSpPr>
          <p:spPr bwMode="auto">
            <a:xfrm>
              <a:off x="5169214" y="2594982"/>
              <a:ext cx="362758" cy="23612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0 h 21600"/>
                <a:gd name="T6" fmla="*/ 2147483647 w 21600"/>
                <a:gd name="T7" fmla="*/ 2147483647 h 21600"/>
                <a:gd name="T8" fmla="*/ 0 w 21600"/>
                <a:gd name="T9" fmla="*/ 2147483647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" name="组合 17"/>
            <p:cNvGrpSpPr/>
            <p:nvPr/>
          </p:nvGrpSpPr>
          <p:grpSpPr>
            <a:xfrm>
              <a:off x="4763057" y="1751172"/>
              <a:ext cx="1763033" cy="1079868"/>
              <a:chOff x="1442064" y="2792385"/>
              <a:chExt cx="2197065" cy="1264460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2068936" y="4056845"/>
                <a:ext cx="1570193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 flipV="1">
                <a:off x="1442064" y="2792385"/>
                <a:ext cx="635194" cy="126152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2"/>
            <p:cNvSpPr>
              <a:spLocks noChangeArrowheads="1"/>
            </p:cNvSpPr>
            <p:nvPr/>
          </p:nvSpPr>
          <p:spPr bwMode="auto">
            <a:xfrm>
              <a:off x="5443100" y="2373432"/>
              <a:ext cx="43180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defTabSz="914400">
                <a:defRPr/>
              </a:pPr>
              <a:r>
                <a:rPr lang="en-US" altLang="zh-CN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1" name="TextBox 4"/>
          <p:cNvSpPr txBox="1"/>
          <p:nvPr/>
        </p:nvSpPr>
        <p:spPr>
          <a:xfrm>
            <a:off x="1993393" y="3538695"/>
            <a:ext cx="10858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"/>
          <p:cNvSpPr txBox="1"/>
          <p:nvPr/>
        </p:nvSpPr>
        <p:spPr>
          <a:xfrm>
            <a:off x="4536554" y="3505509"/>
            <a:ext cx="10858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4"/>
          <p:cNvSpPr txBox="1"/>
          <p:nvPr/>
        </p:nvSpPr>
        <p:spPr>
          <a:xfrm>
            <a:off x="7155701" y="3505754"/>
            <a:ext cx="108585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115°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7"/>
          <p:cNvSpPr>
            <a:spLocks noChangeArrowheads="1"/>
          </p:cNvSpPr>
          <p:nvPr/>
        </p:nvSpPr>
        <p:spPr bwMode="auto">
          <a:xfrm>
            <a:off x="366024" y="148594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温顾旧知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/>
      <p:bldP spid="43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948" y="1299054"/>
            <a:ext cx="5911552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（</a:t>
            </a:r>
            <a:r>
              <a:rPr lang="en-US" altLang="zh-CN" sz="2800" dirty="0" smtClean="0"/>
              <a:t>1</a:t>
            </a:r>
            <a:r>
              <a:rPr lang="zh-CN" altLang="zh-CN" sz="2800" dirty="0" smtClean="0"/>
              <a:t>）自学</a:t>
            </a:r>
            <a:r>
              <a:rPr lang="zh-CN" altLang="zh-CN" sz="2800" dirty="0"/>
              <a:t>角的</a:t>
            </a:r>
            <a:r>
              <a:rPr lang="zh-CN" altLang="zh-CN" sz="2800" dirty="0" smtClean="0"/>
              <a:t>画法</a:t>
            </a:r>
            <a:r>
              <a:rPr lang="zh-CN" altLang="en-US" sz="2800" dirty="0" smtClean="0"/>
              <a:t>（</a:t>
            </a:r>
            <a:r>
              <a:rPr lang="zh-CN" altLang="zh-CN" sz="2800" dirty="0" smtClean="0"/>
              <a:t>书</a:t>
            </a:r>
            <a:r>
              <a:rPr lang="en-US" altLang="zh-CN" sz="2800" dirty="0" smtClean="0"/>
              <a:t>P43</a:t>
            </a:r>
            <a:r>
              <a:rPr lang="zh-CN" altLang="en-US" sz="2800" dirty="0" smtClean="0"/>
              <a:t>）。</a:t>
            </a:r>
            <a:endParaRPr lang="zh-CN" altLang="zh-CN" sz="2800" dirty="0"/>
          </a:p>
          <a:p>
            <a:r>
              <a:rPr lang="zh-CN" altLang="zh-CN" sz="2800" dirty="0"/>
              <a:t>（</a:t>
            </a:r>
            <a:r>
              <a:rPr lang="en-US" altLang="zh-CN" sz="2800" dirty="0"/>
              <a:t>2</a:t>
            </a:r>
            <a:r>
              <a:rPr lang="zh-CN" altLang="zh-CN" sz="2800" dirty="0"/>
              <a:t>）试一试：画一</a:t>
            </a:r>
            <a:r>
              <a:rPr lang="zh-CN" altLang="zh-CN" sz="2800" dirty="0" smtClean="0"/>
              <a:t>个</a:t>
            </a:r>
            <a:r>
              <a:rPr lang="en-US" altLang="zh-CN" sz="2800" dirty="0" smtClean="0"/>
              <a:t>75°</a:t>
            </a:r>
            <a:r>
              <a:rPr lang="zh-CN" altLang="zh-CN" sz="2800" dirty="0" smtClean="0"/>
              <a:t>的</a:t>
            </a:r>
            <a:r>
              <a:rPr lang="zh-CN" altLang="zh-CN" sz="2800" dirty="0"/>
              <a:t>角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r>
              <a:rPr lang="zh-CN" altLang="en-US" sz="2800" dirty="0" smtClean="0"/>
              <a:t>（</a:t>
            </a:r>
            <a:r>
              <a:rPr lang="en-US" altLang="zh-CN" sz="2800" dirty="0" smtClean="0"/>
              <a:t>3</a:t>
            </a:r>
            <a:r>
              <a:rPr lang="zh-CN" altLang="en-US" sz="2800" dirty="0" smtClean="0"/>
              <a:t>）说一说：画角过程</a:t>
            </a:r>
            <a:endParaRPr lang="zh-CN" altLang="zh-CN" sz="2800" dirty="0"/>
          </a:p>
          <a:p>
            <a:pPr>
              <a:lnSpc>
                <a:spcPct val="150000"/>
              </a:lnSpc>
            </a:pP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72200" y="2283718"/>
            <a:ext cx="1542195" cy="22870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3024633"/>
            <a:ext cx="3440021" cy="189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827584" y="661850"/>
            <a:ext cx="7272808" cy="61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600" b="1" smtClean="0"/>
              <a:t>活动一：用量角器画一个角</a:t>
            </a:r>
            <a:endParaRPr lang="zh-CN" altLang="en-US" sz="2600" b="1"/>
          </a:p>
        </p:txBody>
      </p:sp>
      <p:sp>
        <p:nvSpPr>
          <p:cNvPr id="7" name="矩形 7"/>
          <p:cNvSpPr>
            <a:spLocks noChangeArrowheads="1"/>
          </p:cNvSpPr>
          <p:nvPr/>
        </p:nvSpPr>
        <p:spPr bwMode="auto">
          <a:xfrm>
            <a:off x="366024" y="148594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学习新知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64549" y="1598364"/>
            <a:ext cx="3557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 smtClean="0"/>
              <a:t>）先画一条射线。</a:t>
            </a: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064549" y="938370"/>
            <a:ext cx="221258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 sz="2400" b="1">
                <a:solidFill>
                  <a:srgbClr val="FF0000"/>
                </a:solidFill>
              </a:rPr>
              <a:t>画角的步骤：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64548" y="2104777"/>
            <a:ext cx="72222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 smtClean="0"/>
              <a:t>）量角器的中心点和射线的端点重合，</a:t>
            </a:r>
            <a:r>
              <a:rPr lang="en-US" altLang="zh-CN" smtClean="0"/>
              <a:t>0°</a:t>
            </a:r>
            <a:r>
              <a:rPr lang="zh-CN" altLang="en-US" smtClean="0"/>
              <a:t>刻度线和射线重合。</a:t>
            </a:r>
            <a:endParaRPr lang="zh-CN" altLang="en-US"/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064549" y="2636092"/>
            <a:ext cx="56320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 smtClean="0"/>
              <a:t>）在量角器</a:t>
            </a:r>
            <a:r>
              <a:rPr lang="en-US" altLang="zh-CN"/>
              <a:t>60</a:t>
            </a:r>
            <a:r>
              <a:rPr lang="en-US" altLang="zh-CN" smtClean="0"/>
              <a:t>°</a:t>
            </a:r>
            <a:r>
              <a:rPr lang="zh-CN" altLang="en-US" smtClean="0"/>
              <a:t>刻度线的地方点一个点。</a:t>
            </a:r>
            <a:endParaRPr lang="zh-CN" altLang="en-US"/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064548" y="3192595"/>
            <a:ext cx="71142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zh-CN" altLang="en-US"/>
              <a:t>（</a:t>
            </a:r>
            <a:r>
              <a:rPr lang="en-US" altLang="zh-CN"/>
              <a:t>4</a:t>
            </a:r>
            <a:r>
              <a:rPr lang="zh-CN" altLang="en-US" smtClean="0"/>
              <a:t>）以画出的射线的端点为端点，通过刚画的点，再画一条射线。</a:t>
            </a:r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668649" y="2136527"/>
            <a:ext cx="123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FF0000"/>
                </a:solidFill>
              </a:rPr>
              <a:t>二重合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39448" y="1651000"/>
            <a:ext cx="123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FF0000"/>
                </a:solidFill>
              </a:rPr>
              <a:t>一画线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02749" y="2736850"/>
            <a:ext cx="123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FF0000"/>
                </a:solidFill>
              </a:rPr>
              <a:t>三找点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10476" y="3192595"/>
            <a:ext cx="123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rgbClr val="FF0000"/>
                </a:solidFill>
              </a:rPr>
              <a:t>四连线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366024" y="148594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学习新知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  <p:bldP spid="19" grpId="0"/>
      <p:bldP spid="16" grpId="0"/>
      <p:bldP spid="30" grpId="0"/>
      <p:bldP spid="31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948" y="1299054"/>
            <a:ext cx="59115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smtClean="0"/>
              <a:t>（</a:t>
            </a:r>
            <a:r>
              <a:rPr lang="en-US" altLang="zh-CN" sz="2800" smtClean="0"/>
              <a:t>1</a:t>
            </a:r>
            <a:r>
              <a:rPr lang="zh-CN" altLang="en-US" sz="2800" smtClean="0"/>
              <a:t>）独立画</a:t>
            </a:r>
            <a:endParaRPr lang="en-US" altLang="zh-CN" sz="2800" smtClean="0"/>
          </a:p>
          <a:p>
            <a:r>
              <a:rPr lang="zh-CN" altLang="en-US" sz="2800" smtClean="0"/>
              <a:t>（</a:t>
            </a:r>
            <a:r>
              <a:rPr lang="en-US" altLang="zh-CN" sz="2800" smtClean="0"/>
              <a:t>2</a:t>
            </a:r>
            <a:r>
              <a:rPr lang="zh-CN" altLang="en-US" sz="2800" smtClean="0"/>
              <a:t>）同桌验证</a:t>
            </a:r>
            <a:endParaRPr lang="zh-CN" altLang="en-US" sz="2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72200" y="2283718"/>
            <a:ext cx="1542195" cy="22870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3024633"/>
            <a:ext cx="3440021" cy="189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755948" y="762504"/>
            <a:ext cx="7272808" cy="55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2600" b="1" smtClean="0"/>
              <a:t>活动二：用量角器画一个</a:t>
            </a:r>
            <a:r>
              <a:rPr lang="en-US" altLang="zh-CN" sz="2600" b="1" smtClean="0">
                <a:latin typeface="楷体" panose="02010609060101010101" pitchFamily="49" charset="-122"/>
                <a:ea typeface="楷体" panose="02010609060101010101" pitchFamily="49" charset="-122"/>
              </a:rPr>
              <a:t>125</a:t>
            </a:r>
            <a:r>
              <a:rPr lang="en-US" altLang="zh-CN" sz="2600" b="1"/>
              <a:t>°</a:t>
            </a:r>
            <a:r>
              <a:rPr lang="zh-CN" altLang="en-US" sz="2600" b="1"/>
              <a:t>的角</a:t>
            </a:r>
            <a:endParaRPr lang="zh-CN" altLang="en-US" sz="2600" b="1"/>
          </a:p>
        </p:txBody>
      </p:sp>
      <p:sp>
        <p:nvSpPr>
          <p:cNvPr id="7" name="矩形 7"/>
          <p:cNvSpPr>
            <a:spLocks noChangeArrowheads="1"/>
          </p:cNvSpPr>
          <p:nvPr/>
        </p:nvSpPr>
        <p:spPr bwMode="auto">
          <a:xfrm>
            <a:off x="366024" y="148594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学习新知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532438" y="1938338"/>
            <a:ext cx="4162425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7"/>
          <p:cNvSpPr txBox="1">
            <a:spLocks noChangeArrowheads="1"/>
          </p:cNvSpPr>
          <p:nvPr/>
        </p:nvSpPr>
        <p:spPr bwMode="auto">
          <a:xfrm>
            <a:off x="611188" y="1355725"/>
            <a:ext cx="792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2400" b="1">
                <a:latin typeface="黑体" panose="02010609060101010101" pitchFamily="49" charset="-122"/>
              </a:rPr>
              <a:t>1.</a:t>
            </a:r>
            <a:r>
              <a:rPr lang="zh-CN" altLang="en-US" sz="2400" b="1">
                <a:latin typeface="黑体" panose="02010609060101010101" pitchFamily="49" charset="-122"/>
              </a:rPr>
              <a:t> </a:t>
            </a:r>
            <a:r>
              <a:rPr lang="en-US" altLang="zh-CN" sz="2400" b="1">
                <a:latin typeface="黑体" panose="02010609060101010101" pitchFamily="49" charset="-122"/>
              </a:rPr>
              <a:t>(1)</a:t>
            </a:r>
            <a:r>
              <a:rPr lang="zh-CN" altLang="en-US" sz="2400" b="1">
                <a:latin typeface="黑体" panose="02010609060101010101" pitchFamily="49" charset="-122"/>
              </a:rPr>
              <a:t>分别画出</a:t>
            </a:r>
            <a:r>
              <a:rPr lang="en-US" altLang="zh-CN" sz="2400" b="1">
                <a:latin typeface="黑体" panose="02010609060101010101" pitchFamily="49" charset="-122"/>
              </a:rPr>
              <a:t>75°</a:t>
            </a:r>
            <a:r>
              <a:rPr lang="zh-CN" altLang="en-US" sz="2400" b="1">
                <a:latin typeface="黑体" panose="02010609060101010101" pitchFamily="49" charset="-122"/>
              </a:rPr>
              <a:t>、</a:t>
            </a:r>
            <a:r>
              <a:rPr lang="en-US" altLang="zh-CN" sz="2400" b="1">
                <a:latin typeface="黑体" panose="02010609060101010101" pitchFamily="49" charset="-122"/>
              </a:rPr>
              <a:t>105°</a:t>
            </a:r>
            <a:r>
              <a:rPr lang="zh-CN" altLang="en-US" sz="2400" b="1">
                <a:latin typeface="黑体" panose="02010609060101010101" pitchFamily="49" charset="-122"/>
              </a:rPr>
              <a:t>的角。</a:t>
            </a:r>
            <a:endParaRPr lang="zh-CN" altLang="en-US" sz="2400" b="1">
              <a:latin typeface="黑体" panose="02010609060101010101" pitchFamily="49" charset="-122"/>
            </a:endParaRPr>
          </a:p>
        </p:txBody>
      </p:sp>
      <p:pic>
        <p:nvPicPr>
          <p:cNvPr id="34" name="图片 3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19113" y="1938338"/>
            <a:ext cx="4162425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直接连接符 34"/>
          <p:cNvCxnSpPr/>
          <p:nvPr/>
        </p:nvCxnSpPr>
        <p:spPr>
          <a:xfrm>
            <a:off x="2605088" y="3962400"/>
            <a:ext cx="21828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2568575" y="3925888"/>
            <a:ext cx="73025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>
            <a:off x="5435600" y="3962400"/>
            <a:ext cx="2184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7583488" y="3925888"/>
            <a:ext cx="71437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文本框 57"/>
          <p:cNvSpPr>
            <a:spLocks noChangeArrowheads="1"/>
          </p:cNvSpPr>
          <p:nvPr/>
        </p:nvSpPr>
        <p:spPr bwMode="auto">
          <a:xfrm>
            <a:off x="4787900" y="1790700"/>
            <a:ext cx="2449513" cy="842963"/>
          </a:xfrm>
          <a:prstGeom prst="wedgeRoundRectCallout">
            <a:avLst>
              <a:gd name="adj1" fmla="val 61179"/>
              <a:gd name="adj2" fmla="val 44046"/>
              <a:gd name="adj3" fmla="val 16667"/>
            </a:avLst>
          </a:prstGeom>
          <a:noFill/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just">
              <a:lnSpc>
                <a:spcPct val="130000"/>
              </a:lnSpc>
              <a:defRPr/>
            </a:pPr>
            <a:r>
              <a:rPr lang="zh-CN" altLang="en-US" b="1">
                <a:latin typeface="+mj-ea"/>
                <a:ea typeface="+mj-ea"/>
              </a:rPr>
              <a:t>左边的射线和右边的射线有什么不同？</a:t>
            </a:r>
            <a:endParaRPr lang="zh-CN" altLang="en-US" b="1">
              <a:latin typeface="+mj-ea"/>
              <a:ea typeface="+mj-ea"/>
            </a:endParaRPr>
          </a:p>
        </p:txBody>
      </p:sp>
      <p:pic>
        <p:nvPicPr>
          <p:cNvPr id="44" name="图片 4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203543">
            <a:off x="7488238" y="1897063"/>
            <a:ext cx="12922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文本框 57"/>
          <p:cNvSpPr>
            <a:spLocks noChangeArrowheads="1"/>
          </p:cNvSpPr>
          <p:nvPr/>
        </p:nvSpPr>
        <p:spPr bwMode="auto">
          <a:xfrm>
            <a:off x="4787900" y="1787525"/>
            <a:ext cx="2449513" cy="842963"/>
          </a:xfrm>
          <a:prstGeom prst="wedgeRoundRectCallout">
            <a:avLst>
              <a:gd name="adj1" fmla="val 61179"/>
              <a:gd name="adj2" fmla="val 44046"/>
              <a:gd name="adj3" fmla="val 16667"/>
            </a:avLst>
          </a:prstGeom>
          <a:noFill/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just">
              <a:lnSpc>
                <a:spcPct val="130000"/>
              </a:lnSpc>
              <a:defRPr/>
            </a:pPr>
            <a:r>
              <a:rPr lang="zh-CN" altLang="en-US" b="1">
                <a:latin typeface="+mj-ea"/>
                <a:ea typeface="+mj-ea"/>
              </a:rPr>
              <a:t>用量角器画角的时候方法有区别吗？</a:t>
            </a:r>
            <a:endParaRPr lang="zh-CN" altLang="en-US" b="1">
              <a:latin typeface="+mj-ea"/>
              <a:ea typeface="+mj-ea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116263" y="1993900"/>
            <a:ext cx="46037" cy="46038"/>
          </a:xfrm>
          <a:prstGeom prst="ellipse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8" name="直接连接符 47"/>
          <p:cNvCxnSpPr>
            <a:stCxn id="36" idx="0"/>
          </p:cNvCxnSpPr>
          <p:nvPr/>
        </p:nvCxnSpPr>
        <p:spPr>
          <a:xfrm flipV="1">
            <a:off x="2605088" y="1787525"/>
            <a:ext cx="598487" cy="2138363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弧形 51"/>
          <p:cNvSpPr/>
          <p:nvPr/>
        </p:nvSpPr>
        <p:spPr>
          <a:xfrm>
            <a:off x="2238375" y="3665538"/>
            <a:ext cx="576263" cy="574675"/>
          </a:xfrm>
          <a:prstGeom prst="arc">
            <a:avLst>
              <a:gd name="adj1" fmla="val 18070179"/>
              <a:gd name="adj2" fmla="val 215440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2833688" y="3441700"/>
            <a:ext cx="1079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2400">
                <a:solidFill>
                  <a:srgbClr val="FF0000"/>
                </a:solidFill>
              </a:rPr>
              <a:t>75°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8128000" y="1976438"/>
            <a:ext cx="46038" cy="46037"/>
          </a:xfrm>
          <a:prstGeom prst="ellipse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55" name="直接连接符 54"/>
          <p:cNvCxnSpPr>
            <a:stCxn id="41" idx="0"/>
          </p:cNvCxnSpPr>
          <p:nvPr/>
        </p:nvCxnSpPr>
        <p:spPr>
          <a:xfrm flipV="1">
            <a:off x="7620000" y="1800225"/>
            <a:ext cx="587375" cy="2125663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弧形 57"/>
          <p:cNvSpPr/>
          <p:nvPr/>
        </p:nvSpPr>
        <p:spPr>
          <a:xfrm>
            <a:off x="7383463" y="3665538"/>
            <a:ext cx="574675" cy="574675"/>
          </a:xfrm>
          <a:prstGeom prst="arc">
            <a:avLst>
              <a:gd name="adj1" fmla="val 10868934"/>
              <a:gd name="adj2" fmla="val 163755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6659563" y="3444875"/>
            <a:ext cx="10810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2400">
                <a:solidFill>
                  <a:srgbClr val="FF0000"/>
                </a:solidFill>
              </a:rPr>
              <a:t>105°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4356" name="矩形 7"/>
          <p:cNvSpPr>
            <a:spLocks noChangeArrowheads="1"/>
          </p:cNvSpPr>
          <p:nvPr/>
        </p:nvSpPr>
        <p:spPr bwMode="auto">
          <a:xfrm>
            <a:off x="954088" y="372815"/>
            <a:ext cx="66246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smtClean="0"/>
              <a:t>巩固练习</a:t>
            </a:r>
            <a:endParaRPr lang="zh-CN" altLang="en-US" sz="2400" b="1"/>
          </a:p>
        </p:txBody>
      </p:sp>
      <p:sp>
        <p:nvSpPr>
          <p:cNvPr id="14358" name="文本框 23"/>
          <p:cNvSpPr txBox="1">
            <a:spLocks noChangeArrowheads="1"/>
          </p:cNvSpPr>
          <p:nvPr/>
        </p:nvSpPr>
        <p:spPr bwMode="auto">
          <a:xfrm>
            <a:off x="2195513" y="987425"/>
            <a:ext cx="3816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>
                <a:solidFill>
                  <a:srgbClr val="FF6600"/>
                </a:solidFill>
              </a:rPr>
              <a:t>[</a:t>
            </a:r>
            <a:r>
              <a:rPr lang="zh-CN" altLang="en-US">
                <a:solidFill>
                  <a:srgbClr val="FF6600"/>
                </a:solidFill>
              </a:rPr>
              <a:t>选自教材</a:t>
            </a:r>
            <a:r>
              <a:rPr lang="en-US" altLang="zh-CN">
                <a:solidFill>
                  <a:srgbClr val="FF6600"/>
                </a:solidFill>
              </a:rPr>
              <a:t>P43</a:t>
            </a:r>
            <a:r>
              <a:rPr lang="zh-CN" altLang="en-US">
                <a:solidFill>
                  <a:srgbClr val="FF6600"/>
                </a:solidFill>
              </a:rPr>
              <a:t>页 做一做 第</a:t>
            </a:r>
            <a:r>
              <a:rPr lang="en-US" altLang="zh-CN">
                <a:solidFill>
                  <a:srgbClr val="FF6600"/>
                </a:solidFill>
              </a:rPr>
              <a:t>2</a:t>
            </a:r>
            <a:r>
              <a:rPr lang="zh-CN" altLang="en-US">
                <a:solidFill>
                  <a:srgbClr val="FF6600"/>
                </a:solidFill>
              </a:rPr>
              <a:t>题</a:t>
            </a:r>
            <a:r>
              <a:rPr lang="en-US" altLang="zh-CN">
                <a:solidFill>
                  <a:srgbClr val="FF6600"/>
                </a:solidFill>
              </a:rPr>
              <a:t>]</a:t>
            </a:r>
            <a:endParaRPr lang="zh-CN" altLang="en-US">
              <a:solidFill>
                <a:srgbClr val="FF6600"/>
              </a:solidFill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915566"/>
            <a:ext cx="1472471" cy="41986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（不能删）叮叮叮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2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（不能删）叮叮叮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（不能删）叮叮叮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（不能删）叮叮叮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1" grpId="0" animBg="1"/>
      <p:bldP spid="43" grpId="0" animBg="1"/>
      <p:bldP spid="43" grpId="1" animBg="1"/>
      <p:bldP spid="43" grpId="2" animBg="1"/>
      <p:bldP spid="45" grpId="0" animBg="1"/>
      <p:bldP spid="45" grpId="1" animBg="1"/>
      <p:bldP spid="46" grpId="0" animBg="1"/>
      <p:bldP spid="53" grpId="0"/>
      <p:bldP spid="54" grpId="0" animBg="1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7"/>
          <p:cNvSpPr>
            <a:spLocks noChangeArrowheads="1"/>
          </p:cNvSpPr>
          <p:nvPr/>
        </p:nvSpPr>
        <p:spPr bwMode="auto">
          <a:xfrm>
            <a:off x="827088" y="258763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巩固</a:t>
            </a:r>
            <a:r>
              <a:rPr lang="zh-CN" altLang="en-US" sz="2800" b="1"/>
              <a:t>练习</a:t>
            </a:r>
            <a:endParaRPr lang="zh-CN" altLang="en-US" sz="2800" b="1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11188" y="869950"/>
            <a:ext cx="7921625" cy="8302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defRPr/>
            </a:pPr>
            <a:r>
              <a:rPr lang="en-US" altLang="zh-CN" sz="2400" b="1" smtClean="0">
                <a:latin typeface="+mn-lt"/>
              </a:rPr>
              <a:t>2.</a:t>
            </a:r>
            <a:r>
              <a:rPr lang="zh-CN" altLang="en-US" sz="2400" b="1">
                <a:latin typeface="+mn-lt"/>
              </a:rPr>
              <a:t>分别以点</a:t>
            </a:r>
            <a:r>
              <a:rPr lang="en-US" altLang="zh-CN" sz="2400" b="1" i="1">
                <a:latin typeface="+mn-lt"/>
              </a:rPr>
              <a:t>A</a:t>
            </a:r>
            <a:r>
              <a:rPr lang="zh-CN" altLang="en-US" sz="2400" b="1">
                <a:latin typeface="+mn-lt"/>
              </a:rPr>
              <a:t>和</a:t>
            </a:r>
            <a:r>
              <a:rPr lang="en-US" altLang="zh-CN" sz="2400" b="1" i="1">
                <a:latin typeface="+mn-lt"/>
              </a:rPr>
              <a:t>B</a:t>
            </a:r>
            <a:r>
              <a:rPr lang="zh-CN" altLang="en-US" sz="2400" b="1">
                <a:latin typeface="+mn-lt"/>
              </a:rPr>
              <a:t>为顶点，画出两个</a:t>
            </a:r>
            <a:r>
              <a:rPr lang="en-US" altLang="zh-CN" sz="2400" b="1">
                <a:latin typeface="+mn-lt"/>
              </a:rPr>
              <a:t>60°</a:t>
            </a:r>
            <a:r>
              <a:rPr lang="zh-CN" altLang="en-US" sz="2400" b="1">
                <a:latin typeface="+mn-lt"/>
              </a:rPr>
              <a:t>的角，组成一个三角形。你能量出这个三角形第三个角的度数吗</a:t>
            </a:r>
            <a:r>
              <a:rPr lang="en-US" altLang="zh-CN" sz="2400" b="1">
                <a:latin typeface="+mn-lt"/>
              </a:rPr>
              <a:t>?</a:t>
            </a:r>
            <a:endParaRPr lang="en-US" altLang="zh-CN" sz="2400" b="1">
              <a:latin typeface="+mn-lt"/>
            </a:endParaRPr>
          </a:p>
        </p:txBody>
      </p:sp>
      <p:pic>
        <p:nvPicPr>
          <p:cNvPr id="26628" name="图片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71825" y="3867150"/>
            <a:ext cx="270986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600000">
            <a:off x="3735388" y="2933700"/>
            <a:ext cx="27098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000000" flipV="1">
            <a:off x="2696369" y="3055144"/>
            <a:ext cx="27114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弧形 9"/>
          <p:cNvSpPr/>
          <p:nvPr/>
        </p:nvSpPr>
        <p:spPr bwMode="auto">
          <a:xfrm rot="606660">
            <a:off x="3311525" y="3770313"/>
            <a:ext cx="452438" cy="452437"/>
          </a:xfrm>
          <a:prstGeom prst="arc">
            <a:avLst>
              <a:gd name="adj1" fmla="val 17806545"/>
              <a:gd name="adj2" fmla="val 21263367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3779838" y="3675063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/>
              <a:t>60°</a:t>
            </a:r>
            <a:endParaRPr lang="zh-CN" altLang="en-US"/>
          </a:p>
        </p:txBody>
      </p: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4932363" y="3675063"/>
            <a:ext cx="647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/>
              <a:t>60°</a:t>
            </a:r>
            <a:endParaRPr lang="zh-CN" altLang="en-US"/>
          </a:p>
        </p:txBody>
      </p:sp>
      <p:sp>
        <p:nvSpPr>
          <p:cNvPr id="13" name="弧形 12"/>
          <p:cNvSpPr/>
          <p:nvPr/>
        </p:nvSpPr>
        <p:spPr bwMode="auto">
          <a:xfrm rot="20993340" flipH="1">
            <a:off x="5408613" y="3775075"/>
            <a:ext cx="452437" cy="452438"/>
          </a:xfrm>
          <a:prstGeom prst="arc">
            <a:avLst>
              <a:gd name="adj1" fmla="val 17806545"/>
              <a:gd name="adj2" fmla="val 21330073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文本框 25"/>
          <p:cNvSpPr txBox="1">
            <a:spLocks noChangeArrowheads="1"/>
          </p:cNvSpPr>
          <p:nvPr/>
        </p:nvSpPr>
        <p:spPr bwMode="auto">
          <a:xfrm>
            <a:off x="4287838" y="2565400"/>
            <a:ext cx="936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r>
              <a:rPr lang="en-US" altLang="zh-CN" sz="2400" b="1"/>
              <a:t>60°</a:t>
            </a:r>
            <a:endParaRPr lang="zh-CN" altLang="en-US" sz="2400" b="1"/>
          </a:p>
        </p:txBody>
      </p:sp>
      <p:sp>
        <p:nvSpPr>
          <p:cNvPr id="15" name="弧形 14"/>
          <p:cNvSpPr/>
          <p:nvPr/>
        </p:nvSpPr>
        <p:spPr bwMode="auto">
          <a:xfrm rot="20993340" flipH="1">
            <a:off x="4344988" y="2082800"/>
            <a:ext cx="454025" cy="452438"/>
          </a:xfrm>
          <a:prstGeom prst="arc">
            <a:avLst>
              <a:gd name="adj1" fmla="val 2626544"/>
              <a:gd name="adj2" fmla="val 740002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6" descr="三角尺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rot="16200000">
            <a:off x="6058493" y="1805339"/>
            <a:ext cx="2679931" cy="133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5" descr="三角尺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18908612">
            <a:off x="4298597" y="2588162"/>
            <a:ext cx="2639396" cy="1335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520006" y="997747"/>
            <a:ext cx="4572694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600" b="1" smtClean="0">
                <a:latin typeface="楷体" panose="02010609060101010101" pitchFamily="49" charset="-122"/>
                <a:ea typeface="楷体" panose="02010609060101010101" pitchFamily="49" charset="-122"/>
              </a:rPr>
              <a:t> 请你试着摆一摆，用加一加、减一减的方法，你还可以画出哪些度数的角？</a:t>
            </a:r>
            <a:endParaRPr lang="zh-CN" altLang="en-US" sz="2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87476" y="367958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45°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48346" y="162211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45°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32666" y="3664586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90°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76256" y="987574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30°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05909" y="3555362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60°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45495" y="3763952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90°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827088" y="258763"/>
            <a:ext cx="4873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b="1" smtClean="0"/>
              <a:t>趣味小活动：巧用三角板画角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1.25 微课">
      <a:majorFont>
        <a:latin typeface="Times New Roman"/>
        <a:ea typeface="楷体"/>
        <a:cs typeface="Arial"/>
      </a:majorFont>
      <a:minorFont>
        <a:latin typeface="Times New Roman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1593</Words>
  <Application>WPS 演示</Application>
  <PresentationFormat>全屏显示(16:9)</PresentationFormat>
  <Paragraphs>219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黑体</vt:lpstr>
      <vt:lpstr>楷体</vt:lpstr>
      <vt:lpstr>Calibri</vt:lpstr>
      <vt:lpstr>等线</vt:lpstr>
      <vt:lpstr>微软雅黑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2022-10-13T15:26:00Z</cp:lastPrinted>
  <dcterms:created xsi:type="dcterms:W3CDTF">2022-10-13T15:26:00Z</dcterms:created>
  <dcterms:modified xsi:type="dcterms:W3CDTF">2023-10-27T09:02:00Z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8CF59C86BAA94F15971DF37AD75FC38F_12</vt:lpwstr>
  </property>
  <property fmtid="{D5CDD505-2E9C-101B-9397-08002B2CF9AE}" pid="3" name="KSOProductBuildVer">
    <vt:lpwstr>2052-12.1.0.15712</vt:lpwstr>
  </property>
</Properties>
</file>