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99" r:id="rId4"/>
    <p:sldId id="287" r:id="rId5"/>
    <p:sldId id="301" r:id="rId6"/>
    <p:sldId id="303" r:id="rId7"/>
    <p:sldId id="302" r:id="rId8"/>
    <p:sldId id="288" r:id="rId9"/>
    <p:sldId id="305" r:id="rId10"/>
    <p:sldId id="306" r:id="rId11"/>
    <p:sldId id="313" r:id="rId12"/>
    <p:sldId id="319" r:id="rId13"/>
    <p:sldId id="314" r:id="rId14"/>
    <p:sldId id="316" r:id="rId15"/>
    <p:sldId id="315" r:id="rId16"/>
    <p:sldId id="317" r:id="rId17"/>
    <p:sldId id="318" r:id="rId18"/>
    <p:sldId id="311" r:id="rId19"/>
  </p:sldIdLst>
  <p:sldSz cx="9144000" cy="5143500" type="screen16x9"/>
  <p:notesSz cx="7103745" cy="10234295"/>
  <p:embeddedFontLst>
    <p:embeddedFont>
      <p:font typeface="华文楷体" panose="02010600040101010101" pitchFamily="2" charset="-122"/>
      <p:regular r:id="rId23"/>
    </p:embeddedFont>
    <p:embeddedFont>
      <p:font typeface="微软雅黑" panose="020B0503020204020204" pitchFamily="34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Tahoma" panose="020B0604030504040204" pitchFamily="34" charset="0"/>
      <p:regular r:id="rId26"/>
      <p:bold r:id="rId27"/>
    </p:embeddedFont>
  </p:embeddedFontLst>
  <p:custDataLst>
    <p:tags r:id="rId2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B0"/>
    <a:srgbClr val="F6AB8B"/>
    <a:srgbClr val="A1C450"/>
    <a:srgbClr val="00923F"/>
    <a:srgbClr val="202020"/>
    <a:srgbClr val="323232"/>
    <a:srgbClr val="CC3300"/>
    <a:srgbClr val="CC0000"/>
    <a:srgbClr val="FF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7.xml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6.xml"/><Relationship Id="rId23" Type="http://schemas.openxmlformats.org/officeDocument/2006/relationships/tags" Target="../tags/tag5.xml"/><Relationship Id="rId22" Type="http://schemas.openxmlformats.org/officeDocument/2006/relationships/tags" Target="../tags/tag4.xml"/><Relationship Id="rId21" Type="http://schemas.openxmlformats.org/officeDocument/2006/relationships/tags" Target="../tags/tag3.xml"/><Relationship Id="rId20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0" y="850372"/>
            <a:ext cx="914400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300" b="1" dirty="0">
                <a:solidFill>
                  <a:prstClr val="white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三位数乘两位数</a:t>
            </a:r>
            <a:endParaRPr lang="zh-CN" altLang="en-US" sz="3300" b="1" dirty="0">
              <a:solidFill>
                <a:prstClr val="white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71430" y="3013686"/>
            <a:ext cx="240113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  数学  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四年级  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上册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1658385"/>
            <a:ext cx="9144000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b="1" dirty="0">
                <a:solidFill>
                  <a:schemeClr val="bg1"/>
                </a:solidFill>
                <a:latin typeface="+mn-ea"/>
              </a:rPr>
              <a:t>因数中间或末尾没有</a:t>
            </a:r>
            <a:r>
              <a:rPr lang="en-US" altLang="zh-CN" sz="3300" b="1" dirty="0">
                <a:solidFill>
                  <a:schemeClr val="bg1"/>
                </a:solidFill>
                <a:latin typeface="+mn-ea"/>
              </a:rPr>
              <a:t>0</a:t>
            </a:r>
            <a:r>
              <a:rPr lang="zh-CN" altLang="en-US" sz="3300" b="1" dirty="0">
                <a:solidFill>
                  <a:schemeClr val="bg1"/>
                </a:solidFill>
                <a:latin typeface="+mn-ea"/>
              </a:rPr>
              <a:t>的乘法</a:t>
            </a:r>
            <a:endParaRPr lang="zh-CN" altLang="en-US" sz="33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3852097" y="1068918"/>
            <a:ext cx="2214563" cy="389334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1740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（千米）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2506691" y="1068866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145×12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1422010" y="2227532"/>
            <a:ext cx="5210768" cy="93820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zh-CN" altLang="en-US" sz="2000" dirty="0"/>
              <a:t>在计算器上输入</a:t>
            </a:r>
            <a:r>
              <a:rPr lang="en-US" altLang="zh-CN" sz="2000" dirty="0"/>
              <a:t>145×12</a:t>
            </a:r>
            <a:r>
              <a:rPr lang="zh-CN" altLang="en-US" sz="2000" dirty="0"/>
              <a:t>，结果是</a:t>
            </a:r>
            <a:r>
              <a:rPr lang="en-US" altLang="zh-CN" sz="2000" dirty="0"/>
              <a:t>1740</a:t>
            </a:r>
            <a:r>
              <a:rPr lang="zh-CN" altLang="en-US" sz="2000" dirty="0"/>
              <a:t>，说明</a:t>
            </a:r>
            <a:r>
              <a:rPr lang="en-US" altLang="zh-CN" sz="2000" dirty="0"/>
              <a:t>145×12=1740</a:t>
            </a:r>
            <a:r>
              <a:rPr lang="zh-CN" altLang="en-US" sz="2000" dirty="0"/>
              <a:t>的计算结果是正确的。</a:t>
            </a:r>
            <a:endParaRPr lang="en-US" altLang="zh-CN" sz="2000" dirty="0"/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2164943" y="3909197"/>
            <a:ext cx="6042422" cy="5539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答：该城市到北京有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1740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9225" y="1067340"/>
            <a:ext cx="1973416" cy="155110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682081" y="1046504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检验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1040" y="542623"/>
            <a:ext cx="2053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微软雅黑" panose="020B0503020204020204" pitchFamily="34" charset="-122"/>
              </a:rPr>
              <a:t>选择</a:t>
            </a:r>
            <a:endParaRPr lang="zh-CN" altLang="en-US" sz="2400" b="1" dirty="0">
              <a:ea typeface="微软雅黑" panose="020B0503020204020204" pitchFamily="34" charset="-122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8202" y="1579199"/>
            <a:ext cx="6723460" cy="265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l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243×13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在竖式计算中，十位上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得（    ）。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A  243        B 2430      C  729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196×39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的积是（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）位数。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A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三位数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四位数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五位数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518673" y="1579199"/>
            <a:ext cx="308018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501172" y="2889552"/>
            <a:ext cx="308018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1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688209" y="1846350"/>
            <a:ext cx="585737" cy="39241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913237" y="2244860"/>
            <a:ext cx="1125140" cy="39241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marL="457200" indent="-4572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2  6   8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2"/>
          <p:cNvCxnSpPr>
            <a:cxnSpLocks noChangeShapeType="1"/>
          </p:cNvCxnSpPr>
          <p:nvPr/>
        </p:nvCxnSpPr>
        <p:spPr bwMode="auto">
          <a:xfrm>
            <a:off x="1527475" y="2264260"/>
            <a:ext cx="1350169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2126856" y="1813339"/>
            <a:ext cx="93207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1  </a:t>
            </a:r>
            <a:r>
              <a:rPr lang="en-US" altLang="zh-CN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2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1913238" y="1429631"/>
            <a:ext cx="112514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1  3  4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7"/>
          <p:cNvGrpSpPr/>
          <p:nvPr/>
        </p:nvGrpSpPr>
        <p:grpSpPr bwMode="auto">
          <a:xfrm>
            <a:off x="1527475" y="2617878"/>
            <a:ext cx="1620440" cy="835869"/>
            <a:chOff x="2843808" y="4149080"/>
            <a:chExt cx="2159376" cy="1115244"/>
          </a:xfrm>
        </p:grpSpPr>
        <p:sp>
          <p:nvSpPr>
            <p:cNvPr id="13" name="矩形 5"/>
            <p:cNvSpPr>
              <a:spLocks noChangeArrowheads="1"/>
            </p:cNvSpPr>
            <p:nvPr/>
          </p:nvSpPr>
          <p:spPr bwMode="auto">
            <a:xfrm>
              <a:off x="2976811" y="4149080"/>
              <a:ext cx="1522657" cy="615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4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1  3  4</a:t>
              </a:r>
              <a:endPara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5"/>
            <p:cNvCxnSpPr>
              <a:cxnSpLocks noChangeShapeType="1"/>
            </p:cNvCxnSpPr>
            <p:nvPr/>
          </p:nvCxnSpPr>
          <p:spPr bwMode="auto">
            <a:xfrm>
              <a:off x="2843808" y="4753719"/>
              <a:ext cx="1800000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矩形 6"/>
            <p:cNvSpPr>
              <a:spLocks noChangeArrowheads="1"/>
            </p:cNvSpPr>
            <p:nvPr/>
          </p:nvSpPr>
          <p:spPr bwMode="auto">
            <a:xfrm>
              <a:off x="2976811" y="4730484"/>
              <a:ext cx="2026373" cy="5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1  6  0   8</a:t>
              </a:r>
              <a:endPara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3" name="文本框 232"/>
          <p:cNvSpPr txBox="1"/>
          <p:nvPr/>
        </p:nvSpPr>
        <p:spPr>
          <a:xfrm>
            <a:off x="701040" y="542623"/>
            <a:ext cx="2053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微软雅黑" panose="020B0503020204020204" pitchFamily="34" charset="-122"/>
              </a:rPr>
              <a:t>做一做</a:t>
            </a:r>
            <a:endParaRPr lang="zh-CN" altLang="en-US" sz="2400" b="1" dirty="0">
              <a:ea typeface="微软雅黑" panose="020B0503020204020204" pitchFamily="34" charset="-122"/>
            </a:endParaRPr>
          </a:p>
        </p:txBody>
      </p:sp>
      <p:sp>
        <p:nvSpPr>
          <p:cNvPr id="234" name="任意多边形 233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2</a:t>
            </a:r>
            <a:endParaRPr lang="zh-CN" altLang="en-US" sz="2100" b="1" dirty="0"/>
          </a:p>
        </p:txBody>
      </p:sp>
      <p:sp>
        <p:nvSpPr>
          <p:cNvPr id="18" name="圆角矩形标注 17"/>
          <p:cNvSpPr/>
          <p:nvPr/>
        </p:nvSpPr>
        <p:spPr>
          <a:xfrm>
            <a:off x="4244260" y="1822046"/>
            <a:ext cx="1884397" cy="914400"/>
          </a:xfrm>
          <a:prstGeom prst="wedgeRoundRectCallout">
            <a:avLst>
              <a:gd name="adj1" fmla="val 89503"/>
              <a:gd name="adj2" fmla="val 13630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64812" y="1775337"/>
            <a:ext cx="1863845" cy="93820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457200" indent="-457200">
              <a:defRPr kumimoji="1"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 eaLnBrk="0" hangingPunct="0"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/>
              <a:t>第二部分</a:t>
            </a:r>
            <a:r>
              <a:rPr lang="zh-CN" altLang="en-US" sz="2000" dirty="0" smtClean="0"/>
              <a:t>积该</a:t>
            </a:r>
            <a:r>
              <a:rPr lang="zh-CN" altLang="en-US" sz="2000" dirty="0"/>
              <a:t>怎样写？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71732" y="2179335"/>
            <a:ext cx="555280" cy="37702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11"/>
          <p:cNvCxnSpPr>
            <a:cxnSpLocks noChangeShapeType="1"/>
          </p:cNvCxnSpPr>
          <p:nvPr/>
        </p:nvCxnSpPr>
        <p:spPr bwMode="auto">
          <a:xfrm>
            <a:off x="1497925" y="2597245"/>
            <a:ext cx="1510904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2381354" y="2141760"/>
            <a:ext cx="80605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4  7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13"/>
          <p:cNvSpPr>
            <a:spLocks noChangeArrowheads="1"/>
          </p:cNvSpPr>
          <p:nvPr/>
        </p:nvSpPr>
        <p:spPr bwMode="auto">
          <a:xfrm>
            <a:off x="2068234" y="1762616"/>
            <a:ext cx="124777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1  7  6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742004" y="2590101"/>
            <a:ext cx="1540669" cy="37702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marL="457200" indent="-4572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1  2  3  2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1757977" y="2937532"/>
            <a:ext cx="12609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7  0  4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6"/>
          <p:cNvCxnSpPr>
            <a:cxnSpLocks noChangeShapeType="1"/>
          </p:cNvCxnSpPr>
          <p:nvPr/>
        </p:nvCxnSpPr>
        <p:spPr bwMode="auto">
          <a:xfrm>
            <a:off x="1494353" y="3403960"/>
            <a:ext cx="15120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矩形 17"/>
          <p:cNvSpPr>
            <a:spLocks noChangeArrowheads="1"/>
          </p:cNvSpPr>
          <p:nvPr/>
        </p:nvSpPr>
        <p:spPr bwMode="auto">
          <a:xfrm>
            <a:off x="1741649" y="3386539"/>
            <a:ext cx="151721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8  2  7  2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4896930" y="2204830"/>
            <a:ext cx="555280" cy="37702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   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22"/>
          <p:cNvCxnSpPr>
            <a:cxnSpLocks noChangeShapeType="1"/>
          </p:cNvCxnSpPr>
          <p:nvPr/>
        </p:nvCxnSpPr>
        <p:spPr bwMode="auto">
          <a:xfrm>
            <a:off x="4896929" y="2622740"/>
            <a:ext cx="1646634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矩形 26"/>
          <p:cNvSpPr>
            <a:spLocks noChangeArrowheads="1"/>
          </p:cNvSpPr>
          <p:nvPr/>
        </p:nvSpPr>
        <p:spPr bwMode="auto">
          <a:xfrm>
            <a:off x="5885149" y="2165540"/>
            <a:ext cx="84058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3  6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30"/>
          <p:cNvSpPr>
            <a:spLocks noChangeArrowheads="1"/>
          </p:cNvSpPr>
          <p:nvPr/>
        </p:nvSpPr>
        <p:spPr bwMode="auto">
          <a:xfrm>
            <a:off x="5557726" y="1788111"/>
            <a:ext cx="10965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4  2  5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237448" y="2615596"/>
            <a:ext cx="1541859" cy="37702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marL="457200" indent="-4572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2  5  5  0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2"/>
          <p:cNvSpPr>
            <a:spLocks noChangeArrowheads="1"/>
          </p:cNvSpPr>
          <p:nvPr/>
        </p:nvSpPr>
        <p:spPr bwMode="auto">
          <a:xfrm>
            <a:off x="4928422" y="2976107"/>
            <a:ext cx="161669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1  2  7  5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33"/>
          <p:cNvCxnSpPr>
            <a:cxnSpLocks noChangeShapeType="1"/>
          </p:cNvCxnSpPr>
          <p:nvPr/>
        </p:nvCxnSpPr>
        <p:spPr bwMode="auto">
          <a:xfrm>
            <a:off x="4898120" y="3429455"/>
            <a:ext cx="1647001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矩形 34"/>
          <p:cNvSpPr>
            <a:spLocks noChangeArrowheads="1"/>
          </p:cNvSpPr>
          <p:nvPr/>
        </p:nvSpPr>
        <p:spPr bwMode="auto">
          <a:xfrm>
            <a:off x="4928422" y="3412034"/>
            <a:ext cx="179730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1  5  3  0  0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1040" y="542623"/>
            <a:ext cx="2053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微软雅黑" panose="020B0503020204020204" pitchFamily="34" charset="-122"/>
              </a:rPr>
              <a:t>计算</a:t>
            </a:r>
            <a:endParaRPr lang="zh-CN" altLang="en-US" sz="2400" b="1" dirty="0"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3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20" grpId="0"/>
      <p:bldP spid="22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2003561" y="1601306"/>
            <a:ext cx="963216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1 5 7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537673" y="2118165"/>
            <a:ext cx="1675209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   2 4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04323" y="2521786"/>
            <a:ext cx="15454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/>
          <p:cNvSpPr txBox="1"/>
          <p:nvPr/>
        </p:nvSpPr>
        <p:spPr>
          <a:xfrm>
            <a:off x="2454796" y="2556559"/>
            <a:ext cx="42981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23231" y="2553688"/>
            <a:ext cx="261938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994250" y="2554774"/>
            <a:ext cx="286941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2202610" y="2990297"/>
            <a:ext cx="37147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460282" y="3387861"/>
            <a:ext cx="15466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3"/>
          <p:cNvSpPr txBox="1"/>
          <p:nvPr/>
        </p:nvSpPr>
        <p:spPr>
          <a:xfrm>
            <a:off x="1982725" y="2995060"/>
            <a:ext cx="37147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2215138" y="3387862"/>
            <a:ext cx="429816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418409" y="3387862"/>
            <a:ext cx="42981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2000826" y="3387862"/>
            <a:ext cx="317897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748172" y="3387861"/>
            <a:ext cx="379809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1756506" y="2979470"/>
            <a:ext cx="37147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0"/>
          <p:cNvSpPr txBox="1"/>
          <p:nvPr/>
        </p:nvSpPr>
        <p:spPr>
          <a:xfrm>
            <a:off x="4844132" y="1537624"/>
            <a:ext cx="963216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2 5 9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1"/>
          <p:cNvSpPr txBox="1"/>
          <p:nvPr/>
        </p:nvSpPr>
        <p:spPr>
          <a:xfrm>
            <a:off x="4397407" y="2097100"/>
            <a:ext cx="1675210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   4 3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4296445" y="2447388"/>
            <a:ext cx="15466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3"/>
          <p:cNvSpPr txBox="1"/>
          <p:nvPr/>
        </p:nvSpPr>
        <p:spPr>
          <a:xfrm>
            <a:off x="5348375" y="2543958"/>
            <a:ext cx="42981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106677" y="2536147"/>
            <a:ext cx="260747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4822106" y="2532690"/>
            <a:ext cx="288131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6"/>
          <p:cNvSpPr txBox="1"/>
          <p:nvPr/>
        </p:nvSpPr>
        <p:spPr>
          <a:xfrm>
            <a:off x="5107640" y="2912065"/>
            <a:ext cx="370284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171657" y="3324509"/>
            <a:ext cx="15466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8"/>
          <p:cNvSpPr txBox="1"/>
          <p:nvPr/>
        </p:nvSpPr>
        <p:spPr>
          <a:xfrm>
            <a:off x="4813544" y="2912065"/>
            <a:ext cx="37147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5106677" y="3385687"/>
            <a:ext cx="428625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0"/>
          <p:cNvSpPr txBox="1"/>
          <p:nvPr/>
        </p:nvSpPr>
        <p:spPr>
          <a:xfrm>
            <a:off x="5385044" y="3390052"/>
            <a:ext cx="429816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31"/>
          <p:cNvSpPr txBox="1"/>
          <p:nvPr/>
        </p:nvSpPr>
        <p:spPr>
          <a:xfrm>
            <a:off x="4850453" y="3386878"/>
            <a:ext cx="319088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2"/>
          <p:cNvSpPr txBox="1"/>
          <p:nvPr/>
        </p:nvSpPr>
        <p:spPr>
          <a:xfrm>
            <a:off x="4593492" y="3385687"/>
            <a:ext cx="379810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3"/>
          <p:cNvSpPr txBox="1"/>
          <p:nvPr/>
        </p:nvSpPr>
        <p:spPr>
          <a:xfrm>
            <a:off x="4294042" y="2912309"/>
            <a:ext cx="650927" cy="39241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4"/>
          <p:cNvSpPr txBox="1"/>
          <p:nvPr/>
        </p:nvSpPr>
        <p:spPr>
          <a:xfrm>
            <a:off x="4320150" y="3385687"/>
            <a:ext cx="379809" cy="39290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9"/>
          <p:cNvGrpSpPr/>
          <p:nvPr/>
        </p:nvGrpSpPr>
        <p:grpSpPr bwMode="auto">
          <a:xfrm>
            <a:off x="2357048" y="1246972"/>
            <a:ext cx="1999060" cy="2145507"/>
            <a:chOff x="340" y="890"/>
            <a:chExt cx="1679" cy="1802"/>
          </a:xfrm>
        </p:grpSpPr>
        <p:grpSp>
          <p:nvGrpSpPr>
            <p:cNvPr id="4" name="Group 38"/>
            <p:cNvGrpSpPr/>
            <p:nvPr/>
          </p:nvGrpSpPr>
          <p:grpSpPr bwMode="auto">
            <a:xfrm>
              <a:off x="340" y="890"/>
              <a:ext cx="1679" cy="1802"/>
              <a:chOff x="340" y="890"/>
              <a:chExt cx="1679" cy="1802"/>
            </a:xfrm>
          </p:grpSpPr>
          <p:sp>
            <p:nvSpPr>
              <p:cNvPr id="6" name="Text Box 3"/>
              <p:cNvSpPr txBox="1">
                <a:spLocks noChangeArrowheads="1"/>
              </p:cNvSpPr>
              <p:nvPr/>
            </p:nvSpPr>
            <p:spPr bwMode="auto">
              <a:xfrm>
                <a:off x="340" y="1240"/>
                <a:ext cx="525" cy="3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</a:t>
                </a:r>
                <a:r>
                  <a: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ahoma" panose="020B0604030504040204" pitchFamily="34" charset="0"/>
                  </a:rPr>
                  <a:t>   </a:t>
                </a:r>
                <a:endPara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" name="矩形 20"/>
              <p:cNvSpPr>
                <a:spLocks noChangeArrowheads="1"/>
              </p:cNvSpPr>
              <p:nvPr/>
            </p:nvSpPr>
            <p:spPr bwMode="auto">
              <a:xfrm>
                <a:off x="984" y="1193"/>
                <a:ext cx="769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ahoma" panose="020B0604030504040204" pitchFamily="34" charset="0"/>
                  </a:rPr>
                  <a:t>1   6</a:t>
                </a:r>
                <a:endPara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矩形 21"/>
              <p:cNvSpPr>
                <a:spLocks noChangeArrowheads="1"/>
              </p:cNvSpPr>
              <p:nvPr/>
            </p:nvSpPr>
            <p:spPr bwMode="auto">
              <a:xfrm>
                <a:off x="726" y="890"/>
                <a:ext cx="930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1  3   4</a:t>
                </a:r>
                <a:endPara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>
                <a:off x="724" y="1615"/>
                <a:ext cx="1295" cy="3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 marL="457200" indent="-4572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8   0  4</a:t>
                </a:r>
                <a:endPara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 25"/>
              <p:cNvSpPr>
                <a:spLocks noChangeArrowheads="1"/>
              </p:cNvSpPr>
              <p:nvPr/>
            </p:nvSpPr>
            <p:spPr bwMode="auto">
              <a:xfrm>
                <a:off x="718" y="1945"/>
                <a:ext cx="1028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1   3  4</a:t>
                </a:r>
                <a:endPara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1" name="直接连接符 26"/>
              <p:cNvCxnSpPr>
                <a:cxnSpLocks noChangeShapeType="1"/>
              </p:cNvCxnSpPr>
              <p:nvPr/>
            </p:nvCxnSpPr>
            <p:spPr bwMode="auto">
              <a:xfrm>
                <a:off x="403" y="2343"/>
                <a:ext cx="1134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" name="矩形 27"/>
              <p:cNvSpPr>
                <a:spLocks noChangeArrowheads="1"/>
              </p:cNvSpPr>
              <p:nvPr/>
            </p:nvSpPr>
            <p:spPr bwMode="auto">
              <a:xfrm>
                <a:off x="724" y="2356"/>
                <a:ext cx="1113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9  3   8</a:t>
                </a:r>
                <a:endPara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5" name="直接连接符 19"/>
            <p:cNvCxnSpPr>
              <a:cxnSpLocks noChangeShapeType="1"/>
            </p:cNvCxnSpPr>
            <p:nvPr/>
          </p:nvCxnSpPr>
          <p:spPr bwMode="auto">
            <a:xfrm>
              <a:off x="403" y="1591"/>
              <a:ext cx="1134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2813901" y="2482840"/>
            <a:ext cx="1010840" cy="357188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51"/>
          <p:cNvSpPr>
            <a:spLocks noChangeArrowheads="1"/>
          </p:cNvSpPr>
          <p:nvPr/>
        </p:nvSpPr>
        <p:spPr bwMode="auto">
          <a:xfrm>
            <a:off x="2357048" y="3581788"/>
            <a:ext cx="2268141" cy="1098173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十位上的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相乘，所得的积要对准十位。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箭头连接符 14"/>
          <p:cNvCxnSpPr>
            <a:cxnSpLocks noChangeShapeType="1"/>
          </p:cNvCxnSpPr>
          <p:nvPr/>
        </p:nvCxnSpPr>
        <p:spPr bwMode="auto">
          <a:xfrm>
            <a:off x="3133506" y="2863840"/>
            <a:ext cx="0" cy="650081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右箭头 13"/>
          <p:cNvSpPr>
            <a:spLocks noChangeArrowheads="1"/>
          </p:cNvSpPr>
          <p:nvPr/>
        </p:nvSpPr>
        <p:spPr bwMode="auto">
          <a:xfrm>
            <a:off x="4400165" y="2561359"/>
            <a:ext cx="404997" cy="244439"/>
          </a:xfrm>
          <a:prstGeom prst="rightArrow">
            <a:avLst>
              <a:gd name="adj1" fmla="val 50000"/>
              <a:gd name="adj2" fmla="val 50021"/>
            </a:avLst>
          </a:prstGeom>
          <a:solidFill>
            <a:srgbClr val="F6AB8B"/>
          </a:solidFill>
          <a:ln>
            <a:noFill/>
          </a:ln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70757" y="1132338"/>
            <a:ext cx="2150315" cy="2861435"/>
            <a:chOff x="6761009" y="1509784"/>
            <a:chExt cx="2867086" cy="3815246"/>
          </a:xfrm>
          <a:noFill/>
        </p:grpSpPr>
        <p:sp>
          <p:nvSpPr>
            <p:cNvPr id="56" name="椭圆 55"/>
            <p:cNvSpPr/>
            <p:nvPr/>
          </p:nvSpPr>
          <p:spPr>
            <a:xfrm>
              <a:off x="6761009" y="1509784"/>
              <a:ext cx="2867086" cy="3815246"/>
            </a:xfrm>
            <a:prstGeom prst="ellipse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" lastClr="FFFFFF"/>
                </a:solidFill>
                <a:latin typeface="Calibri" panose="020F0502020204030204"/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3"/>
            <p:cNvGrpSpPr/>
            <p:nvPr/>
          </p:nvGrpSpPr>
          <p:grpSpPr bwMode="auto">
            <a:xfrm>
              <a:off x="6937581" y="1692810"/>
              <a:ext cx="2381250" cy="2860754"/>
              <a:chOff x="5435905" y="2564904"/>
              <a:chExt cx="2380447" cy="2861896"/>
            </a:xfrm>
            <a:grpFill/>
          </p:grpSpPr>
          <p:sp>
            <p:nvSpPr>
              <p:cNvPr id="19" name="Text Box 3"/>
              <p:cNvSpPr txBox="1">
                <a:spLocks noChangeArrowheads="1"/>
              </p:cNvSpPr>
              <p:nvPr/>
            </p:nvSpPr>
            <p:spPr bwMode="auto">
              <a:xfrm>
                <a:off x="5435905" y="3120751"/>
                <a:ext cx="833708" cy="5542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</a:t>
                </a:r>
                <a:r>
                  <a: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Tahoma" panose="020B0604030504040204" pitchFamily="34" charset="0"/>
                  </a:rPr>
                  <a:t>   </a:t>
                </a:r>
                <a:endPara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直接连接符 19"/>
              <p:cNvCxnSpPr>
                <a:cxnSpLocks noChangeShapeType="1"/>
              </p:cNvCxnSpPr>
              <p:nvPr/>
            </p:nvCxnSpPr>
            <p:spPr bwMode="auto">
              <a:xfrm>
                <a:off x="5535593" y="3678358"/>
                <a:ext cx="1800000" cy="0"/>
              </a:xfrm>
              <a:prstGeom prst="line">
                <a:avLst/>
              </a:prstGeom>
              <a:grpFill/>
              <a:ln w="28575" algn="ctr">
                <a:solidFill>
                  <a:schemeClr val="tx1"/>
                </a:solidFill>
                <a:round/>
              </a:ln>
            </p:spPr>
          </p:cxnSp>
          <p:sp>
            <p:nvSpPr>
              <p:cNvPr id="21" name="矩形 20"/>
              <p:cNvSpPr>
                <a:spLocks noChangeArrowheads="1"/>
              </p:cNvSpPr>
              <p:nvPr/>
            </p:nvSpPr>
            <p:spPr bwMode="auto">
              <a:xfrm>
                <a:off x="6446786" y="3068342"/>
                <a:ext cx="1225600" cy="533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ahoma" panose="020B0604030504040204" pitchFamily="34" charset="0"/>
                  </a:rPr>
                  <a:t>1   6</a:t>
                </a:r>
                <a:endParaRPr lang="zh-CN" altLang="en-US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>
                <a:spLocks noChangeArrowheads="1"/>
              </p:cNvSpPr>
              <p:nvPr/>
            </p:nvSpPr>
            <p:spPr bwMode="auto">
              <a:xfrm>
                <a:off x="6019896" y="2564904"/>
                <a:ext cx="1580506" cy="533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1  3   4</a:t>
                </a:r>
                <a:endPara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Text Box 7"/>
              <p:cNvSpPr txBox="1">
                <a:spLocks noChangeArrowheads="1"/>
              </p:cNvSpPr>
              <p:nvPr/>
            </p:nvSpPr>
            <p:spPr bwMode="auto">
              <a:xfrm>
                <a:off x="6045299" y="3716301"/>
                <a:ext cx="1771053" cy="55421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>
                <a:spAutoFit/>
              </a:bodyPr>
              <a:lstStyle>
                <a:lvl1pPr marL="457200" indent="-4572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8  0   4</a:t>
                </a:r>
                <a:endPara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25"/>
              <p:cNvSpPr>
                <a:spLocks noChangeArrowheads="1"/>
              </p:cNvSpPr>
              <p:nvPr/>
            </p:nvSpPr>
            <p:spPr bwMode="auto">
              <a:xfrm>
                <a:off x="5613636" y="4240383"/>
                <a:ext cx="1721957" cy="533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1  3  4</a:t>
                </a:r>
                <a:endPara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5" name="直接连接符 26"/>
              <p:cNvCxnSpPr>
                <a:cxnSpLocks noChangeShapeType="1"/>
              </p:cNvCxnSpPr>
              <p:nvPr/>
            </p:nvCxnSpPr>
            <p:spPr bwMode="auto">
              <a:xfrm>
                <a:off x="5535593" y="4873103"/>
                <a:ext cx="1800000" cy="0"/>
              </a:xfrm>
              <a:prstGeom prst="line">
                <a:avLst/>
              </a:prstGeom>
              <a:grpFill/>
              <a:ln w="28575" algn="ctr">
                <a:solidFill>
                  <a:schemeClr val="tx1"/>
                </a:solidFill>
                <a:round/>
              </a:ln>
            </p:spPr>
          </p:cxnSp>
          <p:sp>
            <p:nvSpPr>
              <p:cNvPr id="26" name="矩形 27"/>
              <p:cNvSpPr>
                <a:spLocks noChangeArrowheads="1"/>
              </p:cNvSpPr>
              <p:nvPr/>
            </p:nvSpPr>
            <p:spPr bwMode="auto">
              <a:xfrm>
                <a:off x="5612235" y="4893107"/>
                <a:ext cx="1988167" cy="53369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2  1  4   4</a:t>
                </a:r>
                <a:endPara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701041" y="542623"/>
            <a:ext cx="56017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微软雅黑" panose="020B0503020204020204" pitchFamily="34" charset="-122"/>
              </a:rPr>
              <a:t>说出下面计算中的错误，并改正过来。</a:t>
            </a:r>
            <a:endParaRPr lang="zh-CN" altLang="en-US" sz="2400" b="1" dirty="0"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4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1495024" y="2324592"/>
            <a:ext cx="1420102" cy="377026"/>
          </a:xfrm>
          <a:prstGeom prst="rect">
            <a:avLst/>
          </a:prstGeom>
          <a:solidFill>
            <a:srgbClr val="FFF9B0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129</a:t>
            </a:r>
            <a:r>
              <a:rPr lang="zh-CN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∕</a:t>
            </a:r>
            <a:r>
              <a:rPr lang="en-US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</a:t>
            </a:r>
            <a:endParaRPr lang="zh-CN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3244704" y="2202565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129×36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4538693" y="2219231"/>
            <a:ext cx="1763316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4644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（元）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77595" y="4348658"/>
            <a:ext cx="4567238" cy="377026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答：购买这些新书一共要花</a:t>
            </a: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4644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2"/>
          <p:cNvGrpSpPr/>
          <p:nvPr/>
        </p:nvGrpSpPr>
        <p:grpSpPr bwMode="auto">
          <a:xfrm>
            <a:off x="3837999" y="2668741"/>
            <a:ext cx="1997869" cy="1670945"/>
            <a:chOff x="2195736" y="4063924"/>
            <a:chExt cx="2664296" cy="2228419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195736" y="4487880"/>
              <a:ext cx="750766" cy="49255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   </a:t>
              </a:r>
              <a:endPara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29"/>
            <p:cNvCxnSpPr>
              <a:cxnSpLocks noChangeShapeType="1"/>
            </p:cNvCxnSpPr>
            <p:nvPr/>
          </p:nvCxnSpPr>
          <p:spPr bwMode="auto">
            <a:xfrm>
              <a:off x="2295233" y="4941168"/>
              <a:ext cx="1800000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矩形 30"/>
            <p:cNvSpPr>
              <a:spLocks noChangeArrowheads="1"/>
            </p:cNvSpPr>
            <p:nvPr/>
          </p:nvSpPr>
          <p:spPr bwMode="auto">
            <a:xfrm>
              <a:off x="3217440" y="4437110"/>
              <a:ext cx="1260193" cy="53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3  6</a:t>
              </a:r>
              <a:endPara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31"/>
            <p:cNvSpPr>
              <a:spLocks noChangeArrowheads="1"/>
            </p:cNvSpPr>
            <p:nvPr/>
          </p:nvSpPr>
          <p:spPr bwMode="auto">
            <a:xfrm>
              <a:off x="2780234" y="4063924"/>
              <a:ext cx="1639288" cy="53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1  2  9</a:t>
              </a:r>
              <a:endPara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803857" y="4916600"/>
              <a:ext cx="2056175" cy="49255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marL="457200" indent="-4572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7  7  4</a:t>
              </a:r>
              <a:endPara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33"/>
            <p:cNvSpPr>
              <a:spLocks noChangeArrowheads="1"/>
            </p:cNvSpPr>
            <p:nvPr/>
          </p:nvSpPr>
          <p:spPr bwMode="auto">
            <a:xfrm>
              <a:off x="2339685" y="5314356"/>
              <a:ext cx="1714233" cy="53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3  8  7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34"/>
            <p:cNvCxnSpPr>
              <a:cxnSpLocks noChangeShapeType="1"/>
            </p:cNvCxnSpPr>
            <p:nvPr/>
          </p:nvCxnSpPr>
          <p:spPr bwMode="auto">
            <a:xfrm>
              <a:off x="2295233" y="5805264"/>
              <a:ext cx="1800000" cy="0"/>
            </a:xfrm>
            <a:prstGeom prst="line">
              <a:avLst/>
            </a:prstGeom>
            <a:noFill/>
            <a:ln w="28575" algn="ctr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矩形 35"/>
            <p:cNvSpPr>
              <a:spLocks noChangeArrowheads="1"/>
            </p:cNvSpPr>
            <p:nvPr/>
          </p:nvSpPr>
          <p:spPr bwMode="auto">
            <a:xfrm>
              <a:off x="2347205" y="5758745"/>
              <a:ext cx="1652881" cy="53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4  6  4  4</a:t>
              </a:r>
              <a:endPara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4433787" y="1126057"/>
            <a:ext cx="3188454" cy="757654"/>
          </a:xfrm>
          <a:prstGeom prst="wedgeRoundRectCallout">
            <a:avLst>
              <a:gd name="adj1" fmla="val 57903"/>
              <a:gd name="adj2" fmla="val 24560"/>
              <a:gd name="adj3" fmla="val 16667"/>
            </a:avLst>
          </a:prstGeom>
          <a:solidFill>
            <a:srgbClr val="FFF9B0"/>
          </a:solidFill>
          <a:ln w="19050"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全校共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个班，购买这些新书一共要花多少钱？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Picture 22" descr="C:\Users\wangwei\AppData\Local\Temp\SNAGHTML9c826b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49358" y="1292926"/>
            <a:ext cx="994172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701041" y="542623"/>
            <a:ext cx="56017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微软雅黑" panose="020B0503020204020204" pitchFamily="34" charset="-122"/>
              </a:rPr>
              <a:t>学校要为各班新购买一套百科全书。</a:t>
            </a:r>
            <a:endParaRPr lang="zh-CN" altLang="en-US" sz="2400" b="1" dirty="0"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4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043964" y="893183"/>
            <a:ext cx="4985981" cy="55399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zh-CN" sz="21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同学们，这节课你们都学会了哪些知识？</a:t>
            </a:r>
            <a:endParaRPr lang="zh-CN" altLang="en-US" sz="21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5" name="Text Box 132"/>
          <p:cNvSpPr txBox="1">
            <a:spLocks noChangeArrowheads="1"/>
          </p:cNvSpPr>
          <p:nvPr/>
        </p:nvSpPr>
        <p:spPr bwMode="auto">
          <a:xfrm>
            <a:off x="1748637" y="1591601"/>
            <a:ext cx="636883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因数中间和末尾没有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的三位数乘两位数的笔算方法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133"/>
          <p:cNvSpPr txBox="1">
            <a:spLocks noChangeArrowheads="1"/>
          </p:cNvSpPr>
          <p:nvPr/>
        </p:nvSpPr>
        <p:spPr bwMode="auto">
          <a:xfrm>
            <a:off x="2043965" y="2086891"/>
            <a:ext cx="6073506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先用两位数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位上的数去乘三位数，积的末位和两位数的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位对齐。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135"/>
          <p:cNvSpPr txBox="1">
            <a:spLocks noChangeArrowheads="1"/>
          </p:cNvSpPr>
          <p:nvPr/>
        </p:nvSpPr>
        <p:spPr bwMode="auto">
          <a:xfrm>
            <a:off x="2043965" y="3027789"/>
            <a:ext cx="6170268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再用两位数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位上的数去乘三位数，积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的末位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和两位数的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位对齐。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136"/>
          <p:cNvSpPr txBox="1">
            <a:spLocks noChangeArrowheads="1"/>
          </p:cNvSpPr>
          <p:nvPr/>
        </p:nvSpPr>
        <p:spPr bwMode="auto">
          <a:xfrm>
            <a:off x="2064644" y="3965766"/>
            <a:ext cx="59531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然后把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两次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乘得的数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起来。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STA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99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00C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99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99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00C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384072" y="2784773"/>
            <a:ext cx="8375856" cy="1623943"/>
          </a:xfrm>
          <a:prstGeom prst="roundRect">
            <a:avLst>
              <a:gd name="adj" fmla="val 8426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 sz="2100" dirty="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2534" y="1271521"/>
            <a:ext cx="7778932" cy="120032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掌握因数中间和末尾没有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的三位数乘两位数的笔算方法。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会估算、笔算三位数乘两位数，并能解决简单的实际问题。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3970" y="3170687"/>
            <a:ext cx="702821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理解三位数乘两位数的算理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并能正确计算。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内容占位符 1"/>
          <p:cNvSpPr txBox="1">
            <a:spLocks noChangeArrowheads="1"/>
          </p:cNvSpPr>
          <p:nvPr/>
        </p:nvSpPr>
        <p:spPr bwMode="auto">
          <a:xfrm>
            <a:off x="477258" y="3711014"/>
            <a:ext cx="841534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698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Pct val="76000"/>
            </a:pP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十位上的数乘三位数的得数在竖式中的格式书写。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Pct val="76000"/>
              <a:buFont typeface="Arial" panose="020B0604020202020204" pitchFamily="34" charset="0"/>
              <a:buNone/>
            </a:pPr>
            <a:endParaRPr lang="en-US" altLang="zh-CN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7859" y="64545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/>
              <a:t>学习目标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 40"/>
          <p:cNvSpPr txBox="1"/>
          <p:nvPr/>
        </p:nvSpPr>
        <p:spPr>
          <a:xfrm>
            <a:off x="667702" y="882016"/>
            <a:ext cx="4521518" cy="4386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比一比，赛一赛，口算下面各题。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95469" y="1028925"/>
            <a:ext cx="7672597" cy="2242688"/>
            <a:chOff x="980935" y="2873267"/>
            <a:chExt cx="10230129" cy="2990250"/>
          </a:xfrm>
        </p:grpSpPr>
        <p:sp>
          <p:nvSpPr>
            <p:cNvPr id="38" name="直接连接符 37"/>
            <p:cNvSpPr>
              <a:spLocks noChangeShapeType="1"/>
            </p:cNvSpPr>
            <p:nvPr/>
          </p:nvSpPr>
          <p:spPr bwMode="auto">
            <a:xfrm>
              <a:off x="980935" y="2873267"/>
              <a:ext cx="10230129" cy="1"/>
            </a:xfrm>
            <a:prstGeom prst="line">
              <a:avLst/>
            </a:prstGeom>
            <a:noFill/>
            <a:ln w="19050" cap="flat" cmpd="sng">
              <a:noFill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00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Text Box 9"/>
            <p:cNvSpPr txBox="1">
              <a:spLocks noChangeArrowheads="1"/>
            </p:cNvSpPr>
            <p:nvPr/>
          </p:nvSpPr>
          <p:spPr bwMode="auto">
            <a:xfrm>
              <a:off x="2081647" y="3892318"/>
              <a:ext cx="3168651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 Box 175"/>
            <p:cNvSpPr txBox="1">
              <a:spLocks noChangeArrowheads="1"/>
            </p:cNvSpPr>
            <p:nvPr/>
          </p:nvSpPr>
          <p:spPr bwMode="auto">
            <a:xfrm>
              <a:off x="6998021" y="3791807"/>
              <a:ext cx="3168651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48</a:t>
              </a: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Text Box 177"/>
            <p:cNvSpPr txBox="1">
              <a:spLocks noChangeArrowheads="1"/>
            </p:cNvSpPr>
            <p:nvPr/>
          </p:nvSpPr>
          <p:spPr bwMode="auto">
            <a:xfrm>
              <a:off x="7017072" y="5098129"/>
              <a:ext cx="3206751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69</a:t>
              </a: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29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≈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 Box 178"/>
            <p:cNvSpPr txBox="1">
              <a:spLocks noChangeArrowheads="1"/>
            </p:cNvSpPr>
            <p:nvPr/>
          </p:nvSpPr>
          <p:spPr bwMode="auto">
            <a:xfrm>
              <a:off x="7017072" y="4495615"/>
              <a:ext cx="3168651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57</a:t>
              </a: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≈</a:t>
              </a:r>
              <a:endParaRPr lang="en-US" altLang="zh-CN" sz="20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Text Box 177"/>
            <p:cNvSpPr txBox="1">
              <a:spLocks noChangeArrowheads="1"/>
            </p:cNvSpPr>
            <p:nvPr/>
          </p:nvSpPr>
          <p:spPr bwMode="auto">
            <a:xfrm>
              <a:off x="2102412" y="5124853"/>
              <a:ext cx="3206751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22</a:t>
              </a: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19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≈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 Box 177"/>
            <p:cNvSpPr txBox="1">
              <a:spLocks noChangeArrowheads="1"/>
            </p:cNvSpPr>
            <p:nvPr/>
          </p:nvSpPr>
          <p:spPr bwMode="auto">
            <a:xfrm>
              <a:off x="2102412" y="4490251"/>
              <a:ext cx="1666025" cy="7386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50000"/>
                </a:spcBef>
                <a:buFontTx/>
                <a:buNone/>
              </a:pPr>
              <a:r>
                <a:rPr lang="en-GB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41</a:t>
              </a:r>
              <a:r>
                <a:rPr lang="en-US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zh-CN" sz="20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≈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Rectangle 179"/>
          <p:cNvSpPr>
            <a:spLocks noChangeArrowheads="1"/>
          </p:cNvSpPr>
          <p:nvPr/>
        </p:nvSpPr>
        <p:spPr bwMode="auto">
          <a:xfrm>
            <a:off x="1918309" y="1778991"/>
            <a:ext cx="917972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Rectangle 182"/>
          <p:cNvSpPr>
            <a:spLocks noChangeArrowheads="1"/>
          </p:cNvSpPr>
          <p:nvPr/>
        </p:nvSpPr>
        <p:spPr bwMode="auto">
          <a:xfrm>
            <a:off x="1918309" y="2260330"/>
            <a:ext cx="705483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Rectangle 182"/>
          <p:cNvSpPr>
            <a:spLocks noChangeArrowheads="1"/>
          </p:cNvSpPr>
          <p:nvPr/>
        </p:nvSpPr>
        <p:spPr bwMode="auto">
          <a:xfrm>
            <a:off x="1918309" y="2717869"/>
            <a:ext cx="1503759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181"/>
          <p:cNvSpPr>
            <a:spLocks noChangeArrowheads="1"/>
          </p:cNvSpPr>
          <p:nvPr/>
        </p:nvSpPr>
        <p:spPr bwMode="auto">
          <a:xfrm>
            <a:off x="5605590" y="1726727"/>
            <a:ext cx="1104900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960 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183"/>
          <p:cNvSpPr>
            <a:spLocks noChangeArrowheads="1"/>
          </p:cNvSpPr>
          <p:nvPr/>
        </p:nvSpPr>
        <p:spPr bwMode="auto">
          <a:xfrm>
            <a:off x="5605591" y="2256306"/>
            <a:ext cx="1296590" cy="539354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182"/>
          <p:cNvSpPr>
            <a:spLocks noChangeArrowheads="1"/>
          </p:cNvSpPr>
          <p:nvPr/>
        </p:nvSpPr>
        <p:spPr bwMode="auto">
          <a:xfrm>
            <a:off x="5605590" y="2724939"/>
            <a:ext cx="1503759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2100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2" grpId="0"/>
      <p:bldP spid="48" grpId="0"/>
      <p:bldP spid="50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79"/>
          <p:cNvSpPr>
            <a:spLocks noChangeArrowheads="1"/>
          </p:cNvSpPr>
          <p:nvPr/>
        </p:nvSpPr>
        <p:spPr bwMode="auto">
          <a:xfrm>
            <a:off x="2616682" y="1691530"/>
            <a:ext cx="1403747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pPr eaLnBrk="1" hangingPunct="1">
              <a:defRPr/>
            </a:pP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1118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Rectangle 179"/>
          <p:cNvSpPr>
            <a:spLocks noChangeArrowheads="1"/>
          </p:cNvSpPr>
          <p:nvPr/>
        </p:nvSpPr>
        <p:spPr bwMode="auto">
          <a:xfrm>
            <a:off x="5898441" y="1643974"/>
            <a:ext cx="1403747" cy="53816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pPr eaLnBrk="1" hangingPunct="1">
              <a:defRPr/>
            </a:pPr>
            <a:r>
              <a:rPr lang="en-US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408</a:t>
            </a:r>
            <a:endParaRPr lang="en-US" altLang="zh-CN" sz="1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1594557" y="2603162"/>
            <a:ext cx="594122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169629" y="2298362"/>
            <a:ext cx="698897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4 3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 flipV="1">
            <a:off x="1648135" y="3003212"/>
            <a:ext cx="1081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47"/>
          <p:cNvSpPr txBox="1">
            <a:spLocks noChangeArrowheads="1"/>
          </p:cNvSpPr>
          <p:nvPr/>
        </p:nvSpPr>
        <p:spPr bwMode="auto">
          <a:xfrm>
            <a:off x="1970794" y="3304441"/>
            <a:ext cx="81796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8 6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48"/>
          <p:cNvSpPr txBox="1">
            <a:spLocks noChangeArrowheads="1"/>
          </p:cNvSpPr>
          <p:nvPr/>
        </p:nvSpPr>
        <p:spPr bwMode="auto">
          <a:xfrm>
            <a:off x="1976747" y="2980591"/>
            <a:ext cx="929879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2 5 8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Box 56"/>
          <p:cNvSpPr txBox="1">
            <a:spLocks noChangeArrowheads="1"/>
          </p:cNvSpPr>
          <p:nvPr/>
        </p:nvSpPr>
        <p:spPr bwMode="auto">
          <a:xfrm>
            <a:off x="1742194" y="3681868"/>
            <a:ext cx="1397794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1 1 1 8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70"/>
          <p:cNvSpPr txBox="1">
            <a:spLocks noChangeArrowheads="1"/>
          </p:cNvSpPr>
          <p:nvPr/>
        </p:nvSpPr>
        <p:spPr bwMode="auto">
          <a:xfrm>
            <a:off x="2169629" y="2615068"/>
            <a:ext cx="698897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2 6 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 flipV="1">
            <a:off x="1648135" y="3699727"/>
            <a:ext cx="1081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5719252" y="2298362"/>
            <a:ext cx="698897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1 2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5144179" y="2603162"/>
            <a:ext cx="594122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Line 7"/>
          <p:cNvSpPr>
            <a:spLocks noChangeShapeType="1"/>
          </p:cNvSpPr>
          <p:nvPr/>
        </p:nvSpPr>
        <p:spPr bwMode="auto">
          <a:xfrm flipV="1">
            <a:off x="5191804" y="3002021"/>
            <a:ext cx="1081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Box 47"/>
          <p:cNvSpPr txBox="1">
            <a:spLocks noChangeArrowheads="1"/>
          </p:cNvSpPr>
          <p:nvPr/>
        </p:nvSpPr>
        <p:spPr bwMode="auto">
          <a:xfrm>
            <a:off x="5531133" y="3304441"/>
            <a:ext cx="81796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3 6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Box 48"/>
          <p:cNvSpPr txBox="1">
            <a:spLocks noChangeArrowheads="1"/>
          </p:cNvSpPr>
          <p:nvPr/>
        </p:nvSpPr>
        <p:spPr bwMode="auto">
          <a:xfrm>
            <a:off x="5724013" y="2980591"/>
            <a:ext cx="92868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4 8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Box 56"/>
          <p:cNvSpPr txBox="1">
            <a:spLocks noChangeArrowheads="1"/>
          </p:cNvSpPr>
          <p:nvPr/>
        </p:nvSpPr>
        <p:spPr bwMode="auto">
          <a:xfrm>
            <a:off x="5531133" y="3681868"/>
            <a:ext cx="1026319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4 0 8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70"/>
          <p:cNvSpPr txBox="1">
            <a:spLocks noChangeArrowheads="1"/>
          </p:cNvSpPr>
          <p:nvPr/>
        </p:nvSpPr>
        <p:spPr bwMode="auto">
          <a:xfrm>
            <a:off x="5719252" y="2615068"/>
            <a:ext cx="698897" cy="377026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3 4 </a:t>
            </a:r>
            <a:endParaRPr lang="en-US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 flipV="1">
            <a:off x="5212045" y="3706871"/>
            <a:ext cx="1081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sy="50000" kx="2115830" algn="bl" rotWithShape="0">
                    <a:srgbClr val="C0C0C0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26184" y="1735055"/>
            <a:ext cx="5000299" cy="424063"/>
            <a:chOff x="1901578" y="2313408"/>
            <a:chExt cx="6667065" cy="565418"/>
          </a:xfrm>
        </p:grpSpPr>
        <p:sp>
          <p:nvSpPr>
            <p:cNvPr id="49" name="Text Box 38"/>
            <p:cNvSpPr txBox="1">
              <a:spLocks noChangeArrowheads="1"/>
            </p:cNvSpPr>
            <p:nvPr/>
          </p:nvSpPr>
          <p:spPr bwMode="auto">
            <a:xfrm>
              <a:off x="1901578" y="2345345"/>
              <a:ext cx="2097087" cy="533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43×26</a:t>
              </a:r>
              <a:r>
                <a:rPr lang="zh-CN" altLang="en-US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 Box 39"/>
            <p:cNvSpPr txBox="1">
              <a:spLocks noChangeArrowheads="1"/>
            </p:cNvSpPr>
            <p:nvPr/>
          </p:nvSpPr>
          <p:spPr bwMode="auto">
            <a:xfrm>
              <a:off x="6458855" y="2313408"/>
              <a:ext cx="2109788" cy="5334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12×34</a:t>
              </a:r>
              <a:r>
                <a:rPr lang="zh-CN" altLang="en-US" sz="20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67594" y="881816"/>
            <a:ext cx="452155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1" grpId="0"/>
      <p:bldP spid="32" grpId="0"/>
      <p:bldP spid="33" grpId="0" animBg="1"/>
      <p:bldP spid="34" grpId="0"/>
      <p:bldP spid="35" grpId="0"/>
      <p:bldP spid="36" grpId="0"/>
      <p:bldP spid="37" grpId="0"/>
      <p:bldP spid="38" grpId="0" animBg="1"/>
      <p:bldP spid="40" grpId="0"/>
      <p:bldP spid="42" grpId="0"/>
      <p:bldP spid="43" grpId="0" animBg="1"/>
      <p:bldP spid="44" grpId="0"/>
      <p:bldP spid="45" grpId="0"/>
      <p:bldP spid="46" grpId="0"/>
      <p:bldP spid="47" grpId="0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41766" y="2198915"/>
            <a:ext cx="6140460" cy="152349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先用第二个因数每一位上的数与第一个因数相乘，用哪一位上的数去乘，乘得的积的末位就和那一位对齐，再把两次乘得的积相加。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7594" y="881816"/>
            <a:ext cx="586383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说一说，两位数乘一位数的笔算方法。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3"/>
          <p:cNvSpPr>
            <a:spLocks noChangeArrowheads="1"/>
          </p:cNvSpPr>
          <p:nvPr/>
        </p:nvSpPr>
        <p:spPr bwMode="auto">
          <a:xfrm>
            <a:off x="504808" y="2137887"/>
            <a:ext cx="58152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）从题中知道哪些信息？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435768" y="3551354"/>
            <a:ext cx="58152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）求该城市到北京有多少千米要求的是什么？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3"/>
          <p:cNvSpPr>
            <a:spLocks noChangeArrowheads="1"/>
          </p:cNvSpPr>
          <p:nvPr/>
        </p:nvSpPr>
        <p:spPr bwMode="auto">
          <a:xfrm>
            <a:off x="1081318" y="2642868"/>
            <a:ext cx="7311567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：李叔叔从某城市乘火车去北京用了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小时，火车每小时行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千米。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1136643" y="4126920"/>
            <a:ext cx="455155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答：要求的是该城市到北京的路程。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7593" y="881816"/>
            <a:ext cx="7725292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李叔叔从某城市乘火车去北京用了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小时，火车每小时行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千米。该城市到北京有多少千米？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2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71158" y="1998494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估算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1838888" y="1935740"/>
            <a:ext cx="60424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把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，把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177"/>
          <p:cNvSpPr txBox="1">
            <a:spLocks noChangeArrowheads="1"/>
          </p:cNvSpPr>
          <p:nvPr/>
        </p:nvSpPr>
        <p:spPr bwMode="auto">
          <a:xfrm>
            <a:off x="3185500" y="2958485"/>
            <a:ext cx="2405063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82"/>
          <p:cNvSpPr>
            <a:spLocks noChangeArrowheads="1"/>
          </p:cNvSpPr>
          <p:nvPr/>
        </p:nvSpPr>
        <p:spPr bwMode="auto">
          <a:xfrm>
            <a:off x="4569742" y="2885016"/>
            <a:ext cx="1503759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1500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（千米）</a:t>
            </a:r>
            <a:endParaRPr lang="en-US" altLang="zh-CN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KSO_Shape"/>
          <p:cNvSpPr/>
          <p:nvPr/>
        </p:nvSpPr>
        <p:spPr>
          <a:xfrm rot="5400000">
            <a:off x="3269037" y="3378613"/>
            <a:ext cx="539353" cy="380791"/>
          </a:xfrm>
          <a:custGeom>
            <a:avLst/>
            <a:gdLst>
              <a:gd name="connsiteX0" fmla="*/ 1909641 w 3259563"/>
              <a:gd name="connsiteY0" fmla="*/ 293210 h 2941871"/>
              <a:gd name="connsiteX1" fmla="*/ 3087365 w 3259563"/>
              <a:gd name="connsiteY1" fmla="*/ 1470936 h 2941871"/>
              <a:gd name="connsiteX2" fmla="*/ 1909641 w 3259563"/>
              <a:gd name="connsiteY2" fmla="*/ 2648659 h 2941871"/>
              <a:gd name="connsiteX3" fmla="*/ 1909641 w 3259563"/>
              <a:gd name="connsiteY3" fmla="*/ 2070825 h 2941871"/>
              <a:gd name="connsiteX4" fmla="*/ 130213 w 3259563"/>
              <a:gd name="connsiteY4" fmla="*/ 2070825 h 2941871"/>
              <a:gd name="connsiteX5" fmla="*/ 130213 w 3259563"/>
              <a:gd name="connsiteY5" fmla="*/ 871045 h 2941871"/>
              <a:gd name="connsiteX6" fmla="*/ 1909641 w 3259563"/>
              <a:gd name="connsiteY6" fmla="*/ 871045 h 2941871"/>
              <a:gd name="connsiteX7" fmla="*/ 1879687 w 3259563"/>
              <a:gd name="connsiteY7" fmla="*/ 220369 h 2941871"/>
              <a:gd name="connsiteX8" fmla="*/ 1879687 w 3259563"/>
              <a:gd name="connsiteY8" fmla="*/ 845652 h 2941871"/>
              <a:gd name="connsiteX9" fmla="*/ 105916 w 3259563"/>
              <a:gd name="connsiteY9" fmla="*/ 845652 h 2941871"/>
              <a:gd name="connsiteX10" fmla="*/ 105916 w 3259563"/>
              <a:gd name="connsiteY10" fmla="*/ 2096218 h 2941871"/>
              <a:gd name="connsiteX11" fmla="*/ 1879687 w 3259563"/>
              <a:gd name="connsiteY11" fmla="*/ 2096218 h 2941871"/>
              <a:gd name="connsiteX12" fmla="*/ 1879687 w 3259563"/>
              <a:gd name="connsiteY12" fmla="*/ 2721501 h 2941871"/>
              <a:gd name="connsiteX13" fmla="*/ 3130252 w 3259563"/>
              <a:gd name="connsiteY13" fmla="*/ 1470936 h 2941871"/>
              <a:gd name="connsiteX14" fmla="*/ 1788628 w 3259563"/>
              <a:gd name="connsiteY14" fmla="*/ 0 h 2941871"/>
              <a:gd name="connsiteX15" fmla="*/ 3259563 w 3259563"/>
              <a:gd name="connsiteY15" fmla="*/ 1470936 h 2941871"/>
              <a:gd name="connsiteX16" fmla="*/ 1788628 w 3259563"/>
              <a:gd name="connsiteY16" fmla="*/ 2941871 h 2941871"/>
              <a:gd name="connsiteX17" fmla="*/ 1788628 w 3259563"/>
              <a:gd name="connsiteY17" fmla="*/ 2206403 h 2941871"/>
              <a:gd name="connsiteX18" fmla="*/ 0 w 3259563"/>
              <a:gd name="connsiteY18" fmla="*/ 2206403 h 2941871"/>
              <a:gd name="connsiteX19" fmla="*/ 0 w 3259563"/>
              <a:gd name="connsiteY19" fmla="*/ 735468 h 2941871"/>
              <a:gd name="connsiteX20" fmla="*/ 1788628 w 3259563"/>
              <a:gd name="connsiteY20" fmla="*/ 735468 h 294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59563" h="2941871">
                <a:moveTo>
                  <a:pt x="1909641" y="293210"/>
                </a:moveTo>
                <a:lnTo>
                  <a:pt x="3087365" y="1470936"/>
                </a:lnTo>
                <a:lnTo>
                  <a:pt x="1909641" y="2648659"/>
                </a:lnTo>
                <a:lnTo>
                  <a:pt x="1909641" y="2070825"/>
                </a:lnTo>
                <a:lnTo>
                  <a:pt x="130213" y="2070825"/>
                </a:lnTo>
                <a:lnTo>
                  <a:pt x="130213" y="871045"/>
                </a:lnTo>
                <a:lnTo>
                  <a:pt x="1909641" y="871045"/>
                </a:lnTo>
                <a:close/>
                <a:moveTo>
                  <a:pt x="1879687" y="220369"/>
                </a:moveTo>
                <a:lnTo>
                  <a:pt x="1879687" y="845652"/>
                </a:lnTo>
                <a:lnTo>
                  <a:pt x="105916" y="845652"/>
                </a:lnTo>
                <a:lnTo>
                  <a:pt x="105916" y="2096218"/>
                </a:lnTo>
                <a:lnTo>
                  <a:pt x="1879687" y="2096218"/>
                </a:lnTo>
                <a:lnTo>
                  <a:pt x="1879687" y="2721501"/>
                </a:lnTo>
                <a:lnTo>
                  <a:pt x="3130252" y="1470936"/>
                </a:lnTo>
                <a:close/>
                <a:moveTo>
                  <a:pt x="1788628" y="0"/>
                </a:moveTo>
                <a:lnTo>
                  <a:pt x="3259563" y="1470936"/>
                </a:lnTo>
                <a:lnTo>
                  <a:pt x="1788628" y="2941871"/>
                </a:lnTo>
                <a:lnTo>
                  <a:pt x="1788628" y="2206403"/>
                </a:lnTo>
                <a:lnTo>
                  <a:pt x="0" y="2206403"/>
                </a:lnTo>
                <a:lnTo>
                  <a:pt x="0" y="735468"/>
                </a:lnTo>
                <a:lnTo>
                  <a:pt x="1788628" y="73546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KSO_Shape"/>
          <p:cNvSpPr/>
          <p:nvPr/>
        </p:nvSpPr>
        <p:spPr>
          <a:xfrm rot="5400000">
            <a:off x="3879749" y="3378613"/>
            <a:ext cx="539353" cy="380791"/>
          </a:xfrm>
          <a:custGeom>
            <a:avLst/>
            <a:gdLst>
              <a:gd name="connsiteX0" fmla="*/ 1909641 w 3259563"/>
              <a:gd name="connsiteY0" fmla="*/ 293210 h 2941871"/>
              <a:gd name="connsiteX1" fmla="*/ 3087365 w 3259563"/>
              <a:gd name="connsiteY1" fmla="*/ 1470936 h 2941871"/>
              <a:gd name="connsiteX2" fmla="*/ 1909641 w 3259563"/>
              <a:gd name="connsiteY2" fmla="*/ 2648659 h 2941871"/>
              <a:gd name="connsiteX3" fmla="*/ 1909641 w 3259563"/>
              <a:gd name="connsiteY3" fmla="*/ 2070825 h 2941871"/>
              <a:gd name="connsiteX4" fmla="*/ 130213 w 3259563"/>
              <a:gd name="connsiteY4" fmla="*/ 2070825 h 2941871"/>
              <a:gd name="connsiteX5" fmla="*/ 130213 w 3259563"/>
              <a:gd name="connsiteY5" fmla="*/ 871045 h 2941871"/>
              <a:gd name="connsiteX6" fmla="*/ 1909641 w 3259563"/>
              <a:gd name="connsiteY6" fmla="*/ 871045 h 2941871"/>
              <a:gd name="connsiteX7" fmla="*/ 1879687 w 3259563"/>
              <a:gd name="connsiteY7" fmla="*/ 220369 h 2941871"/>
              <a:gd name="connsiteX8" fmla="*/ 1879687 w 3259563"/>
              <a:gd name="connsiteY8" fmla="*/ 845652 h 2941871"/>
              <a:gd name="connsiteX9" fmla="*/ 105916 w 3259563"/>
              <a:gd name="connsiteY9" fmla="*/ 845652 h 2941871"/>
              <a:gd name="connsiteX10" fmla="*/ 105916 w 3259563"/>
              <a:gd name="connsiteY10" fmla="*/ 2096218 h 2941871"/>
              <a:gd name="connsiteX11" fmla="*/ 1879687 w 3259563"/>
              <a:gd name="connsiteY11" fmla="*/ 2096218 h 2941871"/>
              <a:gd name="connsiteX12" fmla="*/ 1879687 w 3259563"/>
              <a:gd name="connsiteY12" fmla="*/ 2721501 h 2941871"/>
              <a:gd name="connsiteX13" fmla="*/ 3130252 w 3259563"/>
              <a:gd name="connsiteY13" fmla="*/ 1470936 h 2941871"/>
              <a:gd name="connsiteX14" fmla="*/ 1788628 w 3259563"/>
              <a:gd name="connsiteY14" fmla="*/ 0 h 2941871"/>
              <a:gd name="connsiteX15" fmla="*/ 3259563 w 3259563"/>
              <a:gd name="connsiteY15" fmla="*/ 1470936 h 2941871"/>
              <a:gd name="connsiteX16" fmla="*/ 1788628 w 3259563"/>
              <a:gd name="connsiteY16" fmla="*/ 2941871 h 2941871"/>
              <a:gd name="connsiteX17" fmla="*/ 1788628 w 3259563"/>
              <a:gd name="connsiteY17" fmla="*/ 2206403 h 2941871"/>
              <a:gd name="connsiteX18" fmla="*/ 0 w 3259563"/>
              <a:gd name="connsiteY18" fmla="*/ 2206403 h 2941871"/>
              <a:gd name="connsiteX19" fmla="*/ 0 w 3259563"/>
              <a:gd name="connsiteY19" fmla="*/ 735468 h 2941871"/>
              <a:gd name="connsiteX20" fmla="*/ 1788628 w 3259563"/>
              <a:gd name="connsiteY20" fmla="*/ 735468 h 294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59563" h="2941871">
                <a:moveTo>
                  <a:pt x="1909641" y="293210"/>
                </a:moveTo>
                <a:lnTo>
                  <a:pt x="3087365" y="1470936"/>
                </a:lnTo>
                <a:lnTo>
                  <a:pt x="1909641" y="2648659"/>
                </a:lnTo>
                <a:lnTo>
                  <a:pt x="1909641" y="2070825"/>
                </a:lnTo>
                <a:lnTo>
                  <a:pt x="130213" y="2070825"/>
                </a:lnTo>
                <a:lnTo>
                  <a:pt x="130213" y="871045"/>
                </a:lnTo>
                <a:lnTo>
                  <a:pt x="1909641" y="871045"/>
                </a:lnTo>
                <a:close/>
                <a:moveTo>
                  <a:pt x="1879687" y="220369"/>
                </a:moveTo>
                <a:lnTo>
                  <a:pt x="1879687" y="845652"/>
                </a:lnTo>
                <a:lnTo>
                  <a:pt x="105916" y="845652"/>
                </a:lnTo>
                <a:lnTo>
                  <a:pt x="105916" y="2096218"/>
                </a:lnTo>
                <a:lnTo>
                  <a:pt x="1879687" y="2096218"/>
                </a:lnTo>
                <a:lnTo>
                  <a:pt x="1879687" y="2721501"/>
                </a:lnTo>
                <a:lnTo>
                  <a:pt x="3130252" y="1470936"/>
                </a:lnTo>
                <a:close/>
                <a:moveTo>
                  <a:pt x="1788628" y="0"/>
                </a:moveTo>
                <a:lnTo>
                  <a:pt x="3259563" y="1470936"/>
                </a:lnTo>
                <a:lnTo>
                  <a:pt x="1788628" y="2941871"/>
                </a:lnTo>
                <a:lnTo>
                  <a:pt x="1788628" y="2206403"/>
                </a:lnTo>
                <a:lnTo>
                  <a:pt x="0" y="2206403"/>
                </a:lnTo>
                <a:lnTo>
                  <a:pt x="0" y="735468"/>
                </a:lnTo>
                <a:lnTo>
                  <a:pt x="1788628" y="73546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Text Box 177"/>
          <p:cNvSpPr txBox="1">
            <a:spLocks noChangeArrowheads="1"/>
          </p:cNvSpPr>
          <p:nvPr/>
        </p:nvSpPr>
        <p:spPr bwMode="auto">
          <a:xfrm>
            <a:off x="3232515" y="3843618"/>
            <a:ext cx="2405063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150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348317" y="4245900"/>
            <a:ext cx="991503" cy="0"/>
          </a:xfrm>
          <a:prstGeom prst="line">
            <a:avLst/>
          </a:prstGeom>
          <a:ln w="2540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990633" y="3350901"/>
            <a:ext cx="991503" cy="1083259"/>
            <a:chOff x="5320844" y="4235638"/>
            <a:chExt cx="1322004" cy="1444345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5320844" y="5679983"/>
              <a:ext cx="1322004" cy="0"/>
            </a:xfrm>
            <a:prstGeom prst="line">
              <a:avLst/>
            </a:prstGeom>
            <a:ln w="25400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5347153" y="5425682"/>
              <a:ext cx="0" cy="254301"/>
            </a:xfrm>
            <a:prstGeom prst="line">
              <a:avLst/>
            </a:prstGeom>
            <a:ln w="25400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V="1">
              <a:off x="6642848" y="4235638"/>
              <a:ext cx="0" cy="1444345"/>
            </a:xfrm>
            <a:prstGeom prst="straightConnector1">
              <a:avLst/>
            </a:prstGeom>
            <a:ln w="25400">
              <a:solidFill>
                <a:srgbClr val="A1C4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67593" y="729416"/>
            <a:ext cx="7725292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李叔叔从某城市乘火车去北京用了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小时，火车每小时行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千米。该城市到北京有多少千米？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 animBg="1"/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3021499" y="2549390"/>
            <a:ext cx="2189678" cy="799045"/>
            <a:chOff x="5572119" y="2413107"/>
            <a:chExt cx="2652059" cy="807705"/>
          </a:xfrm>
          <a:noFill/>
        </p:grpSpPr>
        <p:sp>
          <p:nvSpPr>
            <p:cNvPr id="37" name="Rectangle 51"/>
            <p:cNvSpPr>
              <a:spLocks noChangeArrowheads="1"/>
            </p:cNvSpPr>
            <p:nvPr/>
          </p:nvSpPr>
          <p:spPr bwMode="auto">
            <a:xfrm>
              <a:off x="6463458" y="2413107"/>
              <a:ext cx="1705679" cy="420001"/>
            </a:xfrm>
            <a:prstGeom prst="rect">
              <a:avLst/>
            </a:prstGeom>
            <a:grpFill/>
            <a:ln w="19050">
              <a:noFill/>
              <a:miter lim="800000"/>
              <a:tailEnd type="none" w="lg" len="lg"/>
            </a:ln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1      2</a:t>
              </a:r>
              <a:endPara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Rectangle 51"/>
            <p:cNvSpPr>
              <a:spLocks noChangeArrowheads="1"/>
            </p:cNvSpPr>
            <p:nvPr/>
          </p:nvSpPr>
          <p:spPr bwMode="auto">
            <a:xfrm>
              <a:off x="6318335" y="2800811"/>
              <a:ext cx="777549" cy="420001"/>
            </a:xfrm>
            <a:prstGeom prst="rect">
              <a:avLst/>
            </a:prstGeom>
            <a:grpFill/>
            <a:ln w="19050">
              <a:noFill/>
              <a:miter lim="800000"/>
              <a:tailEnd type="none" w="lg" len="lg"/>
            </a:ln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ectangle 51"/>
            <p:cNvSpPr>
              <a:spLocks noChangeArrowheads="1"/>
            </p:cNvSpPr>
            <p:nvPr/>
          </p:nvSpPr>
          <p:spPr bwMode="auto">
            <a:xfrm>
              <a:off x="7277972" y="2800811"/>
              <a:ext cx="777549" cy="420001"/>
            </a:xfrm>
            <a:prstGeom prst="rect">
              <a:avLst/>
            </a:prstGeom>
            <a:grpFill/>
            <a:ln w="19050">
              <a:noFill/>
              <a:miter lim="800000"/>
              <a:tailEnd type="none" w="lg" len="lg"/>
            </a:ln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6555751" y="2760792"/>
              <a:ext cx="114265" cy="81969"/>
            </a:xfrm>
            <a:prstGeom prst="line">
              <a:avLst/>
            </a:prstGeom>
            <a:grpFill/>
            <a:ln w="19050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7387425" y="2756069"/>
              <a:ext cx="101396" cy="89485"/>
            </a:xfrm>
            <a:prstGeom prst="line">
              <a:avLst/>
            </a:prstGeom>
            <a:grpFill/>
            <a:ln w="19050">
              <a:solidFill>
                <a:srgbClr val="A1C4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5572119" y="2423742"/>
              <a:ext cx="2652059" cy="701852"/>
            </a:xfrm>
            <a:prstGeom prst="rect">
              <a:avLst/>
            </a:prstGeom>
            <a:grpFill/>
            <a:ln w="19050">
              <a:solidFill>
                <a:srgbClr val="A1C450"/>
              </a:solidFill>
              <a:prstDash val="sysDash"/>
              <a:miter lim="800000"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1pPr>
              <a:lvl2pPr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2pPr>
              <a:lvl3pPr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3pPr>
              <a:lvl4pPr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4pPr>
              <a:lvl5pPr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5pPr>
              <a:lvl6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6pPr>
              <a:lvl7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7pPr>
              <a:lvl8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8pPr>
              <a:lvl9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defRPr>
              </a:lvl9pPr>
            </a:lstStyle>
            <a:p>
              <a:endParaRPr lang="zh-CN" altLang="en-US" b="0"/>
            </a:p>
          </p:txBody>
        </p:sp>
      </p:grp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4008738" y="2022338"/>
            <a:ext cx="2214563" cy="389334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1740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（千米）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Box 28"/>
          <p:cNvSpPr txBox="1">
            <a:spLocks noChangeArrowheads="1"/>
          </p:cNvSpPr>
          <p:nvPr/>
        </p:nvSpPr>
        <p:spPr bwMode="auto">
          <a:xfrm>
            <a:off x="2663331" y="2022286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145×12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2946625" y="3465881"/>
            <a:ext cx="2364310" cy="392415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145×10</a:t>
            </a:r>
            <a:r>
              <a:rPr lang="zh-CN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1450</a:t>
            </a:r>
            <a:endParaRPr lang="en-US" altLang="zh-CN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Box 28"/>
          <p:cNvSpPr txBox="1">
            <a:spLocks noChangeArrowheads="1"/>
          </p:cNvSpPr>
          <p:nvPr/>
        </p:nvSpPr>
        <p:spPr bwMode="auto">
          <a:xfrm>
            <a:off x="2947279" y="3910961"/>
            <a:ext cx="2364310" cy="392415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145×2</a:t>
            </a:r>
            <a:r>
              <a:rPr lang="zh-CN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290</a:t>
            </a:r>
            <a:endParaRPr lang="en-US" altLang="zh-CN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28"/>
          <p:cNvSpPr txBox="1">
            <a:spLocks noChangeArrowheads="1"/>
          </p:cNvSpPr>
          <p:nvPr/>
        </p:nvSpPr>
        <p:spPr bwMode="auto">
          <a:xfrm>
            <a:off x="2946625" y="4362225"/>
            <a:ext cx="2364964" cy="392415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1450+290=1740</a:t>
            </a:r>
            <a:endParaRPr lang="en-US" altLang="zh-CN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0676" y="1935740"/>
            <a:ext cx="784692" cy="791706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分解组合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7593" y="881816"/>
            <a:ext cx="7725292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李叔叔从某城市乘火车去北京用了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小时，火车每小时行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千米。该城市到北京有多少千米？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851797" y="1599332"/>
            <a:ext cx="1438275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1  4  5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Group 73"/>
          <p:cNvGrpSpPr/>
          <p:nvPr/>
        </p:nvGrpSpPr>
        <p:grpSpPr bwMode="auto">
          <a:xfrm>
            <a:off x="2248940" y="2284320"/>
            <a:ext cx="950119" cy="523875"/>
            <a:chOff x="1155" y="1398"/>
            <a:chExt cx="798" cy="440"/>
          </a:xfrm>
        </p:grpSpPr>
        <p:sp>
          <p:nvSpPr>
            <p:cNvPr id="16" name="Text Box 70"/>
            <p:cNvSpPr txBox="1">
              <a:spLocks noChangeArrowheads="1"/>
            </p:cNvSpPr>
            <p:nvPr/>
          </p:nvSpPr>
          <p:spPr bwMode="auto">
            <a:xfrm>
              <a:off x="1155" y="1399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 Box 71"/>
            <p:cNvSpPr txBox="1">
              <a:spLocks noChangeArrowheads="1"/>
            </p:cNvSpPr>
            <p:nvPr/>
          </p:nvSpPr>
          <p:spPr bwMode="auto">
            <a:xfrm>
              <a:off x="1366" y="1398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Line 19"/>
          <p:cNvSpPr>
            <a:spLocks noChangeShapeType="1"/>
          </p:cNvSpPr>
          <p:nvPr/>
        </p:nvSpPr>
        <p:spPr bwMode="auto">
          <a:xfrm rot="1860000">
            <a:off x="2544346" y="1956279"/>
            <a:ext cx="228839" cy="352799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rot="19500000">
            <a:off x="2198134" y="1769203"/>
            <a:ext cx="286469" cy="728174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 rot="21000000">
            <a:off x="2436859" y="1911486"/>
            <a:ext cx="200128" cy="444596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 rot="2700000">
            <a:off x="2201081" y="1938253"/>
            <a:ext cx="370185" cy="294827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rot="4980000">
            <a:off x="2340894" y="1980525"/>
            <a:ext cx="392146" cy="289241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 rot="21000000">
            <a:off x="2101742" y="1945973"/>
            <a:ext cx="287703" cy="418488"/>
          </a:xfrm>
          <a:prstGeom prst="line">
            <a:avLst/>
          </a:prstGeom>
          <a:noFill/>
          <a:ln w="38100">
            <a:solidFill>
              <a:srgbClr val="A1C450"/>
            </a:solidFill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 flipV="1">
            <a:off x="1479424" y="2720653"/>
            <a:ext cx="1427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1473471" y="2289868"/>
            <a:ext cx="594122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2521221" y="2705176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44"/>
          <p:cNvSpPr txBox="1">
            <a:spLocks noChangeArrowheads="1"/>
          </p:cNvSpPr>
          <p:nvPr/>
        </p:nvSpPr>
        <p:spPr bwMode="auto">
          <a:xfrm>
            <a:off x="2277358" y="3026251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1758030" y="3036391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 Box 47"/>
          <p:cNvSpPr txBox="1">
            <a:spLocks noChangeArrowheads="1"/>
          </p:cNvSpPr>
          <p:nvPr/>
        </p:nvSpPr>
        <p:spPr bwMode="auto">
          <a:xfrm>
            <a:off x="2015206" y="3036391"/>
            <a:ext cx="38457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 Box 48"/>
          <p:cNvSpPr txBox="1">
            <a:spLocks noChangeArrowheads="1"/>
          </p:cNvSpPr>
          <p:nvPr/>
        </p:nvSpPr>
        <p:spPr bwMode="auto">
          <a:xfrm>
            <a:off x="2022349" y="2710840"/>
            <a:ext cx="32385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2265236" y="2710840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 Box 52"/>
          <p:cNvSpPr txBox="1">
            <a:spLocks noChangeArrowheads="1"/>
          </p:cNvSpPr>
          <p:nvPr/>
        </p:nvSpPr>
        <p:spPr bwMode="auto">
          <a:xfrm>
            <a:off x="2516459" y="3494781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Line 53"/>
          <p:cNvSpPr>
            <a:spLocks noChangeShapeType="1"/>
          </p:cNvSpPr>
          <p:nvPr/>
        </p:nvSpPr>
        <p:spPr bwMode="auto">
          <a:xfrm>
            <a:off x="1474662" y="3493590"/>
            <a:ext cx="1427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Box 56"/>
          <p:cNvSpPr txBox="1">
            <a:spLocks noChangeArrowheads="1"/>
          </p:cNvSpPr>
          <p:nvPr/>
        </p:nvSpPr>
        <p:spPr bwMode="auto">
          <a:xfrm>
            <a:off x="1758031" y="3494781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Box 57"/>
          <p:cNvSpPr txBox="1">
            <a:spLocks noChangeArrowheads="1"/>
          </p:cNvSpPr>
          <p:nvPr/>
        </p:nvSpPr>
        <p:spPr bwMode="auto">
          <a:xfrm>
            <a:off x="2037827" y="3513610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Box 58"/>
          <p:cNvSpPr txBox="1">
            <a:spLocks noChangeArrowheads="1"/>
          </p:cNvSpPr>
          <p:nvPr/>
        </p:nvSpPr>
        <p:spPr bwMode="auto">
          <a:xfrm>
            <a:off x="2262856" y="3494781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 Box 28"/>
          <p:cNvSpPr txBox="1">
            <a:spLocks noChangeArrowheads="1"/>
          </p:cNvSpPr>
          <p:nvPr/>
        </p:nvSpPr>
        <p:spPr bwMode="auto">
          <a:xfrm>
            <a:off x="3057763" y="1089089"/>
            <a:ext cx="2214563" cy="389334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1740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（千米）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1712356" y="1089037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145×12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3013250" y="2821961"/>
            <a:ext cx="397763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3552380" y="2594209"/>
            <a:ext cx="16401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145×2=290</a:t>
            </a:r>
            <a:endParaRPr lang="zh-CN" altLang="zh-CN" sz="21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3012292" y="3222458"/>
            <a:ext cx="393503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3552380" y="3034532"/>
            <a:ext cx="195510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145×10=1450</a:t>
            </a:r>
            <a:endParaRPr lang="zh-CN" altLang="zh-CN" sz="21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52380" y="3493590"/>
            <a:ext cx="227009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290+1450=1740</a:t>
            </a:r>
            <a:endParaRPr lang="zh-CN" altLang="zh-CN" sz="21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3058204" y="3638251"/>
            <a:ext cx="393503" cy="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椭圆 44"/>
          <p:cNvSpPr/>
          <p:nvPr/>
        </p:nvSpPr>
        <p:spPr>
          <a:xfrm>
            <a:off x="2293749" y="3025062"/>
            <a:ext cx="279923" cy="37928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Line 26"/>
          <p:cNvSpPr>
            <a:spLocks noChangeShapeType="1"/>
          </p:cNvSpPr>
          <p:nvPr/>
        </p:nvSpPr>
        <p:spPr bwMode="auto">
          <a:xfrm rot="19605308" flipH="1" flipV="1">
            <a:off x="2381646" y="2206804"/>
            <a:ext cx="2931886" cy="1070735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/>
          <a:p>
            <a:endParaRPr lang="zh-CN" altLang="en-US" sz="2100" dirty="0">
              <a:ea typeface="微软雅黑" panose="020B0503020204020204" pitchFamily="34" charset="-122"/>
            </a:endParaRPr>
          </a:p>
        </p:txBody>
      </p:sp>
      <p:sp>
        <p:nvSpPr>
          <p:cNvPr id="48" name="Text Box 28"/>
          <p:cNvSpPr txBox="1">
            <a:spLocks noChangeArrowheads="1"/>
          </p:cNvSpPr>
          <p:nvPr/>
        </p:nvSpPr>
        <p:spPr bwMode="auto">
          <a:xfrm>
            <a:off x="5367108" y="1169146"/>
            <a:ext cx="2501249" cy="1506796"/>
          </a:xfrm>
          <a:prstGeom prst="wedgeRoundRectCallout">
            <a:avLst>
              <a:gd name="adj1" fmla="val 25299"/>
              <a:gd name="adj2" fmla="val 13752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注意第二个因数十位上的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去乘第一个因数，积的末尾要与十位对齐！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01040" y="1044261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笔算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40" grpId="0"/>
      <p:bldP spid="42" grpId="0"/>
      <p:bldP spid="43" grpId="0"/>
      <p:bldP spid="45" grpId="0" animBg="1"/>
      <p:bldP spid="48" grpId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DOC_GUID" val="{e0cd8bff-267c-4353-a0f3-c36f34888161}"/>
  <p:tag name="ISLIDE.GUIDESSETTING" val="{&quot;Id&quot;:null,&quot;Name&quot;:&quot;无&quot;,&quot;HeaderHeight&quot;:0.0,&quot;FooterHeight&quot;:0.0,&quot;SideMargin&quot;:0.0,&quot;TopMargin&quot;:0.0,&quot;BottomMargin&quot;:0.0,&quot;IntervalMargin&quot;:0.0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1576</Words>
  <Application>WPS 演示</Application>
  <PresentationFormat>全屏显示(16:9)</PresentationFormat>
  <Paragraphs>353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华文楷体</vt:lpstr>
      <vt:lpstr>微软雅黑</vt:lpstr>
      <vt:lpstr>楷体</vt:lpstr>
      <vt:lpstr>楷体_GB2312</vt:lpstr>
      <vt:lpstr>新宋体</vt:lpstr>
      <vt:lpstr>Times New Roman</vt:lpstr>
      <vt:lpstr>Tahoma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</cp:revision>
  <dcterms:created xsi:type="dcterms:W3CDTF">2017-08-03T09:01:00Z</dcterms:created>
  <dcterms:modified xsi:type="dcterms:W3CDTF">2023-10-27T09:02:47Z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74045B7384C740F9B9A55F6072330C36_12</vt:lpwstr>
  </property>
</Properties>
</file>