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0" r:id="rId3"/>
    <p:sldId id="400" r:id="rId5"/>
    <p:sldId id="381" r:id="rId6"/>
    <p:sldId id="402" r:id="rId7"/>
    <p:sldId id="384" r:id="rId8"/>
    <p:sldId id="401" r:id="rId9"/>
    <p:sldId id="388" r:id="rId10"/>
    <p:sldId id="389" r:id="rId11"/>
    <p:sldId id="390" r:id="rId12"/>
    <p:sldId id="391" r:id="rId13"/>
    <p:sldId id="392" r:id="rId14"/>
    <p:sldId id="403" r:id="rId15"/>
    <p:sldId id="404" r:id="rId16"/>
    <p:sldId id="405" r:id="rId17"/>
    <p:sldId id="406" r:id="rId18"/>
    <p:sldId id="407" r:id="rId19"/>
    <p:sldId id="408" r:id="rId20"/>
    <p:sldId id="409" r:id="rId21"/>
    <p:sldId id="410" r:id="rId22"/>
    <p:sldId id="327" r:id="rId23"/>
    <p:sldId id="292" r:id="rId24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7" userDrawn="1">
          <p15:clr>
            <a:srgbClr val="A4A3A4"/>
          </p15:clr>
        </p15:guide>
        <p15:guide id="2" pos="27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C9"/>
    <a:srgbClr val="F56727"/>
    <a:srgbClr val="FDE9F8"/>
    <a:srgbClr val="FFF7E7"/>
    <a:srgbClr val="3366CC"/>
    <a:srgbClr val="FFCCCC"/>
    <a:srgbClr val="FF9B01"/>
    <a:srgbClr val="A56A3D"/>
    <a:srgbClr val="F8AEAE"/>
    <a:srgbClr val="DE0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3890" autoAdjust="0"/>
  </p:normalViewPr>
  <p:slideViewPr>
    <p:cSldViewPr snapToGrid="0" showGuides="1">
      <p:cViewPr>
        <p:scale>
          <a:sx n="100" d="100"/>
          <a:sy n="100" d="100"/>
        </p:scale>
        <p:origin x="-204" y="-804"/>
      </p:cViewPr>
      <p:guideLst>
        <p:guide orient="horz" pos="1807"/>
        <p:guide pos="27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7E846-C89D-4742-8455-2264ABF165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7977C-932D-4410-8CF1-A9FC3AAB8F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C742A-C417-4B3D-8AF9-DC82C9E4C5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 userDrawn="1"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" y="176732"/>
            <a:ext cx="337457" cy="567004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 rotWithShape="1">
          <a:blip r:embed="rId3" cstate="email"/>
          <a:srcRect l="-1" r="-801"/>
          <a:stretch>
            <a:fillRect/>
          </a:stretch>
        </p:blipFill>
        <p:spPr>
          <a:xfrm>
            <a:off x="-405580" y="4145880"/>
            <a:ext cx="9723752" cy="997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F5AE-2E0F-409A-8E23-AB5175A1E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B4C5C-6577-4D17-874D-74C56C5016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2"/>
          <p:cNvSpPr/>
          <p:nvPr/>
        </p:nvSpPr>
        <p:spPr>
          <a:xfrm>
            <a:off x="0" y="3320995"/>
            <a:ext cx="9144000" cy="1822505"/>
          </a:xfrm>
          <a:prstGeom prst="rect">
            <a:avLst/>
          </a:prstGeom>
          <a:solidFill>
            <a:srgbClr val="E2B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/>
          </a:p>
        </p:txBody>
      </p:sp>
      <p:pic>
        <p:nvPicPr>
          <p:cNvPr id="10" name="图片 9" descr="数学免抠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9062" y="624386"/>
            <a:ext cx="4172335" cy="3864812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2649667" y="832006"/>
            <a:ext cx="6204318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3300" b="1" spc="225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三位数乘两位数</a:t>
            </a:r>
            <a:endParaRPr lang="zh-CN" altLang="en-US" sz="3300" b="1" spc="225" dirty="0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2400" b="1" spc="225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      </a:t>
            </a:r>
            <a:r>
              <a:rPr lang="zh-CN" altLang="en-US" sz="3000" b="1" spc="225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常见的数量关系</a:t>
            </a:r>
            <a:endParaRPr lang="zh-CN" altLang="en-US" sz="3000" b="1" spc="225" dirty="0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07356" y="881206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列式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3972" y="1508417"/>
            <a:ext cx="849413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）王丽到商店买圆珠笔，用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元买了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支，每支笔多少钱？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16780" y="2358361"/>
            <a:ext cx="2650005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÷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6=2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（元）</a:t>
            </a:r>
            <a:endParaRPr lang="zh-CN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99117" y="3131451"/>
            <a:ext cx="30335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答：每支笔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18" descr="8373d71738a575a245c1ba7b0d866c75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1587" y="1572245"/>
            <a:ext cx="2441558" cy="24453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7203" y="1335597"/>
            <a:ext cx="5490044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）王丽到商店买圆珠笔，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圆珠笔</a:t>
            </a:r>
            <a:endParaRPr lang="en-US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buFontTx/>
              <a:buNone/>
              <a:defRPr/>
            </a:pP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单价是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元，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元能买多少支？</a:t>
            </a:r>
            <a:endParaRPr lang="zh-CN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30887" y="348943"/>
            <a:ext cx="13696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列式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0671" y="2345745"/>
            <a:ext cx="214986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÷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2=6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（支）</a:t>
            </a:r>
            <a:endParaRPr lang="zh-CN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35086" y="3039328"/>
            <a:ext cx="276662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元能买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支。</a:t>
            </a:r>
            <a:endParaRPr lang="zh-CN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 descr="8373d71738a575a245c1ba7b0d866c75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1587" y="1572245"/>
            <a:ext cx="2441558" cy="24453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2510" y="2272354"/>
            <a:ext cx="7217360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）一辆汽车每小时行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小时行多少千米？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02510" y="3191161"/>
            <a:ext cx="7719212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）一人骑自行车每分钟行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225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米，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分钟行多少千米？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528034" y="2737052"/>
            <a:ext cx="2674144" cy="391716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280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（千米）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476856" y="3729484"/>
            <a:ext cx="4883944" cy="392906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225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2250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（米）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2.25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（千米）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Picture 14" descr="6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11278" y="1277381"/>
            <a:ext cx="3002756" cy="97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51"/>
          <p:cNvSpPr>
            <a:spLocks noChangeArrowheads="1"/>
          </p:cNvSpPr>
          <p:nvPr/>
        </p:nvSpPr>
        <p:spPr bwMode="auto">
          <a:xfrm>
            <a:off x="1385906" y="1032842"/>
            <a:ext cx="2897981" cy="438581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解答下面的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八边形 18"/>
          <p:cNvSpPr/>
          <p:nvPr/>
        </p:nvSpPr>
        <p:spPr>
          <a:xfrm>
            <a:off x="890837" y="1051163"/>
            <a:ext cx="391716" cy="388144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4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20" name="Picture 2" descr="F:\刘静\ppt\儿童课件\10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88692" y="827076"/>
            <a:ext cx="1404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圆角矩形标注 28"/>
          <p:cNvSpPr/>
          <p:nvPr/>
        </p:nvSpPr>
        <p:spPr>
          <a:xfrm>
            <a:off x="3980118" y="686155"/>
            <a:ext cx="3249215" cy="404813"/>
          </a:xfrm>
          <a:prstGeom prst="wedgeRoundRectCallout">
            <a:avLst>
              <a:gd name="adj1" fmla="val 55379"/>
              <a:gd name="adj2" fmla="val 35882"/>
              <a:gd name="adj3" fmla="val 16667"/>
            </a:avLst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这两个问题有什么共同点？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八边形 16"/>
          <p:cNvSpPr/>
          <p:nvPr/>
        </p:nvSpPr>
        <p:spPr>
          <a:xfrm>
            <a:off x="1218383" y="887389"/>
            <a:ext cx="391716" cy="388144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82426" y="1397438"/>
            <a:ext cx="636256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）一辆汽车每小时行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千米，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小时行多少千米？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961954" y="2489366"/>
            <a:ext cx="6663929" cy="39171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）一人骑自行车每分钟行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225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米，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分钟行多少千米？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5" name="直接连接符 9"/>
          <p:cNvCxnSpPr>
            <a:cxnSpLocks noChangeShapeType="1"/>
          </p:cNvCxnSpPr>
          <p:nvPr/>
        </p:nvCxnSpPr>
        <p:spPr bwMode="auto">
          <a:xfrm>
            <a:off x="1599685" y="2340556"/>
            <a:ext cx="43195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</a:ln>
        </p:spPr>
      </p:cxn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1681571" y="1888155"/>
            <a:ext cx="2674144" cy="440218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280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（千米）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1599685" y="2931036"/>
            <a:ext cx="5381145" cy="4402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225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2250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（米）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2.25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（千米）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1856754" y="869068"/>
            <a:ext cx="2544650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解答下面的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425870" y="3223484"/>
            <a:ext cx="3062288" cy="971550"/>
            <a:chOff x="63" y="5348"/>
            <a:chExt cx="6429" cy="2041"/>
          </a:xfrm>
        </p:grpSpPr>
        <p:pic>
          <p:nvPicPr>
            <p:cNvPr id="30" name="图片 9" descr="234768-14051F0212184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3" y="5348"/>
              <a:ext cx="1332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AutoShape 27"/>
            <p:cNvSpPr/>
            <p:nvPr/>
          </p:nvSpPr>
          <p:spPr>
            <a:xfrm>
              <a:off x="1450" y="5828"/>
              <a:ext cx="5042" cy="1476"/>
            </a:xfrm>
            <a:prstGeom prst="wedgeRoundRectCallout">
              <a:avLst>
                <a:gd name="adj1" fmla="val -61278"/>
                <a:gd name="adj2" fmla="val -6801"/>
                <a:gd name="adj3" fmla="val 16667"/>
              </a:avLst>
            </a:prstGeom>
            <a:noFill/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just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都是知道每小时或每分钟行的路程。</a:t>
              </a:r>
              <a:endParaRPr lang="zh-CN" altLang="en-US" sz="2100" b="1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4503655" y="3151794"/>
            <a:ext cx="3985093" cy="1232297"/>
            <a:chOff x="7917" y="5799"/>
            <a:chExt cx="7800" cy="2586"/>
          </a:xfrm>
        </p:grpSpPr>
        <p:sp>
          <p:nvSpPr>
            <p:cNvPr id="33" name="AutoShape 27"/>
            <p:cNvSpPr/>
            <p:nvPr/>
          </p:nvSpPr>
          <p:spPr>
            <a:xfrm>
              <a:off x="7917" y="6316"/>
              <a:ext cx="5990" cy="1652"/>
            </a:xfrm>
            <a:prstGeom prst="wedgeRoundRectCallout">
              <a:avLst>
                <a:gd name="adj1" fmla="val 56745"/>
                <a:gd name="adj2" fmla="val 4472"/>
                <a:gd name="adj3" fmla="val 16667"/>
              </a:avLst>
            </a:prstGeom>
            <a:noFill/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just">
                <a:buFontTx/>
                <a:buNone/>
                <a:defRPr/>
              </a:pPr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还知道行了几小时或几分钟，求一共行</a:t>
              </a:r>
              <a:r>
                <a:rPr lang="en-US" altLang="zh-CN" sz="21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……</a:t>
              </a:r>
              <a:endParaRPr lang="en-US" altLang="zh-CN" sz="2100" b="1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4" name="图片 10" descr="20087116614671_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06" y="5799"/>
              <a:ext cx="1711" cy="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421695" y="139192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927710" y="139192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622254" y="139192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7"/>
          <p:cNvGrpSpPr/>
          <p:nvPr/>
        </p:nvGrpSpPr>
        <p:grpSpPr bwMode="auto">
          <a:xfrm>
            <a:off x="1087894" y="859081"/>
            <a:ext cx="6404727" cy="510086"/>
            <a:chOff x="1682" y="1352"/>
            <a:chExt cx="11892" cy="1073"/>
          </a:xfrm>
        </p:grpSpPr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682" y="1352"/>
              <a:ext cx="5615" cy="10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70</a:t>
              </a:r>
              <a:r>
                <a:rPr lang="zh-CN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×</a:t>
              </a: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＝</a:t>
              </a: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280</a:t>
              </a:r>
              <a:r>
                <a:rPr lang="zh-CN" altLang="en-US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（千米）</a:t>
              </a:r>
              <a:endPara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7684" y="1352"/>
              <a:ext cx="5890" cy="10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225</a:t>
              </a:r>
              <a:r>
                <a:rPr lang="zh-CN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×</a:t>
              </a: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＝</a:t>
              </a:r>
              <a:r>
                <a:rPr lang="en-US" altLang="zh-CN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2250</a:t>
              </a:r>
              <a:r>
                <a:rPr lang="zh-CN" altLang="en-US" sz="27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（米）</a:t>
              </a:r>
              <a:endPara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5" name="文本框 13"/>
          <p:cNvSpPr txBox="1"/>
          <p:nvPr/>
        </p:nvSpPr>
        <p:spPr>
          <a:xfrm>
            <a:off x="1104758" y="1747412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速度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6" name="文本框 17"/>
          <p:cNvSpPr txBox="1"/>
          <p:nvPr/>
        </p:nvSpPr>
        <p:spPr>
          <a:xfrm>
            <a:off x="1681233" y="1747412"/>
            <a:ext cx="602569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时间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7" name="文本框 18"/>
          <p:cNvSpPr txBox="1"/>
          <p:nvPr/>
        </p:nvSpPr>
        <p:spPr>
          <a:xfrm>
            <a:off x="2355304" y="1747412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路程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655575" y="144310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483450" y="144310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266597" y="1443109"/>
            <a:ext cx="0" cy="242888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23"/>
          <p:cNvSpPr txBox="1"/>
          <p:nvPr/>
        </p:nvSpPr>
        <p:spPr>
          <a:xfrm>
            <a:off x="4327212" y="1747412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速度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2" name="文本框 24"/>
          <p:cNvSpPr txBox="1"/>
          <p:nvPr/>
        </p:nvSpPr>
        <p:spPr>
          <a:xfrm>
            <a:off x="5185794" y="1747412"/>
            <a:ext cx="602569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时间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3" name="文本框 25"/>
          <p:cNvSpPr txBox="1"/>
          <p:nvPr/>
        </p:nvSpPr>
        <p:spPr>
          <a:xfrm>
            <a:off x="5999648" y="1747412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路程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62148" y="2565688"/>
            <a:ext cx="5841512" cy="1685077"/>
          </a:xfrm>
          <a:prstGeom prst="rect">
            <a:avLst/>
          </a:prstGeom>
          <a:noFill/>
          <a:ln w="25400">
            <a:gradFill>
              <a:gsLst>
                <a:gs pos="0">
                  <a:srgbClr val="92D050"/>
                </a:gs>
                <a:gs pos="43000">
                  <a:srgbClr val="FFC000"/>
                </a:gs>
                <a:gs pos="100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一共行了多长的路，叫做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路程</a:t>
            </a: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；</a:t>
            </a:r>
            <a:endParaRPr lang="zh-CN" altLang="en-US" sz="21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每小时（或每分钟等）行的路程，叫做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速度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；行了几小时（或几分钟等），叫做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时间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just"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上面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汽车每小时行的路程叫做速度，可以写成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千米∕时，读作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千米每时。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41" grpId="0"/>
      <p:bldP spid="42" grpId="0"/>
      <p:bldP spid="43" grpId="0"/>
      <p:bldP spid="4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八边形 20"/>
          <p:cNvSpPr/>
          <p:nvPr/>
        </p:nvSpPr>
        <p:spPr>
          <a:xfrm>
            <a:off x="860129" y="1235406"/>
            <a:ext cx="391716" cy="388144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400" b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22" name="Picture 2" descr="F:\刘静\ppt\儿童课件\10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200028" y="1439395"/>
            <a:ext cx="2439004" cy="264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标注 28"/>
          <p:cNvSpPr/>
          <p:nvPr/>
        </p:nvSpPr>
        <p:spPr>
          <a:xfrm>
            <a:off x="1586552" y="1555844"/>
            <a:ext cx="4862015" cy="711798"/>
          </a:xfrm>
          <a:prstGeom prst="wedgeRoundRectCallout">
            <a:avLst>
              <a:gd name="adj1" fmla="val 52612"/>
              <a:gd name="adj2" fmla="val 49717"/>
              <a:gd name="adj3" fmla="val 16667"/>
            </a:avLst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你知道速度、时间与路程之间的关系吗？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4" name="文本框 30"/>
          <p:cNvSpPr txBox="1"/>
          <p:nvPr/>
        </p:nvSpPr>
        <p:spPr>
          <a:xfrm>
            <a:off x="2476306" y="3093208"/>
            <a:ext cx="3235283" cy="484748"/>
          </a:xfrm>
          <a:prstGeom prst="rect">
            <a:avLst/>
          </a:prstGeom>
          <a:gradFill>
            <a:gsLst>
              <a:gs pos="0">
                <a:srgbClr val="FFCCCC"/>
              </a:gs>
              <a:gs pos="100000">
                <a:srgbClr val="FCE0E0"/>
              </a:gs>
            </a:gsLst>
            <a:lin ang="5400000" scaled="0"/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速度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×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时间</a:t>
            </a:r>
            <a:r>
              <a:rPr lang="zh-CN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＝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路程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1"/>
          <p:cNvSpPr>
            <a:spLocks noChangeArrowheads="1"/>
          </p:cNvSpPr>
          <p:nvPr/>
        </p:nvSpPr>
        <p:spPr bwMode="auto">
          <a:xfrm>
            <a:off x="1353776" y="1063565"/>
            <a:ext cx="6814409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不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解答，只说出下面各题已知的是什么，要求的是什么。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51"/>
          <p:cNvSpPr>
            <a:spLocks noChangeArrowheads="1"/>
          </p:cNvSpPr>
          <p:nvPr/>
        </p:nvSpPr>
        <p:spPr bwMode="auto">
          <a:xfrm>
            <a:off x="1040588" y="1659448"/>
            <a:ext cx="6271910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）小林每分钟走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米，他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分钟走多少米？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八边形 8"/>
          <p:cNvSpPr/>
          <p:nvPr/>
        </p:nvSpPr>
        <p:spPr>
          <a:xfrm>
            <a:off x="880600" y="1040927"/>
            <a:ext cx="391716" cy="388144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4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" name="文本框 4"/>
          <p:cNvSpPr txBox="1">
            <a:spLocks noChangeArrowheads="1"/>
          </p:cNvSpPr>
          <p:nvPr/>
        </p:nvSpPr>
        <p:spPr bwMode="auto">
          <a:xfrm>
            <a:off x="1863648" y="2187800"/>
            <a:ext cx="3384581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just"/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已知速度和时间，求路程。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Rectangle 51"/>
          <p:cNvSpPr>
            <a:spLocks noChangeArrowheads="1"/>
          </p:cNvSpPr>
          <p:nvPr/>
        </p:nvSpPr>
        <p:spPr bwMode="auto">
          <a:xfrm>
            <a:off x="1040589" y="2742099"/>
            <a:ext cx="7960111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）声音每秒传播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340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米，声音传播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1700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米要用多长时间？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1925065" y="3279570"/>
            <a:ext cx="4165250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已知速度和路程，求时间。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25459" y="930465"/>
            <a:ext cx="6795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判断</a:t>
            </a:r>
            <a:endParaRPr lang="zh-CN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1560" y="1332418"/>
            <a:ext cx="6586538" cy="103874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一列火车行驶的速度为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110 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时“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110 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时”表示这列火车每小时行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110 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千米。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   ）</a:t>
            </a:r>
            <a:endParaRPr lang="zh-CN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732751" y="2278181"/>
            <a:ext cx="6585347" cy="390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时间÷路程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速度。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   ）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2751" y="2783006"/>
            <a:ext cx="6585347" cy="71556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飞机飞行的速度为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12 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分，汽车行驶的速度为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80 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时，汽车的速度比飞机快。         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（   ）</a:t>
            </a:r>
            <a:endParaRPr lang="zh-CN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449900" y="1591743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just"/>
            <a:r>
              <a:rPr lang="zh-CN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zh-CN" sz="3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29903" y="2249607"/>
            <a:ext cx="48595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zh-CN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29903" y="3088998"/>
            <a:ext cx="48595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just">
              <a:buFontTx/>
              <a:buNone/>
              <a:defRPr/>
            </a:pPr>
            <a:r>
              <a:rPr lang="zh-CN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zh-CN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"/>
          <p:cNvSpPr>
            <a:spLocks noChangeArrowheads="1"/>
          </p:cNvSpPr>
          <p:nvPr/>
        </p:nvSpPr>
        <p:spPr bwMode="auto">
          <a:xfrm>
            <a:off x="871307" y="823575"/>
            <a:ext cx="7051219" cy="789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/>
          <a:lstStyle/>
          <a:p>
            <a:pPr eaLnBrk="0" hangingPunct="0">
              <a:lnSpc>
                <a:spcPct val="130000"/>
              </a:lnSpc>
            </a:pP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王叔叔</a:t>
            </a: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从县城出发去王庄乡送化肥。去的时候用了</a:t>
            </a:r>
            <a:r>
              <a:rPr 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mbria" panose="02040503050406030204" pitchFamily="18" charset="0"/>
              </a:rPr>
              <a:t>3</a:t>
            </a: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小时，返回时用了</a:t>
            </a:r>
            <a:r>
              <a:rPr 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mbria" panose="02040503050406030204" pitchFamily="18" charset="0"/>
              </a:rPr>
              <a:t>2</a:t>
            </a: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小时。从县城到王庄乡有多远？</a:t>
            </a:r>
            <a:endParaRPr lang="zh-CN" altLang="en-US" sz="21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</a:pP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5" descr="2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9526" y="1709382"/>
            <a:ext cx="6851345" cy="154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组合 8"/>
          <p:cNvGrpSpPr/>
          <p:nvPr/>
        </p:nvGrpSpPr>
        <p:grpSpPr bwMode="auto">
          <a:xfrm>
            <a:off x="520108" y="1810355"/>
            <a:ext cx="2728913" cy="685800"/>
            <a:chOff x="0" y="0"/>
            <a:chExt cx="3638575" cy="914400"/>
          </a:xfrm>
        </p:grpSpPr>
        <p:sp>
          <p:nvSpPr>
            <p:cNvPr id="21" name="圆角矩形标注 7"/>
            <p:cNvSpPr>
              <a:spLocks noChangeArrowheads="1"/>
            </p:cNvSpPr>
            <p:nvPr/>
          </p:nvSpPr>
          <p:spPr bwMode="auto">
            <a:xfrm>
              <a:off x="0" y="0"/>
              <a:ext cx="3638575" cy="500380"/>
            </a:xfrm>
            <a:prstGeom prst="wedgeRoundRectCallout">
              <a:avLst>
                <a:gd name="adj1" fmla="val -671"/>
                <a:gd name="adj2" fmla="val 109329"/>
                <a:gd name="adj3" fmla="val 16667"/>
              </a:avLst>
            </a:prstGeom>
            <a:solidFill>
              <a:srgbClr val="FFFFF2"/>
            </a:solidFill>
            <a:ln w="25400">
              <a:solidFill>
                <a:srgbClr val="395E8A"/>
              </a:solidFill>
              <a:miter lim="800000"/>
            </a:ln>
          </p:spPr>
          <p:txBody>
            <a:bodyPr anchor="ctr"/>
            <a:lstStyle/>
            <a:p>
              <a:pPr algn="ctr" eaLnBrk="0" hangingPunct="0"/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2" name="TextBox 6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eaLnBrk="0" hangingPunct="0"/>
              <a:r>
                <a:rPr lang="zh-CN" altLang="en-US" sz="21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方正楷体简体" pitchFamily="2" charset="-122"/>
                </a:rPr>
                <a:t>去的速度是</a:t>
              </a:r>
              <a:r>
                <a:rPr lang="en-US" sz="21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40</a:t>
              </a:r>
              <a:r>
                <a:rPr lang="zh-CN" altLang="en-US" sz="21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方正楷体简体" pitchFamily="2" charset="-122"/>
                </a:rPr>
                <a:t>千米</a:t>
              </a:r>
              <a:r>
                <a:rPr lang="en-US" sz="21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方正楷体简体" pitchFamily="2" charset="-122"/>
                </a:rPr>
                <a:t>/</a:t>
              </a:r>
              <a:r>
                <a:rPr lang="zh-CN" altLang="en-US" sz="21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方正楷体简体" pitchFamily="2" charset="-122"/>
                </a:rPr>
                <a:t>时。</a:t>
              </a:r>
              <a:endPara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" name="圆角矩形标注 10"/>
          <p:cNvSpPr>
            <a:spLocks noChangeArrowheads="1"/>
          </p:cNvSpPr>
          <p:nvPr/>
        </p:nvSpPr>
        <p:spPr bwMode="auto">
          <a:xfrm>
            <a:off x="4333910" y="1996518"/>
            <a:ext cx="1768079" cy="376238"/>
          </a:xfrm>
          <a:prstGeom prst="wedgeRoundRectCallout">
            <a:avLst>
              <a:gd name="adj1" fmla="val -1088"/>
              <a:gd name="adj2" fmla="val 104870"/>
              <a:gd name="adj3" fmla="val 16667"/>
            </a:avLst>
          </a:prstGeom>
          <a:solidFill>
            <a:srgbClr val="FFFFF2"/>
          </a:solidFill>
          <a:ln w="25400">
            <a:solidFill>
              <a:srgbClr val="395E8A"/>
            </a:solidFill>
            <a:miter lim="800000"/>
          </a:ln>
        </p:spPr>
        <p:txBody>
          <a:bodyPr lIns="68580" tIns="34290" rIns="68580" bIns="34290" anchor="ctr"/>
          <a:lstStyle/>
          <a:p>
            <a:pPr algn="ctr" eaLnBrk="0" hangingPunct="0"/>
            <a:endParaRPr lang="zh-CN" altLang="en-US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4" name="TextBox 11"/>
          <p:cNvSpPr>
            <a:spLocks noChangeArrowheads="1"/>
          </p:cNvSpPr>
          <p:nvPr/>
        </p:nvSpPr>
        <p:spPr bwMode="auto">
          <a:xfrm>
            <a:off x="4333910" y="1976047"/>
            <a:ext cx="1693069" cy="333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/>
          <a:lstStyle/>
          <a:p>
            <a:pPr eaLnBrk="0" hangingPunct="0"/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方正楷体简体" pitchFamily="2" charset="-122"/>
              </a:rPr>
              <a:t>返回时快多了。</a:t>
            </a:r>
            <a:endParaRPr lang="zh-CN" altLang="en-US" sz="21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方正楷体简体" pitchFamily="2" charset="-122"/>
            </a:endParaRPr>
          </a:p>
        </p:txBody>
      </p:sp>
      <p:sp>
        <p:nvSpPr>
          <p:cNvPr id="25" name="矩形 19"/>
          <p:cNvSpPr>
            <a:spLocks noChangeArrowheads="1"/>
          </p:cNvSpPr>
          <p:nvPr/>
        </p:nvSpPr>
        <p:spPr bwMode="auto">
          <a:xfrm>
            <a:off x="1077640" y="3252184"/>
            <a:ext cx="4466607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just" eaLnBrk="0" hangingPunct="0"/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原路返回时平均每小时行多少千米？</a:t>
            </a:r>
            <a:endParaRPr lang="zh-CN" altLang="en-US" sz="21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6" name="矩形 20"/>
          <p:cNvSpPr>
            <a:spLocks noChangeArrowheads="1"/>
          </p:cNvSpPr>
          <p:nvPr/>
        </p:nvSpPr>
        <p:spPr bwMode="auto">
          <a:xfrm>
            <a:off x="1104154" y="3672456"/>
            <a:ext cx="4745530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just" eaLnBrk="0" hangingPunct="0"/>
            <a:r>
              <a:rPr 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mbria" panose="02040503050406030204" pitchFamily="18" charset="0"/>
              </a:rPr>
              <a:t>3×40=120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（千米）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120</a:t>
            </a:r>
            <a:r>
              <a:rPr lang="zh-CN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÷</a:t>
            </a:r>
            <a:r>
              <a:rPr lang="en-US" altLang="zh-CN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2=60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（千米）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2167" y="2947919"/>
            <a:ext cx="2548720" cy="438581"/>
          </a:xfrm>
          <a:prstGeom prst="rect">
            <a:avLst/>
          </a:prstGeom>
          <a:solidFill>
            <a:srgbClr val="FFEDC9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速度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2167" y="1516609"/>
            <a:ext cx="2518013" cy="438581"/>
          </a:xfrm>
          <a:prstGeom prst="rect">
            <a:avLst/>
          </a:prstGeom>
          <a:solidFill>
            <a:srgbClr val="FFEDC9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速度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=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时间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2167" y="2234823"/>
            <a:ext cx="2538485" cy="438581"/>
          </a:xfrm>
          <a:prstGeom prst="rect">
            <a:avLst/>
          </a:prstGeom>
          <a:solidFill>
            <a:srgbClr val="FFEDC9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时间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=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速度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9561" y="1207828"/>
            <a:ext cx="2344003" cy="228524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速度，时间和路程是一组练习紧密的数量，只要知道其中的两个量，就可以求出第三个量。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课时目标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0425" y="1077746"/>
            <a:ext cx="5393000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初步学会运用数学术语的能力，发展自己分析、比较、归纳，抽象、概括的能力。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310183" y="900753"/>
            <a:ext cx="6202910" cy="3203812"/>
          </a:xfrm>
          <a:prstGeom prst="roundRect">
            <a:avLst/>
          </a:prstGeom>
          <a:noFill/>
          <a:ln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700424" y="1990441"/>
            <a:ext cx="5618188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使人理解，掌握“单价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数量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总价，速度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路程”这两种数量关系，并能运用数量关系解决实际问题。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0424" y="3281859"/>
            <a:ext cx="5403236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感受数学知识与生活的密切联系，树立生活中处处有数学的思想。</a:t>
            </a:r>
            <a:endParaRPr lang="en-US" altLang="zh-CN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 descr="54bdb464ca11718f88c20c6f112c4523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01353" y="1914099"/>
            <a:ext cx="2692021" cy="2692021"/>
          </a:xfrm>
          <a:prstGeom prst="rect">
            <a:avLst/>
          </a:prstGeom>
        </p:spPr>
      </p:pic>
      <p:sp>
        <p:nvSpPr>
          <p:cNvPr id="15" name="椭圆形标注 14"/>
          <p:cNvSpPr/>
          <p:nvPr/>
        </p:nvSpPr>
        <p:spPr>
          <a:xfrm flipH="1">
            <a:off x="665329" y="829101"/>
            <a:ext cx="5711588" cy="3040040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b="1" spc="225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zh-CN" altLang="en-US" sz="210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7637" y="1921437"/>
            <a:ext cx="5051713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225" dirty="0">
                <a:latin typeface="宋体" panose="02010600030101010101" pitchFamily="2" charset="-122"/>
                <a:ea typeface="宋体" panose="02010600030101010101" pitchFamily="2" charset="-122"/>
              </a:rPr>
              <a:t>今天认识了单价、数量和总价及速度、时间和路程这两个常用的数量关系。</a:t>
            </a:r>
            <a:endParaRPr lang="zh-CN" altLang="en-US" sz="2100" b="1" spc="225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3683" y="1460040"/>
            <a:ext cx="493548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spc="225" dirty="0">
                <a:latin typeface="宋体" panose="02010600030101010101" pitchFamily="2" charset="-122"/>
                <a:ea typeface="宋体" panose="02010600030101010101" pitchFamily="2" charset="-122"/>
              </a:rPr>
              <a:t>通过今天的学习，你有哪些收获？</a:t>
            </a:r>
            <a:endParaRPr lang="zh-CN" altLang="en-US" sz="2400" b="1" spc="225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08748" y="2811976"/>
            <a:ext cx="291810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单价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×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数量</a:t>
            </a:r>
            <a:r>
              <a:rPr lang="zh-CN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＝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总价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2003" y="33982"/>
            <a:ext cx="7659995" cy="5119079"/>
            <a:chOff x="989337" y="45308"/>
            <a:chExt cx="10213326" cy="6825439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989337" y="45308"/>
              <a:ext cx="10213326" cy="6825439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461729" y="2785625"/>
              <a:ext cx="7771459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spc="-113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谢</a:t>
              </a:r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谢</a:t>
              </a:r>
              <a:r>
                <a:rPr lang="zh-CN" altLang="en-US" sz="5400" b="1" spc="-113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观看</a:t>
              </a:r>
              <a:endParaRPr lang="zh-CN" altLang="en-US" sz="5400" b="1" spc="-113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604875" y="2853520"/>
            <a:ext cx="2501504" cy="438150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u="sng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（元）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6" name="Group 25"/>
          <p:cNvGrpSpPr/>
          <p:nvPr/>
        </p:nvGrpSpPr>
        <p:grpSpPr bwMode="auto">
          <a:xfrm>
            <a:off x="4339117" y="1037960"/>
            <a:ext cx="3399162" cy="1711457"/>
            <a:chOff x="3143" y="1389"/>
            <a:chExt cx="2501" cy="1184"/>
          </a:xfrm>
        </p:grpSpPr>
        <p:sp>
          <p:nvSpPr>
            <p:cNvPr id="27" name="Rectangle 10"/>
            <p:cNvSpPr>
              <a:spLocks noChangeArrowheads="1"/>
            </p:cNvSpPr>
            <p:nvPr/>
          </p:nvSpPr>
          <p:spPr bwMode="auto">
            <a:xfrm>
              <a:off x="3143" y="1389"/>
              <a:ext cx="703" cy="3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24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Rectangle 51"/>
            <p:cNvSpPr>
              <a:spLocks noChangeArrowheads="1"/>
            </p:cNvSpPr>
            <p:nvPr/>
          </p:nvSpPr>
          <p:spPr bwMode="auto">
            <a:xfrm>
              <a:off x="3367" y="1966"/>
              <a:ext cx="2277" cy="6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鱼每千克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元，买</a:t>
              </a:r>
              <a:endPara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buFontTx/>
                <a:buNone/>
                <a:defRPr/>
              </a:pP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千克要多少钱？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9" name="Picture 24" descr="6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824" y="1425"/>
              <a:ext cx="748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1320510" y="2914934"/>
            <a:ext cx="2551509" cy="438150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u="sng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（元）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Rectangle 51"/>
          <p:cNvSpPr>
            <a:spLocks noChangeArrowheads="1"/>
          </p:cNvSpPr>
          <p:nvPr/>
        </p:nvSpPr>
        <p:spPr bwMode="auto">
          <a:xfrm>
            <a:off x="855758" y="968086"/>
            <a:ext cx="2897981" cy="4381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解答下面的问题。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2" name="Group 30"/>
          <p:cNvGrpSpPr/>
          <p:nvPr/>
        </p:nvGrpSpPr>
        <p:grpSpPr bwMode="auto">
          <a:xfrm>
            <a:off x="527235" y="1467863"/>
            <a:ext cx="2993776" cy="1390651"/>
            <a:chOff x="570" y="1518"/>
            <a:chExt cx="2412" cy="1168"/>
          </a:xfrm>
        </p:grpSpPr>
        <p:sp>
          <p:nvSpPr>
            <p:cNvPr id="33" name="Rectangle 10"/>
            <p:cNvSpPr>
              <a:spLocks noChangeArrowheads="1"/>
            </p:cNvSpPr>
            <p:nvPr/>
          </p:nvSpPr>
          <p:spPr bwMode="auto">
            <a:xfrm>
              <a:off x="570" y="1518"/>
              <a:ext cx="770" cy="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4" name="Rectangle 51"/>
            <p:cNvSpPr>
              <a:spLocks noChangeArrowheads="1"/>
            </p:cNvSpPr>
            <p:nvPr/>
          </p:nvSpPr>
          <p:spPr bwMode="auto">
            <a:xfrm>
              <a:off x="754" y="1911"/>
              <a:ext cx="2228" cy="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篮球每个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80</a:t>
              </a: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</a:t>
              </a: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，</a:t>
              </a:r>
              <a:endPara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buFontTx/>
                <a:buNone/>
                <a:defRPr/>
              </a:pP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买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个要多少钱？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5" name="Picture 29" descr="lanqiu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65" y="1551"/>
              <a:ext cx="50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6" name="直接连接符 9"/>
          <p:cNvCxnSpPr>
            <a:cxnSpLocks noChangeShapeType="1"/>
          </p:cNvCxnSpPr>
          <p:nvPr/>
        </p:nvCxnSpPr>
        <p:spPr bwMode="auto">
          <a:xfrm>
            <a:off x="4121305" y="2175806"/>
            <a:ext cx="0" cy="1078706"/>
          </a:xfrm>
          <a:prstGeom prst="line">
            <a:avLst/>
          </a:prstGeom>
          <a:noFill/>
          <a:ln w="12700">
            <a:solidFill>
              <a:srgbClr val="7030A0"/>
            </a:solidFill>
            <a:round/>
          </a:ln>
        </p:spPr>
      </p:cxnSp>
      <p:sp>
        <p:nvSpPr>
          <p:cNvPr id="37" name="文本框 21"/>
          <p:cNvSpPr txBox="1">
            <a:spLocks noChangeArrowheads="1"/>
          </p:cNvSpPr>
          <p:nvPr/>
        </p:nvSpPr>
        <p:spPr bwMode="auto">
          <a:xfrm>
            <a:off x="2507795" y="2868518"/>
            <a:ext cx="603772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240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22"/>
          <p:cNvSpPr txBox="1">
            <a:spLocks noChangeArrowheads="1"/>
          </p:cNvSpPr>
          <p:nvPr/>
        </p:nvSpPr>
        <p:spPr bwMode="auto">
          <a:xfrm>
            <a:off x="5857165" y="2855796"/>
            <a:ext cx="591402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" name="Picture 2" descr="F:\刘静\ppt\儿童课件\10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912325" y="299077"/>
            <a:ext cx="2231675" cy="24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圆角矩形标注 28"/>
          <p:cNvSpPr/>
          <p:nvPr/>
        </p:nvSpPr>
        <p:spPr>
          <a:xfrm>
            <a:off x="4338372" y="424288"/>
            <a:ext cx="3249215" cy="404813"/>
          </a:xfrm>
          <a:prstGeom prst="wedgeRoundRectCallout">
            <a:avLst>
              <a:gd name="adj1" fmla="val 55379"/>
              <a:gd name="adj2" fmla="val 35882"/>
              <a:gd name="adj3" fmla="val 16667"/>
            </a:avLst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这两个问题有什么共同点？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 bwMode="auto">
          <a:xfrm>
            <a:off x="487052" y="3263085"/>
            <a:ext cx="3063960" cy="972026"/>
            <a:chOff x="84" y="5756"/>
            <a:chExt cx="6433" cy="2041"/>
          </a:xfrm>
        </p:grpSpPr>
        <p:pic>
          <p:nvPicPr>
            <p:cNvPr id="42" name="图片 9" descr="234768-14051F0212184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84" y="5756"/>
              <a:ext cx="1332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AutoShape 27"/>
            <p:cNvSpPr>
              <a:spLocks noChangeArrowheads="1"/>
            </p:cNvSpPr>
            <p:nvPr/>
          </p:nvSpPr>
          <p:spPr bwMode="auto">
            <a:xfrm>
              <a:off x="2255" y="6182"/>
              <a:ext cx="4262" cy="1475"/>
            </a:xfrm>
            <a:prstGeom prst="wedgeRoundRectCallout">
              <a:avLst>
                <a:gd name="adj1" fmla="val -61278"/>
                <a:gd name="adj2" fmla="val -6801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/>
            <a:p>
              <a:pPr algn="just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都是已知每件商品的价钱。</a:t>
              </a:r>
              <a:endPara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5030799" y="3181368"/>
            <a:ext cx="3353991" cy="1232297"/>
            <a:chOff x="7276" y="5348"/>
            <a:chExt cx="7042" cy="2586"/>
          </a:xfrm>
        </p:grpSpPr>
        <p:sp>
          <p:nvSpPr>
            <p:cNvPr id="45" name="AutoShape 27"/>
            <p:cNvSpPr>
              <a:spLocks noChangeArrowheads="1"/>
            </p:cNvSpPr>
            <p:nvPr/>
          </p:nvSpPr>
          <p:spPr bwMode="auto">
            <a:xfrm>
              <a:off x="7276" y="5903"/>
              <a:ext cx="5365" cy="1475"/>
            </a:xfrm>
            <a:prstGeom prst="wedgeRoundRectCallout">
              <a:avLst>
                <a:gd name="adj1" fmla="val 56745"/>
                <a:gd name="adj2" fmla="val 4472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/>
            <a:p>
              <a:pPr algn="just"/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还知道买了多少件商品，最后算</a:t>
              </a:r>
              <a:r>
                <a:rPr lang="en-US" altLang="zh-CN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……</a:t>
              </a:r>
              <a:endPara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6" name="图片 10" descr="20087116614671_2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608" y="5348"/>
              <a:ext cx="1711" cy="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4727705" y="2669275"/>
            <a:ext cx="2501504" cy="438150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u="sng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（元）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6" name="Group 25"/>
          <p:cNvGrpSpPr/>
          <p:nvPr/>
        </p:nvGrpSpPr>
        <p:grpSpPr bwMode="auto">
          <a:xfrm>
            <a:off x="4625720" y="997016"/>
            <a:ext cx="3036094" cy="1564481"/>
            <a:chOff x="3143" y="1389"/>
            <a:chExt cx="2501" cy="1314"/>
          </a:xfrm>
        </p:grpSpPr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3143" y="1389"/>
              <a:ext cx="788" cy="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24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Rectangle 51"/>
            <p:cNvSpPr>
              <a:spLocks noChangeArrowheads="1"/>
            </p:cNvSpPr>
            <p:nvPr/>
          </p:nvSpPr>
          <p:spPr bwMode="auto">
            <a:xfrm>
              <a:off x="3367" y="1966"/>
              <a:ext cx="2277" cy="73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鱼每千克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元，买</a:t>
              </a:r>
              <a:endPara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buFontTx/>
                <a:buNone/>
                <a:defRPr/>
              </a:pP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千克要多少钱？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4" name="Picture 24" descr="6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824" y="1425"/>
              <a:ext cx="748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962256" y="2659040"/>
            <a:ext cx="2551509" cy="438150"/>
          </a:xfrm>
          <a:prstGeom prst="rect">
            <a:avLst/>
          </a:prstGeom>
          <a:noFill/>
          <a:ln>
            <a:noFill/>
          </a:ln>
          <a:effectLst/>
        </p:spPr>
        <p:txBody>
          <a:bodyPr lIns="67500" tIns="35100" rIns="67500" bIns="3510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400" b="1" u="sng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（元）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8" name="Group 30"/>
          <p:cNvGrpSpPr/>
          <p:nvPr/>
        </p:nvGrpSpPr>
        <p:grpSpPr bwMode="auto">
          <a:xfrm>
            <a:off x="578413" y="997015"/>
            <a:ext cx="3184922" cy="1560909"/>
            <a:chOff x="570" y="1518"/>
            <a:chExt cx="2566" cy="1311"/>
          </a:xfrm>
        </p:grpSpPr>
        <p:sp>
          <p:nvSpPr>
            <p:cNvPr id="49" name="Rectangle 10"/>
            <p:cNvSpPr>
              <a:spLocks noChangeArrowheads="1"/>
            </p:cNvSpPr>
            <p:nvPr/>
          </p:nvSpPr>
          <p:spPr bwMode="auto">
            <a:xfrm>
              <a:off x="570" y="1518"/>
              <a:ext cx="770" cy="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24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0" name="Rectangle 51"/>
            <p:cNvSpPr>
              <a:spLocks noChangeArrowheads="1"/>
            </p:cNvSpPr>
            <p:nvPr/>
          </p:nvSpPr>
          <p:spPr bwMode="auto">
            <a:xfrm>
              <a:off x="820" y="2092"/>
              <a:ext cx="2316" cy="73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篮球每个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80</a:t>
              </a:r>
              <a:r>
                <a:rPr lang="zh-CN" altLang="en-US" sz="27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元，买</a:t>
              </a:r>
              <a:endPara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buFontTx/>
                <a:buNone/>
                <a:defRPr/>
              </a:pP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个要多少钱？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1" name="Picture 29" descr="lanqiu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98" y="1585"/>
              <a:ext cx="50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52" name="直接连接符 9"/>
          <p:cNvCxnSpPr>
            <a:cxnSpLocks noChangeShapeType="1"/>
          </p:cNvCxnSpPr>
          <p:nvPr/>
        </p:nvCxnSpPr>
        <p:spPr bwMode="auto">
          <a:xfrm>
            <a:off x="4244134" y="1960854"/>
            <a:ext cx="0" cy="1078706"/>
          </a:xfrm>
          <a:prstGeom prst="line">
            <a:avLst/>
          </a:prstGeom>
          <a:noFill/>
          <a:ln w="12700">
            <a:solidFill>
              <a:srgbClr val="7030A0"/>
            </a:solidFill>
            <a:round/>
          </a:ln>
        </p:spPr>
      </p:cxnSp>
      <p:sp>
        <p:nvSpPr>
          <p:cNvPr id="53" name="文本框 21"/>
          <p:cNvSpPr txBox="1">
            <a:spLocks noChangeArrowheads="1"/>
          </p:cNvSpPr>
          <p:nvPr/>
        </p:nvSpPr>
        <p:spPr bwMode="auto">
          <a:xfrm>
            <a:off x="2149542" y="2622859"/>
            <a:ext cx="603772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240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文本框 22"/>
          <p:cNvSpPr txBox="1">
            <a:spLocks noChangeArrowheads="1"/>
          </p:cNvSpPr>
          <p:nvPr/>
        </p:nvSpPr>
        <p:spPr bwMode="auto">
          <a:xfrm>
            <a:off x="5939051" y="2643331"/>
            <a:ext cx="448681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5" name="Picture 2" descr="F:\刘静\ppt\儿童课件\10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24919" y="370729"/>
            <a:ext cx="1767651" cy="191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圆角矩形标注 28"/>
          <p:cNvSpPr/>
          <p:nvPr/>
        </p:nvSpPr>
        <p:spPr>
          <a:xfrm>
            <a:off x="4123420" y="414053"/>
            <a:ext cx="3249215" cy="404813"/>
          </a:xfrm>
          <a:prstGeom prst="wedgeRoundRectCallout">
            <a:avLst>
              <a:gd name="adj1" fmla="val 55379"/>
              <a:gd name="adj2" fmla="val 35882"/>
              <a:gd name="adj3" fmla="val 16667"/>
            </a:avLst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这两个问题有什么共同点？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57" name="组合 56"/>
          <p:cNvGrpSpPr/>
          <p:nvPr/>
        </p:nvGrpSpPr>
        <p:grpSpPr bwMode="auto">
          <a:xfrm>
            <a:off x="272335" y="3355378"/>
            <a:ext cx="2992040" cy="971550"/>
            <a:chOff x="63" y="5348"/>
            <a:chExt cx="6282" cy="2040"/>
          </a:xfrm>
        </p:grpSpPr>
        <p:pic>
          <p:nvPicPr>
            <p:cNvPr id="58" name="图片 9" descr="234768-14051F0212184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3" y="5348"/>
              <a:ext cx="1332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AutoShape 27"/>
            <p:cNvSpPr>
              <a:spLocks noChangeArrowheads="1"/>
            </p:cNvSpPr>
            <p:nvPr/>
          </p:nvSpPr>
          <p:spPr bwMode="auto">
            <a:xfrm>
              <a:off x="2083" y="5903"/>
              <a:ext cx="4262" cy="1475"/>
            </a:xfrm>
            <a:prstGeom prst="wedgeRoundRectCallout">
              <a:avLst>
                <a:gd name="adj1" fmla="val -61278"/>
                <a:gd name="adj2" fmla="val -6801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/>
            <a:p>
              <a:pPr algn="just"/>
              <a:r>
                <a:rPr lang="zh-CN" altLang="en-US" sz="2100" b="1">
                  <a:latin typeface="黑体" panose="02010609060101010101" pitchFamily="49" charset="-122"/>
                  <a:ea typeface="黑体" panose="02010609060101010101" pitchFamily="49" charset="-122"/>
                </a:rPr>
                <a:t>都是已知每件商品的价钱。</a:t>
              </a:r>
              <a:endParaRPr lang="zh-CN" altLang="en-US" sz="21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 bwMode="auto">
          <a:xfrm>
            <a:off x="5184338" y="3232548"/>
            <a:ext cx="3353991" cy="1232297"/>
            <a:chOff x="7276" y="5348"/>
            <a:chExt cx="7042" cy="2586"/>
          </a:xfrm>
        </p:grpSpPr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>
              <a:off x="7276" y="5903"/>
              <a:ext cx="5365" cy="1475"/>
            </a:xfrm>
            <a:prstGeom prst="wedgeRoundRectCallout">
              <a:avLst>
                <a:gd name="adj1" fmla="val 56745"/>
                <a:gd name="adj2" fmla="val 4472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/>
            <a:p>
              <a:pPr algn="just"/>
              <a:r>
                <a:rPr lang="zh-CN" altLang="en-US" sz="2100" b="1">
                  <a:latin typeface="黑体" panose="02010609060101010101" pitchFamily="49" charset="-122"/>
                  <a:ea typeface="黑体" panose="02010609060101010101" pitchFamily="49" charset="-122"/>
                </a:rPr>
                <a:t>还知道买了多少件商品，最后算</a:t>
              </a:r>
              <a:r>
                <a:rPr lang="en-US" altLang="zh-CN" sz="2100" b="1">
                  <a:latin typeface="黑体" panose="02010609060101010101" pitchFamily="49" charset="-122"/>
                  <a:ea typeface="黑体" panose="02010609060101010101" pitchFamily="49" charset="-122"/>
                </a:rPr>
                <a:t>……</a:t>
              </a:r>
              <a:endParaRPr lang="en-US" altLang="zh-CN" sz="21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2" name="图片 10" descr="20087116614671_2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608" y="5348"/>
              <a:ext cx="1711" cy="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1075010" y="744319"/>
            <a:ext cx="6427847" cy="8072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每件商品的价钱，叫做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；买了多少，叫做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数量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；一共用的钱数，叫做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3651097" y="1010450"/>
            <a:ext cx="2278856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endParaRPr lang="en-US" altLang="zh-CN" b="1"/>
          </a:p>
        </p:txBody>
      </p:sp>
      <p:pic>
        <p:nvPicPr>
          <p:cNvPr id="62" name="Picture 2" descr="F:\刘静\ppt\儿童课件\10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829726" y="1777194"/>
            <a:ext cx="1404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圆角矩形标注 28"/>
          <p:cNvSpPr/>
          <p:nvPr/>
        </p:nvSpPr>
        <p:spPr>
          <a:xfrm>
            <a:off x="1525137" y="1953425"/>
            <a:ext cx="3705368" cy="912605"/>
          </a:xfrm>
          <a:prstGeom prst="wedgeRoundRectCallout">
            <a:avLst>
              <a:gd name="adj1" fmla="val 58731"/>
              <a:gd name="adj2" fmla="val -38279"/>
              <a:gd name="adj3" fmla="val 16667"/>
            </a:avLst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just">
              <a:buFontTx/>
              <a:buNone/>
              <a:defRPr/>
            </a:pP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你知道单价、数量与总价之间的关系吗？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4" name="文本框 46"/>
          <p:cNvSpPr txBox="1"/>
          <p:nvPr/>
        </p:nvSpPr>
        <p:spPr>
          <a:xfrm>
            <a:off x="1818262" y="3373540"/>
            <a:ext cx="3616959" cy="438581"/>
          </a:xfrm>
          <a:prstGeom prst="rect">
            <a:avLst/>
          </a:prstGeom>
          <a:gradFill>
            <a:gsLst>
              <a:gs pos="0">
                <a:srgbClr val="FFCCCC"/>
              </a:gs>
              <a:gs pos="100000">
                <a:srgbClr val="FCE0E0"/>
              </a:gs>
            </a:gsLst>
            <a:lin ang="5400000" scaled="0"/>
          </a:gra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单价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数量</a:t>
            </a:r>
            <a:r>
              <a:rPr lang="zh-CN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＝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总价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3" grpId="0" bldLvl="0" animBg="1"/>
      <p:bldP spid="6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" name="文本框 2"/>
          <p:cNvSpPr txBox="1">
            <a:spLocks noChangeArrowheads="1"/>
          </p:cNvSpPr>
          <p:nvPr/>
        </p:nvSpPr>
        <p:spPr bwMode="auto">
          <a:xfrm>
            <a:off x="818085" y="1028345"/>
            <a:ext cx="4944683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举例说明什么是单价、数量和总价。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2" name="文本框 3"/>
          <p:cNvSpPr txBox="1">
            <a:spLocks noChangeArrowheads="1"/>
          </p:cNvSpPr>
          <p:nvPr/>
        </p:nvSpPr>
        <p:spPr bwMode="auto">
          <a:xfrm>
            <a:off x="736197" y="1760028"/>
            <a:ext cx="6695009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单件：每件商品的价钱叫做单价。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如每个篮球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元，篮球的单价就是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zh-CN" altLang="en-US" sz="24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数量：买了多少，叫做数量。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如题中的“3个”是篮球的数量。</a:t>
            </a:r>
            <a:endParaRPr lang="zh-CN" altLang="en-US" sz="24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总价：一共用的钱数，叫做总价。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如3个篮球要240元，“240元”就是对应的总价。</a:t>
            </a:r>
            <a:endParaRPr lang="zh-CN" altLang="en-US" sz="24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1"/>
          <p:cNvSpPr>
            <a:spLocks noChangeArrowheads="1"/>
          </p:cNvSpPr>
          <p:nvPr/>
        </p:nvSpPr>
        <p:spPr bwMode="auto">
          <a:xfrm>
            <a:off x="294138" y="902849"/>
            <a:ext cx="8225477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不解答，只说出下面各题已知的是什么，要求的是什么。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4"/>
          <p:cNvSpPr txBox="1">
            <a:spLocks noChangeArrowheads="1"/>
          </p:cNvSpPr>
          <p:nvPr/>
        </p:nvSpPr>
        <p:spPr bwMode="auto">
          <a:xfrm>
            <a:off x="1545130" y="2056832"/>
            <a:ext cx="3846245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已知单价和数量，求总价。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754750" y="1508931"/>
            <a:ext cx="5800725" cy="4381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）每套校服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120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元，买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套要用多少钱？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Rectangle 51"/>
          <p:cNvSpPr>
            <a:spLocks noChangeArrowheads="1"/>
          </p:cNvSpPr>
          <p:nvPr/>
        </p:nvSpPr>
        <p:spPr bwMode="auto">
          <a:xfrm>
            <a:off x="754750" y="2596860"/>
            <a:ext cx="6707164" cy="8079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）学校买了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台同样的复读机，花了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420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元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每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台复读机多少元？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" name="Picture 22" descr="fuduji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84574" y="2315375"/>
            <a:ext cx="1380450" cy="154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1545129" y="3634570"/>
            <a:ext cx="3608784" cy="438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已知数量和总价，求单价。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99"/>
          <p:cNvSpPr txBox="1">
            <a:spLocks noChangeArrowheads="1"/>
          </p:cNvSpPr>
          <p:nvPr/>
        </p:nvSpPr>
        <p:spPr bwMode="auto">
          <a:xfrm>
            <a:off x="680878" y="935192"/>
            <a:ext cx="6394847" cy="3060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marL="400050" indent="-400050" algn="just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选一选。</a:t>
            </a:r>
            <a:endParaRPr lang="zh-CN" altLang="en-US" sz="27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小胖想给希望小学的小伙伴们买运动装，上衣每件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元，裤子每条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元，买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套一共需要多少钱？（     ）</a:t>
            </a:r>
            <a:endParaRPr lang="zh-CN" altLang="en-US" sz="27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A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60×2         B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60×2 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 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40×2   </a:t>
            </a:r>
            <a:endParaRPr lang="en-US" altLang="zh-CN" sz="27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C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        D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40×2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4520306" y="2422905"/>
            <a:ext cx="470297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33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33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99"/>
          <p:cNvSpPr txBox="1">
            <a:spLocks noChangeArrowheads="1"/>
          </p:cNvSpPr>
          <p:nvPr/>
        </p:nvSpPr>
        <p:spPr bwMode="auto">
          <a:xfrm>
            <a:off x="870044" y="566703"/>
            <a:ext cx="6858000" cy="36148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marL="400050" indent="-400050" algn="just">
              <a:lnSpc>
                <a:spcPct val="120000"/>
              </a:lnSpc>
            </a:pP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每瓶雪碧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元钱，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箱可装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瓶雪碧，超市运来一车雪碧刚好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箱。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箱雪碧要付多少钱？（     ） 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车雪碧要付多少钱？（     ）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A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5×12         B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5×100      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00050" indent="-400050" algn="just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C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12×100       D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5×12×100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4764242" y="1855174"/>
            <a:ext cx="469106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4787095" y="2327335"/>
            <a:ext cx="470297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86819" y="563531"/>
            <a:ext cx="1066639" cy="5124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400050" indent="-400050"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选一选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1338" y="291748"/>
            <a:ext cx="207497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  <a:endParaRPr lang="zh-CN" altLang="en-US" sz="2100" b="1" spc="45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ISPRING_RESOURCE_PATHS_HASH_PRESENTER" val="5f15ae22595777743f8172731eb60dbe818dc"/>
  <p:tag name="ISPRING_ULTRA_SCORM_COURSE_ID" val="A18DD681-F561-4EC1-BDCA-959FEDF32BF9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IOAj0X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OpwD0uWzg+PykUAAAOMAAAXAAAAdW5pdmVyc2FsL3VuaXZlcnNhbC5wbmftvQdUU9nbN6o0EUUFAgpItRABKSIgvQZ1kKYovSjSpClIDSGCjkgRsNE7UpQSEAjSQYGglIAoAQIEaQEjhJoAAXIT5x0FNf/3vXd9667v3s9ZM3E5Z5/9lP2U37PbCTPUP8vKwsOyY8cO1vPntC/u2MEQvmMH3QwzE+X/nJWKPkn5Y6fXxbOaO4o6D09T/sLgqKGnsWNHSfSe9auMlL/vvnnOzGvHjn1vqf/tRHjkXd+xIyL+vLaGsZ/1zNA8zNXETG1zU2995+bOoxt/G4Q8nD/oBZWZXHgixygcfuypdu25GzHCO9kvAo72PVZn/pQoWNbCVCZkW/73IUHB2CuuJ8q4sDivdVVvb18HQrsMeHK2vBN3VAQ7LFNK+LrxFfVVBVfbO4yN0ltcjrBZv7b4Xgzmah20OpGPT9v46lj36c5OpkO2238OtapPqj7aCeL6GDT0iBy2i1ErRPqXRrYjAdwPLgDri0IyTWwgl8+dNjw1xQqpHe4iVGx07KDfK9Xw/efmy+DW+6O4KPImnszFvjvsl67uBLu4C57KVLL0PO6tLOv9MVXoZ3Jr8ge4u/nUyKvIY/dRytJLDrPkDleBgdCtZCg/uTwPIqeiLh3MVHnw0xPKT8MhJgaQWLIeAJozK2azGp5gLTYoH3dmrp9sd9hS8mqzS/GbrW/o8h4AFEpFHgBY4uWrNqC1RPKHXf5tY2Fb2YqSLj5neJu8QfQYwEsGzUc4NCUfULcSBq58MamvSggiT51V4/HhuuSKy0ATmzgMLD9NojGbBLcXiGMEaI2N2mIC0nWobmWjCDG5T6JkMBvHhTul0jJOzscloG9FLafkP0KkPOfeognbDiau3eHDSznybsPzUb41vQlgNHoYXnlrrOUTMVE+qBDnE5Y+Ek1eiZZnmwIJsquprb4zcB/1NVBdHb9B6Eeobc43a4b2wbXoIvEQPNjE+5AKMJzoGmjwtnQFul63NvwQrmsj188E8ghaTIL1ur1InzqMq+4dC19euHpvq+D7pItNDU/PHNYJXSz0gOAuM99qDffrJAfXGhueZtUXPhp+0+EkabTrJjZmWeW2mdET5o59ZpOVqV5hGwI7z9eo5cp4jpK5W4zh+MFG3fvaz7zRvZODuOqPAeZRHIpbR83yfUN/SGbfnakHLa3QdSW6LJu1bJuqxMIDmG7ujoeRiFHyqinaf6MPoUoYwHtNXoQn+Sx4xmoo8/O9J81W41+61bivSyg1rlbvrXiJ8ylKuR2Wbmtxk13o/LoqXMyRB7LyVqBuzYoBOl+94htUIWSrHIt8mCYtI4Lj8PZATxRkO3E0Gnc63HA8Xe52qmugItk0zscql5QzNLxCxKoSK1G9J6zJaptjasPFkJJIvxlL97Jq7RgfipT4YD8PPcd9E6ScDUgNbKGWG58daIAgiaQexC9aWpNSIzc4kcgNPmTHRBMyMM3DorOI2FuUDnSQdrfwEcd22Z2rjuzL0ZK8rIy61eAJObDNWdBXbUvS82qXxBUfd0+H61/zWTjCfOPu33La4YhXPfFxddpY6QEdrKRSzrypuAx9amU6MI237Z0UECWklQUMsB/qrCyVYANoT7ERR8MGxn3viVQKnAKE6wcp85dHNxyle9ZHWEn4rKsce/WiMsGAvGQAY9TvrkvJ4Iie8FyQHfXtlugV4W8bgH/uFGp75z0E94AzgkqGS/jYNptcHKU+Mj2bN/14rEKJP2J5FkLGgnMh0S1BUURNJvmSh/N4P9gkQedhlpsqFzlK3WctNVIRVC037hL3BI/o29XtU5VsF5K59/lCLV9bxEy4vUDAXufoXfMDJXqf2vCdzm9fQQy3acKL1/Q0MLzz8u2uUSWdeS9tVaW47uA2fKA7k2z3iSTrOq6dRsqwk5rrapp5K0OWhk+RbVGY22bzAZ+8lbBRlcaGHzsXwqBn05/IBHveN3R3ZDgx78crDsIqaj2twXbf5tKh2NEK3Oqehv/bKbmn7+acLQxPVyTL2SoeBd6QrAYvdZ+12QMdJVbqoyW02tLziRtp+BRmv7FaHjSHmsxSwv2j3FPX83qYQDOQQs9eGyZZs1w/yRaXcsQdZf3xU/sr1Xrh3KD56uljRWx/NRMOB+x9V3wi1eP4Iw68AgYT23HwR+QaYBXnApQLGdxmRvfT97O181pWqGWpdwtFy/k7m68rKbrMZF83a12x8rmGDclMDgO4+Vq9umhV4TXbp8sIIrnPHtYw4h29fvMplE0MqtPKXv7gzglJ7HtBYJAAMsJMoceHjeWCzZHUtLi6iXo09wmEuGMVNEcmfMANWb8Zy4VOdwrYn0ZYqPHift20iSTqM4ivWj9MK7EZoHCv2q77akHldIrRx14hPORjJ3s70WaYlAchn4Wg55yLcqpDMp1bB4fnqlT2NS348ml5chlb8+A2b+iPePGrdDL/EPEBUyc7AJSR2ZMg4+fZq690MU0G4Omgud6OmbhwN57tQIaRxYqpw+ZsfDpQsbqHG9R9NbLTVhzb560kcl+XgdFL3jf1/hmFrLyh2TwzBm1pDuDduBWrr/gawMk3WXufvHIrewfm17sbb6XRXdJmJgwMX04efgJ0AKSQVEFxfeQZsMhmCnF3G9HufsnM3rrA6E5GkIJLXm2BG5okKcmpLAsMtzfgm3hYtV/l/nhkRV+LKcynZUwBg4uducu4NWAVdFADVo38uaj3CNcQuSVnpajuDFet5OSHMW2t+ra3RwbAgOZTnnB11VhyWqdy/LCpb0B0ph1qJllpgV2jsUTDaDgUKLk//CbQYR/o5mPoRVW87FPkQ2zTIjrJAuE1Rg5lACnIvHiVfCwk01Tnnqbzmd4jEvW80/ygkof+aiU1DIUpRk/jIu1VxiCPG7/A7+Sypme6Men3EG3qbMZUgm4Yls3UqtSe7S6yO1fk4QrmddXDm93uJFbbk2y35UuXU5TMBkhpdCMeDOs0GRYB8iPro57KF3VoNtnN2Ki4aCVN2xx1cdx33VFGkjMM1YY44pfYecqJHHCpxrrIy3uos/yIJBsA5DZQf0FuKDbv3e3jhsNpIpo5hIVXTknymZ0k/nL+gfpYrkbdulk4Kt56louM3PElfuJCRe7Q8DQcETC+1lJVjuYje5BF0WXHsVI3wzYwdY5jKpR2ZlcVso47osbBMo5rzWBFPL58BpZjf/LIXle8QBl+w3fqYVZFLcxOxfekEj/ad68zLgZ6TJosOipEvKCI2Ky4IMC+Dcf48JgeBVal8EqNutgIAw+VuGe5PtnAP5cKt0c3ntqikg3uA4ANZOTd8kZOQIFHmuWHB99QwbFC/5O9Wzu0vaFueBRobmXoM7TfOER41xfcJn/xxvBWKxlUpQ8R1niU7mRPgSQV+DtT158TtiGmIVbm8Ctc7Ja+MXCMRsLPaAntSKVwKuvBr9jt9SlBIF1j429Q3QFAwnsfUs6rF7UDMj9Bo2JVegfA+b3ZLb+CpjvcoMdty8fiCGGQNz/jqRkZW51HTYY32n96QPlZx0dmegSO8fJibjT8+lRKEMj+dDcL9684UIyilwOH9/6KEHdqPDrhnfNR+tfeyI4NkcJhGR/jfxVZKuvcNaCsw6/KaAc+fvrXX7+hH7YzLtX/kt8lqV/pSKjIlLcvaf4KhBuyHR9fPH/iVylHPsicf/H86a989Tk0qIQ/z/1w6Ted/fpgqr+hx0Ct1n+2EisnWbcy2hLHkneHpalEMGr3Ldc8fjRFmEOx88bdzti3h7ZiYd6VSfn6Sv/VibjlyMvqjMYjrJwP7LQOHxFFmFNML48hN0QvqUdtb14Gz6nvPD8PTlsfF6lCiKbTiRaX0t2KzEuWYQCFZLIns8i5BeZd3WLlCvRr35pJmQS/lzah2CM7YOvoqIcyTSo+4DfZyWm4U8ModBfxvX6PQ6XRoXJj3R/qtmadosu/w5LXYMkoipCXCb+nqxO9VRvpWvRefNrR1CZ30vPe3gXb5zrbfYzYqrLbwVTZbIvonnn9zQ16cyzr7NYh6MoIrtyXiaA2UTf8+Lmx9lVPmXRA09Zxqmr4V4rKN5HCnx93H9mm/K4Gy13dY9QmgsAvcyPW/c4Dh1SubR01K1uKiJzx+eoTlld1Ht18N8W21QpuO9kW3Z26RW1yAODtdxP29bRbJP9WTd2RKKYOaPvldM8iisW+vr60za8VT0uhNJZeU5swhysqvzbxSZTbriX1g6YU8RgnRQ0VTOKNjlqe2i4gH088TjDAktqEAcTHPyimpMe7XUvpewroKBJ6ceYli7UD2SW4twkYvI+13fuAShG1SUjmvv2zz1JyHm7XUhfjFco4B1eyGHdyOgB2x20X8Hem0LJdSz/MAMvyPzSD7Vr6Ywb//zADolHwQWu/q4tdWvvdKAEvNR9fPVvl4oVN8S36otR7AiXZK9vbjzpEk8XI7od8YDHhm5X+i5MvNTO0NF+aOl7tPiTH+HuRpXTkfb4WvvbGXfEVMmI6XzJbtwajNYDpZImvKxbFLW3t+xKMAMgwb1igykLrkWcOA8kvaGnkzKX6D9cOFjRkZLSbp/m6nqBUxm7z5ak0FdTbw1l+vFq0uHfHVNeyogPS4dxRoGLODSy0iIbdd2Kal1hyr9iaCHJAzb6+E0lT9p4XqYBOJjgWbQqji5aVlxgHYs4Z3nb6JLFYQ8u07asSrCeesiTzNCQvDCDKVOxVcoUepU/Fv08jV9ISDHqwRyzZPPgSXfwlG1I84dPyIBf77vCoF+uraRY07O/fd27s8PqC40fXvUqt1hSm4PFPavhFGuNzc3g2O1vSKPivHaVNOP7qSDuUlw1VJfA1LCSIxjiN1Azp6tpk0iGYpHRrHOy5EQVYS8o7L78GL5az/d73GlarYmNrjBmjdtvGBnS899xnhdSisGZkvz8ZpkeLTKCVrq71S7pQCplaa2+F0AJsBkVreVUHO3v0aQQZ7PQV8y+POc8cvWO2sPyyLdECaUcl4y2ZnGtFi4zy0F+6Vq/ovHa2P4Z5v39FKMSWUAfnqUpJoAUNNxLHZJc1ZYt1gQ2Nd4cxgHTFFN38acXFnqpoc4qyaneBqnuhs8S4vELUmQKa5lyQNGVWUUp5jDaDwPj+9cJnI8bFzmNv927hoY27i9UaSok0OMzZLNjViXgxCj7YHf5TVM/yvXm2T1Wjmxlcgnf7Hhdjef820i2//sNCP6ljhlC4EkJIJq4kDVXz7NlY0m9lkfXVL0STr6QT06d6Cy2UKq5iWAtnyMtbYv6X5q3DgZsON39ixTmlAgyfeXkPpF2QSzN9LN8GFb5r1TA6Ji58TYVWCG8IqMrsvb6UPtVX/ODBsjGtQF6cWpQnW7lPo1v6Khsb7gWtlPYtFqCOARVPf6NJK+IV5Ird0Cu6ZHj7nKl2UwCt9PSPAN57wiffCAv3XqKZ5agSjCsygUjfmtGK0//QdDEsE/vvWYtiDecPmMr4BJh5dJa/f9Afm2JRv9/qnUWFe23RRsaMMn6dpjpXq+OtP39k+cpiG7C6IY3G3AchyhYHF6/QUuy/0cKaLuOSI8C+8JS4eaZPbMkFWgmv+IL8h4udZsFJ8h6zNQUuM0IXC8ATYm+EbXAvaGZxFSsjl1f5dPtVV2wrNIwKqmGbYrRUvlldPObRuEeyprjy1piO71WjAq9v7Wnl56n6PWAVuCBdHBhfW5FUDOy9fO50lB6NIYjseVZ+jJKKsS9psTpiyafbdnkn56FcWu58KFfMRZeCBzov07SHSsXY2HwKLtKnpUMpfZPeWAooSc6n6Tte3uInTSjgLJkWcrFNLio4abST84wJTfyH/WJqXkRBiGdoGssZKzOLTDrRm0U0k2vnp5IySwo+uUXTSW5VvYJrUyolS5omnZxv51xJUfsYTSA5dtveLYzCaSVNHHbGBPHBk4JFW2i6fsv0+wF2CqdeNMHgzaKo7ImXd1giafro/8hA2nCvBwU250KTRNICF1gxqAwuyZq5N598EEg3m1U/ZZ+pxSKtoYB+HRo0lj4YzVxVEQica+xI8R1evY/nlXd3TfWfTLjsrlmwyG7DxjDkjbJKCuUPcMKNjnp/A3SITB02LjdSOAYxVtdL2/CqqrIgMD0m0MwV7TvsO8/fA7qsm596WumN652c7EiykJd58+osv//4lxKITDgDyMX41Qk+NAVEpB4QDUuX00neauVtDYrV2ZCiT/B0IHy8BMFfnXiMozR8dKGM+cKo7/x6shmH2hh5lQ/ZBmNOytRTlautyYeIOyyVRZ9NMr0Cf4jqgFliAvXvn6nuPWItAhcSSJvN9hOHl1oRLR14n5bDDkZXtLWbl6P50U9hCVcvqQ67W1ggVRkLfQvFEBBqpf1U6kqxs0zvLg5Sz+b3rOYOC1720SNZlFppGN3j9a+8zKApXX28zi7HiOEId7HyXAO9SfA51dRgg/YPlcRhMIy/rf/8quk9INubJrtu1U0+ZAesBiARy40MQ8iIJzKBvHBssBTcUJ1Ode41q9y40uYLWaYVPimnBCO838lVzsyI5/qlBCrHckRPTLgZ3S24XL3hUtsOU+smV7Q8GytLP0cp4H8y9aVBfyt0VUWjrpKYyJuEmqNikoU3HIe0d8jUXhe7m9LXwnw2p/TewkKhqQ/vmyZPNHhHcz165HhqEpHlvb0jH7b3CH90sQPG5N61ktmZyHRThA8YvexyN9+JQ8iQCWSW78NlLK42oK2Sg2afQYOFCjvOInFH/vXLweFHvMsm0B/syB6aqlysgnsj04F0zwhKQWkaSDh4TluKHenxNps56lTXOzNtiv5CHk+/8jx+EY7k1uFmKJePSmU6MfM1RavXTtHCqWr/Qk6vQr5IbwVrzoD3e0OXqkjLXLdGC1cXJj2zUngt+HAK1spI4UrCb33WoGIhQMIble3opaHDICB9KZc1fBQzs+F36mYYtiUyhVn7FCAB7oL/JLOxx85Lo7tuuY+r3RXdM5Pt0O0QYJNBOFXjJt/jfjcz2Ux2qIU5gQEUB07b/T0cFm+bkfS06pi3ecEDKIeyiecD4iyafYcLKgutGY5KVwMdxy948PPFeUxEptqFZEIoow51MgTA+EoTF7Bwbi3/6cGlSdSMeNa0vWtJcnzJU5myaz7dSxdfu7m1xPluniygFdfqI/wh1hk8gAm9HJnBd0l/4av2G4HfTtXADK2jeoffYrt0kQuS2TMW0RSqfu7WiqhhtRPHyj5fZlCZ58MJYLolHAET9q5uhwA7zazfcy2HqYtKFkbEOKM7ymDRDYtuL2jVL6jymiDdYR+1VGdOYYbE4VKR1CdCl+4dZQsqi3MBJcXPPIE2FtQaGN47wZZaBh0q2Mi3mTefIdtVuvlxCF3YXC6vXH7g09PW6jMzEc/K2ZbS6fO+4QTKuWqzh6dl8ZTyezCwXJ4QhQoLmDjmjw55gRO5tXqyiIYOqLBZmxJ1u2nmh27FMvhZSiZbpZljYvEXzTMp0d+JZp5y4jNHZ9GJFgfSzHVtvidOGlGolNHMl2X7Cmco+dK0jmbOnah+GptHydvmNPO2eWgvgZK3xW1ohuAFq790jSn4oZAmfijUcgFT8EMszZrZdlUi+xg1TV2hmaZ6M8pVKGmqzYQmXA6M+8BOSZc6+bTSpQ6ua4CfMnATNKGVaZ2ucxiFStZlWmk7y9vJLZoycAs0U/8f8/hjHn/M438v86hZGY3IWnb+NjQhnA/stP/p6QV1cYNXwGELNdPOf1ZRlj+ZHPx6xfwp5QXgv+shlt/XQyZUAXnZ5j/WQ+4F56YG3Fj8oCv58ENFOR/FRPYY/7PukipCXRc5lSqqOLNtXeQfFacwUZ4Ka7D9uih0017dkCHk7s7fLYqd6nBL6Rn8epD09y8rfnb/aZFL0R/84by3ie/Pz3qd/9NbAZWdSx+CSmx+WUJUoa6PHfrr4a/rYztlwp8/qRBJMfb1dvxV5P/0VhzuguTM/1QwRbm5GQ8oeHF9EelhHTjfnO9hA4M1iMFqFszdMvXJazBywCsiQgAauDhtAA3wou6/2pzbT77pRRzy3U/iQ8dhSjpKZuiS0Rwjli9nQzKjDJjjNEe9W1SZ++oJkt/tHBbMrBrIZxNM3QiXlJsWVAXwC1zKEuCTAygenQvAKmEqw3jOuC+BB+PRvtTlWvkzP9VPYAxpeH53GBfscjo7V/PeTK03T3FzyfFWpw+e8atBSp2nxJLdjUmFSPmkDYf6H24s7iwYss8m97KghC5pUr7e33BkPmM/5Ny505VNs4tp5HWNcosPtfYp5DOiQHaAv53M9hihH3GurJOlaQLs9fntkWhl4aMDngI5r/e6Ffnwq0GLS28//FYFxerY+m/U3pqRIUX+WCD4WGrJmBrw5UVtMGJKvkB14mIlpTI7Z3ratEgQyOMautYwQk+/RUTU2wZP6bBjzRupPrUeo7DAFPbnkcNyEu+82rlx8UeovF36ibcmpbbLI80HbQZX+V/PQie+xqTjXGxIiXbnQhExVjvT0p3SU04084k1l6vNGPywAQhTbMR58ROixbiFUt960pADwK1SzYhXsHLdtcDuGbU0WbXfHmuNx1K+V61flDaHgmrn3uwxqadOexM2VfmR9q4k7rZ3qARKNTTimlSftAlF4Ym1hDoU2qTUMQ1CYMXf/aJXgCFvEj1GHxf41uKsYHsSfDZUNeO+7RrTC0QsDgjmQMTTejYjEWPlcJXYeheUfVXNCllIJtRHRWT289E+fhFxdkqQ1pxjOoxldbIZiPuhuMv0CCaQNG6sqHp2gDrhBSMFjQTvsrYwZpCaX1EhDi5WNRtABaIN4no21VLJI3f3W6uIBM2uvZdb9dtUo0skuKAW4YVvv3FrYu0/wXr17D3xZzuO3YWLpPqNes8sEmc8xzBISke8V05aXn+9mC0JccbPRiHsFEh1C7JHAGubxHry/dygL5fSRN1cekVmJ4zLC4aqou5+s2KZn6w4Ph2omcl8WRgYLnisXubMe9vJrnRgalrba+quwlceQ1XLA/hrV5AnNIwKTNr/SmQ610OuQD8mR7nlBalsLPXAwJJNaVC1Y8DwZSetDGdDgEzoAq7NZnPhOF3aSqegyN0cUx3V2LYHaavVybKAtvCuE1DMZruZFvdfE3bzPPPLlNhq1XHjpatHWRhYYXdgL+eKMTGUksk5NL0dXeRbknqDygR+xJQ3DRk2bAPXBZf67KJri8zW1TRTmcGjuK70PKtznRKJTKdzGUAl+jMXcq1kwvcVNmYgXSTVIm4W8iSWxc2Cpp60JTCBuJlB507XfhQPSVpJvC+vUA0Mgrt56hjVtBQtd2K1TT+qiiiDqqePeSBcoYNt70qcI+2eUGxwvKP9p4rw9HprvzY3kx56IjK9Bt8lFJeaogR87/2exDrDEg4fyp/qqnIFW4NX+zeIGKin4dNS34VXRXLAG44cbknvnshA+INWPqMKEZaGgM89S9Yg7h3N2a7c6hPtWX6zJ2TCBqROOCTujljbH8FA9eea+TXoWH8oQegHFHjBtI9V29MBuVSn1V+XwlYWyw1S6DmBWo0HA/jM46yQEW3IUWStgEySw9rg3nvCguG2x+uOPHe+m0lI1URbu5gInj4IcEMX+cQa3dPBvj5r5Krl2vOiqLx+A6FDyYetvAk/zTg5CX6wMwSgffC1RGsrrrgMo3Wl+lNnzAN0jMTVJNSUJl6VMl8YUAc6MDSbWFr7hKU7YSIzp7NvSLu8YH34Uh7vHscrlFSMJYSq5H6lp6RzkXuXfF7DIfVXZ9RI0d9JCbIe5gHYd52q1bhdFs2rg92IGMW4JBgBcLHEK+/buuCMoNDekXjsxujB+r6mNLDNNR0jJknulvFsp3lS/NWnNmi6xL3PVDfnowW8p/sHVcKv6Xy4ncB2rRm1BCu7fOOAUNKYMQZxgipfUvxP8l1Y6d60fwW3Ws9+Na0S5gnXB2tNBg7D1VSgUUlmWMVJ1zzdoXZFG1+e54d54y94mKts9Cxz752APBA+Fz4CtBGRMIuA1VwvhGxU6iIJjKASq9VPddadAeF3sH1uKapqmnIUqswh+wxEh19D6m9tk5rqg2/uJivcXpzs0LunNC9DF78C4WWxn3uy8yKJ7AYNCJIAvo/J3VDwxWf4oD1VKjqAAxVf7b7IQGZfyLjkaBjdO6HgImItdjeT2WWgX6e7aOigP8dXSqVuhU6BHnPD4FJ4YiYCVDdXxjxDorzoZMIVh/1VD6/c3Iosl2Vvuh5gj4stzzBg0pgnTaNuHze4J4vWzHQ6CG1RjUUzHZ4nrewxnSe5YbqP1y2UBG5Mk8eI81XVqRUe/YjeXEhQ+7iCvYPecHTehteivwzODXq/jvXRNZVR9nIr6EvVN1mmLae1w7GOXWUzjqpqvUccT03InfUrMz4H8CZNnVUTBX4540KBvTWLgcDXdQIsX8Gk1B8KeiqojV5lEedOTmZXXO4jDOGDKtLzxgo0DD/Ody5+bgil3zKWRbDg1by3MvovGl7EpS0fmhOv7JTOap9/gRz7x5HbfnLkYwzdhGKWMvlA61PalfvawklSu8MZQAdu+3nOt8wsPnSp7/f40T6U4o3efzFuriPJ68/BnFah6k4oubrFFPxTttuJbPFGH6ejFhsbdm3jpyL4Et0Bt/35DXVqstAUrXStig1Knq8pznvbThHgs/5i8EgAVLCYPLNlwktqBHeK0w8Pxrhc6SavHyvVeptB8JdQwy2aHqNk3vN+3NtRf1zY+Zq/1qfX/jqX2UG+r2tDGkAdtlFUqqPUAOirOtFrF67PyJMe/kBrzvTCyW3GI5XYVA4ApyMAZLjUpbV/d7hiGx8DKGWmONtAIhZLv2eLniA8ry9cGL2cSQddEIEKi4veB1GiWn16XukgRYT+fV7s+MWj7ts0pct74LNlEZ2B8vy99LxDgMr1gnq7NGo2H/opm1tKHJ//iwKta42/YYemiccGahu3V19LUOqoe8VL5+5NLMfNDTgSuH9ADUk+E9wLOtGbqyw16wttSdTt6tnF1DlM0cb5xqZdHFu07w4LbvNVqaWUVeoGnCvvDIIufsHvoYzvsTOqgMHh/YxfYJs/eFbxNi3Mp5QGM9QFIKHfLVlW5KKnL1PKzYCXtMrNgC8F5iaUQhBNe5VtZton4DKlSSrNWjFVMb/3MqPxCIHmKuJNcFWKNaVJei7NQs/GcfmZiXW/Mnl9MQmbCnZf9CATPOo+3Qlu3NsEVhoem7fGEC/TKIn7UArrRCiZ2GEAXevpaJOsH+wZ34V7SdG5LeNoLR9+3g+2h0L2jgm7slvkgW01qio9STFUOqI1jqLIFc54MMyk8wil3E39pdxlAI2F7oAbMk7+owar8/gyac9tfHhR2nhZOUXnUzo6QBmMyKXtVZPJtj48Necyft702LGcqlJEh3pOFyIswiDA8tOmwm7Z3Ttdc1jaKXX/+L0RrZ0/FWSJOBWwJaNiXgMSurnY8cRAtXJ1EKtKHCAerF9p7rhkoOI9N7AnPPlAIHB70SPBBYCQSRjMOLFRBSWjLN0rpPipztj2Kcs6FrqJnbQTIPVNBu/i71vbOAidP7jL7WV66+7GULrt52sKNIwYTtlsfDGBKcK6Hz3c57IembC/YkxM8WOJxHxPHEukYbBfdDNJ1FJtvokDtkfjrX+7aDiCH7LU3d/BCVAQWjHcXmAmywLD1YGKL2dMbjtkjfHIgCU2llPwgVjRvIVsuixjQYxBdUi63LlEMHL3b0Tq5AE0b1y8ptO9JBaEGVY6pljc/fkhflrl8rUr2qpcauhOd2UuJJKwajoMowJlaA2hFKlKGjiFVURmMbDA7dpZlFdG7pp8xta1nXi7IlRK8UB9ZlXA9uF0ZKUkbKPbhmPYoihXhvMUQaSAqQIa+kHN9rLzfNFYr8USU/f25w+iPBnU2Q6Dcs9sCtQj+7mknwDrRhVKCgJra+bx8WwhhVX7OB8Qdc+kkhTH/X8z7sGlTKBufze80WnWSOGGhGEZCtyNy292zZjOdmFbGBdPZ747SvZHZjBnCR99bwu0Vot9VJo4WuJz/1JnWTzuOsUkes2DtejSTYlaqSK/sbozYENAyscagLhmSnz3E5n7A/0qCllOim25teJuAdAsJ4z1Sy7y8PLB1AWd3hnXbNPhDCjbjUKN4OWqYc5WXjN89ZI4fb9bXDD8E8fvxvEkMPyAA9rmYFvbG89YLWth+Iyq9ryptQ9XylDN05Nvc+OPdfvEjK1WK77tVg15SakmVJ4W+S7Z4sAvG6TlS921Prihgb/j2sLwKfF4os+5Iyvv6rtO114Q10zbGw9nVPKX+WLqMBzhxLPe5LUgFvKS+a5nZU/9Xk5cn3VO7yV1W6vLgmIxpeEfAjZVQzKYz771p5RPhA5l9t/z/j7pAtbmWIStiCPDhMr90U2tfv8OtbGUq/rK8iHPkxnZ1LJKkzQMeXnsEa9r+73va1fWTGlXCF2UgM2cQVTpe+w93OaKbl5clMwNEzW2ZeVkfjJv/V7dCYOEXH30Oy9y1TC6bS0jfsPxdJmMXw7foFxM2D6/MiScrU/bD4CZ50S64Q2exmWBHjxxy1xM1jBcV6J/6edegLh930jca63a1Lq6syRSa/P9Rx46BtzNWtED+ov8NvMy4gjwUTqUnPIAJ9dvvYULYAWTqCq8HLx8RdABWX7VSOkSzMpF4xFHyH7G7Rus051qN8AuOXQRlwXfZloJGdXE/EYMdcMyU5PBEON0PCXY/0qOAQQhzhTWsohf2fl7EiXucMYX6hhKDP11TJjD12bRFmBO0wIaMfLakOuei8F1Yr8PsMtDFRUE0WJTxt85dKlGtxdSpWJ12gBaZer4McRYnbHXhBK2EGAIBiXPgmhTEn1Ytnr/iddOXvnBrTszkoMhKW8pxa/9YpbAhhNHKWtg/k56O54HRL8aFCOIjkWIc/sO9rpp1t5zjMa23px59xYdAAqNKzGNP83xWkV/ZHlxh6Wg6PuEZIdnj/eniyd/QKkA2eIq/hecF3dymlrR3JGcj3tkLkRJ3p8u09pX9KMFzUnrH2Ro7U3ZwgiNmd7fMbI9jf9/iBEp1BHIdHacHHTZBFq+2qO20dOBJ2/iPYZXO33XrtAzKcofwE/4GSCouMXLhsaUch9KI5DQ7yjvi4EQqdsEqFhHg7UJrDyMI9XR4p4CVtJWmkTu0d+9T/9G7bOji+Awjtr/yDMGA94j2tt0gWyo68zo137DEPxhWeoA3ptaSDrt326KFV7Ao6/5hYI3XNVCf++Ordn2EpLXR97f+Y2npwMAtRMnPfpX+KuZHLit6s10fpfAPA2XxgTIfmPgdh7l9bm3lIZvf9uQQr8Bxxqclj611nHcczrhSfB+hu2HOJ4FQ2yqJdTC2zrbj/N4yRl9NaGeSwmwzFtfbqc657yjIvf2GVsXdcPT7iOXWBe/TXE/esSQdX7bBLceKzMlufeon/92JsCqhyPkURJayTNr8wvyh5KY/jkAMxXApNWjS6mrzc9cb9p+nOVmtLB8qY8MzmXlYCd8CHrhtwCNCtAZQLzQ5fZ3Dbu2K7LBRoWD3W0D5z1rdFtFEiST1Xq+cVtZRmkSKXz1ETfIAZBgVHaft8Vsl7zE9a2iyh66KePyjQmcwt3WjoKHgEMnt+35Zhq2Vf8m5e7wwazWd427GH4+zGHpM8kPklCqrvr6nwQIyZS1pHfls4zo3HYGS3rkg0xcauVSe7ajA4BbQWq7T+2NN7qu8y/7sR+HAw5pXNvOvVRWa6SwTHg78FRWa2vwdlehCv9fjyIzZY8Sehtbt2/xa77zT9ffaOjs2w7ed9B/f+QAKDxWXsGvE7Ot9GBl+qfrf2h42m53962cObGG1XpLbYf9LtK2/0pGofGIfntEatjKmcv5mcJQtqNbOze9u/NfySg0Ig//tFF/K2fmWtc8+CIPbytfzLcq9vp4w/YVJ6ktnHWbXwTjrjJsOxLeu1Wxwkd2bQ83d7Zy1hvTZ7HryPZgy7VVsX+G/P/mkJt76nSLqM6H6QUi9j6rxFNqLejwhXoBSkmU7zNPqiT0INTmgvcf/nTcGgfBgzHDKCUHsCdkto40i4pFw8kpmNUU6ty/aJsKnB+hCsWUpHsWVGV9OMcrorMdVRJ4qNVoLEu46mIC0vLW2jpWDWpoy4F8eDN3o3Nksq9LRDJF8fjhMClRG0cUrhl+uEpldcAtSe7wDRvYq0E7eOGCpcYj55wcnu1H8Uhr95WUSB7+bRZw61enWQ+v1yMPfPkcKqAKnHJ++wC6joAOBhKrMUNNSK27zxoqxLpa7bW72Es9VNc/77f5W1HBQuRu7Aq0s6uf82Kz1zXu7uOxT2AKrO4LxPnEeXM2cz36lBUrJovVgRk5bXTyMVnWxlQIob9jLFotSDbfqWqQUPksxjFM7vd5hASoFVrKZwApcEzFJ5xCOwDsVx4LXWQAshU3+TJIsb1aX8pVq2UxH/1QsuK7LmGtFifPqiec/G6H2JsCwgI8+fxT2EFYWrB+mQulQJHmhB2cGVu2M6scmrF37HbnYW5WbFm0457ncUu5NjQqu+g7j3cT+sh+tavO/vd4NyST8q9bnFUHI2+wR0B05l7rgXTgZkrjeYaTbAXjr7xiu+t0kcKD7yYc8p4SNRKZQGy9ZUTT8AYRR3nQHRmIOH+auyMvXTl52GfarMAgcKI24ppZDyohf+xi9B4aBNE8gBkWhYH0vNoSbwYdtk7tFY56j7tJVnGvmiccpJNya5dcTAw/3leYT5ab6ic49Pv0zNiFZDK/hEP4AlaHLwoZMblV72N+Bn5XmVDOEbmf+6c1d8j57iL9PDBg2R+foYXnvly5VKCYNdWXngcJuifOtsPetAyferZbwmGmKfI5c6QPI4hNs5woTZEslEEGwQR6Vj/n0xpwmHRY5t9ZGXe8TYwhdPnHQq1pNQXM92UgMz4bkmqO3c2subUI77pmU1zqomPEoMC2b2Jh9FQZM9RTp30JFjeRbcW92XTMSZrX2cTwaRx8ItvWH5/uFzSMBUredcH7fnS3YQCh3c35grvgYEDz2vha86uxfNb8KNbAl8iD1Kkaws/nJ72m+zPjUpu/phI8i5kdfDri++WfHBeIIPgvTjOrC58Lu3O8ftSfe1A7pmdTjf6Jadp6uOFxlGRsElHiBupYkIDN/CBz4MLqvOI8z+qnIhPeTu3WJxmGFtHMMaPEeT8SyTR0MMdn42WwQXnKbyuoo0Dz08CX9wEDQ4Fv9UokrTh+i82ok4hraQl/xe2z710J+L0rfGsUMMNvsPkl4UnIfqZt8KeD9XVCeZKZgYcf5H1HAerMpRZFPjm795GZLkGnTEk21sVBm4rMW/QSJ/0PCti356LO/mQqpjryU+jTRVoGTP4XEmhtstc5/tEsZQsmM63/nlQy40/a/zfBU0e2V+3lVYH+rS0sW7a1YN2eEP+ZZfsG1879FsN49vfzSihFdE1RIlVdFeAdcfllMBigcGJl+5FySvI6Ku4ZLZwRDwZU9q6eQinmlypuiX/FQd9sJEEXWYRqz7CSaf5vskhrXsvaWdmvR0hbWgS3/WjhKeOSxaQTtX3w5EvlkihIruN4wEzOBIXcxbmfzkrfnE4obs12fCMcl5rwJiDhRMGXgs6tORKzbTjygh8d+fkwsAMH5YEr5X3ublPyg/uQ6wJbtHlT4X+c4K9fH/U8wnGjsHc7+f9piv5D/Q/1/2XU1b11ui2GF2If4qVd5trq19tgf++S7mkiLuc11tlpTJgGnc1+JIdTc+47S9gKKe14+1AKNaTZ6r8ZQtiZioKDqYsGF2RkP23fkdSHVlhvElEVOvqaSSiYWwtl19JVt3GYWl3/EqAbhjs/lyJVq6Xzzz0QPMeDVq9BjNVK/GZiitJn5K560hDeXZUC+eLNrjuw0dPzPCD61CCwdaJxgtVnH/0mCf9ySpiblHOPANv4sWR488H3k74NQojH017/w5OybMf/3z4w3eQWTe7ArHe0EPtk8153OQzSWidK/1D+MGYKobZZgtdwmZt7u9/E1EnmJs2en9UVpjt9jblgaOxvEjmkQ2PG59lsISVdGN/K0qunuWXSuKqIklaMmh/KbVyhNXP0rCj/Tz9/+vnTz/9R/Zz2XnwrsHlzsfVItCt/4FxjPt4x1d8httcuWgVOPQ4lTxz0Qn4i0u9XlkJPDho8WFZ1UBnAnq22QvOhUYsmtE7wf/DnpCDtHHf3wde3OAEqq+NPTDS6hRpbO5LkYZoJThyYeTxzlDvWpAAhhEvF9amqaWZSbyPAfcH4Y1MqvEr1g9xoxGPjgBiqaLjjbx5TT7ZGfbCUYpeJGVWYL924oZXIbHVKO7HzY5hPNX8bpqItak4UPV6/6I1G9R8ENCuOR77Ye4/CvWFvnUPRWeWKwrPVsz0zsBoBye4cGrPlhtPXWcIZQKRBbVvP1oLkeCMAMkK3K8eGrahJPNtP+U2CD9xIleuzsbIPysrXqmM8zPb4Zkp9NGG/ylLXp8wjeWGoCCyiINtPvH5UNlOvRqcMA59lm2qyq5SYx++lFlkyvUJ1o/6rAfPm3ABQH4Dc6R0pVxn1jDiaPUAzi3QDKMr1qQwTPBrySGvWCPBZn0mULVW7eq+5sOuNt8k+TBfLwhCLYiE5frXMNgMYx5tPNYzAZqZM8j39htWaRcxeA22jmVb3L6EplT2OH8eG6+usS3R3nNjwC5OjtVP9L5FLlFpsYPK4VrSWZqbbjJ2OAcMZ/7SsFeKSkuTye3XngP6BJSI3s57k321kbPb1ymSruFQQELDToPPMe/WXkKBO4AA8MrDWrxM+87Jmv2Q/zXzWmfPNLjkaz1tHeT944bcJ5zXBTpj37HC0EQQ0XuhkuCFpF3FTpPeEI6C8rXXkuANLOXUHbJIZwuuayuLkUA83SJp0gh9DCJiZcA796HwS+YKWmyhm/mNLknsiuo55jCTLgEdLmCE5NtyjFySF2oqdA3ZbMKivmlozxcqHdJIO6UHTiHwDBwETuPFXwjUDPtGZpld4N5sWPcEVVgFcuMSMy652vBdA6MBa5hc5GRcnVPxn5WgsoOTdlmIEhWT26jEcZ4u9UD+mwNb0tarEu7PmnW6JsLqzpEXbTSDe5qMqV6Me3MWRobw+emICEpaD69pUk0yImGh+NTAx4dPiKdz1DhVJmK82zQ0MWm/3bt8hmqrGmiZ8Jkkid0G15noSjX0x6tmlJyi18OVBpx4PWstRhtNVVMvnlB9Ysgim2Q9O9H9hPzNeT6DzrmvJVvWwQx8nX9E6m6GeXU3lXm+oDApyRdUvGjSZtDt7gWkeOsm7rUbV9YskKyFDEljDaGIIHkV7XLS+jUsHJeIVhx0AOrLbC5bhiN2EjFD+qoCgQAwYX8sbl315OCzO5RJNerLUPiAy4T4dwu8xaovtMiaNF+9rzZOrZ6vyNY2S9tBcvnsWRDX+238ZLo3c3U+NniVhaatDTGc5nwwkV9A8RfIX8SLFNxVlgeG6ndTZuQ1KSC9+Q6FD8+z0M9V/6VADvzt167Gwtd/nv/O7KKnFX946R49mZO+gBh84I6iH6nDwoXHFkIwkeQ/roSZFukwn1L+s0lSv5D9D8VrIezBZUTOdIBk/swYpi64P5NIwapdaKJ+lidRFhy5Rj4+M6iQF0bwJ4C/UZYomXr7uzsHQ7sfK5E8/f/r508+ffv437kc2RBgz1jtC3ZohJl7G/Zpm8A8mweX0GI1tM2juTs0Iet6cd4dlryXNbbINEIukHDrRYkOae1MM1T5cM1ZnZCqieYRwpK5Q79JOTtM8WrHfNE/AWVo0nY6e5glTqZuY3pwXd1jEjWnNxoh/jC47xGkYHEwz2R967eHSQ+GUi+a2Ya4vZ80jWfIaGmiWT3sHK8qdqUcQaebpPctHTupQlD5Cc5SZZtEDpymc/k1z5/Hfa4+4suhEpWhPANET3dwSKZxq0jylqrlxLsJoJ+ehP+bxxzz+mMcf8/hjHn/M4495/DGPP+bxxzz+mMcf8/hjHn/M4495/DGPP+bxxzz+mMcf8/hjHn/M4495/DGPH+YxNxohuW+w9tvQ5F4RjGKj0ZPf2nSuPKxu7csLyPmZyxSuCtQP844eMvrHYkQbX9j2tIRyb3kjVnbu4yUDN+uA6eyd1ZVy5xmN082DzxxvKskIqKFuDnvv93KqzILwNjjgpchP3zu7+P/oUkfzG+axE/GjiF8+KHbkP32fjEdoupSV3eWXextN39/hBrFrvZD+lZStTvdF56SJc+6/3MBoy/Cfvu925CgErnGt4xf+dLn/A3/mom6lh9+d/IWLSNuRKOp9iv9Hf/ituCnbEalGXp/cY7PyZvKuwPrIZC0egp+crcZbD/kWmBTYFDgWwG4bav705bybVqxlGyuyhM/7rXKnsAiioxqpP2ttrWSj+zhaYC3AJXC4sjQqC2+0ROnSdrHIt9bFu7GrLuUgjhcHsdrPDEe/i9l+k2cdE/VmqgKfx4gTGheWlu3Qk64Ir4A26X0vdC/EKFwnYb/IQNan0qeepK1fNxEy4pLvJfWNHl5YRwZOyiStqI5X4v0QSnKYTUIFZm4QFjghlkTC15O/kKgX2Gi0KY4vKztuas+NPzGou0Kifv8Ylg+pthn1r/7CTRInYqKDlrJQKvi+jaq2VnaYdIUEccgX44DxSf3iPJ3w4JPZ3V67TcitL3W91t8vDQ1ePvTgPIdLLftUjNT1WQWBjamzjqSu+eTKiaU1v6/obJGWw3yA5cQ3zQGSkOLwTlLS8FJOfsxIjD3m9a0xVmREzIkggQztwPrVDo+6Nf/WBWXs0l2Pj6p0mXmr6GECPB961urI3DsIW3TtcqHHEPcCqNpPv+whdiJo90G2uusjAHIq2hEdOV6VssBD6j0Gl4ULiae1DVc6CvMrunQFJG+mJsh8vfXDsHrtBJnOewxVybqee/y5M7nSWitdC6VEmH9cMaigCFS8DUKt1CgoI5T5+XDMjKNYIQ2j9qMDXICmvY/hXqmlqlFmB5GFfA9kdrxfa3ZNZA4dJXMXjNuxsbTUhZPPvo4jid/NCbT2a+V2YKspk4kMmo4Lcnbpe+rmy/2iTsdVq9MWXSFR0jG9aqnRfcxBmP8UhcOPw2JR0l9avn+fwVlwtr+6pW71A+401msaZTG2cM0G+elzF4IR1KxUgz2mGMqkxHb6gqTbAPxJO7BqcOcZSewNohaD6DzZ+c7BnX91EsIaJN+mM0MHCNNCdInTX9OTFeC4jsq2c8uyo8tvpgerrsefrggK5TeGq+DZZdj2J8g6qUgQNxWbI+AEju92XRX82reDh/6hV0FPcpxXzeRArP/URuLkDc7oPeHhGkZcxK50oIPrBbyNzJAGm/54wTMtn1Rsss/cIBx/Cph4/7ibYdlJ08SAPsJ6paBD3CPL3C8uh6skvHC+4RW6fNrY3u6AZEJqQj4M8Snue6AMDX6913mcxK6nhkJWVhurjfjU61uGyJlEaPEfBFgBgQM++IRBDTbB5jHNzDZ+YxQXYOaUMLCKNPIopvLucPa+wWfLfV9X1j7mqnrPEQTAb5ItDKJtCPHPh790fA+Qh1YnO9CqPchPMxc37sjWdFId9slbYY1uxpDM1+OuKEik8NFwMB+fZ9aYwjq/2mwTe1x0+WdLcHTmCoSE+joABpR7R+kyouuvxxGB4ZiJjaiFVdKsURmy9QXs1lTV4Cw3SIC8gpDHrLTIyyGVF9tzeKLaa3dJeI8UFSDgyXnmoVoeX+QrUildx2daf7+ExEVqrs8u+tkuHsllf/9pVEI+6QOsgjAB2cDZqJ0Qr3LT6C679JErAGOX+zVGQfkZYn/lkismjS9aXTgkcz3fcb6UlV8U97zjqkhentc9ef/6F4QP9cxh1+q1Y+KuWjOdnekoQMuVJMvtDb+T6ybDGjWwcdrxKH2hnXVWbcKyEM6zOiSTWE/eSMJDySQYGA2d1rURTRmc/GoSJVDde+yKH2pBFCetMnvZpauoZzDAb73Y7m/FF/8ay9K1kUHoRMWC/xq72yQBeaz3qh5FFTZ/D1+W1+gOkwkXZnZyTHUVWyrSDV94XOpXs5FqMTyY1DAWmtaa2XvL2STQUerpcsTN4wIRCZqrJIJDL7fwxOIAJC5DX5lr54e6eqCcr/O1AnQJ7JF8adSy6nUrwt+XcxMHvLsi6fu8kCpEcx128rBc1rezjAHW7cX9vlpfKpeVJ0f4YBy4V2IHFH0Nlz7oSroJays5pFgF+KyAoZ3hiE+P/71B5vQBYt6LoKDI4PfTvu1ryAkQNAOirJoFndISCHjr2OvWFoZpdly1bIEnLJYU+FmvK/vwThI+lbRFYBFVTXJwNy8+O6VRYglfNVyeP3qtecyNb4xYMrgCWVLwKYf1CqOIT0mcu8P194ZPqgcM7r4fnDaj3OV4gCOjrY779K3z5qTlJg4DV1ajyRuQqd3C+jvYPo6jbrfYrZMtNYxcLYKaFZMX4gYmv3y+hRD5jg4O09/ySNRSw7uDh4vADg6m7GmPfCHN2GXLySJskyPZTz+oMzWosyN/76l7Cg4Wk4cFSgumfcoaLy+ZjYpBUQRHuBU3J339/KegouguYN0rfqUIxZ6ziteTXhLFqAdb9at8bs2yTs/f0lfO/drmtqvkHGZR7M0jyK4qq11I59enK6KeoeKZNFfJXgwghVcfeo/rx38qdiri5yf++FpKi9Qc9Tvzz2OAuzRlalrNJN3SH2kYkbiVNVNqNAXpU+EdcCRGQWqgszcMPs+ZBtm/Wz0q5byNmQNB4xrp1UZRuhNmoVTP1TewCJnuyvPAHoKGGJrhnZOKb30lWVI3qfJ0lLQqQyOfIE+QbqF3Sjjubg72tTnwOAys1HZ8HxytwzPZO/803YnnwEk+gF4upmVKK1lbv5LBjcrm8BY2i5tsFNBcc+PiaSuHa09SfBq62mYTNCSeVJkOdOwvyzC8pzN/ecNOwitKLFhXyTTls+kxYDiqU3Fy73M3k0vJYkAWXq/lBFUJIDuA7+Gk6fVUtZZ32Kcbrz1uuCSbEvheo3VLJnW4J3tvdWh0w70jnkydIJ5IzA9F1Mp/T6HSe41DYpyT1gv4gkGBjjsA9HFuhoCrZ4dNHNeSkxPKZsLvyB1+Z3Zu1Uz+7lOvjuewjyL0MNOKPI1hmxNBar7T/bevGN6364anZHwsQlWGZPo9tMNgQzJVNLrr19vqXfn9RoLFDsz4rkvwK8H7KOxp9AUpB6nN7gmf3KwyGV4/2UPKdlwYr5qpqnFDXcj0KkQMnv8a7wI3Uxl+mfji3yscl5xsZ2XGhaLxa8rJ8tc6BbM27E6zpTc9o5tx/Giqv6765jGhOuXk052X1tvbOifdz5Z4ULykXwhdf/JMxDJyJmpmUDbLqaqwp3GO8LjUKi52d/gmmbcRfgCdcorRvP8FeqD98zvEEQaWAnmP4cEaCvZCr3cLbHTj6jCLqUTXoA0UdOOLAt0RkcdaVlZYbMqpLCB68t245U69/RpGycoVVuFwl95ubzlHNF/Sf+l1RJGbehunRVUFskyAv9TRU6d7CRatJ6nS1nWdJ7zdKoAL1j88riCplLRpX2zneacSAml/NRA8vtd7QTS05rarYpaT++qMm3ymak99jlxKiWxFjR3//m+D7a7TfV2nOxq6PtbhsTnp4S68lyWvuk5t4VG0pYpIKq9b1MkarNItKxF69L7r/jFDssueA8dzs2arG4cs9Yh8hpTBIdx7dOmG70n80+W+8nYC7ELZVaPhtqmnNwPdISqzft/vpipAN2RFq1adMyzD67xHzxo9TevOhS5/jeE9VSHzZN8Mh+XCoi+vX7lMCNwqAA5LewTNO37jA9P1nsZhrw6KYSLqoIygJ5RMvb92Y8YDw8te/tlIWX7gsIUf0oYY3Ltp5kN2VboJh/a7zC6UEu73oj8QLTcHg5RO+3tIeiV12iZah1/Z7bTPKnp6cSARZAogI+sTDc2iKwP8A/uJW+qt5J6GXWorjU/eZFYmqFdvfjHb93pSPMkqLlXvbVbyeQAyrdpjehCLrazqLMd4M2pXd7qlXaeoN2Da7L7mLc6Lm8GJNcqSFWDFHUFR6cAL7Z8c0GMhmceBAQvvRGASJ9DyT5zQdvVr+fVVq9STrB1q62/VVmYLmNI2l3JhEtJLtdVMj26b7JNwS7LaNekDuGpiCsBX7tUaxdbxDnYUYqVFHpwxxO+52um9e3BQEX61u6jNdz9r5+SXiVsCDt+dMGgv9dZNsJoYEtIZedPOxpZjI8Svc0nyCWjukfzrKFQfV+I4fsD7wchRKLQdckaM/rkXug7H8sBZZZS9bG9wpp5ynQs4y7obEYbIvTtUmUzwrC7Av8gwc9ddSnqjPaEiDrxBgRjnvQefOPEwNXduoOs30Pn4mhJ3UjKGVItBr8/iN4ti8kpjgHdVhLoDDa8ovD7MDpiwv8Ttp/0yFaohFDRZXrO6Mujd5oXz/7pbeF9RdU7HcFE6EH5VccwZVdX+6e3YRuBcKeyr2L/XAzY1VNQtFz5x4OQj+fufRKbld5j3Lj7GzS/DoLUAdtBJDwvD2+/o+BSrNnnr53lN5GdvaKWf28yR+XvUd8brmiIKtv4eRr0Z6m3nhUSluU6VOvwGf9Yuf7fFIhJDc3vqdMeShOxjQ4UrKRejK1FJ913MSv9SmeztGVONOfXjE+wrbw7W3Zx5k6mQ65VWcha8Tq1cFI6yA/RmDW6PtTyUbz8+4K3Qf7u3m0yCkg2+3c2kN3zJvyFVaa6lPYXZFq3bLbwjjIxNa0+20FGui+Voquy1Mzl3XccIKjAyGek3qPpfl9MGX9o7WOWNM/8b5FWu+FxS+r3XKCz5sqRCm2Ki0cfbrowg1CK/roRKNSQu9SREyrptd2bccjwFIpLuvP+BvkeodnyeKGa+5rVWGSePXRqE1edMQLFKmAQ+9bT8uPS83eEUX+Mi0iV0iiYO57ZmO0J2XQjJXNwFIrmr137UkLW2m73jqLK2ni5TYaPiXv9dEx5UnGH2pZQwECdTQUbVbeoWYuyiVeTQIon5z3SRx+PeNaVVYnxkcPWbuPqgk+LhUANJpYgks3qK5/pS71iwDICPfSh9rePz4i6maOKwJ1/R8pzQQgxHFvbmvx96zzr0ugmL8YJ2ql1f9SLhYuyXNpO11rS8vEVtAnzC2Fa9vqZrOfAqb66MmfBtOB84TSTbkMpt0Ov9aRsJ6Xlv06fwm7P4+6y+sYknli3qly1Ecj9gU9d48Hi/h5X0actzGR6dDxDcV//9OsreJk4p7JQdzD7hlkFqJYQLada2lmqnck0A+WkkHhFdt1SA0l7ouj1TASVVyOP9keB9+yJGK7sn4zPBRU+Q3qcPoN6njh3lbFOeVLTEfd7w5cNA4Qng71dCe+2PTT2ycsYhIXRpGdxBKYHfZtydRBymj9oXHqDtc+FzHbEW7zZqDcIHEauJ90ECq61ni1I5kA/lEIAhLxheY6CuAr914mDkA9O14jJU/l3C38dCCcvgdul9rGFR3KfVPg51axiJr1geWQgFjPZhDyuhBeGSIWmvbYwsPTnUcuNSNxoF1hs/Tfw1Hx/TqrHZJZ+ELXmzdSKgok3dYGNFa20DQViGkQgCY0UAAN8inYoasfuswNCgLwaSxCvvXjOrFHQwernGrXdod/gvEx05TAwgpc2/nshHyO/5ZYLCUv7b7WsJRr/OBzU826nBxryP6TdPyEwgNfIq8uqd4F8nXF5PMgkfqRp7ZmK983Oi1mt3lMWANeqQzE99zOnQP2Ibmo+wWdf86XNz/96UXRnc+mC2bx0ZZwZ6bHxe9FfObegfsTajLhsCbMjLNuRjCjWT7zLo3yyrCPYRCSrbJ1MgrNrHn9rAGEHzESY2EO/FhTbJPZEMOr+RbIRJmD5cPG9jjbzjQcTcw2GR8ukdlH/Og/S1izRtQ/4vUEsDBBQAAgAIAOpwD0vNiDXbTQAAAGoAAAAbAAAAdW5pdmVyc2FsL3VuaXZlcnNhbC5wbmcueG1ss7GvyM1RKEstKs7Mz7NVMtQzULK34+WyKShKLctMLVeoAIoBBSFASaHSVsnECMEtz0wpybBVsjAzQIhlpGamZ5TYKpmZmMIF9YFGAgBQSwECAAAUAAIACACDgI9FzoIJN+wCAACICAAAFAAAAAAAAAABAAAAAAAAAAAAdW5pdmVyc2FsL3BsYXllci54bWxQSwECAAAUAAIACADqcA9Lls4Pj8pFAAADjAAAFwAAAAAAAAAAAAAAAAAeAwAAdW5pdmVyc2FsL3VuaXZlcnNhbC5wbmdQSwECAAAUAAIACADqcA9LzYg1200AAABqAAAAGwAAAAAAAAABAAAAAAAdSQAAdW5pdmVyc2FsL3VuaXZlcnNhbC5wbmcueG1sUEsFBgAAAAADAAMA0AAAAKNJAAAAAA=="/>
  <p:tag name="ISPRING_PRESENTATION_TITLE" val="1.10信息化教师说课05PPT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自定义 3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59F18"/>
      </a:accent1>
      <a:accent2>
        <a:srgbClr val="6DC01A"/>
      </a:accent2>
      <a:accent3>
        <a:srgbClr val="5EB408"/>
      </a:accent3>
      <a:accent4>
        <a:srgbClr val="8BBD1D"/>
      </a:accent4>
      <a:accent5>
        <a:srgbClr val="8ABF13"/>
      </a:accent5>
      <a:accent6>
        <a:srgbClr val="ACEB0F"/>
      </a:accent6>
      <a:hlink>
        <a:srgbClr val="000000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1998</Words>
  <Application>WPS 演示</Application>
  <PresentationFormat>全屏显示(16:9)</PresentationFormat>
  <Paragraphs>271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幼圆</vt:lpstr>
      <vt:lpstr>微软雅黑</vt:lpstr>
      <vt:lpstr>黑体</vt:lpstr>
      <vt:lpstr>楷体</vt:lpstr>
      <vt:lpstr>等线</vt:lpstr>
      <vt:lpstr>Arial Unicode MS</vt:lpstr>
      <vt:lpstr>等线 Light</vt:lpstr>
      <vt:lpstr>Cambria</vt:lpstr>
      <vt:lpstr>方正楷体简体</vt:lpstr>
      <vt:lpstr>Arial</vt:lpstr>
      <vt:lpstr>Calibri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3</cp:revision>
  <dcterms:created xsi:type="dcterms:W3CDTF">2019-12-22T06:59:00Z</dcterms:created>
  <dcterms:modified xsi:type="dcterms:W3CDTF">2023-10-27T09:03:40Z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627F0A3A947546C1AD38CD735886BC1D_12</vt:lpwstr>
  </property>
</Properties>
</file>