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3"/>
    <p:sldId id="299" r:id="rId4"/>
    <p:sldId id="287" r:id="rId5"/>
    <p:sldId id="301" r:id="rId6"/>
    <p:sldId id="303" r:id="rId7"/>
    <p:sldId id="302" r:id="rId8"/>
    <p:sldId id="288" r:id="rId9"/>
    <p:sldId id="305" r:id="rId10"/>
    <p:sldId id="304" r:id="rId11"/>
    <p:sldId id="306" r:id="rId12"/>
    <p:sldId id="289" r:id="rId13"/>
    <p:sldId id="310" r:id="rId14"/>
    <p:sldId id="308" r:id="rId15"/>
    <p:sldId id="309" r:id="rId16"/>
    <p:sldId id="312" r:id="rId17"/>
    <p:sldId id="290" r:id="rId18"/>
    <p:sldId id="311" r:id="rId19"/>
  </p:sldIdLst>
  <p:sldSz cx="9144000" cy="5143500" type="screen16x9"/>
  <p:notesSz cx="7103745" cy="10234295"/>
  <p:embeddedFontLst>
    <p:embeddedFont>
      <p:font typeface="楷体" panose="02010609060101010101" pitchFamily="49" charset="-122"/>
      <p:regular r:id="rId23"/>
    </p:embeddedFont>
    <p:embeddedFont>
      <p:font typeface="微软雅黑" panose="020B0503020204020204" pitchFamily="34" charset="-122"/>
      <p:regular r:id="rId24"/>
    </p:embeddedFont>
  </p:embeddedFontLst>
  <p:custDataLst>
    <p:tags r:id="rId25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D3E9"/>
    <a:srgbClr val="A1C450"/>
    <a:srgbClr val="00923F"/>
    <a:srgbClr val="202020"/>
    <a:srgbClr val="323232"/>
    <a:srgbClr val="CC3300"/>
    <a:srgbClr val="CC0000"/>
    <a:srgbClr val="FF3300"/>
    <a:srgbClr val="990000"/>
    <a:srgbClr val="FF8D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102" y="-7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7.xml"/><Relationship Id="rId24" Type="http://schemas.openxmlformats.org/officeDocument/2006/relationships/font" Target="fonts/font2.fntdata"/><Relationship Id="rId23" Type="http://schemas.openxmlformats.org/officeDocument/2006/relationships/font" Target="fonts/font1.fntdata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tags" Target="../tags/tag6.xml"/><Relationship Id="rId23" Type="http://schemas.openxmlformats.org/officeDocument/2006/relationships/tags" Target="../tags/tag5.xml"/><Relationship Id="rId22" Type="http://schemas.openxmlformats.org/officeDocument/2006/relationships/tags" Target="../tags/tag4.xml"/><Relationship Id="rId21" Type="http://schemas.openxmlformats.org/officeDocument/2006/relationships/tags" Target="../tags/tag3.xml"/><Relationship Id="rId20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-1" y="814746"/>
            <a:ext cx="9144000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三位数乘两位数</a:t>
            </a:r>
            <a:endParaRPr lang="zh-CN" altLang="en-US" sz="3200" b="1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96251" y="3067125"/>
            <a:ext cx="1951496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人教版  数学  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四年级  </a:t>
            </a: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上册</a:t>
            </a:r>
            <a:endParaRPr lang="zh-CN" altLang="en-US" sz="12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-1" y="1732051"/>
            <a:ext cx="9144000" cy="7617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4500" b="1" dirty="0">
                <a:solidFill>
                  <a:schemeClr val="bg1"/>
                </a:solidFill>
                <a:latin typeface="+mn-ea"/>
              </a:rPr>
              <a:t>因数末尾有</a:t>
            </a:r>
            <a:r>
              <a:rPr lang="en-US" altLang="zh-CN" sz="4500" b="1" dirty="0">
                <a:solidFill>
                  <a:schemeClr val="bg1"/>
                </a:solidFill>
                <a:latin typeface="+mn-ea"/>
              </a:rPr>
              <a:t>0</a:t>
            </a:r>
            <a:r>
              <a:rPr lang="zh-CN" altLang="en-US" sz="4500" b="1" dirty="0">
                <a:solidFill>
                  <a:schemeClr val="bg1"/>
                </a:solidFill>
                <a:latin typeface="+mn-ea"/>
              </a:rPr>
              <a:t>的乘法</a:t>
            </a:r>
            <a:endParaRPr lang="zh-CN" altLang="en-US" sz="4500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1"/>
          <p:cNvSpPr txBox="1"/>
          <p:nvPr/>
        </p:nvSpPr>
        <p:spPr>
          <a:xfrm>
            <a:off x="1755741" y="1139483"/>
            <a:ext cx="2077952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1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因数</a:t>
            </a:r>
            <a:r>
              <a:rPr lang="zh-CN" altLang="en-US" sz="21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末尾</a:t>
            </a:r>
            <a:r>
              <a:rPr lang="zh-CN" altLang="en-US" sz="21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遇有</a:t>
            </a:r>
            <a:r>
              <a:rPr lang="en-US" altLang="zh-CN" sz="21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</a:t>
            </a:r>
            <a:r>
              <a:rPr lang="zh-CN" altLang="en-US" sz="21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，</a:t>
            </a:r>
            <a:endParaRPr lang="en-US" altLang="zh-CN" sz="21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3833693" y="1142235"/>
            <a:ext cx="2077952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1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先把</a:t>
            </a:r>
            <a:r>
              <a:rPr lang="en-US" altLang="zh-CN" sz="21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</a:t>
            </a:r>
            <a:r>
              <a:rPr lang="zh-CN" altLang="en-US" sz="21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前</a:t>
            </a:r>
            <a:r>
              <a:rPr lang="zh-CN" altLang="en-US" sz="21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数相乘。</a:t>
            </a:r>
            <a:endParaRPr lang="en-US" altLang="zh-CN" sz="21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1755740" y="2083227"/>
            <a:ext cx="246791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1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再看因数</a:t>
            </a:r>
            <a:r>
              <a:rPr lang="zh-CN" altLang="en-US" sz="21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共</a:t>
            </a:r>
            <a:r>
              <a:rPr lang="zh-CN" altLang="en-US" sz="21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有几</a:t>
            </a:r>
            <a:r>
              <a:rPr lang="en-US" altLang="zh-CN" sz="21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</a:t>
            </a:r>
            <a:r>
              <a:rPr lang="zh-CN" altLang="en-US" sz="21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，</a:t>
            </a:r>
            <a:endParaRPr lang="en-US" altLang="zh-CN" sz="21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068635" y="2083227"/>
            <a:ext cx="2723411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1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就在</a:t>
            </a:r>
            <a:r>
              <a:rPr lang="zh-CN" altLang="en-US" sz="21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积末尾添几</a:t>
            </a:r>
            <a:r>
              <a:rPr lang="en-US" altLang="zh-CN" sz="21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</a:t>
            </a:r>
            <a:r>
              <a:rPr lang="zh-CN" altLang="en-US" sz="21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。</a:t>
            </a:r>
            <a:endParaRPr lang="en-US" altLang="zh-CN" sz="21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3628" y="1012334"/>
            <a:ext cx="784692" cy="791706"/>
          </a:xfrm>
          <a:prstGeom prst="roundRect">
            <a:avLst/>
          </a:prstGeom>
          <a:solidFill>
            <a:srgbClr val="A1C450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温馨提示</a:t>
            </a:r>
            <a:endParaRPr lang="zh-CN" altLang="en-US" sz="2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93521" y="1659564"/>
            <a:ext cx="7151846" cy="223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>
            <a:lvl1pPr marL="342900" indent="-342900" algn="ctr">
              <a:spcBef>
                <a:spcPct val="20000"/>
              </a:spcBef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ctr">
              <a:spcBef>
                <a:spcPct val="20000"/>
              </a:spcBef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>
              <a:buFontTx/>
              <a:buNone/>
            </a:pP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buFontTx/>
              <a:buNone/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两个因数的末尾有几个零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积的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末尾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一定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有几个零。（   ）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buFontTx/>
              <a:buNone/>
            </a:pP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buFontTx/>
              <a:buNone/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两个因数的末尾有几个零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积的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末尾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至少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有几个零。（   ）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964374" y="2046176"/>
            <a:ext cx="1051175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en-US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921941" y="2825204"/>
            <a:ext cx="2187215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√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56503" y="534230"/>
            <a:ext cx="845424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判 断</a:t>
            </a:r>
            <a:endParaRPr lang="zh-CN" altLang="en-US" sz="3000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9731" y="534229"/>
            <a:ext cx="403790" cy="445049"/>
          </a:xfrm>
          <a:custGeom>
            <a:avLst/>
            <a:gdLst>
              <a:gd name="connsiteX0" fmla="*/ 0 w 538386"/>
              <a:gd name="connsiteY0" fmla="*/ 0 h 593398"/>
              <a:gd name="connsiteX1" fmla="*/ 241687 w 538386"/>
              <a:gd name="connsiteY1" fmla="*/ 0 h 593398"/>
              <a:gd name="connsiteX2" fmla="*/ 538386 w 538386"/>
              <a:gd name="connsiteY2" fmla="*/ 296699 h 593398"/>
              <a:gd name="connsiteX3" fmla="*/ 241687 w 538386"/>
              <a:gd name="connsiteY3" fmla="*/ 593398 h 593398"/>
              <a:gd name="connsiteX4" fmla="*/ 0 w 538386"/>
              <a:gd name="connsiteY4" fmla="*/ 593398 h 59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86" h="593398">
                <a:moveTo>
                  <a:pt x="0" y="0"/>
                </a:moveTo>
                <a:lnTo>
                  <a:pt x="241687" y="0"/>
                </a:lnTo>
                <a:cubicBezTo>
                  <a:pt x="405549" y="0"/>
                  <a:pt x="538386" y="132837"/>
                  <a:pt x="538386" y="296699"/>
                </a:cubicBezTo>
                <a:cubicBezTo>
                  <a:pt x="538386" y="460561"/>
                  <a:pt x="405549" y="593398"/>
                  <a:pt x="241687" y="593398"/>
                </a:cubicBezTo>
                <a:lnTo>
                  <a:pt x="0" y="593398"/>
                </a:lnTo>
                <a:close/>
              </a:path>
            </a:pathLst>
          </a:cu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100" b="1" dirty="0"/>
              <a:t>1</a:t>
            </a:r>
            <a:endParaRPr lang="zh-CN" altLang="en-US" sz="21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14135" y="1445560"/>
            <a:ext cx="7134465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130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，先算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      )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      )=(      )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，然后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在积的末尾添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      )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          )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4135" y="2655215"/>
            <a:ext cx="7221551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）根据算式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43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15=645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，可以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430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15=(           )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43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150=(          )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430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150=(               )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4"/>
          <p:cNvSpPr txBox="1"/>
          <p:nvPr/>
        </p:nvSpPr>
        <p:spPr>
          <a:xfrm>
            <a:off x="3304093" y="1467721"/>
            <a:ext cx="504825" cy="55399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4289648" y="1464920"/>
            <a:ext cx="504825" cy="55399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6"/>
          <p:cNvSpPr txBox="1"/>
          <p:nvPr/>
        </p:nvSpPr>
        <p:spPr>
          <a:xfrm>
            <a:off x="5087086" y="1466931"/>
            <a:ext cx="506016" cy="55399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52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7"/>
          <p:cNvSpPr txBox="1"/>
          <p:nvPr/>
        </p:nvSpPr>
        <p:spPr>
          <a:xfrm>
            <a:off x="1226393" y="1943119"/>
            <a:ext cx="504825" cy="55399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8"/>
          <p:cNvSpPr txBox="1"/>
          <p:nvPr/>
        </p:nvSpPr>
        <p:spPr>
          <a:xfrm>
            <a:off x="2783220" y="1943460"/>
            <a:ext cx="994172" cy="55399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5200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9"/>
          <p:cNvSpPr txBox="1"/>
          <p:nvPr/>
        </p:nvSpPr>
        <p:spPr>
          <a:xfrm>
            <a:off x="2175005" y="3147939"/>
            <a:ext cx="1062038" cy="55399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6450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0"/>
          <p:cNvSpPr txBox="1"/>
          <p:nvPr/>
        </p:nvSpPr>
        <p:spPr>
          <a:xfrm>
            <a:off x="6438220" y="2655215"/>
            <a:ext cx="1062038" cy="55399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6450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4734557" y="3174587"/>
            <a:ext cx="960835" cy="55399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64500</a:t>
            </a: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89731" y="534229"/>
            <a:ext cx="403790" cy="445049"/>
          </a:xfrm>
          <a:custGeom>
            <a:avLst/>
            <a:gdLst>
              <a:gd name="connsiteX0" fmla="*/ 0 w 538386"/>
              <a:gd name="connsiteY0" fmla="*/ 0 h 593398"/>
              <a:gd name="connsiteX1" fmla="*/ 241687 w 538386"/>
              <a:gd name="connsiteY1" fmla="*/ 0 h 593398"/>
              <a:gd name="connsiteX2" fmla="*/ 538386 w 538386"/>
              <a:gd name="connsiteY2" fmla="*/ 296699 h 593398"/>
              <a:gd name="connsiteX3" fmla="*/ 241687 w 538386"/>
              <a:gd name="connsiteY3" fmla="*/ 593398 h 593398"/>
              <a:gd name="connsiteX4" fmla="*/ 0 w 538386"/>
              <a:gd name="connsiteY4" fmla="*/ 593398 h 59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86" h="593398">
                <a:moveTo>
                  <a:pt x="0" y="0"/>
                </a:moveTo>
                <a:lnTo>
                  <a:pt x="241687" y="0"/>
                </a:lnTo>
                <a:cubicBezTo>
                  <a:pt x="405549" y="0"/>
                  <a:pt x="538386" y="132837"/>
                  <a:pt x="538386" y="296699"/>
                </a:cubicBezTo>
                <a:cubicBezTo>
                  <a:pt x="538386" y="460561"/>
                  <a:pt x="405549" y="593398"/>
                  <a:pt x="241687" y="593398"/>
                </a:cubicBezTo>
                <a:lnTo>
                  <a:pt x="0" y="593398"/>
                </a:lnTo>
                <a:close/>
              </a:path>
            </a:pathLst>
          </a:cu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100" b="1" dirty="0"/>
              <a:t>2</a:t>
            </a:r>
            <a:endParaRPr lang="zh-CN" altLang="en-US" sz="2100" b="1" dirty="0"/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56503" y="534230"/>
            <a:ext cx="75405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填空</a:t>
            </a:r>
            <a:endParaRPr lang="zh-CN" altLang="en-US" sz="3000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649568" y="1897031"/>
            <a:ext cx="1318022" cy="717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3399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500" tIns="35100" rIns="67500" bIns="35100">
            <a:spAutoFit/>
          </a:bodyPr>
          <a:lstStyle/>
          <a:p>
            <a:pPr algn="r" eaLnBrk="1" hangingPunct="1">
              <a:defRPr/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2  2  0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1" hangingPunct="1">
              <a:defRPr/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      4  0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Line 5"/>
          <p:cNvSpPr>
            <a:spLocks noChangeShapeType="1"/>
          </p:cNvSpPr>
          <p:nvPr/>
        </p:nvSpPr>
        <p:spPr bwMode="auto">
          <a:xfrm flipV="1">
            <a:off x="1651950" y="2717371"/>
            <a:ext cx="1577578" cy="357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500" tIns="35100" rIns="67500" bIns="35100">
            <a:spAutoFit/>
          </a:bodyPr>
          <a:lstStyle/>
          <a:p>
            <a:pPr eaLnBrk="1" hangingPunct="1">
              <a:defRPr/>
            </a:pP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1834115" y="2717371"/>
            <a:ext cx="850106" cy="394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3399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500" tIns="35100" rIns="67500" bIns="35100">
            <a:spAutoFit/>
          </a:bodyPr>
          <a:lstStyle/>
          <a:p>
            <a:pPr algn="r"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8  8</a:t>
            </a:r>
            <a:endParaRPr lang="en-US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34"/>
          <p:cNvSpPr>
            <a:spLocks noChangeArrowheads="1"/>
          </p:cNvSpPr>
          <p:nvPr/>
        </p:nvSpPr>
        <p:spPr bwMode="auto">
          <a:xfrm>
            <a:off x="2647530" y="2725940"/>
            <a:ext cx="548691" cy="394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3399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7500" tIns="35100" rIns="67500" bIns="35100">
            <a:spAutoFit/>
          </a:bodyPr>
          <a:lstStyle/>
          <a:p>
            <a:pPr algn="r"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0 0</a:t>
            </a:r>
            <a:endParaRPr lang="en-US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Rectangle 35"/>
          <p:cNvSpPr>
            <a:spLocks noChangeArrowheads="1"/>
          </p:cNvSpPr>
          <p:nvPr/>
        </p:nvSpPr>
        <p:spPr bwMode="auto">
          <a:xfrm>
            <a:off x="4286250" y="1897030"/>
            <a:ext cx="1318022" cy="717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3399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500" tIns="35100" rIns="67500" bIns="35100">
            <a:spAutoFit/>
          </a:bodyPr>
          <a:lstStyle/>
          <a:p>
            <a:pPr algn="r" eaLnBrk="1" hangingPunct="1">
              <a:defRPr/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1  6  0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1" hangingPunct="1">
              <a:defRPr/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      6  0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4448642" y="2761073"/>
            <a:ext cx="143708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500" tIns="35100" rIns="67500" bIns="35100">
            <a:spAutoFit/>
          </a:bodyPr>
          <a:lstStyle/>
          <a:p>
            <a:pPr eaLnBrk="1" hangingPunct="1">
              <a:defRPr/>
            </a:pP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37"/>
          <p:cNvSpPr>
            <a:spLocks noChangeArrowheads="1"/>
          </p:cNvSpPr>
          <p:nvPr/>
        </p:nvSpPr>
        <p:spPr bwMode="auto">
          <a:xfrm>
            <a:off x="4506091" y="2761073"/>
            <a:ext cx="795338" cy="394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3399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500" tIns="35100" rIns="67500" bIns="35100">
            <a:spAutoFit/>
          </a:bodyPr>
          <a:lstStyle/>
          <a:p>
            <a:pPr algn="r"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9  6</a:t>
            </a:r>
            <a:endParaRPr lang="en-US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Rectangle 38"/>
          <p:cNvSpPr>
            <a:spLocks noChangeArrowheads="1"/>
          </p:cNvSpPr>
          <p:nvPr/>
        </p:nvSpPr>
        <p:spPr bwMode="auto">
          <a:xfrm>
            <a:off x="5301429" y="2761073"/>
            <a:ext cx="629242" cy="394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3399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7500" tIns="35100" rIns="67500" bIns="35100">
            <a:spAutoFit/>
          </a:bodyPr>
          <a:lstStyle/>
          <a:p>
            <a:pPr algn="r"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0  0</a:t>
            </a:r>
            <a:endParaRPr lang="en-US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89731" y="534229"/>
            <a:ext cx="403790" cy="445049"/>
          </a:xfrm>
          <a:custGeom>
            <a:avLst/>
            <a:gdLst>
              <a:gd name="connsiteX0" fmla="*/ 0 w 538386"/>
              <a:gd name="connsiteY0" fmla="*/ 0 h 593398"/>
              <a:gd name="connsiteX1" fmla="*/ 241687 w 538386"/>
              <a:gd name="connsiteY1" fmla="*/ 0 h 593398"/>
              <a:gd name="connsiteX2" fmla="*/ 538386 w 538386"/>
              <a:gd name="connsiteY2" fmla="*/ 296699 h 593398"/>
              <a:gd name="connsiteX3" fmla="*/ 241687 w 538386"/>
              <a:gd name="connsiteY3" fmla="*/ 593398 h 593398"/>
              <a:gd name="connsiteX4" fmla="*/ 0 w 538386"/>
              <a:gd name="connsiteY4" fmla="*/ 593398 h 59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86" h="593398">
                <a:moveTo>
                  <a:pt x="0" y="0"/>
                </a:moveTo>
                <a:lnTo>
                  <a:pt x="241687" y="0"/>
                </a:lnTo>
                <a:cubicBezTo>
                  <a:pt x="405549" y="0"/>
                  <a:pt x="538386" y="132837"/>
                  <a:pt x="538386" y="296699"/>
                </a:cubicBezTo>
                <a:cubicBezTo>
                  <a:pt x="538386" y="460561"/>
                  <a:pt x="405549" y="593398"/>
                  <a:pt x="241687" y="593398"/>
                </a:cubicBezTo>
                <a:lnTo>
                  <a:pt x="0" y="593398"/>
                </a:lnTo>
                <a:close/>
              </a:path>
            </a:pathLst>
          </a:cu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100" b="1" dirty="0"/>
              <a:t>3</a:t>
            </a:r>
            <a:endParaRPr lang="zh-CN" altLang="en-US" sz="2100" b="1" dirty="0"/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56503" y="534230"/>
            <a:ext cx="75405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计算</a:t>
            </a:r>
            <a:endParaRPr lang="zh-CN" altLang="en-US" sz="3000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  <p:bldP spid="6" grpId="0" bldLvl="0"/>
      <p:bldP spid="9" grpId="0" bldLvl="0"/>
      <p:bldP spid="10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9"/>
          <p:cNvSpPr>
            <a:spLocks noChangeArrowheads="1"/>
          </p:cNvSpPr>
          <p:nvPr/>
        </p:nvSpPr>
        <p:spPr bwMode="auto">
          <a:xfrm>
            <a:off x="1351025" y="1670896"/>
            <a:ext cx="1557338" cy="394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3399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500" tIns="35100" rIns="67500" bIns="3510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3  6  0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Line 40"/>
          <p:cNvSpPr>
            <a:spLocks noChangeShapeType="1"/>
          </p:cNvSpPr>
          <p:nvPr/>
        </p:nvSpPr>
        <p:spPr bwMode="auto">
          <a:xfrm flipV="1">
            <a:off x="1424880" y="2466265"/>
            <a:ext cx="1507331" cy="714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500" tIns="35100" rIns="67500" bIns="35100">
            <a:spAutoFit/>
          </a:bodyPr>
          <a:lstStyle/>
          <a:p>
            <a:pPr eaLnBrk="1" hangingPunct="1">
              <a:defRPr/>
            </a:pP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ectangle 41"/>
          <p:cNvSpPr>
            <a:spLocks noChangeArrowheads="1"/>
          </p:cNvSpPr>
          <p:nvPr/>
        </p:nvSpPr>
        <p:spPr bwMode="auto">
          <a:xfrm>
            <a:off x="1473556" y="2474600"/>
            <a:ext cx="1091803" cy="394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3399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500" tIns="35100" rIns="67500" bIns="35100">
            <a:spAutoFit/>
          </a:bodyPr>
          <a:lstStyle/>
          <a:p>
            <a:pPr algn="r"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1  8  0</a:t>
            </a:r>
            <a:endParaRPr lang="en-US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42"/>
          <p:cNvSpPr>
            <a:spLocks noChangeArrowheads="1"/>
          </p:cNvSpPr>
          <p:nvPr/>
        </p:nvSpPr>
        <p:spPr bwMode="auto">
          <a:xfrm>
            <a:off x="2539760" y="3290325"/>
            <a:ext cx="426244" cy="394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3399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500" tIns="35100" rIns="67500" bIns="3510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en-US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Rectangle 47"/>
          <p:cNvSpPr>
            <a:spLocks noChangeArrowheads="1"/>
          </p:cNvSpPr>
          <p:nvPr/>
        </p:nvSpPr>
        <p:spPr bwMode="auto">
          <a:xfrm>
            <a:off x="1435000" y="2842258"/>
            <a:ext cx="791765" cy="394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3399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500" tIns="35100" rIns="67500" bIns="35100">
            <a:spAutoFit/>
          </a:bodyPr>
          <a:lstStyle/>
          <a:p>
            <a:pPr algn="r"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7  2</a:t>
            </a:r>
            <a:endParaRPr lang="en-US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48"/>
          <p:cNvSpPr>
            <a:spLocks noChangeArrowheads="1"/>
          </p:cNvSpPr>
          <p:nvPr/>
        </p:nvSpPr>
        <p:spPr bwMode="auto">
          <a:xfrm>
            <a:off x="1351025" y="3287871"/>
            <a:ext cx="1200150" cy="394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3399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500" tIns="35100" rIns="67500" bIns="35100">
            <a:spAutoFit/>
          </a:bodyPr>
          <a:lstStyle/>
          <a:p>
            <a:pPr algn="r"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9  0  0</a:t>
            </a:r>
            <a:endParaRPr lang="en-US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Line 49"/>
          <p:cNvSpPr>
            <a:spLocks noChangeShapeType="1"/>
          </p:cNvSpPr>
          <p:nvPr/>
        </p:nvSpPr>
        <p:spPr bwMode="auto">
          <a:xfrm flipV="1">
            <a:off x="1424880" y="3211596"/>
            <a:ext cx="1507331" cy="357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500" tIns="35100" rIns="67500" bIns="35100">
            <a:spAutoFit/>
          </a:bodyPr>
          <a:lstStyle/>
          <a:p>
            <a:pPr eaLnBrk="1" hangingPunct="1">
              <a:defRPr/>
            </a:pP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Rectangle 50"/>
          <p:cNvSpPr>
            <a:spLocks noChangeArrowheads="1"/>
          </p:cNvSpPr>
          <p:nvPr/>
        </p:nvSpPr>
        <p:spPr bwMode="auto">
          <a:xfrm>
            <a:off x="4533431" y="1649496"/>
            <a:ext cx="1747838" cy="394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3399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500" tIns="35100" rIns="67500" bIns="3510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5   8  0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Line 51"/>
          <p:cNvSpPr>
            <a:spLocks noChangeShapeType="1"/>
          </p:cNvSpPr>
          <p:nvPr/>
        </p:nvSpPr>
        <p:spPr bwMode="auto">
          <a:xfrm>
            <a:off x="4545338" y="2473408"/>
            <a:ext cx="1616869" cy="47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500" tIns="35100" rIns="67500" bIns="35100">
            <a:spAutoFit/>
          </a:bodyPr>
          <a:lstStyle/>
          <a:p>
            <a:pPr eaLnBrk="1" hangingPunct="1">
              <a:defRPr/>
            </a:pP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Rectangle 52"/>
          <p:cNvSpPr>
            <a:spLocks noChangeArrowheads="1"/>
          </p:cNvSpPr>
          <p:nvPr/>
        </p:nvSpPr>
        <p:spPr bwMode="auto">
          <a:xfrm>
            <a:off x="4764412" y="2488887"/>
            <a:ext cx="1112044" cy="394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3399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500" tIns="35100" rIns="67500" bIns="35100">
            <a:spAutoFit/>
          </a:bodyPr>
          <a:lstStyle/>
          <a:p>
            <a:pPr algn="r"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1  1  6</a:t>
            </a:r>
            <a:endParaRPr lang="en-US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Rectangle 53"/>
          <p:cNvSpPr>
            <a:spLocks noChangeArrowheads="1"/>
          </p:cNvSpPr>
          <p:nvPr/>
        </p:nvSpPr>
        <p:spPr bwMode="auto">
          <a:xfrm>
            <a:off x="5943131" y="3251519"/>
            <a:ext cx="426244" cy="394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3399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500" tIns="35100" rIns="67500" bIns="3510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en-US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ectangle 54"/>
          <p:cNvSpPr>
            <a:spLocks noChangeArrowheads="1"/>
          </p:cNvSpPr>
          <p:nvPr/>
        </p:nvSpPr>
        <p:spPr bwMode="auto">
          <a:xfrm>
            <a:off x="4764412" y="2857423"/>
            <a:ext cx="812006" cy="394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3399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500" tIns="35100" rIns="67500" bIns="35100">
            <a:spAutoFit/>
          </a:bodyPr>
          <a:lstStyle/>
          <a:p>
            <a:pPr algn="r"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5  8</a:t>
            </a:r>
            <a:endParaRPr lang="en-US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Rectangle 55"/>
          <p:cNvSpPr>
            <a:spLocks noChangeArrowheads="1"/>
          </p:cNvSpPr>
          <p:nvPr/>
        </p:nvSpPr>
        <p:spPr bwMode="auto">
          <a:xfrm>
            <a:off x="4795368" y="3251519"/>
            <a:ext cx="1116806" cy="394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3399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500" tIns="35100" rIns="67500" bIns="35100">
            <a:spAutoFit/>
          </a:bodyPr>
          <a:lstStyle/>
          <a:p>
            <a:pPr algn="r"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6  9  6</a:t>
            </a:r>
            <a:endParaRPr lang="en-US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Line 56"/>
          <p:cNvSpPr>
            <a:spLocks noChangeShapeType="1"/>
          </p:cNvSpPr>
          <p:nvPr/>
        </p:nvSpPr>
        <p:spPr bwMode="auto">
          <a:xfrm>
            <a:off x="4545338" y="3215168"/>
            <a:ext cx="1616869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500" tIns="35100" rIns="67500" bIns="35100">
            <a:spAutoFit/>
          </a:bodyPr>
          <a:lstStyle/>
          <a:p>
            <a:pPr eaLnBrk="1" hangingPunct="1">
              <a:defRPr/>
            </a:pP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Rectangle 39"/>
          <p:cNvSpPr>
            <a:spLocks noChangeArrowheads="1"/>
          </p:cNvSpPr>
          <p:nvPr/>
        </p:nvSpPr>
        <p:spPr bwMode="auto">
          <a:xfrm>
            <a:off x="1473556" y="2029033"/>
            <a:ext cx="1557338" cy="394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3399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500" tIns="35100" rIns="67500" bIns="3510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   2  5 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Rectangle 50"/>
          <p:cNvSpPr>
            <a:spLocks noChangeArrowheads="1"/>
          </p:cNvSpPr>
          <p:nvPr/>
        </p:nvSpPr>
        <p:spPr bwMode="auto">
          <a:xfrm>
            <a:off x="4652388" y="2029032"/>
            <a:ext cx="1747838" cy="394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3399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500" tIns="35100" rIns="67500" bIns="3510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×    1   2 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/>
      <p:bldP spid="6" grpId="0" bldLvl="0"/>
      <p:bldP spid="12" grpId="0" bldLvl="0"/>
      <p:bldP spid="13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477789" y="2657288"/>
            <a:ext cx="3290805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390=15600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（厘米）</a:t>
            </a:r>
            <a:endParaRPr lang="zh-CN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20933" y="3452902"/>
            <a:ext cx="419970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答：杏仁桉树大约高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15600</a:t>
            </a:r>
            <a:r>
              <a:rPr lang="zh-CN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厘米。</a:t>
            </a:r>
            <a:endParaRPr lang="zh-CN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89731" y="534229"/>
            <a:ext cx="403790" cy="445049"/>
          </a:xfrm>
          <a:custGeom>
            <a:avLst/>
            <a:gdLst>
              <a:gd name="connsiteX0" fmla="*/ 0 w 538386"/>
              <a:gd name="connsiteY0" fmla="*/ 0 h 593398"/>
              <a:gd name="connsiteX1" fmla="*/ 241687 w 538386"/>
              <a:gd name="connsiteY1" fmla="*/ 0 h 593398"/>
              <a:gd name="connsiteX2" fmla="*/ 538386 w 538386"/>
              <a:gd name="connsiteY2" fmla="*/ 296699 h 593398"/>
              <a:gd name="connsiteX3" fmla="*/ 241687 w 538386"/>
              <a:gd name="connsiteY3" fmla="*/ 593398 h 593398"/>
              <a:gd name="connsiteX4" fmla="*/ 0 w 538386"/>
              <a:gd name="connsiteY4" fmla="*/ 593398 h 59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86" h="593398">
                <a:moveTo>
                  <a:pt x="0" y="0"/>
                </a:moveTo>
                <a:lnTo>
                  <a:pt x="241687" y="0"/>
                </a:lnTo>
                <a:cubicBezTo>
                  <a:pt x="405549" y="0"/>
                  <a:pt x="538386" y="132837"/>
                  <a:pt x="538386" y="296699"/>
                </a:cubicBezTo>
                <a:cubicBezTo>
                  <a:pt x="538386" y="460561"/>
                  <a:pt x="405549" y="593398"/>
                  <a:pt x="241687" y="593398"/>
                </a:cubicBezTo>
                <a:lnTo>
                  <a:pt x="0" y="593398"/>
                </a:lnTo>
                <a:close/>
              </a:path>
            </a:pathLst>
          </a:cu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100" b="1" dirty="0"/>
              <a:t>4</a:t>
            </a:r>
            <a:endParaRPr lang="zh-CN" altLang="en-US" sz="2100" b="1" dirty="0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34732" y="479803"/>
            <a:ext cx="8117383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有一种树叫紫金牛，它直立茎约为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厘米。世界上最高的杏仁桉树的高度约是它的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390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倍，杏仁桉树大约高多少厘米？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949259" y="534230"/>
            <a:ext cx="1869281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240×22</a:t>
            </a:r>
            <a:r>
              <a:rPr lang="zh-CN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Rectangle 27"/>
          <p:cNvSpPr>
            <a:spLocks noChangeArrowheads="1"/>
          </p:cNvSpPr>
          <p:nvPr/>
        </p:nvSpPr>
        <p:spPr bwMode="auto">
          <a:xfrm>
            <a:off x="2231562" y="534229"/>
            <a:ext cx="964406" cy="394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3399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7500" tIns="35100" rIns="67500" bIns="35100">
            <a:spAutoFit/>
          </a:bodyPr>
          <a:lstStyle/>
          <a:p>
            <a:pPr eaLnBrk="1" hangingPunct="1">
              <a:defRPr/>
            </a:pP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5280</a:t>
            </a:r>
            <a:endParaRPr lang="en-US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 bwMode="auto">
          <a:xfrm>
            <a:off x="1883899" y="1702913"/>
            <a:ext cx="1575197" cy="2042881"/>
            <a:chOff x="4860032" y="2883073"/>
            <a:chExt cx="2099704" cy="2724654"/>
          </a:xfrm>
        </p:grpSpPr>
        <p:sp>
          <p:nvSpPr>
            <p:cNvPr id="7" name="矩形 6"/>
            <p:cNvSpPr/>
            <p:nvPr/>
          </p:nvSpPr>
          <p:spPr bwMode="auto">
            <a:xfrm>
              <a:off x="4940972" y="4475810"/>
              <a:ext cx="1101432" cy="55416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hangingPunct="1">
                <a:defRPr/>
              </a:pPr>
              <a:r>
                <a:rPr lang="en-US" altLang="zh-CN" sz="21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4  8</a:t>
              </a:r>
              <a:endPara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" name="组合 2"/>
            <p:cNvGrpSpPr/>
            <p:nvPr/>
          </p:nvGrpSpPr>
          <p:grpSpPr bwMode="auto">
            <a:xfrm>
              <a:off x="4860032" y="2883073"/>
              <a:ext cx="2099704" cy="2724654"/>
              <a:chOff x="4860032" y="2883073"/>
              <a:chExt cx="2099704" cy="2724654"/>
            </a:xfrm>
          </p:grpSpPr>
          <p:grpSp>
            <p:nvGrpSpPr>
              <p:cNvPr id="9" name="组合 18"/>
              <p:cNvGrpSpPr/>
              <p:nvPr/>
            </p:nvGrpSpPr>
            <p:grpSpPr bwMode="auto">
              <a:xfrm>
                <a:off x="4860032" y="2883073"/>
                <a:ext cx="2015589" cy="1643513"/>
                <a:chOff x="1547294" y="2666608"/>
                <a:chExt cx="2015922" cy="1643921"/>
              </a:xfrm>
            </p:grpSpPr>
            <p:sp>
              <p:nvSpPr>
                <p:cNvPr id="13" name="Line 36"/>
                <p:cNvSpPr>
                  <a:spLocks noChangeShapeType="1"/>
                </p:cNvSpPr>
                <p:nvPr/>
              </p:nvSpPr>
              <p:spPr bwMode="auto">
                <a:xfrm>
                  <a:off x="1601264" y="3783231"/>
                  <a:ext cx="196195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tailEnd type="non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>
                  <a:spAutoFit/>
                </a:bodyPr>
                <a:lstStyle/>
                <a:p>
                  <a:pPr eaLnBrk="1" hangingPunct="1">
                    <a:defRPr/>
                  </a:pPr>
                  <a:endParaRPr lang="zh-CN" altLang="en-US" sz="21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4" name="Rectangle 23"/>
                <p:cNvSpPr>
                  <a:spLocks noChangeArrowheads="1"/>
                </p:cNvSpPr>
                <p:nvPr/>
              </p:nvSpPr>
              <p:spPr bwMode="auto">
                <a:xfrm>
                  <a:off x="2113974" y="2666608"/>
                  <a:ext cx="1261935" cy="98833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FF3399"/>
                      </a:solidFill>
                      <a:miter lim="800000"/>
                      <a:headEnd/>
                      <a:tailEnd type="none" w="lg" len="lg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>
                  <a:spAutoFit/>
                </a:bodyPr>
                <a:lstStyle/>
                <a:p>
                  <a:pPr algn="r" eaLnBrk="1" hangingPunct="1">
                    <a:defRPr/>
                  </a:pPr>
                  <a:r>
                    <a:rPr lang="en-US" altLang="zh-CN" sz="21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2  4  0   </a:t>
                  </a:r>
                  <a:endParaRPr lang="en-US" altLang="zh-CN" sz="21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矩形 14"/>
                <p:cNvSpPr/>
                <p:nvPr/>
              </p:nvSpPr>
              <p:spPr>
                <a:xfrm>
                  <a:off x="2040956" y="3756229"/>
                  <a:ext cx="1019072" cy="554300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algn="r" eaLnBrk="1" hangingPunct="1">
                    <a:defRPr/>
                  </a:pPr>
                  <a:r>
                    <a:rPr lang="en-US" altLang="zh-CN" sz="2100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4  8</a:t>
                  </a:r>
                  <a:endParaRPr lang="en-US" altLang="zh-CN" sz="21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6" name="Rectangle 23"/>
                <p:cNvSpPr>
                  <a:spLocks noChangeArrowheads="1"/>
                </p:cNvSpPr>
                <p:nvPr/>
              </p:nvSpPr>
              <p:spPr bwMode="auto">
                <a:xfrm>
                  <a:off x="1547294" y="3173298"/>
                  <a:ext cx="1488924" cy="5572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rgbClr val="FF3399"/>
                      </a:solidFill>
                      <a:miter lim="800000"/>
                      <a:headEnd/>
                      <a:tailEnd type="none" w="lg" len="lg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>
                  <a:spAutoFit/>
                </a:bodyPr>
                <a:lstStyle/>
                <a:p>
                  <a:pPr algn="r" eaLnBrk="1" hangingPunct="1">
                    <a:defRPr/>
                  </a:pPr>
                  <a:r>
                    <a:rPr lang="en-US" altLang="zh-CN" sz="21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2  2   </a:t>
                  </a:r>
                  <a:endParaRPr lang="en-US" altLang="zh-CN" sz="21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1617138" y="3205065"/>
                  <a:ext cx="513338" cy="55430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eaLnBrk="1" hangingPunct="1">
                    <a:defRPr/>
                  </a:pPr>
                  <a:r>
                    <a:rPr lang="en-US" altLang="zh-CN" sz="21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×</a:t>
                  </a:r>
                  <a:endParaRPr lang="zh-CN" altLang="en-US" sz="21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0" name="Line 36"/>
              <p:cNvSpPr>
                <a:spLocks noChangeShapeType="1"/>
              </p:cNvSpPr>
              <p:nvPr/>
            </p:nvSpPr>
            <p:spPr bwMode="auto">
              <a:xfrm>
                <a:off x="4913993" y="5042716"/>
                <a:ext cx="1961629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pPr eaLnBrk="1" hangingPunct="1">
                  <a:defRPr/>
                </a:pPr>
                <a:endParaRPr lang="zh-CN" altLang="en-US" sz="21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Rectangle 23"/>
              <p:cNvSpPr>
                <a:spLocks noChangeArrowheads="1"/>
              </p:cNvSpPr>
              <p:nvPr/>
            </p:nvSpPr>
            <p:spPr bwMode="auto">
              <a:xfrm>
                <a:off x="4902883" y="5050656"/>
                <a:ext cx="1490267" cy="5570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3399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pPr algn="r" eaLnBrk="1" hangingPunct="1">
                  <a:defRPr/>
                </a:pPr>
                <a:r>
                  <a:rPr lang="en-US" altLang="zh-CN" sz="21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5  2  8   </a:t>
                </a:r>
                <a:endParaRPr lang="en-US" altLang="zh-CN" sz="21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Rectangle 53"/>
              <p:cNvSpPr>
                <a:spLocks noChangeArrowheads="1"/>
              </p:cNvSpPr>
              <p:nvPr/>
            </p:nvSpPr>
            <p:spPr bwMode="auto">
              <a:xfrm>
                <a:off x="6391562" y="5050656"/>
                <a:ext cx="568174" cy="5570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FF3399"/>
                    </a:solidFill>
                    <a:miter lim="800000"/>
                    <a:headEnd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pPr eaLnBrk="1" hangingPunct="1">
                  <a:defRPr/>
                </a:pPr>
                <a:r>
                  <a:rPr lang="en-US" altLang="zh-CN" sz="21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</a:t>
                </a:r>
                <a:endParaRPr lang="en-US" altLang="zh-CN" sz="21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1" name="任意多边形 20"/>
          <p:cNvSpPr/>
          <p:nvPr/>
        </p:nvSpPr>
        <p:spPr>
          <a:xfrm>
            <a:off x="89731" y="534229"/>
            <a:ext cx="403790" cy="445049"/>
          </a:xfrm>
          <a:custGeom>
            <a:avLst/>
            <a:gdLst>
              <a:gd name="connsiteX0" fmla="*/ 0 w 538386"/>
              <a:gd name="connsiteY0" fmla="*/ 0 h 593398"/>
              <a:gd name="connsiteX1" fmla="*/ 241687 w 538386"/>
              <a:gd name="connsiteY1" fmla="*/ 0 h 593398"/>
              <a:gd name="connsiteX2" fmla="*/ 538386 w 538386"/>
              <a:gd name="connsiteY2" fmla="*/ 296699 h 593398"/>
              <a:gd name="connsiteX3" fmla="*/ 241687 w 538386"/>
              <a:gd name="connsiteY3" fmla="*/ 593398 h 593398"/>
              <a:gd name="connsiteX4" fmla="*/ 0 w 538386"/>
              <a:gd name="connsiteY4" fmla="*/ 593398 h 59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86" h="593398">
                <a:moveTo>
                  <a:pt x="0" y="0"/>
                </a:moveTo>
                <a:lnTo>
                  <a:pt x="241687" y="0"/>
                </a:lnTo>
                <a:cubicBezTo>
                  <a:pt x="405549" y="0"/>
                  <a:pt x="538386" y="132837"/>
                  <a:pt x="538386" y="296699"/>
                </a:cubicBezTo>
                <a:cubicBezTo>
                  <a:pt x="538386" y="460561"/>
                  <a:pt x="405549" y="593398"/>
                  <a:pt x="241687" y="593398"/>
                </a:cubicBezTo>
                <a:lnTo>
                  <a:pt x="0" y="593398"/>
                </a:lnTo>
                <a:close/>
              </a:path>
            </a:pathLst>
          </a:cu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100" b="1" dirty="0"/>
              <a:t>5</a:t>
            </a:r>
            <a:endParaRPr lang="zh-CN" altLang="en-US" sz="21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538100" y="952172"/>
            <a:ext cx="5678477" cy="438581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defRPr/>
            </a:pPr>
            <a:r>
              <a:rPr lang="zh-CN" altLang="zh-CN" sz="24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同学们，这节课你们都学会了哪些知识？</a:t>
            </a:r>
            <a:endParaRPr lang="zh-CN" altLang="en-US" sz="2400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39937" y="2902059"/>
            <a:ext cx="5303549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先把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前面的数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相乘，再看两个因数的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末尾一共有几个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，就在积的末尾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添上几个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336141" y="1881993"/>
            <a:ext cx="3331600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笔算因数末尾有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的乘法</a:t>
            </a:r>
            <a:endParaRPr lang="en-US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248897" y="3366380"/>
            <a:ext cx="8646207" cy="1532192"/>
          </a:xfrm>
          <a:prstGeom prst="roundRect">
            <a:avLst>
              <a:gd name="adj" fmla="val 8426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lnSpc>
                <a:spcPct val="150000"/>
              </a:lnSpc>
            </a:pPr>
            <a:endParaRPr lang="zh-CN" altLang="en-US" sz="2100" dirty="0"/>
          </a:p>
        </p:txBody>
      </p:sp>
      <p:sp>
        <p:nvSpPr>
          <p:cNvPr id="6" name="内容占位符 1"/>
          <p:cNvSpPr txBox="1">
            <a:spLocks noChangeArrowheads="1"/>
          </p:cNvSpPr>
          <p:nvPr/>
        </p:nvSpPr>
        <p:spPr bwMode="auto">
          <a:xfrm>
            <a:off x="479759" y="3908638"/>
            <a:ext cx="841534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698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4F81BD"/>
              </a:buClr>
              <a:buSzPct val="76000"/>
            </a:pPr>
            <a:r>
              <a:rPr lang="en-US" altLang="zh-CN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重难点</a:t>
            </a:r>
            <a:r>
              <a:rPr lang="en-US" altLang="zh-CN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竖式的简便写法以及积的末尾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的个数的确定。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4F81BD"/>
              </a:buClr>
              <a:buSzPct val="76000"/>
              <a:buFont typeface="Arial" panose="020B0604020202020204" pitchFamily="34" charset="0"/>
              <a:buNone/>
            </a:pPr>
            <a:endParaRPr lang="en-US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15502" y="937376"/>
            <a:ext cx="8187490" cy="230543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进一步理解和掌握三位数乘两位数的计算方法，并能比较熟练地进行计算。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通过尝试，理解和掌握因数末尾有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的乘法的计算方法；能通过观察、比较，根据数的特点采用合理的方法进行计算。 </a:t>
            </a:r>
            <a:b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引导学生抓住知识间的联系探索新知，培养学生学习的兴趣。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9759" y="464676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/>
              <a:t>学习目标</a:t>
            </a:r>
            <a:endParaRPr lang="zh-CN" altLang="en-US" sz="20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1196663" y="2180189"/>
            <a:ext cx="6557881" cy="975109"/>
            <a:chOff x="1854529" y="3181109"/>
            <a:chExt cx="8743841" cy="1300145"/>
          </a:xfrm>
          <a:noFill/>
        </p:grpSpPr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2045136" y="3181109"/>
              <a:ext cx="3168651" cy="615553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r>
                <a:rPr lang="zh-CN" altLang="zh-CN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×</a:t>
              </a:r>
              <a:r>
                <a:rPr lang="en-US" altLang="zh-CN" sz="2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30</a:t>
              </a:r>
              <a:r>
                <a:rPr lang="zh-CN" altLang="zh-CN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＝</a:t>
              </a:r>
              <a:endParaRPr lang="en-US" altLang="zh-CN" sz="24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1854529" y="3726651"/>
              <a:ext cx="3168651" cy="615553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16</a:t>
              </a:r>
              <a:r>
                <a:rPr lang="zh-CN" altLang="zh-CN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×</a:t>
              </a:r>
              <a:r>
                <a:rPr lang="en-US" altLang="zh-CN" sz="2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30</a:t>
              </a:r>
              <a:r>
                <a:rPr lang="zh-CN" altLang="zh-CN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＝</a:t>
              </a:r>
              <a:endParaRPr lang="en-US" altLang="zh-CN" sz="24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Text Box 9"/>
            <p:cNvSpPr txBox="1">
              <a:spLocks noChangeArrowheads="1"/>
            </p:cNvSpPr>
            <p:nvPr/>
          </p:nvSpPr>
          <p:spPr bwMode="auto">
            <a:xfrm>
              <a:off x="7429719" y="3229305"/>
              <a:ext cx="3168651" cy="615553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</a:t>
              </a:r>
              <a:r>
                <a:rPr lang="zh-CN" altLang="zh-CN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×</a:t>
              </a:r>
              <a:r>
                <a:rPr lang="en-US" altLang="zh-CN" sz="2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60</a:t>
              </a:r>
              <a:r>
                <a:rPr lang="zh-CN" altLang="zh-CN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＝</a:t>
              </a:r>
              <a:endParaRPr lang="en-US" altLang="zh-CN" sz="24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Text Box 9"/>
            <p:cNvSpPr txBox="1">
              <a:spLocks noChangeArrowheads="1"/>
            </p:cNvSpPr>
            <p:nvPr/>
          </p:nvSpPr>
          <p:spPr bwMode="auto">
            <a:xfrm>
              <a:off x="7427005" y="3865701"/>
              <a:ext cx="3168651" cy="615553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50000"/>
                </a:spcBef>
                <a:buFontTx/>
                <a:buNone/>
              </a:pPr>
              <a:r>
                <a:rPr lang="en-US" altLang="zh-CN" sz="2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18</a:t>
              </a:r>
              <a:r>
                <a:rPr lang="zh-CN" altLang="zh-CN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×</a:t>
              </a:r>
              <a:r>
                <a:rPr lang="en-US" altLang="zh-CN" sz="2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40</a:t>
              </a:r>
              <a:r>
                <a:rPr lang="zh-CN" altLang="zh-CN" sz="24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＝</a:t>
              </a:r>
              <a:endParaRPr lang="en-US" altLang="zh-CN" sz="2400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Rectangle 179"/>
          <p:cNvSpPr>
            <a:spLocks noChangeArrowheads="1"/>
          </p:cNvSpPr>
          <p:nvPr/>
        </p:nvSpPr>
        <p:spPr bwMode="auto">
          <a:xfrm>
            <a:off x="2571976" y="2128056"/>
            <a:ext cx="917972" cy="539353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180</a:t>
            </a:r>
            <a:endParaRPr lang="en-US" altLang="zh-CN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ectangle 179"/>
          <p:cNvSpPr>
            <a:spLocks noChangeArrowheads="1"/>
          </p:cNvSpPr>
          <p:nvPr/>
        </p:nvSpPr>
        <p:spPr bwMode="auto">
          <a:xfrm>
            <a:off x="2565603" y="2526017"/>
            <a:ext cx="917972" cy="539353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480</a:t>
            </a:r>
            <a:endParaRPr lang="en-US" altLang="zh-CN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ectangle 179"/>
          <p:cNvSpPr>
            <a:spLocks noChangeArrowheads="1"/>
          </p:cNvSpPr>
          <p:nvPr/>
        </p:nvSpPr>
        <p:spPr bwMode="auto">
          <a:xfrm>
            <a:off x="6668804" y="2128056"/>
            <a:ext cx="917972" cy="539353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1200</a:t>
            </a:r>
            <a:endParaRPr lang="en-US" altLang="zh-CN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Rectangle 179"/>
          <p:cNvSpPr>
            <a:spLocks noChangeArrowheads="1"/>
          </p:cNvSpPr>
          <p:nvPr/>
        </p:nvSpPr>
        <p:spPr bwMode="auto">
          <a:xfrm>
            <a:off x="6707077" y="2620164"/>
            <a:ext cx="917972" cy="539353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720</a:t>
            </a:r>
            <a:endParaRPr lang="en-US" altLang="zh-CN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67594" y="881816"/>
            <a:ext cx="4521555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比一比，赛一赛，口算下面各题。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6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79"/>
          <p:cNvSpPr>
            <a:spLocks noChangeArrowheads="1"/>
          </p:cNvSpPr>
          <p:nvPr/>
        </p:nvSpPr>
        <p:spPr bwMode="auto">
          <a:xfrm>
            <a:off x="2529276" y="1644465"/>
            <a:ext cx="1403747" cy="539353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/>
          <a:p>
            <a:pPr eaLnBrk="1" hangingPunct="1">
              <a:defRPr/>
            </a:pP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860</a:t>
            </a:r>
            <a:endParaRPr lang="en-US" altLang="zh-CN" sz="1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179"/>
          <p:cNvSpPr>
            <a:spLocks noChangeArrowheads="1"/>
          </p:cNvSpPr>
          <p:nvPr/>
        </p:nvSpPr>
        <p:spPr bwMode="auto">
          <a:xfrm>
            <a:off x="5825032" y="1563814"/>
            <a:ext cx="1403747" cy="527945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/>
          <a:p>
            <a:pPr eaLnBrk="1" hangingPunct="1">
              <a:defRPr/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1920</a:t>
            </a:r>
            <a:endParaRPr lang="en-US" altLang="zh-CN" sz="1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 Box 38"/>
          <p:cNvSpPr txBox="1">
            <a:spLocks noChangeArrowheads="1"/>
          </p:cNvSpPr>
          <p:nvPr/>
        </p:nvSpPr>
        <p:spPr bwMode="auto">
          <a:xfrm>
            <a:off x="1338778" y="1711945"/>
            <a:ext cx="1572815" cy="37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43×20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endParaRPr lang="zh-CN" alt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 Box 39"/>
          <p:cNvSpPr txBox="1">
            <a:spLocks noChangeArrowheads="1"/>
          </p:cNvSpPr>
          <p:nvPr/>
        </p:nvSpPr>
        <p:spPr bwMode="auto">
          <a:xfrm>
            <a:off x="4789730" y="1651294"/>
            <a:ext cx="1582341" cy="377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64×30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endParaRPr lang="zh-CN" altLang="en-US" sz="20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619764" y="2418432"/>
            <a:ext cx="1465867" cy="1081160"/>
            <a:chOff x="2159686" y="3170622"/>
            <a:chExt cx="1954489" cy="1441546"/>
          </a:xfrm>
        </p:grpSpPr>
        <p:grpSp>
          <p:nvGrpSpPr>
            <p:cNvPr id="9" name="Group 40"/>
            <p:cNvGrpSpPr/>
            <p:nvPr/>
          </p:nvGrpSpPr>
          <p:grpSpPr bwMode="auto">
            <a:xfrm>
              <a:off x="2159686" y="3185004"/>
              <a:ext cx="1722438" cy="1427164"/>
              <a:chOff x="700" y="1680"/>
              <a:chExt cx="1085" cy="899"/>
            </a:xfrm>
          </p:grpSpPr>
          <p:sp>
            <p:nvSpPr>
              <p:cNvPr id="10" name="Text Box 11"/>
              <p:cNvSpPr txBox="1">
                <a:spLocks noChangeArrowheads="1"/>
              </p:cNvSpPr>
              <p:nvPr/>
            </p:nvSpPr>
            <p:spPr bwMode="auto">
              <a:xfrm>
                <a:off x="700" y="1942"/>
                <a:ext cx="499" cy="336"/>
              </a:xfrm>
              <a:prstGeom prst="rect">
                <a:avLst/>
              </a:prstGeom>
              <a:noFill/>
              <a:ln>
                <a:noFill/>
              </a:ln>
              <a:effectLst>
                <a:outerShdw dist="35921" dir="2700000" sy="50000" kx="2115830" algn="bl" rotWithShape="0">
                  <a:srgbClr val="C0C0C0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kumimoji="1" lang="en-US" altLang="zh-CN" sz="20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×</a:t>
                </a:r>
                <a:endParaRPr lang="en-US" altLang="zh-CN" sz="20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Text Box 5"/>
              <p:cNvSpPr txBox="1">
                <a:spLocks noChangeArrowheads="1"/>
              </p:cNvSpPr>
              <p:nvPr/>
            </p:nvSpPr>
            <p:spPr bwMode="auto">
              <a:xfrm>
                <a:off x="1004" y="1680"/>
                <a:ext cx="587" cy="336"/>
              </a:xfrm>
              <a:prstGeom prst="rect">
                <a:avLst/>
              </a:prstGeom>
              <a:noFill/>
              <a:ln>
                <a:noFill/>
              </a:ln>
              <a:effectLst>
                <a:outerShdw dist="35921" dir="2700000" sy="50000" kx="2115830" algn="bl" rotWithShape="0">
                  <a:srgbClr val="C0C0C0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n-US" altLang="zh-CN" sz="20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4 3</a:t>
                </a:r>
                <a:endParaRPr lang="en-US" altLang="zh-CN" sz="20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 flipV="1">
                <a:off x="770" y="2253"/>
                <a:ext cx="90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sy="50000" kx="2115830" algn="bl" rotWithShape="0">
                        <a:srgbClr val="C0C0C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hangingPunct="1">
                  <a:defRPr/>
                </a:pPr>
                <a:endParaRPr lang="zh-CN" altLang="en-US" sz="18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Text Box 48"/>
              <p:cNvSpPr txBox="1">
                <a:spLocks noChangeArrowheads="1"/>
              </p:cNvSpPr>
              <p:nvPr/>
            </p:nvSpPr>
            <p:spPr bwMode="auto">
              <a:xfrm>
                <a:off x="971" y="2243"/>
                <a:ext cx="781" cy="3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71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n-US" altLang="zh-CN" sz="20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8 6</a:t>
                </a:r>
                <a:endParaRPr lang="en-US" altLang="zh-CN" sz="20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Text Box 70"/>
              <p:cNvSpPr txBox="1">
                <a:spLocks noChangeArrowheads="1"/>
              </p:cNvSpPr>
              <p:nvPr/>
            </p:nvSpPr>
            <p:spPr bwMode="auto">
              <a:xfrm>
                <a:off x="1198" y="1962"/>
                <a:ext cx="587" cy="336"/>
              </a:xfrm>
              <a:prstGeom prst="rect">
                <a:avLst/>
              </a:prstGeom>
              <a:noFill/>
              <a:ln>
                <a:noFill/>
              </a:ln>
              <a:effectLst>
                <a:outerShdw dist="35921" dir="2700000" sy="50000" kx="2115830" algn="bl" rotWithShape="0">
                  <a:srgbClr val="C0C0C0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n-US" altLang="zh-CN" sz="20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2 0 </a:t>
                </a:r>
                <a:endParaRPr lang="en-US" altLang="zh-CN" sz="20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4" name="直接连接符 23"/>
            <p:cNvCxnSpPr/>
            <p:nvPr/>
          </p:nvCxnSpPr>
          <p:spPr>
            <a:xfrm rot="5400000">
              <a:off x="2866123" y="3634172"/>
              <a:ext cx="928688" cy="1587"/>
            </a:xfrm>
            <a:prstGeom prst="line">
              <a:avLst/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 Box 70"/>
            <p:cNvSpPr txBox="1">
              <a:spLocks noChangeArrowheads="1"/>
            </p:cNvSpPr>
            <p:nvPr/>
          </p:nvSpPr>
          <p:spPr bwMode="auto">
            <a:xfrm>
              <a:off x="3182312" y="4071439"/>
              <a:ext cx="931863" cy="533480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sy="50000" kx="2115830" algn="bl" rotWithShape="0">
                <a:srgbClr val="C0C0C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CN" sz="20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0 </a:t>
              </a:r>
              <a:endPara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312756" y="2251296"/>
            <a:ext cx="1532930" cy="1141870"/>
            <a:chOff x="7083675" y="3001729"/>
            <a:chExt cx="2043906" cy="1522494"/>
          </a:xfrm>
        </p:grpSpPr>
        <p:grpSp>
          <p:nvGrpSpPr>
            <p:cNvPr id="29" name="组合 28"/>
            <p:cNvGrpSpPr/>
            <p:nvPr/>
          </p:nvGrpSpPr>
          <p:grpSpPr>
            <a:xfrm>
              <a:off x="7083675" y="3001729"/>
              <a:ext cx="2043906" cy="1522494"/>
              <a:chOff x="7083675" y="3001729"/>
              <a:chExt cx="2043906" cy="1522494"/>
            </a:xfrm>
          </p:grpSpPr>
          <p:grpSp>
            <p:nvGrpSpPr>
              <p:cNvPr id="15" name="Group 42"/>
              <p:cNvGrpSpPr/>
              <p:nvPr/>
            </p:nvGrpSpPr>
            <p:grpSpPr bwMode="auto">
              <a:xfrm>
                <a:off x="7083675" y="3001729"/>
                <a:ext cx="1689100" cy="1516063"/>
                <a:chOff x="3055" y="1680"/>
                <a:chExt cx="1064" cy="955"/>
              </a:xfrm>
            </p:grpSpPr>
            <p:sp>
              <p:nvSpPr>
                <p:cNvPr id="16" name="Text Box 5"/>
                <p:cNvSpPr txBox="1">
                  <a:spLocks noChangeArrowheads="1"/>
                </p:cNvSpPr>
                <p:nvPr/>
              </p:nvSpPr>
              <p:spPr bwMode="auto">
                <a:xfrm>
                  <a:off x="3323" y="1680"/>
                  <a:ext cx="587" cy="336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dist="35921" dir="2700000" sy="50000" kx="2115830" algn="bl" rotWithShape="0">
                    <a:srgbClr val="C0C0C0"/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800">
                      <a:solidFill>
                        <a:srgbClr val="1C1C1C"/>
                      </a:solidFill>
                      <a:latin typeface="Arial" panose="020B0604020202020204" pitchFamily="34" charset="0"/>
                      <a:ea typeface="楷体_GB2312" panose="02010609030101010101" pitchFamily="49" charset="-122"/>
                    </a:defRPr>
                  </a:lvl1pPr>
                  <a:lvl2pPr>
                    <a:defRPr sz="2400">
                      <a:solidFill>
                        <a:srgbClr val="1C1C1C"/>
                      </a:solidFill>
                      <a:latin typeface="Arial" panose="020B0604020202020204" pitchFamily="34" charset="0"/>
                      <a:ea typeface="楷体_GB2312" panose="02010609030101010101" pitchFamily="49" charset="-122"/>
                    </a:defRPr>
                  </a:lvl2pPr>
                  <a:lvl3pPr>
                    <a:defRPr sz="2000">
                      <a:solidFill>
                        <a:srgbClr val="1C1C1C"/>
                      </a:solidFill>
                      <a:latin typeface="Arial" panose="020B0604020202020204" pitchFamily="34" charset="0"/>
                      <a:ea typeface="楷体_GB2312" panose="02010609030101010101" pitchFamily="49" charset="-122"/>
                    </a:defRPr>
                  </a:lvl3pPr>
                  <a:lvl4pPr>
                    <a:defRPr sz="2000">
                      <a:solidFill>
                        <a:srgbClr val="1C1C1C"/>
                      </a:solidFill>
                      <a:latin typeface="Arial" panose="020B0604020202020204" pitchFamily="34" charset="0"/>
                      <a:ea typeface="楷体_GB2312" panose="02010609030101010101" pitchFamily="49" charset="-122"/>
                    </a:defRPr>
                  </a:lvl4pPr>
                  <a:lvl5pPr>
                    <a:defRPr sz="1600">
                      <a:solidFill>
                        <a:srgbClr val="1C1C1C"/>
                      </a:solidFill>
                      <a:latin typeface="Arial" panose="020B0604020202020204" pitchFamily="34" charset="0"/>
                      <a:ea typeface="楷体_GB2312" panose="02010609030101010101" pitchFamily="49" charset="-122"/>
                    </a:defRPr>
                  </a:lvl5pPr>
                  <a:lvl6pPr>
                    <a:defRPr sz="1600">
                      <a:solidFill>
                        <a:srgbClr val="1C1C1C"/>
                      </a:solidFill>
                      <a:latin typeface="Arial" panose="020B0604020202020204" pitchFamily="34" charset="0"/>
                      <a:ea typeface="楷体_GB2312" panose="02010609030101010101" pitchFamily="49" charset="-122"/>
                    </a:defRPr>
                  </a:lvl6pPr>
                  <a:lvl7pPr>
                    <a:defRPr sz="1600">
                      <a:solidFill>
                        <a:srgbClr val="1C1C1C"/>
                      </a:solidFill>
                      <a:latin typeface="Arial" panose="020B0604020202020204" pitchFamily="34" charset="0"/>
                      <a:ea typeface="楷体_GB2312" panose="02010609030101010101" pitchFamily="49" charset="-122"/>
                    </a:defRPr>
                  </a:lvl7pPr>
                  <a:lvl8pPr>
                    <a:defRPr sz="1600">
                      <a:solidFill>
                        <a:srgbClr val="1C1C1C"/>
                      </a:solidFill>
                      <a:latin typeface="Arial" panose="020B0604020202020204" pitchFamily="34" charset="0"/>
                      <a:ea typeface="楷体_GB2312" panose="02010609030101010101" pitchFamily="49" charset="-122"/>
                    </a:defRPr>
                  </a:lvl8pPr>
                  <a:lvl9pPr>
                    <a:defRPr sz="1600">
                      <a:solidFill>
                        <a:srgbClr val="1C1C1C"/>
                      </a:solidFill>
                      <a:latin typeface="Arial" panose="020B0604020202020204" pitchFamily="34" charset="0"/>
                      <a:ea typeface="楷体_GB2312" panose="02010609030101010101" pitchFamily="49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defRPr/>
                  </a:pPr>
                  <a:r>
                    <a:rPr lang="en-US" altLang="zh-CN" sz="2000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6 4</a:t>
                  </a:r>
                  <a:endParaRPr lang="en-US" altLang="zh-CN" sz="20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grpSp>
              <p:nvGrpSpPr>
                <p:cNvPr id="17" name="Group 41"/>
                <p:cNvGrpSpPr/>
                <p:nvPr/>
              </p:nvGrpSpPr>
              <p:grpSpPr bwMode="auto">
                <a:xfrm>
                  <a:off x="3055" y="1949"/>
                  <a:ext cx="1064" cy="686"/>
                  <a:chOff x="3055" y="1949"/>
                  <a:chExt cx="1064" cy="686"/>
                </a:xfrm>
              </p:grpSpPr>
              <p:sp>
                <p:nvSpPr>
                  <p:cNvPr id="18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55" y="1949"/>
                    <a:ext cx="499" cy="33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dist="35921" dir="2700000" sy="50000" kx="2115830" algn="bl" rotWithShape="0">
                      <a:srgbClr val="C0C0C0"/>
                    </a:outerShdw>
                  </a:effectLst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800">
                        <a:solidFill>
                          <a:srgbClr val="1C1C1C"/>
                        </a:solidFill>
                        <a:latin typeface="Arial" panose="020B0604020202020204" pitchFamily="34" charset="0"/>
                        <a:ea typeface="楷体_GB2312" panose="02010609030101010101" pitchFamily="49" charset="-122"/>
                      </a:defRPr>
                    </a:lvl1pPr>
                    <a:lvl2pPr>
                      <a:defRPr sz="2400">
                        <a:solidFill>
                          <a:srgbClr val="1C1C1C"/>
                        </a:solidFill>
                        <a:latin typeface="Arial" panose="020B0604020202020204" pitchFamily="34" charset="0"/>
                        <a:ea typeface="楷体_GB2312" panose="02010609030101010101" pitchFamily="49" charset="-122"/>
                      </a:defRPr>
                    </a:lvl2pPr>
                    <a:lvl3pPr>
                      <a:defRPr sz="2000">
                        <a:solidFill>
                          <a:srgbClr val="1C1C1C"/>
                        </a:solidFill>
                        <a:latin typeface="Arial" panose="020B0604020202020204" pitchFamily="34" charset="0"/>
                        <a:ea typeface="楷体_GB2312" panose="02010609030101010101" pitchFamily="49" charset="-122"/>
                      </a:defRPr>
                    </a:lvl3pPr>
                    <a:lvl4pPr>
                      <a:defRPr sz="2000">
                        <a:solidFill>
                          <a:srgbClr val="1C1C1C"/>
                        </a:solidFill>
                        <a:latin typeface="Arial" panose="020B0604020202020204" pitchFamily="34" charset="0"/>
                        <a:ea typeface="楷体_GB2312" panose="02010609030101010101" pitchFamily="49" charset="-122"/>
                      </a:defRPr>
                    </a:lvl4pPr>
                    <a:lvl5pPr>
                      <a:defRPr sz="1600">
                        <a:solidFill>
                          <a:srgbClr val="1C1C1C"/>
                        </a:solidFill>
                        <a:latin typeface="Arial" panose="020B0604020202020204" pitchFamily="34" charset="0"/>
                        <a:ea typeface="楷体_GB2312" panose="02010609030101010101" pitchFamily="49" charset="-122"/>
                      </a:defRPr>
                    </a:lvl5pPr>
                    <a:lvl6pPr>
                      <a:defRPr sz="1600">
                        <a:solidFill>
                          <a:srgbClr val="1C1C1C"/>
                        </a:solidFill>
                        <a:latin typeface="Arial" panose="020B0604020202020204" pitchFamily="34" charset="0"/>
                        <a:ea typeface="楷体_GB2312" panose="02010609030101010101" pitchFamily="49" charset="-122"/>
                      </a:defRPr>
                    </a:lvl6pPr>
                    <a:lvl7pPr>
                      <a:defRPr sz="1600">
                        <a:solidFill>
                          <a:srgbClr val="1C1C1C"/>
                        </a:solidFill>
                        <a:latin typeface="Arial" panose="020B0604020202020204" pitchFamily="34" charset="0"/>
                        <a:ea typeface="楷体_GB2312" panose="02010609030101010101" pitchFamily="49" charset="-122"/>
                      </a:defRPr>
                    </a:lvl7pPr>
                    <a:lvl8pPr>
                      <a:defRPr sz="1600">
                        <a:solidFill>
                          <a:srgbClr val="1C1C1C"/>
                        </a:solidFill>
                        <a:latin typeface="Arial" panose="020B0604020202020204" pitchFamily="34" charset="0"/>
                        <a:ea typeface="楷体_GB2312" panose="02010609030101010101" pitchFamily="49" charset="-122"/>
                      </a:defRPr>
                    </a:lvl8pPr>
                    <a:lvl9pPr>
                      <a:defRPr sz="1600">
                        <a:solidFill>
                          <a:srgbClr val="1C1C1C"/>
                        </a:solidFill>
                        <a:latin typeface="Arial" panose="020B0604020202020204" pitchFamily="34" charset="0"/>
                        <a:ea typeface="楷体_GB2312" panose="02010609030101010101" pitchFamily="49" charset="-122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defRPr/>
                    </a:pPr>
                    <a:r>
                      <a:rPr kumimoji="1" lang="en-US" altLang="zh-CN" sz="2000" dirty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×</a:t>
                    </a:r>
                    <a:endParaRPr lang="en-US" altLang="zh-CN" sz="2000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9" name="Line 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41" y="2291"/>
                    <a:ext cx="908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sy="50000" kx="2115830" algn="bl" rotWithShape="0">
                            <a:srgbClr val="C0C0C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eaLnBrk="1" hangingPunct="1">
                      <a:defRPr/>
                    </a:pPr>
                    <a:endParaRPr lang="zh-CN" altLang="en-US" sz="1800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0" name="Text Box 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36" y="2299"/>
                    <a:ext cx="780" cy="33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5715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800">
                        <a:solidFill>
                          <a:srgbClr val="1C1C1C"/>
                        </a:solidFill>
                        <a:latin typeface="Arial" panose="020B0604020202020204" pitchFamily="34" charset="0"/>
                        <a:ea typeface="楷体_GB2312" panose="02010609030101010101" pitchFamily="49" charset="-122"/>
                      </a:defRPr>
                    </a:lvl1pPr>
                    <a:lvl2pPr>
                      <a:defRPr sz="2400">
                        <a:solidFill>
                          <a:srgbClr val="1C1C1C"/>
                        </a:solidFill>
                        <a:latin typeface="Arial" panose="020B0604020202020204" pitchFamily="34" charset="0"/>
                        <a:ea typeface="楷体_GB2312" panose="02010609030101010101" pitchFamily="49" charset="-122"/>
                      </a:defRPr>
                    </a:lvl2pPr>
                    <a:lvl3pPr>
                      <a:defRPr sz="2000">
                        <a:solidFill>
                          <a:srgbClr val="1C1C1C"/>
                        </a:solidFill>
                        <a:latin typeface="Arial" panose="020B0604020202020204" pitchFamily="34" charset="0"/>
                        <a:ea typeface="楷体_GB2312" panose="02010609030101010101" pitchFamily="49" charset="-122"/>
                      </a:defRPr>
                    </a:lvl3pPr>
                    <a:lvl4pPr>
                      <a:defRPr sz="2000">
                        <a:solidFill>
                          <a:srgbClr val="1C1C1C"/>
                        </a:solidFill>
                        <a:latin typeface="Arial" panose="020B0604020202020204" pitchFamily="34" charset="0"/>
                        <a:ea typeface="楷体_GB2312" panose="02010609030101010101" pitchFamily="49" charset="-122"/>
                      </a:defRPr>
                    </a:lvl4pPr>
                    <a:lvl5pPr>
                      <a:defRPr sz="1600">
                        <a:solidFill>
                          <a:srgbClr val="1C1C1C"/>
                        </a:solidFill>
                        <a:latin typeface="Arial" panose="020B0604020202020204" pitchFamily="34" charset="0"/>
                        <a:ea typeface="楷体_GB2312" panose="02010609030101010101" pitchFamily="49" charset="-122"/>
                      </a:defRPr>
                    </a:lvl5pPr>
                    <a:lvl6pPr>
                      <a:defRPr sz="1600">
                        <a:solidFill>
                          <a:srgbClr val="1C1C1C"/>
                        </a:solidFill>
                        <a:latin typeface="Arial" panose="020B0604020202020204" pitchFamily="34" charset="0"/>
                        <a:ea typeface="楷体_GB2312" panose="02010609030101010101" pitchFamily="49" charset="-122"/>
                      </a:defRPr>
                    </a:lvl6pPr>
                    <a:lvl7pPr>
                      <a:defRPr sz="1600">
                        <a:solidFill>
                          <a:srgbClr val="1C1C1C"/>
                        </a:solidFill>
                        <a:latin typeface="Arial" panose="020B0604020202020204" pitchFamily="34" charset="0"/>
                        <a:ea typeface="楷体_GB2312" panose="02010609030101010101" pitchFamily="49" charset="-122"/>
                      </a:defRPr>
                    </a:lvl7pPr>
                    <a:lvl8pPr>
                      <a:defRPr sz="1600">
                        <a:solidFill>
                          <a:srgbClr val="1C1C1C"/>
                        </a:solidFill>
                        <a:latin typeface="Arial" panose="020B0604020202020204" pitchFamily="34" charset="0"/>
                        <a:ea typeface="楷体_GB2312" panose="02010609030101010101" pitchFamily="49" charset="-122"/>
                      </a:defRPr>
                    </a:lvl8pPr>
                    <a:lvl9pPr>
                      <a:defRPr sz="1600">
                        <a:solidFill>
                          <a:srgbClr val="1C1C1C"/>
                        </a:solidFill>
                        <a:latin typeface="Arial" panose="020B0604020202020204" pitchFamily="34" charset="0"/>
                        <a:ea typeface="楷体_GB2312" panose="02010609030101010101" pitchFamily="49" charset="-122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defRPr/>
                    </a:pPr>
                    <a:r>
                      <a:rPr lang="en-US" altLang="zh-CN" sz="2000" dirty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1 9 2</a:t>
                    </a:r>
                    <a:endParaRPr lang="en-US" altLang="zh-CN" sz="2000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1" name="Text Box 7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532" y="1961"/>
                    <a:ext cx="587" cy="33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dist="35921" dir="2700000" sy="50000" kx="2115830" algn="bl" rotWithShape="0">
                      <a:srgbClr val="C0C0C0"/>
                    </a:outerShdw>
                  </a:effectLst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 sz="2800">
                        <a:solidFill>
                          <a:srgbClr val="1C1C1C"/>
                        </a:solidFill>
                        <a:latin typeface="Arial" panose="020B0604020202020204" pitchFamily="34" charset="0"/>
                        <a:ea typeface="楷体_GB2312" panose="02010609030101010101" pitchFamily="49" charset="-122"/>
                      </a:defRPr>
                    </a:lvl1pPr>
                    <a:lvl2pPr>
                      <a:defRPr sz="2400">
                        <a:solidFill>
                          <a:srgbClr val="1C1C1C"/>
                        </a:solidFill>
                        <a:latin typeface="Arial" panose="020B0604020202020204" pitchFamily="34" charset="0"/>
                        <a:ea typeface="楷体_GB2312" panose="02010609030101010101" pitchFamily="49" charset="-122"/>
                      </a:defRPr>
                    </a:lvl2pPr>
                    <a:lvl3pPr>
                      <a:defRPr sz="2000">
                        <a:solidFill>
                          <a:srgbClr val="1C1C1C"/>
                        </a:solidFill>
                        <a:latin typeface="Arial" panose="020B0604020202020204" pitchFamily="34" charset="0"/>
                        <a:ea typeface="楷体_GB2312" panose="02010609030101010101" pitchFamily="49" charset="-122"/>
                      </a:defRPr>
                    </a:lvl3pPr>
                    <a:lvl4pPr>
                      <a:defRPr sz="2000">
                        <a:solidFill>
                          <a:srgbClr val="1C1C1C"/>
                        </a:solidFill>
                        <a:latin typeface="Arial" panose="020B0604020202020204" pitchFamily="34" charset="0"/>
                        <a:ea typeface="楷体_GB2312" panose="02010609030101010101" pitchFamily="49" charset="-122"/>
                      </a:defRPr>
                    </a:lvl4pPr>
                    <a:lvl5pPr>
                      <a:defRPr sz="1600">
                        <a:solidFill>
                          <a:srgbClr val="1C1C1C"/>
                        </a:solidFill>
                        <a:latin typeface="Arial" panose="020B0604020202020204" pitchFamily="34" charset="0"/>
                        <a:ea typeface="楷体_GB2312" panose="02010609030101010101" pitchFamily="49" charset="-122"/>
                      </a:defRPr>
                    </a:lvl5pPr>
                    <a:lvl6pPr>
                      <a:defRPr sz="1600">
                        <a:solidFill>
                          <a:srgbClr val="1C1C1C"/>
                        </a:solidFill>
                        <a:latin typeface="Arial" panose="020B0604020202020204" pitchFamily="34" charset="0"/>
                        <a:ea typeface="楷体_GB2312" panose="02010609030101010101" pitchFamily="49" charset="-122"/>
                      </a:defRPr>
                    </a:lvl6pPr>
                    <a:lvl7pPr>
                      <a:defRPr sz="1600">
                        <a:solidFill>
                          <a:srgbClr val="1C1C1C"/>
                        </a:solidFill>
                        <a:latin typeface="Arial" panose="020B0604020202020204" pitchFamily="34" charset="0"/>
                        <a:ea typeface="楷体_GB2312" panose="02010609030101010101" pitchFamily="49" charset="-122"/>
                      </a:defRPr>
                    </a:lvl7pPr>
                    <a:lvl8pPr>
                      <a:defRPr sz="1600">
                        <a:solidFill>
                          <a:srgbClr val="1C1C1C"/>
                        </a:solidFill>
                        <a:latin typeface="Arial" panose="020B0604020202020204" pitchFamily="34" charset="0"/>
                        <a:ea typeface="楷体_GB2312" panose="02010609030101010101" pitchFamily="49" charset="-122"/>
                      </a:defRPr>
                    </a:lvl8pPr>
                    <a:lvl9pPr>
                      <a:defRPr sz="1600">
                        <a:solidFill>
                          <a:srgbClr val="1C1C1C"/>
                        </a:solidFill>
                        <a:latin typeface="Arial" panose="020B0604020202020204" pitchFamily="34" charset="0"/>
                        <a:ea typeface="楷体_GB2312" panose="02010609030101010101" pitchFamily="49" charset="-122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  <a:defRPr/>
                    </a:pPr>
                    <a:r>
                      <a:rPr lang="en-US" altLang="zh-CN" sz="2000" dirty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3 0 </a:t>
                    </a:r>
                    <a:endParaRPr lang="en-US" altLang="zh-CN" sz="2000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p:grpSp>
          </p:grpSp>
          <p:sp>
            <p:nvSpPr>
              <p:cNvPr id="26" name="Text Box 70"/>
              <p:cNvSpPr txBox="1">
                <a:spLocks noChangeArrowheads="1"/>
              </p:cNvSpPr>
              <p:nvPr/>
            </p:nvSpPr>
            <p:spPr bwMode="auto">
              <a:xfrm>
                <a:off x="8195719" y="3990743"/>
                <a:ext cx="931862" cy="533480"/>
              </a:xfrm>
              <a:prstGeom prst="rect">
                <a:avLst/>
              </a:prstGeom>
              <a:noFill/>
              <a:ln>
                <a:noFill/>
              </a:ln>
              <a:effectLst>
                <a:outerShdw dist="35921" dir="2700000" sy="50000" kx="2115830" algn="bl" rotWithShape="0">
                  <a:srgbClr val="C0C0C0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1pPr>
                <a:lvl2pPr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2pPr>
                <a:lvl3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3pPr>
                <a:lvl4pPr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4pPr>
                <a:lvl5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5pPr>
                <a:lvl6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6pPr>
                <a:lvl7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7pPr>
                <a:lvl8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8pPr>
                <a:lvl9pPr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anose="02010609030101010101" pitchFamily="49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en-US" altLang="zh-CN" sz="20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 </a:t>
                </a:r>
                <a:endParaRPr lang="en-US" altLang="zh-CN" sz="20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27" name="直接连接符 26"/>
            <p:cNvCxnSpPr/>
            <p:nvPr/>
          </p:nvCxnSpPr>
          <p:spPr>
            <a:xfrm rot="5400000">
              <a:off x="7748869" y="3509341"/>
              <a:ext cx="928688" cy="1587"/>
            </a:xfrm>
            <a:prstGeom prst="line">
              <a:avLst/>
            </a:prstGeom>
            <a:ln>
              <a:solidFill>
                <a:srgbClr val="FF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文本框 32"/>
          <p:cNvSpPr txBox="1"/>
          <p:nvPr/>
        </p:nvSpPr>
        <p:spPr>
          <a:xfrm>
            <a:off x="667594" y="881816"/>
            <a:ext cx="4521555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计算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219201" y="1937658"/>
            <a:ext cx="5932714" cy="13619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spcBef>
                <a:spcPct val="0"/>
              </a:spcBef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先把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前面的数相乘，再看两个因数的末尾一共有几个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，就在积的末尾添上几个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67594" y="881816"/>
            <a:ext cx="5863835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说一说，末尾有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的笔算乘法方法。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"/>
          <p:cNvSpPr>
            <a:spLocks noChangeArrowheads="1"/>
          </p:cNvSpPr>
          <p:nvPr/>
        </p:nvSpPr>
        <p:spPr bwMode="auto">
          <a:xfrm>
            <a:off x="1054825" y="2050909"/>
            <a:ext cx="581522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）这两个因数有什么特点？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3"/>
          <p:cNvSpPr>
            <a:spLocks noChangeArrowheads="1"/>
          </p:cNvSpPr>
          <p:nvPr/>
        </p:nvSpPr>
        <p:spPr bwMode="auto">
          <a:xfrm>
            <a:off x="1054825" y="3060475"/>
            <a:ext cx="581522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（</a:t>
            </a:r>
            <a:r>
              <a:rPr lang="en-US" altLang="zh-CN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）你会用几种方法解决？</a:t>
            </a:r>
            <a:endParaRPr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 Box 28"/>
          <p:cNvSpPr txBox="1">
            <a:spLocks noChangeArrowheads="1"/>
          </p:cNvSpPr>
          <p:nvPr/>
        </p:nvSpPr>
        <p:spPr bwMode="auto">
          <a:xfrm>
            <a:off x="1788160" y="2679813"/>
            <a:ext cx="4178279" cy="39241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答：这两个因数的末尾都有</a:t>
            </a:r>
            <a:r>
              <a:rPr lang="en-US" altLang="zh-CN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 Box 28"/>
          <p:cNvSpPr txBox="1">
            <a:spLocks noChangeArrowheads="1"/>
          </p:cNvSpPr>
          <p:nvPr/>
        </p:nvSpPr>
        <p:spPr bwMode="auto">
          <a:xfrm>
            <a:off x="1677135" y="1259699"/>
            <a:ext cx="2159794" cy="392415"/>
          </a:xfrm>
          <a:prstGeom prst="rect">
            <a:avLst/>
          </a:prstGeom>
          <a:noFill/>
          <a:ln>
            <a:noFill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160×30</a:t>
            </a:r>
            <a:r>
              <a:rPr lang="zh-CN" altLang="zh-CN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endParaRPr lang="en-US" altLang="zh-CN" sz="21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 Box 28"/>
          <p:cNvSpPr txBox="1">
            <a:spLocks noChangeArrowheads="1"/>
          </p:cNvSpPr>
          <p:nvPr/>
        </p:nvSpPr>
        <p:spPr bwMode="auto">
          <a:xfrm>
            <a:off x="1788160" y="3689379"/>
            <a:ext cx="4178279" cy="39241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答：可以口算和笔算两种方法。</a:t>
            </a:r>
            <a:endParaRPr lang="en-US" altLang="zh-CN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37115" y="1180326"/>
            <a:ext cx="1404257" cy="53091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3000" b="1" dirty="0"/>
              <a:t>?</a:t>
            </a:r>
            <a:endParaRPr lang="zh-CN" altLang="en-US" sz="30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"/>
          <p:cNvSpPr>
            <a:spLocks noChangeArrowheads="1"/>
          </p:cNvSpPr>
          <p:nvPr/>
        </p:nvSpPr>
        <p:spPr bwMode="auto">
          <a:xfrm>
            <a:off x="5554375" y="4128121"/>
            <a:ext cx="2159794" cy="612934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en-US" altLang="zh-CN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160×30=4800</a:t>
            </a:r>
            <a:endParaRPr lang="zh-CN" altLang="en-US" sz="2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ectangle 182"/>
          <p:cNvSpPr>
            <a:spLocks noChangeArrowheads="1"/>
          </p:cNvSpPr>
          <p:nvPr/>
        </p:nvSpPr>
        <p:spPr bwMode="auto">
          <a:xfrm>
            <a:off x="3881411" y="980613"/>
            <a:ext cx="1503759" cy="539353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4800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 Box 28"/>
          <p:cNvSpPr txBox="1">
            <a:spLocks noChangeArrowheads="1"/>
          </p:cNvSpPr>
          <p:nvPr/>
        </p:nvSpPr>
        <p:spPr bwMode="auto">
          <a:xfrm>
            <a:off x="2484576" y="1054081"/>
            <a:ext cx="2159794" cy="392415"/>
          </a:xfrm>
          <a:prstGeom prst="rect">
            <a:avLst/>
          </a:prstGeom>
          <a:noFill/>
          <a:ln>
            <a:noFill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160×30</a:t>
            </a:r>
            <a:r>
              <a:rPr lang="zh-CN" altLang="zh-CN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endParaRPr lang="en-US" altLang="zh-CN" sz="21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1886883" y="2058739"/>
            <a:ext cx="2131814" cy="612934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先算</a:t>
            </a:r>
            <a:r>
              <a:rPr lang="en-US" altLang="zh-CN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16×3=48</a:t>
            </a:r>
            <a:endParaRPr lang="zh-CN" altLang="en-US" sz="2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3"/>
          <p:cNvSpPr>
            <a:spLocks noChangeArrowheads="1"/>
          </p:cNvSpPr>
          <p:nvPr/>
        </p:nvSpPr>
        <p:spPr bwMode="auto">
          <a:xfrm>
            <a:off x="3326617" y="3146901"/>
            <a:ext cx="2847638" cy="612934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再在积的末尾添两个</a:t>
            </a:r>
            <a:r>
              <a:rPr lang="en-US" altLang="zh-CN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2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58"/>
          <p:cNvSpPr/>
          <p:nvPr/>
        </p:nvSpPr>
        <p:spPr bwMode="auto">
          <a:xfrm rot="20321093">
            <a:off x="4131062" y="2461561"/>
            <a:ext cx="518871" cy="650618"/>
          </a:xfrm>
          <a:prstGeom prst="downArrow">
            <a:avLst/>
          </a:prstGeom>
          <a:solidFill>
            <a:srgbClr val="A1C4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6" name="Freeform 58"/>
          <p:cNvSpPr/>
          <p:nvPr/>
        </p:nvSpPr>
        <p:spPr bwMode="auto">
          <a:xfrm rot="20321093">
            <a:off x="6374836" y="3405451"/>
            <a:ext cx="518871" cy="650618"/>
          </a:xfrm>
          <a:prstGeom prst="downArrow">
            <a:avLst/>
          </a:prstGeom>
          <a:solidFill>
            <a:srgbClr val="A1C4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68580" tIns="34290" rIns="68580" bIns="34290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73628" y="1012334"/>
            <a:ext cx="784692" cy="434162"/>
          </a:xfrm>
          <a:prstGeom prst="roundRect">
            <a:avLst/>
          </a:prstGeom>
          <a:solidFill>
            <a:srgbClr val="A1C450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口算</a:t>
            </a:r>
            <a:endParaRPr lang="zh-CN" altLang="en-US" sz="2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9" grpId="0" animBg="1"/>
      <p:bldP spid="10" grpId="0" animBg="1"/>
      <p:bldP spid="12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1"/>
          <p:cNvSpPr txBox="1"/>
          <p:nvPr/>
        </p:nvSpPr>
        <p:spPr>
          <a:xfrm>
            <a:off x="1762636" y="1056378"/>
            <a:ext cx="4617245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100" b="1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根据三位数乘一位数的笔算进行计算</a:t>
            </a:r>
            <a:endParaRPr lang="en-US" altLang="zh-CN" sz="2100" b="1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451617" y="2182290"/>
            <a:ext cx="1438275" cy="500137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1  6  0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Group 73"/>
          <p:cNvGrpSpPr/>
          <p:nvPr/>
        </p:nvGrpSpPr>
        <p:grpSpPr bwMode="auto">
          <a:xfrm>
            <a:off x="2817076" y="2608335"/>
            <a:ext cx="975122" cy="528637"/>
            <a:chOff x="1155" y="1399"/>
            <a:chExt cx="819" cy="444"/>
          </a:xfrm>
        </p:grpSpPr>
        <p:sp>
          <p:nvSpPr>
            <p:cNvPr id="11" name="Text Box 70"/>
            <p:cNvSpPr txBox="1">
              <a:spLocks noChangeArrowheads="1"/>
            </p:cNvSpPr>
            <p:nvPr/>
          </p:nvSpPr>
          <p:spPr bwMode="auto">
            <a:xfrm>
              <a:off x="1155" y="1399"/>
              <a:ext cx="587" cy="4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sy="50000" kx="2115830" algn="bl" rotWithShape="0">
                <a:srgbClr val="C0C0C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CN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 </a:t>
              </a:r>
              <a:endPara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Text Box 71"/>
            <p:cNvSpPr txBox="1">
              <a:spLocks noChangeArrowheads="1"/>
            </p:cNvSpPr>
            <p:nvPr/>
          </p:nvSpPr>
          <p:spPr bwMode="auto">
            <a:xfrm>
              <a:off x="1387" y="1404"/>
              <a:ext cx="587" cy="4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sy="50000" kx="2115830" algn="bl" rotWithShape="0">
                <a:srgbClr val="C0C0C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CN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 </a:t>
              </a:r>
              <a:endPara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Line 7"/>
          <p:cNvSpPr>
            <a:spLocks noChangeShapeType="1"/>
          </p:cNvSpPr>
          <p:nvPr/>
        </p:nvSpPr>
        <p:spPr bwMode="auto">
          <a:xfrm flipV="1">
            <a:off x="2076507" y="3041525"/>
            <a:ext cx="142756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pPr eaLnBrk="1" hangingPunct="1">
              <a:defRPr/>
            </a:pP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2070553" y="2610741"/>
            <a:ext cx="594122" cy="500137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 Box 43"/>
          <p:cNvSpPr txBox="1">
            <a:spLocks noChangeArrowheads="1"/>
          </p:cNvSpPr>
          <p:nvPr/>
        </p:nvSpPr>
        <p:spPr bwMode="auto">
          <a:xfrm>
            <a:off x="3124440" y="3059464"/>
            <a:ext cx="48577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 Box 44"/>
          <p:cNvSpPr txBox="1">
            <a:spLocks noChangeArrowheads="1"/>
          </p:cNvSpPr>
          <p:nvPr/>
        </p:nvSpPr>
        <p:spPr bwMode="auto">
          <a:xfrm>
            <a:off x="2854029" y="3414214"/>
            <a:ext cx="432197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 Box 46"/>
          <p:cNvSpPr txBox="1">
            <a:spLocks noChangeArrowheads="1"/>
          </p:cNvSpPr>
          <p:nvPr/>
        </p:nvSpPr>
        <p:spPr bwMode="auto">
          <a:xfrm>
            <a:off x="2194974" y="3428268"/>
            <a:ext cx="48577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 Box 47"/>
          <p:cNvSpPr txBox="1">
            <a:spLocks noChangeArrowheads="1"/>
          </p:cNvSpPr>
          <p:nvPr/>
        </p:nvSpPr>
        <p:spPr bwMode="auto">
          <a:xfrm>
            <a:off x="2525657" y="3430922"/>
            <a:ext cx="384572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 Box 48"/>
          <p:cNvSpPr txBox="1">
            <a:spLocks noChangeArrowheads="1"/>
          </p:cNvSpPr>
          <p:nvPr/>
        </p:nvSpPr>
        <p:spPr bwMode="auto">
          <a:xfrm>
            <a:off x="2486135" y="3054396"/>
            <a:ext cx="323850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 Box 49"/>
          <p:cNvSpPr txBox="1">
            <a:spLocks noChangeArrowheads="1"/>
          </p:cNvSpPr>
          <p:nvPr/>
        </p:nvSpPr>
        <p:spPr bwMode="auto">
          <a:xfrm>
            <a:off x="2833148" y="3054395"/>
            <a:ext cx="48577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 Box 52"/>
          <p:cNvSpPr txBox="1">
            <a:spLocks noChangeArrowheads="1"/>
          </p:cNvSpPr>
          <p:nvPr/>
        </p:nvSpPr>
        <p:spPr bwMode="auto">
          <a:xfrm>
            <a:off x="3159184" y="3944587"/>
            <a:ext cx="48577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Line 53"/>
          <p:cNvSpPr>
            <a:spLocks noChangeShapeType="1"/>
          </p:cNvSpPr>
          <p:nvPr/>
        </p:nvSpPr>
        <p:spPr bwMode="auto">
          <a:xfrm>
            <a:off x="2029209" y="3904517"/>
            <a:ext cx="142756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pPr eaLnBrk="1" hangingPunct="1">
              <a:defRPr/>
            </a:pP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 Box 56"/>
          <p:cNvSpPr txBox="1">
            <a:spLocks noChangeArrowheads="1"/>
          </p:cNvSpPr>
          <p:nvPr/>
        </p:nvSpPr>
        <p:spPr bwMode="auto">
          <a:xfrm>
            <a:off x="2183657" y="3933490"/>
            <a:ext cx="432197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 Box 57"/>
          <p:cNvSpPr txBox="1">
            <a:spLocks noChangeArrowheads="1"/>
          </p:cNvSpPr>
          <p:nvPr/>
        </p:nvSpPr>
        <p:spPr bwMode="auto">
          <a:xfrm>
            <a:off x="2565605" y="3944588"/>
            <a:ext cx="48577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 Box 58"/>
          <p:cNvSpPr txBox="1">
            <a:spLocks noChangeArrowheads="1"/>
          </p:cNvSpPr>
          <p:nvPr/>
        </p:nvSpPr>
        <p:spPr bwMode="auto">
          <a:xfrm>
            <a:off x="2874502" y="3944588"/>
            <a:ext cx="432197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 Box 28"/>
          <p:cNvSpPr txBox="1">
            <a:spLocks noChangeArrowheads="1"/>
          </p:cNvSpPr>
          <p:nvPr/>
        </p:nvSpPr>
        <p:spPr bwMode="auto">
          <a:xfrm>
            <a:off x="3327180" y="1640199"/>
            <a:ext cx="2214563" cy="389334"/>
          </a:xfrm>
          <a:prstGeom prst="rect">
            <a:avLst/>
          </a:prstGeom>
          <a:noFill/>
          <a:ln>
            <a:noFill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en-US" altLang="zh-CN" sz="21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4800</a:t>
            </a:r>
            <a:endParaRPr lang="en-US" altLang="zh-CN" sz="21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 Box 28"/>
          <p:cNvSpPr txBox="1">
            <a:spLocks noChangeArrowheads="1"/>
          </p:cNvSpPr>
          <p:nvPr/>
        </p:nvSpPr>
        <p:spPr bwMode="auto">
          <a:xfrm>
            <a:off x="1911465" y="1613285"/>
            <a:ext cx="2159794" cy="438581"/>
          </a:xfrm>
          <a:prstGeom prst="rect">
            <a:avLst/>
          </a:prstGeom>
          <a:noFill/>
          <a:ln>
            <a:noFill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160×30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562505" y="1676490"/>
            <a:ext cx="3497306" cy="1546577"/>
            <a:chOff x="6083339" y="2235319"/>
            <a:chExt cx="4663074" cy="2062102"/>
          </a:xfrm>
        </p:grpSpPr>
        <p:sp>
          <p:nvSpPr>
            <p:cNvPr id="5" name="KSO_Shape"/>
            <p:cNvSpPr/>
            <p:nvPr/>
          </p:nvSpPr>
          <p:spPr>
            <a:xfrm>
              <a:off x="6083339" y="2285409"/>
              <a:ext cx="4588116" cy="1905000"/>
            </a:xfrm>
            <a:prstGeom prst="roundRect">
              <a:avLst>
                <a:gd name="adj" fmla="val 34303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394862" y="2235319"/>
              <a:ext cx="4351551" cy="206210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100" kern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因为</a:t>
              </a:r>
              <a:r>
                <a:rPr lang="en-US" altLang="zh-CN" sz="2100" kern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0</a:t>
              </a:r>
              <a:r>
                <a:rPr lang="zh-CN" altLang="en-US" sz="2100" kern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乘任何数都得</a:t>
              </a:r>
              <a:r>
                <a:rPr lang="en-US" altLang="zh-CN" sz="2100" kern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0</a:t>
              </a:r>
              <a:r>
                <a:rPr lang="zh-CN" altLang="en-US" sz="2100" kern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，所以</a:t>
              </a:r>
              <a:r>
                <a:rPr lang="en-US" altLang="zh-CN" sz="2100" kern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30 </a:t>
              </a:r>
              <a:r>
                <a:rPr lang="zh-CN" altLang="en-US" sz="2100" kern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个位上的</a:t>
              </a:r>
              <a:r>
                <a:rPr lang="en-US" altLang="zh-CN" sz="2100" kern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0</a:t>
              </a:r>
              <a:r>
                <a:rPr lang="zh-CN" altLang="en-US" sz="2100" kern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乘</a:t>
              </a:r>
              <a:r>
                <a:rPr lang="en-US" altLang="zh-CN" sz="2100" kern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160</a:t>
              </a:r>
              <a:r>
                <a:rPr lang="zh-CN" altLang="en-US" sz="2100" kern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每一位上的数，还得</a:t>
              </a:r>
              <a:r>
                <a:rPr lang="en-US" altLang="zh-CN" sz="2100" kern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0</a:t>
              </a:r>
              <a:r>
                <a:rPr lang="zh-CN" altLang="en-US" sz="2100" kern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。</a:t>
              </a:r>
              <a:endParaRPr lang="zh-CN" altLang="zh-CN" sz="2100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467280" y="3283253"/>
            <a:ext cx="3506589" cy="812868"/>
            <a:chOff x="5956373" y="4377670"/>
            <a:chExt cx="4675452" cy="1083824"/>
          </a:xfrm>
        </p:grpSpPr>
        <p:sp>
          <p:nvSpPr>
            <p:cNvPr id="3" name="KSO_Shape"/>
            <p:cNvSpPr/>
            <p:nvPr/>
          </p:nvSpPr>
          <p:spPr>
            <a:xfrm>
              <a:off x="6043709" y="4377670"/>
              <a:ext cx="4588116" cy="1083824"/>
            </a:xfrm>
            <a:prstGeom prst="roundRect">
              <a:avLst>
                <a:gd name="adj" fmla="val 34303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5956373" y="4646667"/>
              <a:ext cx="4664097" cy="553997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r>
                <a:rPr lang="en-US" altLang="zh-CN" sz="2100" kern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30</a:t>
              </a:r>
              <a:r>
                <a:rPr lang="zh-CN" altLang="en-US" sz="2100" kern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十位上的</a:t>
              </a:r>
              <a:r>
                <a:rPr lang="en-US" altLang="zh-CN" sz="2100" kern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3</a:t>
              </a:r>
              <a:r>
                <a:rPr lang="zh-CN" altLang="en-US" sz="2100" kern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乘</a:t>
              </a:r>
              <a:r>
                <a:rPr lang="en-US" altLang="zh-CN" sz="2100" kern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160</a:t>
              </a:r>
              <a:r>
                <a:rPr lang="zh-CN" altLang="en-US" sz="2100" kern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得</a:t>
              </a:r>
              <a:r>
                <a:rPr lang="en-US" altLang="zh-CN" sz="2100" kern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480</a:t>
              </a:r>
              <a:r>
                <a:rPr lang="zh-CN" altLang="en-US" sz="2100" kern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。</a:t>
              </a:r>
              <a:endParaRPr lang="zh-CN" altLang="zh-CN" sz="2100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0" name="Line 26"/>
          <p:cNvSpPr>
            <a:spLocks noChangeShapeType="1"/>
          </p:cNvSpPr>
          <p:nvPr/>
        </p:nvSpPr>
        <p:spPr bwMode="auto">
          <a:xfrm rot="19605308">
            <a:off x="3217669" y="3257217"/>
            <a:ext cx="1125243" cy="745300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/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cxnSp>
        <p:nvCxnSpPr>
          <p:cNvPr id="31" name="连接符: 肘形 30"/>
          <p:cNvCxnSpPr/>
          <p:nvPr/>
        </p:nvCxnSpPr>
        <p:spPr>
          <a:xfrm flipV="1">
            <a:off x="3434323" y="2970340"/>
            <a:ext cx="1071965" cy="236736"/>
          </a:xfrm>
          <a:prstGeom prst="bentConnector3">
            <a:avLst/>
          </a:prstGeom>
          <a:ln w="254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573628" y="1012334"/>
            <a:ext cx="784692" cy="434162"/>
          </a:xfrm>
          <a:prstGeom prst="roundRect">
            <a:avLst/>
          </a:prstGeom>
          <a:solidFill>
            <a:srgbClr val="A1C450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笔算</a:t>
            </a:r>
            <a:endParaRPr lang="zh-CN" altLang="en-US" sz="2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1"/>
          <p:cNvSpPr txBox="1"/>
          <p:nvPr/>
        </p:nvSpPr>
        <p:spPr>
          <a:xfrm>
            <a:off x="1844245" y="1086642"/>
            <a:ext cx="1474904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100" b="1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末尾补</a:t>
            </a:r>
            <a:r>
              <a:rPr lang="en-US" altLang="zh-CN" sz="2100" b="1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</a:t>
            </a:r>
            <a:r>
              <a:rPr lang="zh-CN" altLang="en-US" sz="2100" b="1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法</a:t>
            </a:r>
            <a:endParaRPr lang="en-US" altLang="zh-CN" sz="2100" b="1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851879" y="2470335"/>
            <a:ext cx="1438275" cy="500137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1  6  0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Group 73"/>
          <p:cNvGrpSpPr/>
          <p:nvPr/>
        </p:nvGrpSpPr>
        <p:grpSpPr bwMode="auto">
          <a:xfrm>
            <a:off x="2217339" y="2896380"/>
            <a:ext cx="975122" cy="528637"/>
            <a:chOff x="1155" y="1399"/>
            <a:chExt cx="819" cy="444"/>
          </a:xfrm>
        </p:grpSpPr>
        <p:sp>
          <p:nvSpPr>
            <p:cNvPr id="11" name="Text Box 70"/>
            <p:cNvSpPr txBox="1">
              <a:spLocks noChangeArrowheads="1"/>
            </p:cNvSpPr>
            <p:nvPr/>
          </p:nvSpPr>
          <p:spPr bwMode="auto">
            <a:xfrm>
              <a:off x="1155" y="1399"/>
              <a:ext cx="587" cy="4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sy="50000" kx="2115830" algn="bl" rotWithShape="0">
                <a:srgbClr val="C0C0C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CN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 </a:t>
              </a:r>
              <a:endPara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Text Box 71"/>
            <p:cNvSpPr txBox="1">
              <a:spLocks noChangeArrowheads="1"/>
            </p:cNvSpPr>
            <p:nvPr/>
          </p:nvSpPr>
          <p:spPr bwMode="auto">
            <a:xfrm>
              <a:off x="1387" y="1404"/>
              <a:ext cx="587" cy="439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sy="50000" kx="2115830" algn="bl" rotWithShape="0">
                <a:srgbClr val="C0C0C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1pPr>
              <a:lvl2pPr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2pPr>
              <a:lvl3pPr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3pPr>
              <a:lvl4pPr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4pPr>
              <a:lvl5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5pPr>
              <a:lvl6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6pPr>
              <a:lvl7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7pPr>
              <a:lvl8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8pPr>
              <a:lvl9pPr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anose="02010609030101010101" pitchFamily="49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en-US" altLang="zh-CN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 </a:t>
              </a:r>
              <a:endPara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Line 7"/>
          <p:cNvSpPr>
            <a:spLocks noChangeShapeType="1"/>
          </p:cNvSpPr>
          <p:nvPr/>
        </p:nvSpPr>
        <p:spPr bwMode="auto">
          <a:xfrm flipV="1">
            <a:off x="1476769" y="3329570"/>
            <a:ext cx="142756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pPr eaLnBrk="1" hangingPunct="1">
              <a:defRPr/>
            </a:pPr>
            <a:endParaRPr lang="zh-CN" altLang="en-US" sz="21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1470816" y="2898786"/>
            <a:ext cx="594122" cy="500137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kumimoji="1"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 Box 28"/>
          <p:cNvSpPr txBox="1">
            <a:spLocks noChangeArrowheads="1"/>
          </p:cNvSpPr>
          <p:nvPr/>
        </p:nvSpPr>
        <p:spPr bwMode="auto">
          <a:xfrm>
            <a:off x="3290154" y="1732862"/>
            <a:ext cx="2214563" cy="389334"/>
          </a:xfrm>
          <a:prstGeom prst="rect">
            <a:avLst/>
          </a:prstGeom>
          <a:noFill/>
          <a:ln>
            <a:noFill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en-US" altLang="zh-CN" sz="21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4800</a:t>
            </a:r>
            <a:endParaRPr lang="en-US" altLang="zh-CN" sz="21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 Box 28"/>
          <p:cNvSpPr txBox="1">
            <a:spLocks noChangeArrowheads="1"/>
          </p:cNvSpPr>
          <p:nvPr/>
        </p:nvSpPr>
        <p:spPr bwMode="auto">
          <a:xfrm>
            <a:off x="1908146" y="1710990"/>
            <a:ext cx="2159794" cy="438581"/>
          </a:xfrm>
          <a:prstGeom prst="rect">
            <a:avLst/>
          </a:prstGeom>
          <a:noFill/>
          <a:ln>
            <a:noFill/>
          </a:ln>
          <a:effectLst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160×30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2542050" y="2542170"/>
            <a:ext cx="0" cy="793354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48"/>
          <p:cNvSpPr txBox="1">
            <a:spLocks noChangeArrowheads="1"/>
          </p:cNvSpPr>
          <p:nvPr/>
        </p:nvSpPr>
        <p:spPr bwMode="auto">
          <a:xfrm>
            <a:off x="1817711" y="3347605"/>
            <a:ext cx="323850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 Box 49"/>
          <p:cNvSpPr txBox="1">
            <a:spLocks noChangeArrowheads="1"/>
          </p:cNvSpPr>
          <p:nvPr/>
        </p:nvSpPr>
        <p:spPr bwMode="auto">
          <a:xfrm>
            <a:off x="2209203" y="3341476"/>
            <a:ext cx="48577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 Box 48"/>
          <p:cNvSpPr txBox="1">
            <a:spLocks noChangeArrowheads="1"/>
          </p:cNvSpPr>
          <p:nvPr/>
        </p:nvSpPr>
        <p:spPr bwMode="auto">
          <a:xfrm>
            <a:off x="2542050" y="3347429"/>
            <a:ext cx="323850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 Box 49"/>
          <p:cNvSpPr txBox="1">
            <a:spLocks noChangeArrowheads="1"/>
          </p:cNvSpPr>
          <p:nvPr/>
        </p:nvSpPr>
        <p:spPr bwMode="auto">
          <a:xfrm>
            <a:off x="2889063" y="3347428"/>
            <a:ext cx="48577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1pPr>
            <a:lvl2pPr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2pPr>
            <a:lvl3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3pPr>
            <a:lvl4pPr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4pPr>
            <a:lvl5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5pPr>
            <a:lvl6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6pPr>
            <a:lvl7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7pPr>
            <a:lvl8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8pPr>
            <a:lvl9pPr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anose="02010609030101010101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11"/>
          <p:cNvSpPr txBox="1"/>
          <p:nvPr/>
        </p:nvSpPr>
        <p:spPr>
          <a:xfrm>
            <a:off x="3957365" y="2492020"/>
            <a:ext cx="3524988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1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把因数末尾</a:t>
            </a:r>
            <a:r>
              <a:rPr lang="en-US" altLang="zh-CN" sz="21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</a:t>
            </a:r>
            <a:r>
              <a:rPr lang="zh-CN" altLang="en-US" sz="21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前面的数对齐</a:t>
            </a:r>
            <a:endParaRPr lang="en-US" altLang="zh-CN" sz="2100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3736700" y="3288508"/>
            <a:ext cx="438865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1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先算</a:t>
            </a:r>
            <a:r>
              <a:rPr lang="en-US" altLang="zh-CN" sz="21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16×3</a:t>
            </a:r>
            <a:r>
              <a:rPr lang="zh-CN" altLang="en-US" sz="21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，再在积的末尾添两个</a:t>
            </a:r>
            <a:r>
              <a:rPr lang="en-US" altLang="zh-CN" sz="21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</a:t>
            </a:r>
            <a:r>
              <a:rPr lang="zh-CN" altLang="en-US" sz="2100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。</a:t>
            </a:r>
            <a:endParaRPr lang="en-US" altLang="zh-CN" sz="2100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2937512" y="4233263"/>
            <a:ext cx="446600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1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竖式的简便写法，末尾不要忘记写</a:t>
            </a:r>
            <a:r>
              <a:rPr lang="en-US" altLang="zh-CN" sz="21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</a:t>
            </a:r>
            <a:r>
              <a:rPr lang="zh-CN" altLang="en-US" sz="21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。</a:t>
            </a:r>
            <a:endParaRPr lang="en-US" altLang="zh-CN" sz="2100" kern="0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73628" y="1012334"/>
            <a:ext cx="784692" cy="434162"/>
          </a:xfrm>
          <a:prstGeom prst="roundRect">
            <a:avLst/>
          </a:prstGeom>
          <a:solidFill>
            <a:srgbClr val="A1C450"/>
          </a:solidFill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笔算</a:t>
            </a:r>
            <a:endParaRPr lang="zh-CN" altLang="en-US" sz="2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5" grpId="0"/>
      <p:bldP spid="18" grpId="0"/>
      <p:bldP spid="19" grpId="0"/>
      <p:bldP spid="20" grpId="0"/>
      <p:bldP spid="21" grpId="0"/>
      <p:bldP spid="22" grpId="0"/>
      <p:bldP spid="23" grpId="0"/>
      <p:bldP spid="25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DOC_GUID" val="{e0cd8bff-267c-4353-a0f3-c36f34888161}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1268</Words>
  <Application>WPS 演示</Application>
  <PresentationFormat>全屏显示(16:9)</PresentationFormat>
  <Paragraphs>282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Arial</vt:lpstr>
      <vt:lpstr>宋体</vt:lpstr>
      <vt:lpstr>Wingdings</vt:lpstr>
      <vt:lpstr>楷体</vt:lpstr>
      <vt:lpstr>微软雅黑</vt:lpstr>
      <vt:lpstr>楷体_GB2312</vt:lpstr>
      <vt:lpstr>新宋体</vt:lpstr>
      <vt:lpstr>Times New Roman</vt:lpstr>
      <vt:lpstr>黑体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2</cp:revision>
  <dcterms:created xsi:type="dcterms:W3CDTF">2017-08-03T09:01:00Z</dcterms:created>
  <dcterms:modified xsi:type="dcterms:W3CDTF">2023-10-27T09:04:34Z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745C38DD63804F61A4D425786AE29CED_12</vt:lpwstr>
  </property>
</Properties>
</file>