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56" r:id="rId3"/>
    <p:sldId id="316" r:id="rId5"/>
    <p:sldId id="318" r:id="rId6"/>
    <p:sldId id="347" r:id="rId7"/>
    <p:sldId id="339" r:id="rId8"/>
    <p:sldId id="383" r:id="rId9"/>
    <p:sldId id="384" r:id="rId10"/>
    <p:sldId id="385" r:id="rId11"/>
    <p:sldId id="375" r:id="rId12"/>
    <p:sldId id="386" r:id="rId13"/>
    <p:sldId id="388" r:id="rId14"/>
    <p:sldId id="387" r:id="rId15"/>
    <p:sldId id="368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288" y="-432"/>
      </p:cViewPr>
      <p:guideLst>
        <p:guide orient="horz" pos="2160"/>
        <p:guide pos="377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20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F52F8D-31F3-40C3-A8DD-41614F22AB7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solidFill>
                <a:srgbClr val="8989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FBFDB7-BF75-4801-830E-39C4C93978F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8338" y="431800"/>
            <a:ext cx="10855325" cy="6477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38100" rIns="76200" bIns="38100"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3"/>
            </p:custDataLst>
          </p:nvPr>
        </p:nvSpPr>
        <p:spPr>
          <a:xfrm>
            <a:off x="668338" y="1295400"/>
            <a:ext cx="10855325" cy="50403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0" rIns="82550" bIns="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81063" y="6350000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F1F1640-6E86-4FB0-86D8-20962D77F02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5"/>
          <p:cNvSpPr txBox="1"/>
          <p:nvPr/>
        </p:nvSpPr>
        <p:spPr>
          <a:xfrm>
            <a:off x="0" y="1197927"/>
            <a:ext cx="121920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sz="3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第</a:t>
            </a:r>
            <a:r>
              <a:rPr kumimoji="0" lang="en-US" sz="3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4</a:t>
            </a:r>
            <a:r>
              <a:rPr kumimoji="0" sz="3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单元</a:t>
            </a:r>
            <a:r>
              <a:rPr kumimoji="0" lang="en-US" sz="3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  </a:t>
            </a:r>
            <a:r>
              <a:rPr kumimoji="0" sz="36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三位数乘两位数</a:t>
            </a:r>
            <a:endParaRPr kumimoji="0" sz="36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中圆简" charset="-122"/>
              <a:ea typeface="汉仪中圆简" charset="-122"/>
              <a:cs typeface="汉仪中圆简" charset="-122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3862091" y="2832517"/>
            <a:ext cx="4467817" cy="871538"/>
            <a:chOff x="5567" y="7853"/>
            <a:chExt cx="5821" cy="1373"/>
          </a:xfrm>
        </p:grpSpPr>
        <p:sp>
          <p:nvSpPr>
            <p:cNvPr id="4" name="Text Box 46"/>
            <p:cNvSpPr txBox="1"/>
            <p:nvPr/>
          </p:nvSpPr>
          <p:spPr>
            <a:xfrm>
              <a:off x="7009" y="7853"/>
              <a:ext cx="4379" cy="13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4000" dirty="0" err="1">
                  <a:solidFill>
                    <a:srgbClr val="92D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积的变化规律</a:t>
              </a:r>
              <a:endParaRPr sz="4000" dirty="0">
                <a:solidFill>
                  <a:srgbClr val="92D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5" name="组合 3"/>
            <p:cNvGrpSpPr/>
            <p:nvPr/>
          </p:nvGrpSpPr>
          <p:grpSpPr>
            <a:xfrm>
              <a:off x="5567" y="8112"/>
              <a:ext cx="1080" cy="1080"/>
              <a:chOff x="5048" y="8161"/>
              <a:chExt cx="1080" cy="1080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5048" y="8161"/>
                <a:ext cx="1080" cy="108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319" y="8265"/>
                <a:ext cx="544" cy="8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R="0" defTabSz="914400" fontAlgn="base">
                  <a:buClrTx/>
                  <a:buSzTx/>
                  <a:buFontTx/>
                  <a:defRPr/>
                </a:pPr>
                <a:r>
                  <a:rPr kumimoji="0" lang="en-US" altLang="zh-CN" b="1" strike="noStrike" kern="1200" cap="none" spc="0" normalizeH="0" baseline="0" noProof="1" smtClean="0">
                    <a:ln w="6600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  <a:latin typeface="+mj-ea"/>
                    <a:ea typeface="+mj-ea"/>
                    <a:cs typeface="黑体" panose="02010609060101010101" pitchFamily="49" charset="-122"/>
                    <a:sym typeface="+mn-ea"/>
                  </a:rPr>
                  <a:t>3</a:t>
                </a:r>
                <a:endParaRPr kumimoji="0" lang="en-US" altLang="zh-CN" b="1" strike="noStrike" kern="1200" cap="none" spc="0" normalizeH="0" baseline="0" noProof="1">
                  <a:ln w="66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+mj-ea"/>
                  <a:ea typeface="+mj-ea"/>
                  <a:cs typeface="黑体" panose="02010609060101010101" pitchFamily="49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903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三、巩固练习，学以致用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32769" name="文本框 4"/>
          <p:cNvSpPr txBox="1"/>
          <p:nvPr/>
        </p:nvSpPr>
        <p:spPr>
          <a:xfrm>
            <a:off x="1109980" y="1437005"/>
            <a:ext cx="997267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（一）基础练习：完成课本P51做一做第1，2题。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3" name="Text Box 5"/>
          <p:cNvSpPr txBox="1"/>
          <p:nvPr/>
        </p:nvSpPr>
        <p:spPr>
          <a:xfrm>
            <a:off x="1304925" y="2442210"/>
            <a:ext cx="958215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ClrTx/>
              <a:buSzTx/>
              <a:buFontTx/>
              <a:buNone/>
            </a:pPr>
            <a:r>
              <a:rPr lang="zh-CN" altLang="en-US"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 先算出每组题中第1题的积，再写出下面两题的得数。</a:t>
            </a:r>
            <a:endParaRPr lang="zh-CN" altLang="en-US" sz="3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5364" name="Rectangle 4"/>
          <p:cNvSpPr txBox="1"/>
          <p:nvPr/>
        </p:nvSpPr>
        <p:spPr>
          <a:xfrm>
            <a:off x="1520190" y="3359150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    12×3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65" name="Rectangle 4"/>
          <p:cNvSpPr txBox="1"/>
          <p:nvPr/>
        </p:nvSpPr>
        <p:spPr>
          <a:xfrm>
            <a:off x="1520190" y="4262438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  120×3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66" name="Rectangle 4"/>
          <p:cNvSpPr txBox="1"/>
          <p:nvPr/>
        </p:nvSpPr>
        <p:spPr>
          <a:xfrm>
            <a:off x="1520190" y="5181600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120×30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67" name="Rectangle 4"/>
          <p:cNvSpPr txBox="1"/>
          <p:nvPr/>
        </p:nvSpPr>
        <p:spPr>
          <a:xfrm>
            <a:off x="4417060" y="3359150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    48×5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68" name="Rectangle 4"/>
          <p:cNvSpPr txBox="1"/>
          <p:nvPr/>
        </p:nvSpPr>
        <p:spPr>
          <a:xfrm>
            <a:off x="4417060" y="4262438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  48×50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69" name="Rectangle 4"/>
          <p:cNvSpPr txBox="1"/>
          <p:nvPr/>
        </p:nvSpPr>
        <p:spPr>
          <a:xfrm>
            <a:off x="4417060" y="5181600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48×500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70" name="Rectangle 4"/>
          <p:cNvSpPr txBox="1"/>
          <p:nvPr/>
        </p:nvSpPr>
        <p:spPr>
          <a:xfrm>
            <a:off x="7880350" y="3359150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8×50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71" name="Rectangle 4"/>
          <p:cNvSpPr txBox="1"/>
          <p:nvPr/>
        </p:nvSpPr>
        <p:spPr>
          <a:xfrm>
            <a:off x="7880350" y="4262438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8×25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15372" name="Rectangle 4"/>
          <p:cNvSpPr txBox="1"/>
          <p:nvPr/>
        </p:nvSpPr>
        <p:spPr>
          <a:xfrm>
            <a:off x="7880350" y="5181600"/>
            <a:ext cx="2387600" cy="7842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/>
              <a:t>4×50</a:t>
            </a:r>
            <a:r>
              <a:rPr lang="zh-CN" altLang="zh-CN" sz="2600" b="1"/>
              <a:t>＝</a:t>
            </a:r>
            <a:endParaRPr lang="en-US" altLang="zh-CN" sz="2600" b="1"/>
          </a:p>
        </p:txBody>
      </p:sp>
      <p:sp>
        <p:nvSpPr>
          <p:cNvPr id="38" name="Rectangle 4"/>
          <p:cNvSpPr txBox="1"/>
          <p:nvPr/>
        </p:nvSpPr>
        <p:spPr>
          <a:xfrm>
            <a:off x="3088640" y="3359150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36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39" name="Rectangle 4"/>
          <p:cNvSpPr txBox="1"/>
          <p:nvPr/>
        </p:nvSpPr>
        <p:spPr>
          <a:xfrm>
            <a:off x="3088640" y="4262438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360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0" name="Rectangle 4"/>
          <p:cNvSpPr txBox="1"/>
          <p:nvPr/>
        </p:nvSpPr>
        <p:spPr>
          <a:xfrm>
            <a:off x="3088640" y="5181600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3600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1" name="Rectangle 4"/>
          <p:cNvSpPr txBox="1"/>
          <p:nvPr/>
        </p:nvSpPr>
        <p:spPr>
          <a:xfrm>
            <a:off x="5999798" y="3359150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240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2" name="Rectangle 4"/>
          <p:cNvSpPr txBox="1"/>
          <p:nvPr/>
        </p:nvSpPr>
        <p:spPr>
          <a:xfrm>
            <a:off x="5999798" y="4262438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2400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3" name="Rectangle 4"/>
          <p:cNvSpPr txBox="1"/>
          <p:nvPr/>
        </p:nvSpPr>
        <p:spPr>
          <a:xfrm>
            <a:off x="5999798" y="5181600"/>
            <a:ext cx="17272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24000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4" name="Rectangle 4"/>
          <p:cNvSpPr txBox="1"/>
          <p:nvPr/>
        </p:nvSpPr>
        <p:spPr>
          <a:xfrm>
            <a:off x="9097963" y="3359150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400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5" name="Rectangle 4"/>
          <p:cNvSpPr txBox="1"/>
          <p:nvPr/>
        </p:nvSpPr>
        <p:spPr>
          <a:xfrm>
            <a:off x="9097963" y="4262438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200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  <p:sp>
        <p:nvSpPr>
          <p:cNvPr id="46" name="Rectangle 4"/>
          <p:cNvSpPr txBox="1"/>
          <p:nvPr/>
        </p:nvSpPr>
        <p:spPr>
          <a:xfrm>
            <a:off x="9097963" y="5181600"/>
            <a:ext cx="151130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rgbClr val="FF0000"/>
                </a:solidFill>
              </a:rPr>
              <a:t>200</a:t>
            </a:r>
            <a:endParaRPr lang="en-US" altLang="zh-CN" sz="2600" b="1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124710" y="4392930"/>
            <a:ext cx="734949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200÷8=25（米） 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25×24=600（平方米）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答：扩大后的绿地面积是600平方米。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7" name="Text Box 5"/>
          <p:cNvSpPr txBox="1"/>
          <p:nvPr/>
        </p:nvSpPr>
        <p:spPr>
          <a:xfrm>
            <a:off x="839788" y="1049338"/>
            <a:ext cx="7345362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 扩大后的绿地面积是多少？</a:t>
            </a:r>
            <a:endParaRPr lang="en-US" altLang="zh-CN" sz="3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6389" name="Group 24"/>
          <p:cNvGrpSpPr/>
          <p:nvPr/>
        </p:nvGrpSpPr>
        <p:grpSpPr>
          <a:xfrm>
            <a:off x="2031365" y="2053590"/>
            <a:ext cx="7661910" cy="1940560"/>
            <a:chOff x="703" y="1253"/>
            <a:chExt cx="4453" cy="907"/>
          </a:xfrm>
        </p:grpSpPr>
        <p:pic>
          <p:nvPicPr>
            <p:cNvPr id="16390" name="Picture 22" descr="59-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03" y="1434"/>
              <a:ext cx="2369" cy="68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91" name="Picture 23" descr="59-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925" y="1253"/>
              <a:ext cx="2231" cy="90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3"/>
          <p:cNvSpPr txBox="1"/>
          <p:nvPr/>
        </p:nvSpPr>
        <p:spPr>
          <a:xfrm>
            <a:off x="928688" y="1013460"/>
            <a:ext cx="3032125" cy="784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（二）拓展应用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1113473" y="2355533"/>
            <a:ext cx="1897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配套P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37895" y="1912620"/>
            <a:ext cx="9927590" cy="30327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4" name="文本框 4"/>
          <p:cNvSpPr txBox="1"/>
          <p:nvPr/>
        </p:nvSpPr>
        <p:spPr>
          <a:xfrm>
            <a:off x="1394460" y="2329815"/>
            <a:ext cx="9141460" cy="2076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总结：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一个因数不变，另一个因数乘（或除以）几（0除外），积也乘（或除以）几。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9888" y="70294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全课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，提升能力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3379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534900" y="12458700"/>
            <a:ext cx="355600" cy="2667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8138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一、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创设情境，引入新课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446337" y="2311296"/>
            <a:ext cx="5994533" cy="1657536"/>
            <a:chOff x="7166" y="2140"/>
            <a:chExt cx="9442" cy="2610"/>
          </a:xfrm>
        </p:grpSpPr>
        <p:sp>
          <p:nvSpPr>
            <p:cNvPr id="18435" name="AutoShape 27"/>
            <p:cNvSpPr/>
            <p:nvPr/>
          </p:nvSpPr>
          <p:spPr>
            <a:xfrm flipH="1">
              <a:off x="7166" y="2140"/>
              <a:ext cx="6604" cy="2371"/>
            </a:xfrm>
            <a:prstGeom prst="wedgeRoundRectCallout">
              <a:avLst>
                <a:gd name="adj1" fmla="val -70105"/>
                <a:gd name="adj2" fmla="val -1159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30000"/>
                </a:lnSpc>
              </a:pPr>
              <a:r>
                <a:rPr dirty="0" err="1">
                  <a:latin typeface="Arial" panose="020B0604020202020204" pitchFamily="34" charset="0"/>
                  <a:ea typeface="宋体" panose="02010600030101010101" pitchFamily="2" charset="-122"/>
                </a:rPr>
                <a:t>这节课</a:t>
              </a:r>
              <a:r>
                <a:rPr lang="zh-CN" dirty="0">
                  <a:latin typeface="Arial" panose="020B0604020202020204" pitchFamily="34" charset="0"/>
                  <a:ea typeface="宋体" panose="02010600030101010101" pitchFamily="2" charset="-122"/>
                </a:rPr>
                <a:t>我们</a:t>
              </a:r>
              <a:r>
                <a:rPr dirty="0" err="1">
                  <a:latin typeface="Arial" panose="020B0604020202020204" pitchFamily="34" charset="0"/>
                  <a:ea typeface="宋体" panose="02010600030101010101" pitchFamily="2" charset="-122"/>
                </a:rPr>
                <a:t>将要探究：积的变化规律</a:t>
              </a:r>
              <a:r>
                <a:rPr dirty="0">
                  <a:latin typeface="Arial" panose="020B0604020202020204" pitchFamily="34" charset="0"/>
                  <a:ea typeface="宋体" panose="02010600030101010101" pitchFamily="2" charset="-122"/>
                </a:rPr>
                <a:t>。</a:t>
              </a:r>
              <a:endParaRPr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36" name="Picture 13" descr="10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998" y="2140"/>
              <a:ext cx="2610" cy="261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9550" y="464185"/>
            <a:ext cx="652335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二、合作交流，探究新知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1076960" y="1299845"/>
            <a:ext cx="1034859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（一）研究“一个因数不变，另一个因数不断变大，积的变化情况”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Picture 6" descr="5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67585" y="2776220"/>
            <a:ext cx="8299450" cy="342328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897255" y="583565"/>
            <a:ext cx="46805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1. 研究问题。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1550035" y="1580515"/>
            <a:ext cx="93948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dirty="0" err="1">
                <a:latin typeface="宋体" panose="02010600030101010101" pitchFamily="2" charset="-122"/>
                <a:ea typeface="宋体" panose="02010600030101010101" pitchFamily="2" charset="-122"/>
              </a:rPr>
              <a:t>从上往下观察左边这一组算式，因数和积分别有怎样的变化</a:t>
            </a:r>
            <a:r>
              <a:rPr dirty="0"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97255" y="280860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b="1">
                <a:sym typeface="+mn-ea"/>
              </a:rPr>
              <a:t>2. 发现规律。</a:t>
            </a:r>
            <a:endParaRPr lang="zh-CN" altLang="en-US" b="1">
              <a:sym typeface="+mn-ea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1550035" y="3667125"/>
            <a:ext cx="93948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dirty="0">
                <a:latin typeface="宋体" panose="02010600030101010101" pitchFamily="2" charset="-122"/>
                <a:ea typeface="宋体" panose="02010600030101010101" pitchFamily="2" charset="-122"/>
              </a:rPr>
              <a:t>有一个因数都是6，另一个因数不同，积也不同。</a:t>
            </a:r>
            <a:endParaRPr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1550035" y="4385945"/>
            <a:ext cx="939482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一个因数不变，另一个因数越变越大，积也变大了。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6"/>
          <p:cNvSpPr txBox="1"/>
          <p:nvPr/>
        </p:nvSpPr>
        <p:spPr>
          <a:xfrm>
            <a:off x="1550035" y="5151755"/>
            <a:ext cx="10270490" cy="55399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dirty="0">
                <a:latin typeface="宋体" panose="02010600030101010101" pitchFamily="2" charset="-122"/>
                <a:ea typeface="宋体" panose="02010600030101010101" pitchFamily="2" charset="-122"/>
              </a:rPr>
              <a:t>从上往下看，一个因数不变，另一个因数乘10，积也乘10。</a:t>
            </a:r>
            <a:endParaRPr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4818" grpId="0"/>
      <p:bldP spid="100" grpId="0"/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687705" y="1116965"/>
            <a:ext cx="46805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3. 总结规律。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1371600" y="2874645"/>
            <a:ext cx="988758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一个因数不变，另一个因数乘几（0除外），积也乘几。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/>
          <p:cNvSpPr txBox="1"/>
          <p:nvPr/>
        </p:nvSpPr>
        <p:spPr>
          <a:xfrm>
            <a:off x="701675" y="861695"/>
            <a:ext cx="1034859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（二）研究“一个因数不变，另一个因数不断变小，积的变化情况”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Picture 6" descr="5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67585" y="2776220"/>
            <a:ext cx="8299450" cy="342328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897255" y="583565"/>
            <a:ext cx="46805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1. 研究问题。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1550035" y="1580515"/>
            <a:ext cx="9394825" cy="1291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从上往下观察右边这一组算式，分别把上面的式子与底下的式子做比较，你又有什么新的发现？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97255" y="3106420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b="1">
                <a:sym typeface="+mn-ea"/>
              </a:rPr>
              <a:t>2. 发现规律。</a:t>
            </a:r>
            <a:endParaRPr lang="zh-CN" altLang="en-US" b="1">
              <a:sym typeface="+mn-ea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1659255" y="3963670"/>
            <a:ext cx="917575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从上往下看，一个因数除以2，另一个因数不变，积也除以2。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4818" grpId="0"/>
      <p:bldP spid="10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687705" y="1116965"/>
            <a:ext cx="46805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3. 总结规律。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1371600" y="2874645"/>
            <a:ext cx="1007491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一个因数不变，另一个因数除以几（0除外），积也除以几。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横卷形 1"/>
          <p:cNvSpPr/>
          <p:nvPr/>
        </p:nvSpPr>
        <p:spPr>
          <a:xfrm>
            <a:off x="850900" y="1177925"/>
            <a:ext cx="10490200" cy="3775075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628775" y="1889760"/>
            <a:ext cx="9574213" cy="21685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10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归纳小结：</a:t>
            </a:r>
            <a:endParaRPr kumimoji="0" lang="zh-CN" altLang="en-US" sz="3000" b="1" i="0" u="none" strike="noStrike" kern="1200" cap="none" spc="10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10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一个因数不变，另一个因数乘（或除以）几（0除外），积也乘（或除以）几。</a:t>
            </a:r>
            <a:endParaRPr kumimoji="0" lang="zh-CN" altLang="en-US" sz="3000" b="1" i="0" u="none" strike="noStrike" kern="1200" cap="none" spc="10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706</Words>
  <Application>WPS 演示</Application>
  <PresentationFormat>自定义</PresentationFormat>
  <Paragraphs>104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Calibri</vt:lpstr>
      <vt:lpstr>汉仪中圆简</vt:lpstr>
      <vt:lpstr>黑体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一、创设情境，引入新课</vt:lpstr>
      <vt:lpstr>二、合作交流，探究新知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三、巩固练习，学以致用</vt:lpstr>
      <vt:lpstr>PowerPoint 演示文稿</vt:lpstr>
      <vt:lpstr>PowerPoint 演示文稿</vt:lpstr>
      <vt:lpstr>四、全课总结，提升能力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2021-08-16T07:29:00Z</cp:lastPrinted>
  <dcterms:created xsi:type="dcterms:W3CDTF">2021-08-16T07:29:00Z</dcterms:created>
  <dcterms:modified xsi:type="dcterms:W3CDTF">2023-10-27T09:07:13Z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D82EBCABCAB34A1ABF4D55C54B6EC8E5_12</vt:lpwstr>
  </property>
  <property fmtid="{D5CDD505-2E9C-101B-9397-08002B2CF9AE}" pid="3" name="KSOProductBuildVer">
    <vt:lpwstr>2052-12.1.0.15712</vt:lpwstr>
  </property>
</Properties>
</file>