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3"/>
  </p:sldMasterIdLst>
  <p:notesMasterIdLst>
    <p:notesMasterId r:id="rId5"/>
  </p:notesMasterIdLst>
  <p:sldIdLst>
    <p:sldId id="698" r:id="rId4"/>
    <p:sldId id="735" r:id="rId6"/>
    <p:sldId id="699" r:id="rId7"/>
    <p:sldId id="767" r:id="rId8"/>
    <p:sldId id="766" r:id="rId9"/>
    <p:sldId id="736" r:id="rId10"/>
    <p:sldId id="748" r:id="rId11"/>
    <p:sldId id="796" r:id="rId12"/>
    <p:sldId id="749" r:id="rId13"/>
    <p:sldId id="795" r:id="rId14"/>
    <p:sldId id="779" r:id="rId15"/>
    <p:sldId id="784" r:id="rId16"/>
    <p:sldId id="780" r:id="rId17"/>
    <p:sldId id="756" r:id="rId18"/>
    <p:sldId id="781" r:id="rId19"/>
    <p:sldId id="782" r:id="rId20"/>
    <p:sldId id="783" r:id="rId21"/>
    <p:sldId id="762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7" userDrawn="1">
          <p15:clr>
            <a:srgbClr val="A4A3A4"/>
          </p15:clr>
        </p15:guide>
        <p15:guide id="2" pos="33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校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6" d="100"/>
          <a:sy n="146" d="100"/>
        </p:scale>
        <p:origin x="-624" y="-90"/>
      </p:cViewPr>
      <p:guideLst>
        <p:guide orient="horz" pos="1787"/>
        <p:guide pos="338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3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412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13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9458" name="文本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3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立方体 2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7175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7178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 userDrawn="1"/>
        </p:nvCxnSpPr>
        <p:spPr>
          <a:xfrm flipH="1">
            <a:off x="8253413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7667625" y="-1587"/>
            <a:ext cx="0" cy="646113"/>
          </a:xfrm>
          <a:prstGeom prst="line">
            <a:avLst/>
          </a:prstGeom>
          <a:ln w="6350">
            <a:solidFill>
              <a:schemeClr val="tx1">
                <a:alpha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 userDrawn="1"/>
        </p:nvSpPr>
        <p:spPr>
          <a:xfrm>
            <a:off x="6734810" y="4556125"/>
            <a:ext cx="2343785" cy="656590"/>
          </a:xfrm>
          <a:prstGeom prst="ellipse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197" name="图片 8" descr="C:\Users\admin\Desktop\千库网_矢量三角板可商用元素_元素编号11665788.png千库网_矢量三角板可商用元素_元素编号1166578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-1320000">
            <a:off x="6173788" y="2976563"/>
            <a:ext cx="28702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立方体 5"/>
          <p:cNvSpPr/>
          <p:nvPr userDrawn="1"/>
        </p:nvSpPr>
        <p:spPr>
          <a:xfrm>
            <a:off x="7626350" y="4219575"/>
            <a:ext cx="704850" cy="706438"/>
          </a:xfrm>
          <a:prstGeom prst="cub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3600" strike="noStrike" noProof="1"/>
              <a:t>÷</a:t>
            </a:r>
            <a:endParaRPr lang="zh-CN" altLang="en-US" sz="3600" strike="noStrike" noProof="1"/>
          </a:p>
        </p:txBody>
      </p:sp>
      <p:pic>
        <p:nvPicPr>
          <p:cNvPr id="8199" name="图片 7" descr="书本 拷贝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7678738" y="3509963"/>
            <a:ext cx="652462" cy="823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图片 31" descr="star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7318375" y="246063"/>
            <a:ext cx="1289050" cy="881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圆角矩形 6"/>
          <p:cNvSpPr/>
          <p:nvPr userDrawn="1"/>
        </p:nvSpPr>
        <p:spPr>
          <a:xfrm>
            <a:off x="1128713" y="1047750"/>
            <a:ext cx="6886575" cy="2462213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8202" name="图片 11" descr="cloud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0" y="3219450"/>
            <a:ext cx="9144000" cy="19240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练习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  <p:sp>
        <p:nvSpPr>
          <p:cNvPr id="11" name="副标题 2"/>
          <p:cNvSpPr>
            <a:spLocks noGrp="1"/>
          </p:cNvSpPr>
          <p:nvPr>
            <p:ph type="subTitle" idx="10" hasCustomPrompt="1"/>
          </p:nvPr>
        </p:nvSpPr>
        <p:spPr>
          <a:xfrm>
            <a:off x="391275" y="37292"/>
            <a:ext cx="1782756" cy="507393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lang="zh-CN" altLang="en-US" sz="2995" b="1">
                <a:solidFill>
                  <a:srgbClr val="6CBA3F"/>
                </a:solidFill>
                <a:latin typeface="黑体" panose="02010609060101010101" pitchFamily="2" charset="-122"/>
                <a:ea typeface="黑体" panose="02010609060101010101" pitchFamily="2" charset="-122"/>
              </a:defRPr>
            </a:lvl1pPr>
          </a:lstStyle>
          <a:p>
            <a:pPr marL="0" lvl="0" algn="ctr"/>
            <a:r>
              <a:rPr lang="zh-CN" altLang="en-US" smtClean="0"/>
              <a:t>课堂练习</a:t>
            </a:r>
            <a:endParaRPr lang="zh-CN" altLang="en-US" smtClean="0"/>
          </a:p>
        </p:txBody>
      </p:sp>
      <p:sp>
        <p:nvSpPr>
          <p:cNvPr id="7" name="椭圆 6"/>
          <p:cNvSpPr/>
          <p:nvPr userDrawn="1"/>
        </p:nvSpPr>
        <p:spPr>
          <a:xfrm>
            <a:off x="116498" y="148468"/>
            <a:ext cx="274777" cy="274540"/>
          </a:xfrm>
          <a:prstGeom prst="ellipse">
            <a:avLst/>
          </a:prstGeom>
          <a:solidFill>
            <a:srgbClr val="6CBA3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 userDrawn="1"/>
        </p:nvSpPr>
        <p:spPr>
          <a:xfrm>
            <a:off x="0" y="635"/>
            <a:ext cx="9144000" cy="5143500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marL="0" lvl="0" indent="0" algn="ctr" defTabSz="6858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spcBef>
          <a:spcPts val="7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spcBef>
          <a:spcPts val="7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685" lvl="4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7220" lvl="5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30120" lvl="6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3020" lvl="7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5920" lvl="8" indent="-171450" algn="l" defTabSz="685800" eaLnBrk="1" fontAlgn="base" latinLnBrk="0" hangingPunct="1">
        <a:spcBef>
          <a:spcPts val="7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3535" lvl="1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85800" lvl="2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029335" lvl="3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371600" lvl="4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15135" lvl="5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8035" lvl="6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1570" lvl="7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4470" lvl="8" indent="0" algn="l" defTabSz="6858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C8B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 23"/>
          <p:cNvSpPr/>
          <p:nvPr userDrawn="1"/>
        </p:nvSpPr>
        <p:spPr>
          <a:xfrm rot="18900000" flipH="1">
            <a:off x="8737600" y="-307975"/>
            <a:ext cx="476250" cy="95250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50" h="1500">
                <a:moveTo>
                  <a:pt x="750" y="0"/>
                </a:moveTo>
                <a:lnTo>
                  <a:pt x="750" y="1500"/>
                </a:lnTo>
                <a:lnTo>
                  <a:pt x="0" y="750"/>
                </a:lnTo>
                <a:lnTo>
                  <a:pt x="75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23" name="任意多边形 22"/>
          <p:cNvSpPr/>
          <p:nvPr userDrawn="1"/>
        </p:nvSpPr>
        <p:spPr>
          <a:xfrm rot="18900000" flipH="1">
            <a:off x="1779588" y="3759200"/>
            <a:ext cx="1065213" cy="760571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79" h="11979">
                <a:moveTo>
                  <a:pt x="1679" y="11976"/>
                </a:moveTo>
                <a:lnTo>
                  <a:pt x="1679" y="11979"/>
                </a:lnTo>
                <a:lnTo>
                  <a:pt x="1677" y="11979"/>
                </a:lnTo>
                <a:lnTo>
                  <a:pt x="1679" y="11976"/>
                </a:lnTo>
                <a:close/>
                <a:moveTo>
                  <a:pt x="0" y="0"/>
                </a:moveTo>
                <a:lnTo>
                  <a:pt x="721" y="721"/>
                </a:lnTo>
                <a:lnTo>
                  <a:pt x="0" y="14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任意多边形 1"/>
          <p:cNvSpPr/>
          <p:nvPr userDrawn="1"/>
        </p:nvSpPr>
        <p:spPr>
          <a:xfrm rot="2700000">
            <a:off x="-66675" y="-296862"/>
            <a:ext cx="458788" cy="91916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24" h="1448">
                <a:moveTo>
                  <a:pt x="724" y="0"/>
                </a:moveTo>
                <a:lnTo>
                  <a:pt x="724" y="1448"/>
                </a:lnTo>
                <a:lnTo>
                  <a:pt x="0" y="724"/>
                </a:lnTo>
                <a:lnTo>
                  <a:pt x="724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任意多边形 20"/>
          <p:cNvSpPr/>
          <p:nvPr userDrawn="1"/>
        </p:nvSpPr>
        <p:spPr>
          <a:xfrm rot="2580000">
            <a:off x="8726488" y="4430713"/>
            <a:ext cx="511175" cy="102393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04" h="1611">
                <a:moveTo>
                  <a:pt x="0" y="0"/>
                </a:moveTo>
                <a:lnTo>
                  <a:pt x="804" y="862"/>
                </a:lnTo>
                <a:lnTo>
                  <a:pt x="0" y="161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r" fontAlgn="base"/>
            <a:endParaRPr lang="zh-CN" altLang="en-US" strike="noStrike" noProof="1"/>
          </a:p>
        </p:txBody>
      </p:sp>
      <p:sp>
        <p:nvSpPr>
          <p:cNvPr id="4" name="圆角矩形 3"/>
          <p:cNvSpPr/>
          <p:nvPr userDrawn="1"/>
        </p:nvSpPr>
        <p:spPr>
          <a:xfrm>
            <a:off x="100013" y="90488"/>
            <a:ext cx="8943975" cy="4962525"/>
          </a:xfrm>
          <a:prstGeom prst="roundRect">
            <a:avLst>
              <a:gd name="adj" fmla="val 180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25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3.png"/><Relationship Id="rId2" Type="http://schemas.openxmlformats.org/officeDocument/2006/relationships/tags" Target="../tags/tag1.xml"/><Relationship Id="rId1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tags" Target="../tags/tag2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 hidden="1"/>
          <p:cNvSpPr/>
          <p:nvPr/>
        </p:nvSpPr>
        <p:spPr>
          <a:xfrm>
            <a:off x="0" y="0"/>
            <a:ext cx="9144000" cy="5162550"/>
          </a:xfrm>
          <a:prstGeom prst="rect">
            <a:avLst/>
          </a:prstGeom>
          <a:solidFill>
            <a:srgbClr val="009A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文本框 1"/>
          <p:cNvSpPr txBox="1"/>
          <p:nvPr/>
        </p:nvSpPr>
        <p:spPr>
          <a:xfrm>
            <a:off x="152516" y="65677"/>
            <a:ext cx="32461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200" noProof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cs"/>
              </a:rPr>
              <a:t>义务教育人教版四年级上册</a:t>
            </a:r>
            <a:endParaRPr lang="zh-CN" altLang="en-US" b="1" spc="200" noProof="1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7820000">
            <a:off x="1997234" y="1223804"/>
            <a:ext cx="1003300" cy="9921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27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741295" y="2450465"/>
            <a:ext cx="41179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sz="36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画垂线</a:t>
            </a:r>
            <a:r>
              <a:rPr sz="3600" b="1" dirty="0" smtClean="0">
                <a:latin typeface="宋体" panose="02010600030101010101" pitchFamily="2" charset="-122"/>
                <a:cs typeface="宋体" panose="02010600030101010101" pitchFamily="2" charset="-122"/>
              </a:rPr>
              <a:t>        </a:t>
            </a:r>
            <a:endParaRPr lang="zh-CN" sz="3600" b="1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00083" y="1581150"/>
            <a:ext cx="426720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zh-CN" sz="4000" b="1">
                <a:ln>
                  <a:noFill/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  <a:sym typeface="+mn-ea"/>
              </a:rPr>
              <a:t>平行四边形和梯形</a:t>
            </a:r>
            <a:endParaRPr lang="zh-CN" altLang="zh-CN" sz="4000" b="1">
              <a:ln>
                <a:noFill/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ea"/>
              <a:sym typeface="+mn-ea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2360295" y="1639570"/>
            <a:ext cx="556886" cy="614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5</a:t>
            </a:r>
            <a:endParaRPr lang="en-US" altLang="zh-CN" sz="3400" b="1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3" name="文本框 51"/>
          <p:cNvSpPr txBox="1"/>
          <p:nvPr/>
        </p:nvSpPr>
        <p:spPr>
          <a:xfrm rot="1302608">
            <a:off x="3921443" y="2769235"/>
            <a:ext cx="309880" cy="245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/>
            <a:endParaRPr lang="zh-CN" altLang="en-US" sz="1000">
              <a:solidFill>
                <a:srgbClr val="E6E6E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4" name="Group 20"/>
          <p:cNvGrpSpPr/>
          <p:nvPr/>
        </p:nvGrpSpPr>
        <p:grpSpPr>
          <a:xfrm>
            <a:off x="4124643" y="3400108"/>
            <a:ext cx="111125" cy="111125"/>
            <a:chOff x="3187" y="2138"/>
            <a:chExt cx="45" cy="45"/>
          </a:xfrm>
        </p:grpSpPr>
        <p:sp>
          <p:nvSpPr>
            <p:cNvPr id="5168" name="Line 18"/>
            <p:cNvSpPr/>
            <p:nvPr/>
          </p:nvSpPr>
          <p:spPr>
            <a:xfrm>
              <a:off x="3187" y="2140"/>
              <a:ext cx="45" cy="0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5169" name="Line 19"/>
            <p:cNvSpPr/>
            <p:nvPr/>
          </p:nvSpPr>
          <p:spPr>
            <a:xfrm flipH="1">
              <a:off x="3232" y="2138"/>
              <a:ext cx="0" cy="45"/>
            </a:xfrm>
            <a:prstGeom prst="line">
              <a:avLst/>
            </a:prstGeom>
            <a:ln w="31750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160" name="Line 11"/>
          <p:cNvSpPr/>
          <p:nvPr/>
        </p:nvSpPr>
        <p:spPr>
          <a:xfrm>
            <a:off x="2408555" y="3526790"/>
            <a:ext cx="4006850" cy="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6" name="Line 12"/>
          <p:cNvSpPr/>
          <p:nvPr/>
        </p:nvSpPr>
        <p:spPr>
          <a:xfrm flipH="1">
            <a:off x="4124960" y="1791335"/>
            <a:ext cx="0" cy="172720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8" name="Line 14"/>
          <p:cNvSpPr/>
          <p:nvPr/>
        </p:nvSpPr>
        <p:spPr>
          <a:xfrm flipV="1">
            <a:off x="3018155" y="1788160"/>
            <a:ext cx="1111250" cy="173863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39" name="Line 15"/>
          <p:cNvSpPr/>
          <p:nvPr/>
        </p:nvSpPr>
        <p:spPr>
          <a:xfrm>
            <a:off x="4121785" y="1788160"/>
            <a:ext cx="889000" cy="1722755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0" name="Line 16"/>
          <p:cNvSpPr/>
          <p:nvPr/>
        </p:nvSpPr>
        <p:spPr>
          <a:xfrm flipH="1" flipV="1">
            <a:off x="4144010" y="1804035"/>
            <a:ext cx="1577975" cy="170688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7" name="Line 12"/>
          <p:cNvSpPr/>
          <p:nvPr/>
        </p:nvSpPr>
        <p:spPr>
          <a:xfrm flipH="1">
            <a:off x="4122103" y="1804035"/>
            <a:ext cx="0" cy="1727200"/>
          </a:xfrm>
          <a:prstGeom prst="line">
            <a:avLst/>
          </a:prstGeom>
          <a:ln w="31750" cap="flat" cmpd="sng">
            <a:solidFill>
              <a:srgbClr val="E81125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7" name="组合 6"/>
          <p:cNvGrpSpPr/>
          <p:nvPr/>
        </p:nvGrpSpPr>
        <p:grpSpPr>
          <a:xfrm>
            <a:off x="3433445" y="593090"/>
            <a:ext cx="4915535" cy="982980"/>
            <a:chOff x="5705" y="3421"/>
            <a:chExt cx="7741" cy="1548"/>
          </a:xfrm>
        </p:grpSpPr>
        <p:sp>
          <p:nvSpPr>
            <p:cNvPr id="6185" name="AutoShape 27"/>
            <p:cNvSpPr/>
            <p:nvPr/>
          </p:nvSpPr>
          <p:spPr>
            <a:xfrm>
              <a:off x="5705" y="3421"/>
              <a:ext cx="6270" cy="958"/>
            </a:xfrm>
            <a:prstGeom prst="wedgeRoundRectCallout">
              <a:avLst>
                <a:gd name="adj1" fmla="val 56671"/>
                <a:gd name="adj2" fmla="val 39574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 cap="flat" cmpd="sng">
              <a:solidFill>
                <a:schemeClr val="accent6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r>
                <a:rPr lang="en-US" altLang="zh-CN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______</a:t>
              </a:r>
              <a:r>
                <a:rPr lang="zh-CN" altLang="en-US" sz="32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的线段最短。</a:t>
              </a:r>
              <a:endParaRPr lang="en-US" altLang="zh-CN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4" name="图片 3" descr="C:\Users\admin\Desktop\新画人物图\男0114 拷贝.png男0114 拷贝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120" y="3421"/>
              <a:ext cx="1327" cy="154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4094163" y="1257935"/>
            <a:ext cx="536892" cy="588010"/>
            <a:chOff x="3942" y="3912"/>
            <a:chExt cx="845" cy="926"/>
          </a:xfrm>
        </p:grpSpPr>
        <p:sp>
          <p:nvSpPr>
            <p:cNvPr id="5162" name="Oval 13"/>
            <p:cNvSpPr/>
            <p:nvPr/>
          </p:nvSpPr>
          <p:spPr>
            <a:xfrm>
              <a:off x="3942" y="4706"/>
              <a:ext cx="132" cy="132"/>
            </a:xfrm>
            <a:prstGeom prst="ellipse">
              <a:avLst/>
            </a:prstGeom>
            <a:solidFill>
              <a:srgbClr val="000000"/>
            </a:solidFill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eaLnBrk="1" hangingPunct="1"/>
              <a:endParaRPr lang="zh-CN" altLang="en-US" sz="2800" b="1">
                <a:latin typeface="Arial" panose="020B0604020202020204" pitchFamily="34" charset="0"/>
              </a:endParaRPr>
            </a:p>
          </p:txBody>
        </p:sp>
        <p:sp>
          <p:nvSpPr>
            <p:cNvPr id="6" name="Text Box 17"/>
            <p:cNvSpPr txBox="1"/>
            <p:nvPr/>
          </p:nvSpPr>
          <p:spPr>
            <a:xfrm>
              <a:off x="3942" y="3912"/>
              <a:ext cx="845" cy="82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2800" b="1" i="1">
                  <a:latin typeface="Times New Roman" panose="02020603050405020304" pitchFamily="18" charset="0"/>
                </a:rPr>
                <a:t>A</a:t>
              </a:r>
              <a:endParaRPr lang="en-US" altLang="zh-CN" sz="2800" b="1" i="1">
                <a:latin typeface="Times New Roman" panose="02020603050405020304" pitchFamily="18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641090" y="582613"/>
            <a:ext cx="114617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垂直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23845" y="2404110"/>
            <a:ext cx="1022350" cy="5219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距离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左大括号 21"/>
          <p:cNvSpPr/>
          <p:nvPr/>
        </p:nvSpPr>
        <p:spPr>
          <a:xfrm>
            <a:off x="3917315" y="1815783"/>
            <a:ext cx="209550" cy="1711325"/>
          </a:xfrm>
          <a:prstGeom prst="leftBrace">
            <a:avLst>
              <a:gd name="adj1" fmla="val 63257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4800" y="3790950"/>
            <a:ext cx="8168005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    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从直线外一点到这条直线所画的</a:t>
            </a:r>
            <a:r>
              <a:rPr lang="zh-CN" altLang="en-US" sz="28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垂直线段最短</a:t>
            </a: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，</a:t>
            </a:r>
            <a:endParaRPr lang="zh-CN" altLang="en-US" sz="2800"/>
          </a:p>
        </p:txBody>
      </p:sp>
      <p:sp>
        <p:nvSpPr>
          <p:cNvPr id="9" name="文本框 8"/>
          <p:cNvSpPr txBox="1"/>
          <p:nvPr/>
        </p:nvSpPr>
        <p:spPr>
          <a:xfrm>
            <a:off x="304800" y="4248150"/>
            <a:ext cx="527558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  <a:buClrTx/>
              <a:buSzTx/>
              <a:buFontTx/>
              <a:defRPr/>
            </a:pPr>
            <a:r>
              <a:rPr lang="zh-CN" altLang="en-US" sz="2800" b="1" noProof="0">
                <a:ln>
                  <a:noFill/>
                </a:ln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它的长度叫做这点到直线的</a:t>
            </a:r>
            <a:r>
              <a:rPr lang="zh-CN" altLang="en-US" sz="2800" b="1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距离</a:t>
            </a:r>
            <a:r>
              <a:rPr lang="zh-CN" altLang="en-US" sz="2800" b="1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04800" y="209550"/>
            <a:ext cx="8543925" cy="1649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9pPr>
          </a:lstStyle>
          <a:p>
            <a:pPr marL="0" marR="0" lvl="0" indent="0" algn="l" defTabSz="914400" rtl="0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）下图中，</a:t>
            </a:r>
            <a:r>
              <a:rPr kumimoji="0" lang="en-US" altLang="zh-CN" b="1" i="1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en-US" altLang="zh-CN" b="1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∥</a:t>
            </a:r>
            <a:r>
              <a:rPr kumimoji="0" lang="en-US" altLang="zh-CN" b="1" i="1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。在</a:t>
            </a:r>
            <a:r>
              <a:rPr kumimoji="0" lang="en-US" altLang="zh-CN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上任选几个点，分别向</a:t>
            </a:r>
            <a:r>
              <a:rPr kumimoji="0" lang="en-US" altLang="zh-CN" b="1" i="1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画垂直的线段。量一量这些线段的长度，你发现了什么？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1184275" y="2760345"/>
            <a:ext cx="2968625" cy="2233295"/>
            <a:chOff x="2456" y="1338"/>
            <a:chExt cx="1149" cy="865"/>
          </a:xfrm>
        </p:grpSpPr>
        <p:sp>
          <p:nvSpPr>
            <p:cNvPr id="9272" name="Line 17"/>
            <p:cNvSpPr/>
            <p:nvPr/>
          </p:nvSpPr>
          <p:spPr>
            <a:xfrm>
              <a:off x="2456" y="1555"/>
              <a:ext cx="1149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73" name="Line 18"/>
            <p:cNvSpPr/>
            <p:nvPr/>
          </p:nvSpPr>
          <p:spPr>
            <a:xfrm>
              <a:off x="2456" y="1986"/>
              <a:ext cx="1149" cy="0"/>
            </a:xfrm>
            <a:prstGeom prst="line">
              <a:avLst/>
            </a:prstGeom>
            <a:ln w="317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9274" name="Text Box 24"/>
            <p:cNvSpPr txBox="1"/>
            <p:nvPr/>
          </p:nvSpPr>
          <p:spPr>
            <a:xfrm>
              <a:off x="2976" y="1338"/>
              <a:ext cx="205" cy="203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800" b="1" i="1">
                  <a:latin typeface="Times New Roman" panose="02020603050405020304" pitchFamily="18" charset="0"/>
                </a:rPr>
                <a:t>a</a:t>
              </a:r>
              <a:endParaRPr lang="en-US" altLang="zh-CN" sz="2800" b="1" i="1">
                <a:latin typeface="Times New Roman" panose="02020603050405020304" pitchFamily="18" charset="0"/>
              </a:endParaRPr>
            </a:p>
          </p:txBody>
        </p:sp>
        <p:sp>
          <p:nvSpPr>
            <p:cNvPr id="9275" name="Text Box 25"/>
            <p:cNvSpPr txBox="1"/>
            <p:nvPr/>
          </p:nvSpPr>
          <p:spPr>
            <a:xfrm>
              <a:off x="2970" y="2000"/>
              <a:ext cx="244" cy="203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altLang="zh-CN" sz="2800" b="1" i="1">
                  <a:latin typeface="Times New Roman" panose="02020603050405020304" pitchFamily="18" charset="0"/>
                </a:rPr>
                <a:t>b</a:t>
              </a:r>
              <a:endParaRPr lang="en-US" altLang="zh-CN" sz="2800" b="1" i="1">
                <a:latin typeface="Times New Roman" panose="02020603050405020304" pitchFamily="18" charset="0"/>
              </a:endParaRPr>
            </a:p>
          </p:txBody>
        </p:sp>
      </p:grpSp>
      <p:cxnSp>
        <p:nvCxnSpPr>
          <p:cNvPr id="25" name="直接连接符 24"/>
          <p:cNvCxnSpPr/>
          <p:nvPr/>
        </p:nvCxnSpPr>
        <p:spPr>
          <a:xfrm flipH="1">
            <a:off x="3378200" y="3296920"/>
            <a:ext cx="0" cy="11525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24" name="Picture 2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454660" y="2684145"/>
            <a:ext cx="2015490" cy="2113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Picture 2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187450" y="2724785"/>
            <a:ext cx="1958340" cy="205295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" name="Group 29"/>
          <p:cNvGrpSpPr/>
          <p:nvPr/>
        </p:nvGrpSpPr>
        <p:grpSpPr>
          <a:xfrm>
            <a:off x="1915795" y="4261803"/>
            <a:ext cx="180975" cy="180975"/>
            <a:chOff x="1799" y="2442"/>
            <a:chExt cx="114" cy="114"/>
          </a:xfrm>
        </p:grpSpPr>
        <p:cxnSp>
          <p:nvCxnSpPr>
            <p:cNvPr id="9270" name="直接连接符 20"/>
            <p:cNvCxnSpPr/>
            <p:nvPr/>
          </p:nvCxnSpPr>
          <p:spPr>
            <a:xfrm>
              <a:off x="1799" y="2444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9271" name="直接连接符 21"/>
            <p:cNvCxnSpPr/>
            <p:nvPr/>
          </p:nvCxnSpPr>
          <p:spPr>
            <a:xfrm rot="-5400000">
              <a:off x="1853" y="2499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" name="椭圆 20"/>
          <p:cNvSpPr/>
          <p:nvPr/>
        </p:nvSpPr>
        <p:spPr>
          <a:xfrm>
            <a:off x="1880870" y="3280728"/>
            <a:ext cx="73025" cy="730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342958" y="3280728"/>
            <a:ext cx="73025" cy="730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2601595" y="3296603"/>
            <a:ext cx="0" cy="11525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26" name="Group 29"/>
          <p:cNvGrpSpPr/>
          <p:nvPr/>
        </p:nvGrpSpPr>
        <p:grpSpPr>
          <a:xfrm>
            <a:off x="3378200" y="4262120"/>
            <a:ext cx="180975" cy="180975"/>
            <a:chOff x="1799" y="2442"/>
            <a:chExt cx="114" cy="114"/>
          </a:xfrm>
        </p:grpSpPr>
        <p:cxnSp>
          <p:nvCxnSpPr>
            <p:cNvPr id="9268" name="直接连接符 20"/>
            <p:cNvCxnSpPr/>
            <p:nvPr/>
          </p:nvCxnSpPr>
          <p:spPr>
            <a:xfrm>
              <a:off x="1799" y="2444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9269" name="直接连接符 21"/>
            <p:cNvCxnSpPr/>
            <p:nvPr/>
          </p:nvCxnSpPr>
          <p:spPr>
            <a:xfrm rot="-5400000">
              <a:off x="1853" y="2499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33" name="Group 29"/>
          <p:cNvGrpSpPr/>
          <p:nvPr/>
        </p:nvGrpSpPr>
        <p:grpSpPr>
          <a:xfrm>
            <a:off x="2601595" y="4262120"/>
            <a:ext cx="180975" cy="180975"/>
            <a:chOff x="1799" y="2442"/>
            <a:chExt cx="114" cy="114"/>
          </a:xfrm>
        </p:grpSpPr>
        <p:cxnSp>
          <p:nvCxnSpPr>
            <p:cNvPr id="9266" name="直接连接符 20"/>
            <p:cNvCxnSpPr/>
            <p:nvPr/>
          </p:nvCxnSpPr>
          <p:spPr>
            <a:xfrm>
              <a:off x="1799" y="2444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9267" name="直接连接符 21"/>
            <p:cNvCxnSpPr/>
            <p:nvPr/>
          </p:nvCxnSpPr>
          <p:spPr>
            <a:xfrm rot="-5400000">
              <a:off x="1853" y="2499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6" name="椭圆 35"/>
          <p:cNvSpPr/>
          <p:nvPr/>
        </p:nvSpPr>
        <p:spPr>
          <a:xfrm>
            <a:off x="2566670" y="3280728"/>
            <a:ext cx="73025" cy="730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1917700" y="3293745"/>
            <a:ext cx="0" cy="11525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6" name="组合 5"/>
          <p:cNvGrpSpPr/>
          <p:nvPr/>
        </p:nvGrpSpPr>
        <p:grpSpPr>
          <a:xfrm>
            <a:off x="3416399" y="1720850"/>
            <a:ext cx="5441759" cy="1543050"/>
            <a:chOff x="7218" y="3337"/>
            <a:chExt cx="6736" cy="2430"/>
          </a:xfrm>
        </p:grpSpPr>
        <p:sp>
          <p:nvSpPr>
            <p:cNvPr id="6185" name="AutoShape 27"/>
            <p:cNvSpPr/>
            <p:nvPr/>
          </p:nvSpPr>
          <p:spPr>
            <a:xfrm>
              <a:off x="7218" y="3337"/>
              <a:ext cx="5776" cy="2104"/>
            </a:xfrm>
            <a:prstGeom prst="wedgeRoundRectCallout">
              <a:avLst>
                <a:gd name="adj1" fmla="val 52714"/>
                <a:gd name="adj2" fmla="val 28992"/>
                <a:gd name="adj3" fmla="val 166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>
                <a:lnSpc>
                  <a:spcPct val="90000"/>
                </a:lnSpc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端点分别在两条平行线上，且</a:t>
              </a:r>
              <a:r>
                <a:rPr lang="zh-CN" altLang="en-US" sz="2800" b="1">
                  <a:solidFill>
                    <a:srgbClr val="7030A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与平行线垂直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的所有线段的长度都</a:t>
              </a:r>
              <a:r>
                <a:rPr lang="en-US" altLang="zh-CN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______</a:t>
              </a: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pic>
          <p:nvPicPr>
            <p:cNvPr id="4" name="图片 3" descr="C:\Users\admin\Desktop\新画人物图\女01 11拷贝.png女01 11拷贝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082" y="4557"/>
              <a:ext cx="872" cy="121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5176520" y="2534603"/>
            <a:ext cx="114617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相等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 animBg="1"/>
      <p:bldP spid="36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1435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3657600" y="209550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P59 T1)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52400" y="1504950"/>
            <a:ext cx="4714875" cy="1691005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1.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右图中，小明如果从</a:t>
            </a:r>
            <a:r>
              <a:rPr kumimoji="0" lang="en-US" altLang="zh-CN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点过马路，怎样走路线最短？为什么？把最短的路线画出来。</a:t>
            </a:r>
            <a:endParaRPr kumimoji="0" lang="zh-CN" altLang="en-US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pic>
        <p:nvPicPr>
          <p:cNvPr id="36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5121275" y="1330960"/>
            <a:ext cx="3032125" cy="25558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7" name="直接连接符 36"/>
          <p:cNvCxnSpPr/>
          <p:nvPr/>
        </p:nvCxnSpPr>
        <p:spPr>
          <a:xfrm flipH="1">
            <a:off x="6064250" y="1437323"/>
            <a:ext cx="0" cy="19812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7" name="Group 29"/>
          <p:cNvGrpSpPr/>
          <p:nvPr/>
        </p:nvGrpSpPr>
        <p:grpSpPr>
          <a:xfrm rot="10800000" flipH="1">
            <a:off x="6064250" y="1458278"/>
            <a:ext cx="180975" cy="180975"/>
            <a:chOff x="1799" y="3594"/>
            <a:chExt cx="114" cy="114"/>
          </a:xfrm>
        </p:grpSpPr>
        <p:cxnSp>
          <p:nvCxnSpPr>
            <p:cNvPr id="37893" name="直接连接符 20"/>
            <p:cNvCxnSpPr/>
            <p:nvPr/>
          </p:nvCxnSpPr>
          <p:spPr>
            <a:xfrm>
              <a:off x="1799" y="3596"/>
              <a:ext cx="114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894" name="直接连接符 21"/>
            <p:cNvCxnSpPr/>
            <p:nvPr/>
          </p:nvCxnSpPr>
          <p:spPr>
            <a:xfrm rot="-5400000">
              <a:off x="1853" y="3651"/>
              <a:ext cx="114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0" name="矩形 9"/>
          <p:cNvSpPr/>
          <p:nvPr/>
        </p:nvSpPr>
        <p:spPr>
          <a:xfrm>
            <a:off x="381000" y="3943350"/>
            <a:ext cx="8138795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答：沿着</a:t>
            </a:r>
            <a:r>
              <a:rPr kumimoji="0" lang="en-US" altLang="zh-CN" sz="2800" b="1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点到对面的垂直线段走路线最短，因为从直线外一点到这条直线所画的垂直线段最短。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381000" y="514350"/>
            <a:ext cx="7455535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请用在例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3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中发现的规律，检验下面各组直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 </a:t>
            </a:r>
            <a:endParaRPr kumimoji="0" lang="en-US" altLang="zh-CN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cs typeface="黑体" panose="0201060906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线</a:t>
            </a:r>
            <a:r>
              <a:rPr kumimoji="0" lang="en-US" altLang="zh-CN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kumimoji="0" lang="en-US" altLang="zh-CN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是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cs typeface="黑体" panose="02010609060101010101" pitchFamily="2" charset="-122"/>
              </a:rPr>
              <a:t>否互相平行。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12325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1473200"/>
            <a:ext cx="7272020" cy="2539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657600" y="115570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P59 T2)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8400" y="4171950"/>
            <a:ext cx="460946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三组直线</a:t>
            </a:r>
            <a:r>
              <a:rPr lang="en-US" altLang="zh-CN" sz="2800" b="1" i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800" b="1" i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</a:t>
            </a:r>
            <a:r>
              <a:rPr lang="zh-CN" altLang="en-US" sz="2800" b="1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都互相平行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6200" y="168910"/>
            <a:ext cx="2052638" cy="454025"/>
            <a:chOff x="120" y="33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33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331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课堂练习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57200" y="666750"/>
            <a:ext cx="536956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1.</a:t>
            </a:r>
            <a:r>
              <a:rPr 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（</a:t>
            </a:r>
            <a:r>
              <a:rPr lang="en-US" alt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1</a:t>
            </a:r>
            <a:r>
              <a:rPr 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）画三条互相平行的直线</a:t>
            </a:r>
            <a:r>
              <a:rPr lang="zh-CN" altLang="en-US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 sz="2800" b="1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44245" y="3009265"/>
            <a:ext cx="501015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（</a:t>
            </a:r>
            <a:r>
              <a:rPr lang="en-US" alt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2</a:t>
            </a:r>
            <a:r>
              <a:rPr lang="zh-CN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）画两条互相垂直的直线</a:t>
            </a:r>
            <a:r>
              <a:rPr lang="zh-CN" altLang="en-US" sz="2800" b="1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 sz="2800" b="1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716270" y="4351655"/>
            <a:ext cx="2735580" cy="6254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533400" indent="-533400"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1pPr>
            <a:lvl2pPr marL="914400" indent="-457200"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2pPr>
            <a:lvl3pPr marL="1295400" indent="-381000"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3pPr>
            <a:lvl4pPr marL="1752600" indent="-381000"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4pPr>
            <a:lvl5pPr marL="2133600" indent="-304800"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5pPr>
            <a:lvl6pPr marL="2590800" indent="-304800"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6pPr>
            <a:lvl7pPr marL="3048000" indent="-304800"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7pPr>
            <a:lvl8pPr marL="3505200" indent="-304800"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8pPr>
            <a:lvl9pPr marL="3962400" indent="-304800"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9pPr>
          </a:lstStyle>
          <a:p>
            <a:pPr marL="533400" marR="0" lvl="0" indent="-53340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黑体" panose="02010609060101010101" pitchFamily="2" charset="-122"/>
              </a:rPr>
              <a:t>（画法均不唯一）</a:t>
            </a:r>
            <a:endParaRPr kumimoji="0" lang="zh-CN" sz="24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7600" y="209550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P61 T4)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01190" y="1272540"/>
            <a:ext cx="3162935" cy="1564640"/>
            <a:chOff x="927600" y="1499100"/>
            <a:chExt cx="3636000" cy="1836000"/>
          </a:xfrm>
        </p:grpSpPr>
        <p:grpSp>
          <p:nvGrpSpPr>
            <p:cNvPr id="42" name="组合 41"/>
            <p:cNvGrpSpPr/>
            <p:nvPr/>
          </p:nvGrpSpPr>
          <p:grpSpPr>
            <a:xfrm>
              <a:off x="927600" y="1499100"/>
              <a:ext cx="3636000" cy="36000"/>
              <a:chOff x="1080000" y="1080000"/>
              <a:chExt cx="3636000" cy="36000"/>
            </a:xfrm>
          </p:grpSpPr>
          <p:sp>
            <p:nvSpPr>
              <p:cNvPr id="162" name="椭圆 161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3" name="椭圆 162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4" name="椭圆 163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5" name="椭圆 164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6" name="椭圆 165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7" name="椭圆 166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8" name="椭圆 167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69" name="椭圆 168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0" name="椭圆 169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1" name="椭圆 170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2" name="椭圆 171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927600" y="1859100"/>
              <a:ext cx="3636000" cy="36000"/>
              <a:chOff x="1080000" y="1080000"/>
              <a:chExt cx="3636000" cy="36000"/>
            </a:xfrm>
          </p:grpSpPr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5" name="椭圆 174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6" name="椭圆 175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8" name="椭圆 177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79" name="椭圆 178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0" name="椭圆 179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1" name="椭圆 180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2" name="椭圆 181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3" name="椭圆 182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4" name="椭圆 183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185" name="组合 184"/>
            <p:cNvGrpSpPr/>
            <p:nvPr/>
          </p:nvGrpSpPr>
          <p:grpSpPr>
            <a:xfrm>
              <a:off x="927600" y="2219100"/>
              <a:ext cx="3636000" cy="36000"/>
              <a:chOff x="1080000" y="1080000"/>
              <a:chExt cx="3636000" cy="36000"/>
            </a:xfrm>
          </p:grpSpPr>
          <p:sp>
            <p:nvSpPr>
              <p:cNvPr id="186" name="椭圆 185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7" name="椭圆 186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8" name="椭圆 187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89" name="椭圆 188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0" name="椭圆 189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1" name="椭圆 190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2" name="椭圆 191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3" name="椭圆 192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4" name="椭圆 193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5" name="椭圆 194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6" name="椭圆 195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927600" y="2579100"/>
              <a:ext cx="3636000" cy="36000"/>
              <a:chOff x="1080000" y="1080000"/>
              <a:chExt cx="3636000" cy="36000"/>
            </a:xfrm>
          </p:grpSpPr>
          <p:sp>
            <p:nvSpPr>
              <p:cNvPr id="198" name="椭圆 197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199" name="椭圆 198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0" name="椭圆 199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1" name="椭圆 200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2" name="椭圆 201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3" name="椭圆 202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4" name="椭圆 203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5" name="椭圆 204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6" name="椭圆 205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7" name="椭圆 206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08" name="椭圆 207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927600" y="2939100"/>
              <a:ext cx="3636000" cy="36000"/>
              <a:chOff x="1080000" y="1080000"/>
              <a:chExt cx="3636000" cy="36000"/>
            </a:xfrm>
          </p:grpSpPr>
          <p:sp>
            <p:nvSpPr>
              <p:cNvPr id="210" name="椭圆 209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1" name="椭圆 210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2" name="椭圆 211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3" name="椭圆 212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4" name="椭圆 213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5" name="椭圆 214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6" name="椭圆 215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7" name="椭圆 216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8" name="椭圆 217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19" name="椭圆 218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0" name="椭圆 219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>
              <a:off x="927600" y="3299100"/>
              <a:ext cx="3636000" cy="36000"/>
              <a:chOff x="1080000" y="1080000"/>
              <a:chExt cx="3636000" cy="36000"/>
            </a:xfrm>
          </p:grpSpPr>
          <p:sp>
            <p:nvSpPr>
              <p:cNvPr id="222" name="椭圆 221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3" name="椭圆 222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4" name="椭圆 223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5" name="椭圆 224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6" name="椭圆 225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7" name="椭圆 226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8" name="椭圆 227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29" name="椭圆 228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30" name="椭圆 229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31" name="椭圆 230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32" name="椭圆 231"/>
              <p:cNvSpPr>
                <a:spLocks noChangeAspect="1"/>
              </p:cNvSpPr>
              <p:nvPr/>
            </p:nvSpPr>
            <p:spPr>
              <a:xfrm>
                <a:off x="46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cxnSp>
        <p:nvCxnSpPr>
          <p:cNvPr id="233" name="直接连接符 232"/>
          <p:cNvCxnSpPr/>
          <p:nvPr/>
        </p:nvCxnSpPr>
        <p:spPr>
          <a:xfrm>
            <a:off x="2206218" y="1594179"/>
            <a:ext cx="2880000" cy="0"/>
          </a:xfrm>
          <a:prstGeom prst="line">
            <a:avLst/>
          </a:pr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连接符 233"/>
          <p:cNvCxnSpPr/>
          <p:nvPr/>
        </p:nvCxnSpPr>
        <p:spPr>
          <a:xfrm>
            <a:off x="2206250" y="1903345"/>
            <a:ext cx="2880000" cy="0"/>
          </a:xfrm>
          <a:prstGeom prst="line">
            <a:avLst/>
          </a:pr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接连接符 234"/>
          <p:cNvCxnSpPr/>
          <p:nvPr/>
        </p:nvCxnSpPr>
        <p:spPr>
          <a:xfrm>
            <a:off x="2214505" y="2210050"/>
            <a:ext cx="2880000" cy="0"/>
          </a:xfrm>
          <a:prstGeom prst="line">
            <a:avLst/>
          </a:pr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6" name="组合 235"/>
          <p:cNvGrpSpPr/>
          <p:nvPr/>
        </p:nvGrpSpPr>
        <p:grpSpPr>
          <a:xfrm>
            <a:off x="1988685" y="3512050"/>
            <a:ext cx="3276000" cy="1476000"/>
            <a:chOff x="927600" y="1499100"/>
            <a:chExt cx="3276000" cy="1476000"/>
          </a:xfrm>
        </p:grpSpPr>
        <p:grpSp>
          <p:nvGrpSpPr>
            <p:cNvPr id="237" name="组合 236"/>
            <p:cNvGrpSpPr/>
            <p:nvPr/>
          </p:nvGrpSpPr>
          <p:grpSpPr>
            <a:xfrm>
              <a:off x="927600" y="1499100"/>
              <a:ext cx="3276000" cy="36000"/>
              <a:chOff x="1080000" y="1080000"/>
              <a:chExt cx="3276000" cy="36000"/>
            </a:xfrm>
          </p:grpSpPr>
          <p:sp>
            <p:nvSpPr>
              <p:cNvPr id="238" name="椭圆 237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39" name="椭圆 238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0" name="椭圆 239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1" name="椭圆 240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2" name="椭圆 241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3" name="椭圆 242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4" name="椭圆 243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5" name="椭圆 244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6" name="椭圆 245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47" name="椭圆 246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48" name="组合 247"/>
            <p:cNvGrpSpPr/>
            <p:nvPr/>
          </p:nvGrpSpPr>
          <p:grpSpPr>
            <a:xfrm>
              <a:off x="927600" y="1859100"/>
              <a:ext cx="3276000" cy="36000"/>
              <a:chOff x="1080000" y="1080000"/>
              <a:chExt cx="3276000" cy="36000"/>
            </a:xfrm>
          </p:grpSpPr>
          <p:sp>
            <p:nvSpPr>
              <p:cNvPr id="249" name="椭圆 248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0" name="椭圆 249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1" name="椭圆 250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2" name="椭圆 251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3" name="椭圆 252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4" name="椭圆 253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5" name="椭圆 254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6" name="椭圆 255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7" name="椭圆 256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58" name="椭圆 257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>
              <a:off x="927600" y="2219100"/>
              <a:ext cx="3276000" cy="36000"/>
              <a:chOff x="1080000" y="1080000"/>
              <a:chExt cx="3276000" cy="36000"/>
            </a:xfrm>
          </p:grpSpPr>
          <p:sp>
            <p:nvSpPr>
              <p:cNvPr id="260" name="椭圆 259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1" name="椭圆 260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2" name="椭圆 261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3" name="椭圆 262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4" name="椭圆 263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5" name="椭圆 264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6" name="椭圆 265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7" name="椭圆 266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8" name="椭圆 267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69" name="椭圆 268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927600" y="2579100"/>
              <a:ext cx="3276000" cy="36000"/>
              <a:chOff x="1080000" y="1080000"/>
              <a:chExt cx="3276000" cy="36000"/>
            </a:xfrm>
          </p:grpSpPr>
          <p:sp>
            <p:nvSpPr>
              <p:cNvPr id="271" name="椭圆 270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2" name="椭圆 271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3" name="椭圆 272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4" name="椭圆 273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5" name="椭圆 274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6" name="椭圆 275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7" name="椭圆 276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8" name="椭圆 277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79" name="椭圆 278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0" name="椭圆 279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>
              <a:off x="927600" y="2939100"/>
              <a:ext cx="3276000" cy="36000"/>
              <a:chOff x="1080000" y="1080000"/>
              <a:chExt cx="3276000" cy="36000"/>
            </a:xfrm>
          </p:grpSpPr>
          <p:sp>
            <p:nvSpPr>
              <p:cNvPr id="282" name="椭圆 281"/>
              <p:cNvSpPr>
                <a:spLocks noChangeAspect="1"/>
              </p:cNvSpPr>
              <p:nvPr/>
            </p:nvSpPr>
            <p:spPr>
              <a:xfrm>
                <a:off x="10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3" name="椭圆 282"/>
              <p:cNvSpPr>
                <a:spLocks noChangeAspect="1"/>
              </p:cNvSpPr>
              <p:nvPr/>
            </p:nvSpPr>
            <p:spPr>
              <a:xfrm>
                <a:off x="14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4" name="椭圆 283"/>
              <p:cNvSpPr>
                <a:spLocks noChangeAspect="1"/>
              </p:cNvSpPr>
              <p:nvPr/>
            </p:nvSpPr>
            <p:spPr>
              <a:xfrm>
                <a:off x="18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5" name="椭圆 284"/>
              <p:cNvSpPr>
                <a:spLocks noChangeAspect="1"/>
              </p:cNvSpPr>
              <p:nvPr/>
            </p:nvSpPr>
            <p:spPr>
              <a:xfrm>
                <a:off x="21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6" name="椭圆 285"/>
              <p:cNvSpPr>
                <a:spLocks noChangeAspect="1"/>
              </p:cNvSpPr>
              <p:nvPr/>
            </p:nvSpPr>
            <p:spPr>
              <a:xfrm>
                <a:off x="25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7" name="椭圆 286"/>
              <p:cNvSpPr>
                <a:spLocks noChangeAspect="1"/>
              </p:cNvSpPr>
              <p:nvPr/>
            </p:nvSpPr>
            <p:spPr>
              <a:xfrm>
                <a:off x="288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8" name="椭圆 287"/>
              <p:cNvSpPr>
                <a:spLocks noChangeAspect="1"/>
              </p:cNvSpPr>
              <p:nvPr/>
            </p:nvSpPr>
            <p:spPr>
              <a:xfrm>
                <a:off x="324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89" name="椭圆 288"/>
              <p:cNvSpPr>
                <a:spLocks noChangeAspect="1"/>
              </p:cNvSpPr>
              <p:nvPr/>
            </p:nvSpPr>
            <p:spPr>
              <a:xfrm>
                <a:off x="360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90" name="椭圆 289"/>
              <p:cNvSpPr>
                <a:spLocks noChangeAspect="1"/>
              </p:cNvSpPr>
              <p:nvPr/>
            </p:nvSpPr>
            <p:spPr>
              <a:xfrm>
                <a:off x="396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  <p:sp>
            <p:nvSpPr>
              <p:cNvPr id="291" name="椭圆 290"/>
              <p:cNvSpPr>
                <a:spLocks noChangeAspect="1"/>
              </p:cNvSpPr>
              <p:nvPr/>
            </p:nvSpPr>
            <p:spPr>
              <a:xfrm>
                <a:off x="4320000" y="1080000"/>
                <a:ext cx="36000" cy="3600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 smtClean="0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endParaRPr>
              </a:p>
            </p:txBody>
          </p:sp>
        </p:grpSp>
      </p:grpSp>
      <p:cxnSp>
        <p:nvCxnSpPr>
          <p:cNvPr id="303" name="直接连接符 302"/>
          <p:cNvCxnSpPr/>
          <p:nvPr/>
        </p:nvCxnSpPr>
        <p:spPr>
          <a:xfrm>
            <a:off x="2020195" y="4619285"/>
            <a:ext cx="2880000" cy="0"/>
          </a:xfrm>
          <a:prstGeom prst="line">
            <a:avLst/>
          </a:pr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4" name="直接连接符 303"/>
          <p:cNvCxnSpPr/>
          <p:nvPr/>
        </p:nvCxnSpPr>
        <p:spPr>
          <a:xfrm rot="5400000">
            <a:off x="2011645" y="4249760"/>
            <a:ext cx="1440000" cy="0"/>
          </a:xfrm>
          <a:prstGeom prst="line">
            <a:avLst/>
          </a:pr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任意多边形: 形状 29"/>
          <p:cNvSpPr/>
          <p:nvPr/>
        </p:nvSpPr>
        <p:spPr>
          <a:xfrm>
            <a:off x="2734026" y="4511530"/>
            <a:ext cx="108000" cy="108000"/>
          </a:xfrm>
          <a:custGeom>
            <a:avLst/>
            <a:gdLst>
              <a:gd name="connsiteX0" fmla="*/ 0 w 219075"/>
              <a:gd name="connsiteY0" fmla="*/ 0 h 176212"/>
              <a:gd name="connsiteX1" fmla="*/ 219075 w 219075"/>
              <a:gd name="connsiteY1" fmla="*/ 0 h 176212"/>
              <a:gd name="connsiteX2" fmla="*/ 219075 w 219075"/>
              <a:gd name="connsiteY2" fmla="*/ 176212 h 17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075" h="176212">
                <a:moveTo>
                  <a:pt x="0" y="0"/>
                </a:moveTo>
                <a:lnTo>
                  <a:pt x="219075" y="0"/>
                </a:lnTo>
                <a:lnTo>
                  <a:pt x="219075" y="176212"/>
                </a:lnTo>
              </a:path>
            </a:pathLst>
          </a:custGeom>
          <a:ln w="158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28596" y="497152"/>
            <a:ext cx="3328670" cy="3329232"/>
          </a:xfrm>
          <a:prstGeom prst="rect">
            <a:avLst/>
          </a:prstGeom>
        </p:spPr>
      </p:pic>
      <p:sp>
        <p:nvSpPr>
          <p:cNvPr id="26" name="文本框 4"/>
          <p:cNvSpPr txBox="1">
            <a:spLocks noChangeArrowheads="1"/>
          </p:cNvSpPr>
          <p:nvPr/>
        </p:nvSpPr>
        <p:spPr bwMode="auto">
          <a:xfrm>
            <a:off x="3657645" y="3068702"/>
            <a:ext cx="4937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文本框 8"/>
          <p:cNvSpPr txBox="1">
            <a:spLocks noChangeArrowheads="1"/>
          </p:cNvSpPr>
          <p:nvPr/>
        </p:nvSpPr>
        <p:spPr bwMode="auto">
          <a:xfrm>
            <a:off x="4343514" y="2495603"/>
            <a:ext cx="873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9pPr>
          </a:lstStyle>
          <a:p>
            <a:r>
              <a:rPr lang="zh-CN" alt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距离</a:t>
            </a:r>
            <a:endParaRPr lang="zh-CN" altLang="en-US" sz="2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04800" y="438150"/>
            <a:ext cx="5992495" cy="45656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r>
              <a:rPr lang="en-US" altLang="zh-CN" sz="28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2.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测定</a:t>
            </a:r>
            <a:r>
              <a:rPr lang="zh-CN" altLang="en-US" sz="2800" b="1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跳远成绩时，应该怎样测量</a:t>
            </a:r>
            <a:r>
              <a:rPr lang="zh-CN" altLang="en-US" sz="2800" b="1" smtClean="0">
                <a:solidFill>
                  <a:prstClr val="black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？</a:t>
            </a:r>
            <a:endParaRPr lang="zh-CN" altLang="en-US" sz="2800" b="1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343400" y="2231390"/>
            <a:ext cx="685800" cy="111760"/>
          </a:xfrm>
          <a:prstGeom prst="line">
            <a:avLst/>
          </a:prstGeom>
          <a:ln w="28575" cap="rnd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cxnSpLocks noChangeShapeType="1"/>
          </p:cNvCxnSpPr>
          <p:nvPr/>
        </p:nvCxnSpPr>
        <p:spPr bwMode="auto">
          <a:xfrm flipV="1">
            <a:off x="3581400" y="2266950"/>
            <a:ext cx="1066800" cy="838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椭圆 26"/>
          <p:cNvSpPr/>
          <p:nvPr/>
        </p:nvSpPr>
        <p:spPr>
          <a:xfrm>
            <a:off x="3540874" y="3069008"/>
            <a:ext cx="63500" cy="65087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91230" y="98425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P62 T6)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6" name="文本框 10"/>
          <p:cNvSpPr txBox="1">
            <a:spLocks noChangeArrowheads="1"/>
          </p:cNvSpPr>
          <p:nvPr/>
        </p:nvSpPr>
        <p:spPr bwMode="auto">
          <a:xfrm>
            <a:off x="499745" y="4019550"/>
            <a:ext cx="837247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cs"/>
              </a:defRPr>
            </a:lvl9pPr>
          </a:lstStyle>
          <a:p>
            <a:r>
              <a:rPr lang="zh-CN" sz="2800" b="1">
                <a:solidFill>
                  <a:srgbClr val="FF0000"/>
                </a:solidFill>
                <a:latin typeface="黑体" panose="02010609060101010101" pitchFamily="2" charset="-122"/>
                <a:cs typeface="黑体" panose="02010609060101010101" pitchFamily="2" charset="-122"/>
              </a:rPr>
              <a:t>答：由最近着地点（把脚的最后端看成一个点）向起跳线作垂线，垂线段的长度就是跳远的成绩</a:t>
            </a:r>
            <a:r>
              <a:rPr lang="zh-CN" altLang="en-US" sz="2800" b="1" smtClean="0">
                <a:solidFill>
                  <a:srgbClr val="FF0000"/>
                </a:solidFill>
                <a:latin typeface="黑体" panose="02010609060101010101" pitchFamily="2" charset="-122"/>
                <a:cs typeface="黑体" panose="02010609060101010101" pitchFamily="2" charset="-122"/>
                <a:sym typeface="+mn-ea"/>
              </a:rPr>
              <a:t>。</a:t>
            </a:r>
            <a:endParaRPr lang="zh-CN" altLang="en-US" sz="2800" b="1" smtClean="0">
              <a:solidFill>
                <a:srgbClr val="FF0000"/>
              </a:solidFill>
              <a:latin typeface="黑体" panose="02010609060101010101" pitchFamily="2" charset="-122"/>
              <a:cs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5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4" grpId="0"/>
      <p:bldP spid="27" grpId="0" animBg="1"/>
      <p:bldP spid="27" grpId="1" animBg="1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2"/>
          <p:cNvSpPr txBox="1">
            <a:spLocks noChangeArrowheads="1"/>
          </p:cNvSpPr>
          <p:nvPr/>
        </p:nvSpPr>
        <p:spPr bwMode="auto">
          <a:xfrm>
            <a:off x="318770" y="619760"/>
            <a:ext cx="472186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marL="533400" marR="0" lvl="0" indent="-533400" algn="dist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3.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分别过</a:t>
            </a:r>
            <a:r>
              <a:rPr lang="en-US" altLang="zh-CN" sz="2800" b="1" i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点画</a:t>
            </a:r>
            <a:r>
              <a:rPr kumimoji="0" lang="en-US" altLang="zh-CN" sz="2800" b="1" i="1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BC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的</a:t>
            </a:r>
            <a:r>
              <a:rPr lang="zh-CN" altLang="en-US" sz="2800" b="1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垂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线。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30270" y="133350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P62 T9)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413" y="1666875"/>
            <a:ext cx="6859587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6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4648200" y="734060"/>
            <a:ext cx="2559685" cy="268160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连接符 25"/>
          <p:cNvCxnSpPr/>
          <p:nvPr/>
        </p:nvCxnSpPr>
        <p:spPr>
          <a:xfrm rot="-1520" flipH="1">
            <a:off x="6488201" y="1788160"/>
            <a:ext cx="0" cy="1296000"/>
          </a:xfrm>
          <a:prstGeom prst="line">
            <a:avLst/>
          </a:prstGeom>
          <a:ln w="28575" cap="flat" cmpd="sng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4" name="组合 13"/>
          <p:cNvGrpSpPr/>
          <p:nvPr/>
        </p:nvGrpSpPr>
        <p:grpSpPr>
          <a:xfrm rot="-82330">
            <a:off x="6502400" y="2820988"/>
            <a:ext cx="142875" cy="142875"/>
            <a:chOff x="4641728" y="2778671"/>
            <a:chExt cx="72000" cy="7200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631336" y="2780812"/>
              <a:ext cx="72000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H="1">
              <a:off x="4696961" y="2777531"/>
              <a:ext cx="0" cy="7200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  <p:pic>
        <p:nvPicPr>
          <p:cNvPr id="17" name="Picture 6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914400" y="895350"/>
            <a:ext cx="2356485" cy="246888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8" name="直接连接符 25"/>
          <p:cNvCxnSpPr/>
          <p:nvPr/>
        </p:nvCxnSpPr>
        <p:spPr>
          <a:xfrm rot="-1520" flipH="1">
            <a:off x="2627472" y="1660208"/>
            <a:ext cx="0" cy="1620000"/>
          </a:xfrm>
          <a:prstGeom prst="line">
            <a:avLst/>
          </a:prstGeom>
          <a:ln w="28575" cap="flat" cmpd="sng">
            <a:solidFill>
              <a:sysClr val="windowText" lastClr="000000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19" name="组合 18"/>
          <p:cNvGrpSpPr/>
          <p:nvPr/>
        </p:nvGrpSpPr>
        <p:grpSpPr>
          <a:xfrm rot="-82330">
            <a:off x="2641600" y="2825750"/>
            <a:ext cx="142875" cy="142875"/>
            <a:chOff x="4641728" y="2778671"/>
            <a:chExt cx="72000" cy="72000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4631336" y="2780813"/>
              <a:ext cx="72000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 flipH="1">
              <a:off x="4696961" y="2777531"/>
              <a:ext cx="0" cy="7200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/>
          <p:nvPr/>
        </p:nvSpPr>
        <p:spPr>
          <a:xfrm>
            <a:off x="381000" y="617538"/>
            <a:ext cx="7777163" cy="1019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  4.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Cambria" panose="02040503050406030204" pitchFamily="2" charset="0"/>
              </a:rPr>
              <a:t>要从幸福镇修一条通往公路的水泥路。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sym typeface="Cambria" panose="02040503050406030204" pitchFamily="2" charset="0"/>
            </a:endParaRPr>
          </a:p>
        </p:txBody>
      </p:sp>
      <p:grpSp>
        <p:nvGrpSpPr>
          <p:cNvPr id="39940" name="Group 9"/>
          <p:cNvGrpSpPr/>
          <p:nvPr/>
        </p:nvGrpSpPr>
        <p:grpSpPr>
          <a:xfrm>
            <a:off x="752168" y="2063098"/>
            <a:ext cx="4403411" cy="1083661"/>
            <a:chOff x="-82" y="-281"/>
            <a:chExt cx="6935" cy="1707"/>
          </a:xfrm>
        </p:grpSpPr>
        <p:pic>
          <p:nvPicPr>
            <p:cNvPr id="39941" name="Picture 10" descr="E:\ppt素材\新画人物图\书本02 拷贝.png书本02 拷贝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82" y="-45"/>
              <a:ext cx="1169" cy="147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9942" name="AutoShape 27"/>
            <p:cNvSpPr/>
            <p:nvPr/>
          </p:nvSpPr>
          <p:spPr>
            <a:xfrm>
              <a:off x="1495" y="-281"/>
              <a:ext cx="5358" cy="935"/>
            </a:xfrm>
            <a:prstGeom prst="wedgeRoundRectCallout">
              <a:avLst>
                <a:gd name="adj1" fmla="val -56977"/>
                <a:gd name="adj2" fmla="val 46463"/>
                <a:gd name="adj3" fmla="val 16667"/>
              </a:avLst>
            </a:prstGeom>
            <a:noFill/>
            <a:ln w="19050" cap="flat" cmpd="sng">
              <a:solidFill>
                <a:srgbClr val="C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r>
                <a:rPr lang="zh-CN" altLang="en-US" sz="3200" b="1">
                  <a:latin typeface="楷体" panose="02010609060101010101" charset="-122"/>
                  <a:ea typeface="楷体" panose="02010609060101010101" charset="-122"/>
                </a:rPr>
                <a:t>怎样修路最近呢？</a:t>
              </a:r>
              <a:endParaRPr lang="zh-CN" altLang="en-US" sz="32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990600" y="4019550"/>
            <a:ext cx="71005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答：过幸福镇向公路作垂线段修路最近。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30270" y="133350"/>
            <a:ext cx="1882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P63 T11)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753418" y="1538605"/>
            <a:ext cx="22748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18691250" flipH="1">
            <a:off x="5504815" y="1561465"/>
            <a:ext cx="1338580" cy="180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/>
          <p:cNvGrpSpPr/>
          <p:nvPr/>
        </p:nvGrpSpPr>
        <p:grpSpPr>
          <a:xfrm rot="-2993581">
            <a:off x="6745605" y="2445068"/>
            <a:ext cx="142875" cy="142875"/>
            <a:chOff x="4641728" y="2778671"/>
            <a:chExt cx="72000" cy="7200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641853" y="2780049"/>
              <a:ext cx="72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4707326" y="2777799"/>
              <a:ext cx="0" cy="72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直接连接符 25"/>
          <p:cNvCxnSpPr>
            <a:cxnSpLocks noChangeShapeType="1"/>
          </p:cNvCxnSpPr>
          <p:nvPr/>
        </p:nvCxnSpPr>
        <p:spPr bwMode="auto">
          <a:xfrm rot="18687228" flipH="1">
            <a:off x="6477318" y="1870393"/>
            <a:ext cx="0" cy="901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76200" y="209550"/>
            <a:ext cx="2052320" cy="453390"/>
            <a:chOff x="120" y="200"/>
            <a:chExt cx="3232" cy="714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课堂小结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73530" y="649605"/>
            <a:ext cx="6426200" cy="3941445"/>
            <a:chOff x="2478" y="1023"/>
            <a:chExt cx="10120" cy="6207"/>
          </a:xfrm>
        </p:grpSpPr>
        <p:pic>
          <p:nvPicPr>
            <p:cNvPr id="46085" name="图片 8" descr="老师3 拷贝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10090" y="3148"/>
              <a:ext cx="2508" cy="40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椭圆形标注 9"/>
            <p:cNvSpPr/>
            <p:nvPr/>
          </p:nvSpPr>
          <p:spPr>
            <a:xfrm>
              <a:off x="2478" y="1023"/>
              <a:ext cx="7508" cy="3928"/>
            </a:xfrm>
            <a:prstGeom prst="wedgeEllipseCallout">
              <a:avLst>
                <a:gd name="adj1" fmla="val 51096"/>
                <a:gd name="adj2" fmla="val 39843"/>
              </a:avLst>
            </a:prstGeom>
            <a:noFill/>
            <a:ln w="19050" cap="flat" cmpd="sng" algn="ctr">
              <a:solidFill>
                <a:srgbClr val="009FDC"/>
              </a:solidFill>
              <a:prstDash val="solid"/>
            </a:ln>
            <a:effectLst/>
          </p:spPr>
          <p:style>
            <a:lnRef idx="2">
              <a:srgbClr val="BBE0E3">
                <a:shade val="50000"/>
              </a:srgbClr>
            </a:lnRef>
            <a:fillRef idx="1">
              <a:srgbClr val="BBE0E3"/>
            </a:fillRef>
            <a:effectRef idx="0">
              <a:srgbClr val="BBE0E3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</p:grpSp>
      <p:sp>
        <p:nvSpPr>
          <p:cNvPr id="46087" name="文本框 10"/>
          <p:cNvSpPr txBox="1"/>
          <p:nvPr/>
        </p:nvSpPr>
        <p:spPr>
          <a:xfrm>
            <a:off x="1895475" y="1263650"/>
            <a:ext cx="4778375" cy="1322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通过这节课的学习，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你有什么收获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en-US" altLang="zh-CN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608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239500" y="123190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200" y="127000"/>
            <a:ext cx="2052955" cy="454025"/>
            <a:chOff x="120" y="200"/>
            <a:chExt cx="3233" cy="715"/>
          </a:xfrm>
        </p:grpSpPr>
        <p:grpSp>
          <p:nvGrpSpPr>
            <p:cNvPr id="20482" name="组合 7"/>
            <p:cNvGrpSpPr/>
            <p:nvPr/>
          </p:nvGrpSpPr>
          <p:grpSpPr>
            <a:xfrm>
              <a:off x="120" y="200"/>
              <a:ext cx="3233" cy="715"/>
              <a:chOff x="121" y="199"/>
              <a:chExt cx="3679" cy="1080"/>
            </a:xfrm>
          </p:grpSpPr>
          <p:sp>
            <p:nvSpPr>
              <p:cNvPr id="7" name="任意多边形 6"/>
              <p:cNvSpPr/>
              <p:nvPr/>
            </p:nvSpPr>
            <p:spPr>
              <a:xfrm rot="21180000">
                <a:off x="987" y="923"/>
                <a:ext cx="2813" cy="356"/>
              </a:xfrm>
              <a:custGeom>
                <a:avLst/>
                <a:gdLst>
                  <a:gd name="connisteX0" fmla="*/ 0 w 4155440"/>
                  <a:gd name="connsiteY0" fmla="*/ 31659 h 730248"/>
                  <a:gd name="connisteX1" fmla="*/ 577850 w 4155440"/>
                  <a:gd name="connsiteY1" fmla="*/ 25309 h 730248"/>
                  <a:gd name="connisteX2" fmla="*/ 1184910 w 4155440"/>
                  <a:gd name="connsiteY2" fmla="*/ 317409 h 730248"/>
                  <a:gd name="connisteX3" fmla="*/ 1655445 w 4155440"/>
                  <a:gd name="connsiteY3" fmla="*/ 102779 h 730248"/>
                  <a:gd name="connisteX4" fmla="*/ 2363470 w 4155440"/>
                  <a:gd name="connsiteY4" fmla="*/ 489494 h 730248"/>
                  <a:gd name="connisteX5" fmla="*/ 2720975 w 4155440"/>
                  <a:gd name="connsiteY5" fmla="*/ 215809 h 730248"/>
                  <a:gd name="connisteX6" fmla="*/ 3495040 w 4155440"/>
                  <a:gd name="connsiteY6" fmla="*/ 727619 h 730248"/>
                  <a:gd name="connisteX7" fmla="*/ 4155440 w 4155440"/>
                  <a:gd name="connsiteY7" fmla="*/ 382814 h 730248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</a:cxnLst>
                <a:rect l="l" t="t" r="r" b="b"/>
                <a:pathLst>
                  <a:path w="4155440" h="730248">
                    <a:moveTo>
                      <a:pt x="0" y="31659"/>
                    </a:moveTo>
                    <a:cubicBezTo>
                      <a:pt x="103505" y="24674"/>
                      <a:pt x="340995" y="-31841"/>
                      <a:pt x="577850" y="25309"/>
                    </a:cubicBezTo>
                    <a:cubicBezTo>
                      <a:pt x="814705" y="82459"/>
                      <a:pt x="969645" y="302169"/>
                      <a:pt x="1184910" y="317409"/>
                    </a:cubicBezTo>
                    <a:cubicBezTo>
                      <a:pt x="1400175" y="332649"/>
                      <a:pt x="1419860" y="68489"/>
                      <a:pt x="1655445" y="102779"/>
                    </a:cubicBezTo>
                    <a:cubicBezTo>
                      <a:pt x="1891030" y="137069"/>
                      <a:pt x="2150110" y="466634"/>
                      <a:pt x="2363470" y="489494"/>
                    </a:cubicBezTo>
                    <a:cubicBezTo>
                      <a:pt x="2576830" y="512354"/>
                      <a:pt x="2494915" y="168184"/>
                      <a:pt x="2720975" y="215809"/>
                    </a:cubicBezTo>
                    <a:cubicBezTo>
                      <a:pt x="2947035" y="263434"/>
                      <a:pt x="3208020" y="693964"/>
                      <a:pt x="3495040" y="727619"/>
                    </a:cubicBezTo>
                    <a:cubicBezTo>
                      <a:pt x="3782060" y="761274"/>
                      <a:pt x="4038600" y="462189"/>
                      <a:pt x="4155440" y="382814"/>
                    </a:cubicBezTo>
                  </a:path>
                </a:pathLst>
              </a:custGeom>
              <a:noFill/>
              <a:ln w="50800">
                <a:solidFill>
                  <a:srgbClr val="F0B500"/>
                </a:solidFill>
                <a:headEnd type="none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/>
                <a:endParaRPr lang="zh-CN" altLang="en-US" strike="noStrike" noProof="1"/>
              </a:p>
            </p:txBody>
          </p:sp>
          <p:pic>
            <p:nvPicPr>
              <p:cNvPr id="20484" name="图片 1" descr="2221 (20)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21" y="199"/>
                <a:ext cx="1370" cy="1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4" name="文本框 3"/>
            <p:cNvSpPr txBox="1"/>
            <p:nvPr/>
          </p:nvSpPr>
          <p:spPr>
            <a:xfrm>
              <a:off x="1200" y="200"/>
              <a:ext cx="2056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pc="200" noProof="1"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复习导入</a:t>
              </a:r>
              <a:endPara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970199" y="3753313"/>
            <a:ext cx="75776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    ）       （    ）       （    ）</a:t>
            </a:r>
            <a:endParaRPr lang="zh-CN" altLang="en-US" sz="28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1" name="Group 37"/>
          <p:cNvGrpSpPr/>
          <p:nvPr/>
        </p:nvGrpSpPr>
        <p:grpSpPr>
          <a:xfrm>
            <a:off x="756997" y="1467042"/>
            <a:ext cx="2033588" cy="2170963"/>
            <a:chOff x="618" y="1389"/>
            <a:chExt cx="992" cy="1059"/>
          </a:xfrm>
        </p:grpSpPr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618" y="1389"/>
              <a:ext cx="306" cy="363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b="1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①</a:t>
              </a:r>
              <a:endParaRPr lang="en-US" altLang="zh-CN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13" name="Group 31"/>
            <p:cNvGrpSpPr/>
            <p:nvPr/>
          </p:nvGrpSpPr>
          <p:grpSpPr>
            <a:xfrm>
              <a:off x="703" y="1787"/>
              <a:ext cx="907" cy="661"/>
              <a:chOff x="703" y="1745"/>
              <a:chExt cx="907" cy="661"/>
            </a:xfrm>
          </p:grpSpPr>
          <p:cxnSp>
            <p:nvCxnSpPr>
              <p:cNvPr id="14" name="直接连接符 11"/>
              <p:cNvCxnSpPr>
                <a:cxnSpLocks noChangeShapeType="1"/>
              </p:cNvCxnSpPr>
              <p:nvPr/>
            </p:nvCxnSpPr>
            <p:spPr bwMode="auto">
              <a:xfrm flipH="1" flipV="1">
                <a:off x="881" y="1745"/>
                <a:ext cx="0" cy="66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5" name="直接连接符 12"/>
              <p:cNvCxnSpPr>
                <a:cxnSpLocks noChangeShapeType="1"/>
              </p:cNvCxnSpPr>
              <p:nvPr/>
            </p:nvCxnSpPr>
            <p:spPr bwMode="auto">
              <a:xfrm>
                <a:off x="703" y="2047"/>
                <a:ext cx="90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19" name="Group 36"/>
          <p:cNvGrpSpPr/>
          <p:nvPr/>
        </p:nvGrpSpPr>
        <p:grpSpPr>
          <a:xfrm>
            <a:off x="3471622" y="1465455"/>
            <a:ext cx="2044700" cy="2138362"/>
            <a:chOff x="1973" y="1389"/>
            <a:chExt cx="998" cy="1043"/>
          </a:xfrm>
        </p:grpSpPr>
        <p:sp>
          <p:nvSpPr>
            <p:cNvPr id="20" name="Rectangle 2"/>
            <p:cNvSpPr>
              <a:spLocks noChangeArrowheads="1"/>
            </p:cNvSpPr>
            <p:nvPr/>
          </p:nvSpPr>
          <p:spPr bwMode="auto">
            <a:xfrm>
              <a:off x="1973" y="1389"/>
              <a:ext cx="305" cy="363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b="1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②</a:t>
              </a:r>
              <a:endParaRPr lang="en-US" altLang="zh-CN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1" name="Group 32"/>
            <p:cNvGrpSpPr/>
            <p:nvPr/>
          </p:nvGrpSpPr>
          <p:grpSpPr>
            <a:xfrm>
              <a:off x="2064" y="1774"/>
              <a:ext cx="907" cy="658"/>
              <a:chOff x="2064" y="1774"/>
              <a:chExt cx="907" cy="658"/>
            </a:xfrm>
          </p:grpSpPr>
          <p:cxnSp>
            <p:nvCxnSpPr>
              <p:cNvPr id="22" name="直接连接符 16"/>
              <p:cNvCxnSpPr>
                <a:cxnSpLocks noChangeShapeType="1"/>
              </p:cNvCxnSpPr>
              <p:nvPr/>
            </p:nvCxnSpPr>
            <p:spPr bwMode="auto">
              <a:xfrm flipV="1">
                <a:off x="2251" y="1774"/>
                <a:ext cx="45" cy="65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直接连接符 17"/>
              <p:cNvCxnSpPr>
                <a:cxnSpLocks noChangeShapeType="1"/>
              </p:cNvCxnSpPr>
              <p:nvPr/>
            </p:nvCxnSpPr>
            <p:spPr bwMode="auto">
              <a:xfrm>
                <a:off x="2064" y="2092"/>
                <a:ext cx="90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27" name="Group 35"/>
          <p:cNvGrpSpPr/>
          <p:nvPr/>
        </p:nvGrpSpPr>
        <p:grpSpPr>
          <a:xfrm>
            <a:off x="5995747" y="1492442"/>
            <a:ext cx="2044700" cy="2017713"/>
            <a:chOff x="3470" y="1389"/>
            <a:chExt cx="998" cy="984"/>
          </a:xfrm>
        </p:grpSpPr>
        <p:sp>
          <p:nvSpPr>
            <p:cNvPr id="28" name="Rectangle 2"/>
            <p:cNvSpPr>
              <a:spLocks noChangeArrowheads="1"/>
            </p:cNvSpPr>
            <p:nvPr/>
          </p:nvSpPr>
          <p:spPr bwMode="auto">
            <a:xfrm>
              <a:off x="3470" y="1389"/>
              <a:ext cx="296" cy="363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b="1">
                  <a:solidFill>
                    <a:schemeClr val="tx1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③</a:t>
              </a:r>
              <a:endParaRPr lang="en-US" altLang="zh-CN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grpSp>
          <p:nvGrpSpPr>
            <p:cNvPr id="29" name="Group 34"/>
            <p:cNvGrpSpPr/>
            <p:nvPr/>
          </p:nvGrpSpPr>
          <p:grpSpPr>
            <a:xfrm>
              <a:off x="3560" y="1715"/>
              <a:ext cx="908" cy="658"/>
              <a:chOff x="3560" y="1715"/>
              <a:chExt cx="908" cy="658"/>
            </a:xfrm>
          </p:grpSpPr>
          <p:cxnSp>
            <p:nvCxnSpPr>
              <p:cNvPr id="30" name="直接连接符 20"/>
              <p:cNvCxnSpPr>
                <a:cxnSpLocks noChangeShapeType="1"/>
              </p:cNvCxnSpPr>
              <p:nvPr/>
            </p:nvCxnSpPr>
            <p:spPr bwMode="auto">
              <a:xfrm rot="-5400000">
                <a:off x="3549" y="2044"/>
                <a:ext cx="65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1" name="直接连接符 21"/>
              <p:cNvCxnSpPr>
                <a:cxnSpLocks noChangeShapeType="1"/>
              </p:cNvCxnSpPr>
              <p:nvPr/>
            </p:nvCxnSpPr>
            <p:spPr bwMode="auto">
              <a:xfrm>
                <a:off x="3560" y="2373"/>
                <a:ext cx="9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7" name="文本框 36"/>
          <p:cNvSpPr txBox="1"/>
          <p:nvPr/>
        </p:nvSpPr>
        <p:spPr>
          <a:xfrm>
            <a:off x="6960775" y="3816013"/>
            <a:ext cx="5259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470063" y="3773154"/>
            <a:ext cx="48316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C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√</a:t>
            </a:r>
            <a:endParaRPr lang="zh-CN" altLang="en-US" sz="2800" b="1">
              <a:solidFill>
                <a:srgbClr val="C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746125"/>
            <a:ext cx="91433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下面每组直线都是互相垂直的吗？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在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是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的</a:t>
            </a:r>
            <a:r>
              <a:rPr lang="zh-CN" altLang="en-US" sz="2800" b="1">
                <a:latin typeface="黑体" panose="02010609060101010101" pitchFamily="2" charset="-122"/>
                <a:ea typeface="黑体" panose="02010609060101010101" pitchFamily="2" charset="-122"/>
              </a:rPr>
              <a:t>下面打</a:t>
            </a:r>
            <a:r>
              <a:rPr lang="en-US" altLang="zh-CN" sz="2800" b="1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√</a:t>
            </a:r>
            <a:r>
              <a:rPr lang="en-US" altLang="zh-CN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”</a:t>
            </a:r>
            <a:r>
              <a:rPr lang="zh-CN" altLang="en-US" sz="28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。</a:t>
            </a:r>
            <a:endParaRPr lang="zh-CN" altLang="en-US" sz="2800" b="1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2000" y="133033"/>
            <a:ext cx="1306513" cy="398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spc="200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探究新知</a:t>
            </a:r>
            <a:endParaRPr lang="zh-CN" altLang="en-US" sz="2000" b="1" spc="200" noProof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2" name="组合 7"/>
          <p:cNvGrpSpPr/>
          <p:nvPr/>
        </p:nvGrpSpPr>
        <p:grpSpPr>
          <a:xfrm>
            <a:off x="76200" y="133350"/>
            <a:ext cx="2052638" cy="454025"/>
            <a:chOff x="121" y="199"/>
            <a:chExt cx="3679" cy="1080"/>
          </a:xfrm>
        </p:grpSpPr>
        <p:sp>
          <p:nvSpPr>
            <p:cNvPr id="7" name="任意多边形 6"/>
            <p:cNvSpPr/>
            <p:nvPr/>
          </p:nvSpPr>
          <p:spPr>
            <a:xfrm rot="21180000">
              <a:off x="987" y="923"/>
              <a:ext cx="2813" cy="356"/>
            </a:xfrm>
            <a:custGeom>
              <a:avLst/>
              <a:gdLst>
                <a:gd name="connisteX0" fmla="*/ 0 w 4155440"/>
                <a:gd name="connsiteY0" fmla="*/ 31659 h 730248"/>
                <a:gd name="connisteX1" fmla="*/ 577850 w 4155440"/>
                <a:gd name="connsiteY1" fmla="*/ 25309 h 730248"/>
                <a:gd name="connisteX2" fmla="*/ 1184910 w 4155440"/>
                <a:gd name="connsiteY2" fmla="*/ 317409 h 730248"/>
                <a:gd name="connisteX3" fmla="*/ 1655445 w 4155440"/>
                <a:gd name="connsiteY3" fmla="*/ 102779 h 730248"/>
                <a:gd name="connisteX4" fmla="*/ 2363470 w 4155440"/>
                <a:gd name="connsiteY4" fmla="*/ 489494 h 730248"/>
                <a:gd name="connisteX5" fmla="*/ 2720975 w 4155440"/>
                <a:gd name="connsiteY5" fmla="*/ 215809 h 730248"/>
                <a:gd name="connisteX6" fmla="*/ 3495040 w 4155440"/>
                <a:gd name="connsiteY6" fmla="*/ 727619 h 730248"/>
                <a:gd name="connisteX7" fmla="*/ 4155440 w 4155440"/>
                <a:gd name="connsiteY7" fmla="*/ 382814 h 7302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4155440" h="730248">
                  <a:moveTo>
                    <a:pt x="0" y="31659"/>
                  </a:moveTo>
                  <a:cubicBezTo>
                    <a:pt x="103505" y="24674"/>
                    <a:pt x="340995" y="-31841"/>
                    <a:pt x="577850" y="25309"/>
                  </a:cubicBezTo>
                  <a:cubicBezTo>
                    <a:pt x="814705" y="82459"/>
                    <a:pt x="969645" y="302169"/>
                    <a:pt x="1184910" y="317409"/>
                  </a:cubicBezTo>
                  <a:cubicBezTo>
                    <a:pt x="1400175" y="332649"/>
                    <a:pt x="1419860" y="68489"/>
                    <a:pt x="1655445" y="102779"/>
                  </a:cubicBezTo>
                  <a:cubicBezTo>
                    <a:pt x="1891030" y="137069"/>
                    <a:pt x="2150110" y="466634"/>
                    <a:pt x="2363470" y="489494"/>
                  </a:cubicBezTo>
                  <a:cubicBezTo>
                    <a:pt x="2576830" y="512354"/>
                    <a:pt x="2494915" y="168184"/>
                    <a:pt x="2720975" y="215809"/>
                  </a:cubicBezTo>
                  <a:cubicBezTo>
                    <a:pt x="2947035" y="263434"/>
                    <a:pt x="3208020" y="693964"/>
                    <a:pt x="3495040" y="727619"/>
                  </a:cubicBezTo>
                  <a:cubicBezTo>
                    <a:pt x="3782060" y="761274"/>
                    <a:pt x="4038600" y="462189"/>
                    <a:pt x="4155440" y="382814"/>
                  </a:cubicBezTo>
                </a:path>
              </a:pathLst>
            </a:custGeom>
            <a:noFill/>
            <a:ln w="50800">
              <a:solidFill>
                <a:srgbClr val="F0B500"/>
              </a:solidFill>
              <a:headEnd type="none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/>
            </a:p>
          </p:txBody>
        </p:sp>
        <p:pic>
          <p:nvPicPr>
            <p:cNvPr id="20484" name="图片 1" descr="2221 (20)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" y="199"/>
              <a:ext cx="137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6389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8FEFC"/>
              </a:clrFrom>
              <a:clrTo>
                <a:srgbClr val="F8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742950"/>
            <a:ext cx="855980" cy="6902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Rectangle 2"/>
          <p:cNvSpPr/>
          <p:nvPr/>
        </p:nvSpPr>
        <p:spPr>
          <a:xfrm>
            <a:off x="1219200" y="857250"/>
            <a:ext cx="6517640" cy="57594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你能画出互相垂直的两条直线吗？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80716" y="1718945"/>
            <a:ext cx="4388351" cy="828040"/>
            <a:chOff x="244" y="809"/>
            <a:chExt cx="6239" cy="1304"/>
          </a:xfrm>
        </p:grpSpPr>
        <p:sp>
          <p:nvSpPr>
            <p:cNvPr id="17" name="AutoShape 27"/>
            <p:cNvSpPr/>
            <p:nvPr/>
          </p:nvSpPr>
          <p:spPr>
            <a:xfrm>
              <a:off x="1328" y="809"/>
              <a:ext cx="5155" cy="911"/>
            </a:xfrm>
            <a:prstGeom prst="wedgeRoundRectCallout">
              <a:avLst>
                <a:gd name="adj1" fmla="val -58708"/>
                <a:gd name="adj2" fmla="val 51315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9050" cap="flat" cmpd="sng">
              <a:solidFill>
                <a:schemeClr val="bg2">
                  <a:lumMod val="9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我用两把三角尺来画。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8" name="图片 30" descr="C:\Users\admin\Desktop\新画人物图\男044 拷贝.png男044 拷贝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44" y="952"/>
              <a:ext cx="845" cy="116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20" name="Picture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25465" y="1180783"/>
            <a:ext cx="736600" cy="69056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1" name="直接连接符 20"/>
          <p:cNvCxnSpPr/>
          <p:nvPr/>
        </p:nvCxnSpPr>
        <p:spPr>
          <a:xfrm>
            <a:off x="5236210" y="3531235"/>
            <a:ext cx="2412365" cy="2667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直接连接符 21"/>
          <p:cNvCxnSpPr/>
          <p:nvPr/>
        </p:nvCxnSpPr>
        <p:spPr>
          <a:xfrm flipH="1" flipV="1">
            <a:off x="5247005" y="1818640"/>
            <a:ext cx="0" cy="172085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3" name="Picture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7795" y="2621915"/>
            <a:ext cx="1028065" cy="96139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4" name="组合 24"/>
          <p:cNvGrpSpPr/>
          <p:nvPr/>
        </p:nvGrpSpPr>
        <p:grpSpPr>
          <a:xfrm>
            <a:off x="5256848" y="3345815"/>
            <a:ext cx="174625" cy="174625"/>
            <a:chOff x="6167355" y="3479490"/>
            <a:chExt cx="180000" cy="180000"/>
          </a:xfrm>
        </p:grpSpPr>
        <p:cxnSp>
          <p:nvCxnSpPr>
            <p:cNvPr id="25" name="直接连接符 25"/>
            <p:cNvCxnSpPr/>
            <p:nvPr/>
          </p:nvCxnSpPr>
          <p:spPr>
            <a:xfrm>
              <a:off x="6167355" y="3492749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直接连接符 26"/>
            <p:cNvCxnSpPr/>
            <p:nvPr/>
          </p:nvCxnSpPr>
          <p:spPr>
            <a:xfrm rot="-5400000">
              <a:off x="6247755" y="3569490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" name="组合 4"/>
          <p:cNvGrpSpPr/>
          <p:nvPr/>
        </p:nvGrpSpPr>
        <p:grpSpPr>
          <a:xfrm>
            <a:off x="3845560" y="1941830"/>
            <a:ext cx="4851400" cy="3522980"/>
            <a:chOff x="273" y="2896"/>
            <a:chExt cx="7640" cy="5548"/>
          </a:xfrm>
        </p:grpSpPr>
        <p:pic>
          <p:nvPicPr>
            <p:cNvPr id="3" name="Picture 2" descr="C:\Users\Administrator\Desktop\千库网_数学课教学教具三角刻度尺_元素编号12060208.png千库网_数学课教学教具三角刻度尺_元素编号12060208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 rot="5400000">
              <a:off x="2514" y="3045"/>
              <a:ext cx="4197" cy="660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" name="Picture 2" descr="C:\Users\Administrator\Desktop\千库网_数学课教学教具三角刻度尺_元素编号12060208.png千库网_数学课教学教具三角刻度尺_元素编号12060208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 rot="2760000">
              <a:off x="-397" y="3566"/>
              <a:ext cx="5336" cy="399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7 0.01963 L -0.004167 0.345556" pathEditMode="relative" rAng="0" ptsTypes="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7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6806 -0.000123" pathEditMode="relative" rAng="0" ptsTypes="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4798695" y="666750"/>
            <a:ext cx="3889375" cy="1229360"/>
            <a:chOff x="5457" y="791"/>
            <a:chExt cx="6125" cy="1936"/>
          </a:xfrm>
        </p:grpSpPr>
        <p:sp>
          <p:nvSpPr>
            <p:cNvPr id="19" name="AutoShape 27"/>
            <p:cNvSpPr/>
            <p:nvPr/>
          </p:nvSpPr>
          <p:spPr>
            <a:xfrm>
              <a:off x="5457" y="911"/>
              <a:ext cx="4214" cy="911"/>
            </a:xfrm>
            <a:prstGeom prst="wedgeRoundRectCallout">
              <a:avLst>
                <a:gd name="adj1" fmla="val 59486"/>
                <a:gd name="adj2" fmla="val 35444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 cap="flat" cmpd="sng">
              <a:solidFill>
                <a:srgbClr val="C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</a:rPr>
                <a:t>我用量角器画。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pic>
          <p:nvPicPr>
            <p:cNvPr id="16" name="图片 15" descr="C:\Users\admin\Desktop\新画人物图\女044 拷贝.png女044 拷贝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020" y="791"/>
              <a:ext cx="1562" cy="1936"/>
            </a:xfrm>
            <a:prstGeom prst="rect">
              <a:avLst/>
            </a:prstGeom>
          </p:spPr>
        </p:pic>
      </p:grpSp>
      <p:sp>
        <p:nvSpPr>
          <p:cNvPr id="29" name="椭圆 28"/>
          <p:cNvSpPr/>
          <p:nvPr/>
        </p:nvSpPr>
        <p:spPr>
          <a:xfrm>
            <a:off x="3278823" y="951865"/>
            <a:ext cx="73025" cy="730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88030" y="215900"/>
            <a:ext cx="880110" cy="8229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69695" y="1007110"/>
            <a:ext cx="3908425" cy="21113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3" name="直接连接符 9"/>
          <p:cNvCxnSpPr/>
          <p:nvPr/>
        </p:nvCxnSpPr>
        <p:spPr>
          <a:xfrm flipH="1" flipV="1">
            <a:off x="3318510" y="581025"/>
            <a:ext cx="0" cy="236791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34" name="Picture 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77870" y="2173605"/>
            <a:ext cx="854710" cy="7994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Picture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76600" y="2172335"/>
            <a:ext cx="855980" cy="80073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6" name="组合 24"/>
          <p:cNvGrpSpPr/>
          <p:nvPr/>
        </p:nvGrpSpPr>
        <p:grpSpPr>
          <a:xfrm>
            <a:off x="3330258" y="2767330"/>
            <a:ext cx="174625" cy="174625"/>
            <a:chOff x="6167355" y="3479490"/>
            <a:chExt cx="180000" cy="180000"/>
          </a:xfrm>
        </p:grpSpPr>
        <p:cxnSp>
          <p:nvCxnSpPr>
            <p:cNvPr id="37" name="直接连接符 25"/>
            <p:cNvCxnSpPr/>
            <p:nvPr/>
          </p:nvCxnSpPr>
          <p:spPr>
            <a:xfrm>
              <a:off x="6167355" y="3492749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直接连接符 26"/>
            <p:cNvCxnSpPr/>
            <p:nvPr/>
          </p:nvCxnSpPr>
          <p:spPr>
            <a:xfrm rot="-5400000">
              <a:off x="6247755" y="3569490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31" name="直接连接符 8"/>
          <p:cNvCxnSpPr/>
          <p:nvPr/>
        </p:nvCxnSpPr>
        <p:spPr>
          <a:xfrm>
            <a:off x="3320415" y="2936240"/>
            <a:ext cx="2771775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4" name="Picture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3276600" y="2964180"/>
            <a:ext cx="3908425" cy="2111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2.22045E-16 L 0.30191 2.22045E-16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0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E-05 -0.000123 L -0.118889 0.122593" pathEditMode="relative" rAng="0" ptsTypes="">
                                      <p:cBhvr>
                                        <p:cTn id="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3681 -0.387778" pathEditMode="relative" rAng="0" ptsTypes="">
                                      <p:cBhvr>
                                        <p:cTn id="5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/>
          <p:nvPr/>
        </p:nvSpPr>
        <p:spPr>
          <a:xfrm>
            <a:off x="1143000" y="1276350"/>
            <a:ext cx="5314950" cy="574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2800" b="1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1.</a:t>
            </a:r>
            <a:r>
              <a:rPr lang="zh-CN" altLang="en-US" sz="2800" b="1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过直线上一点画垂线。</a:t>
            </a:r>
            <a:endParaRPr lang="zh-CN" altLang="en-US" sz="2800" b="1">
              <a:solidFill>
                <a:srgbClr val="0066CC"/>
              </a:solidFill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1325" y="4218940"/>
            <a:ext cx="3722370" cy="93980"/>
            <a:chOff x="2695" y="6644"/>
            <a:chExt cx="5862" cy="148"/>
          </a:xfrm>
        </p:grpSpPr>
        <p:cxnSp>
          <p:nvCxnSpPr>
            <p:cNvPr id="10279" name="直接连接符 8"/>
            <p:cNvCxnSpPr/>
            <p:nvPr/>
          </p:nvCxnSpPr>
          <p:spPr>
            <a:xfrm flipV="1">
              <a:off x="2695" y="6724"/>
              <a:ext cx="5863" cy="19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4" name="椭圆 3"/>
            <p:cNvSpPr/>
            <p:nvPr/>
          </p:nvSpPr>
          <p:spPr>
            <a:xfrm>
              <a:off x="6433" y="6644"/>
              <a:ext cx="148" cy="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9460" name="Picture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990600" y="2003425"/>
            <a:ext cx="2612390" cy="273875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连接符 9"/>
          <p:cNvCxnSpPr/>
          <p:nvPr/>
        </p:nvCxnSpPr>
        <p:spPr>
          <a:xfrm flipV="1">
            <a:off x="4130675" y="2349500"/>
            <a:ext cx="5715" cy="192976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6" name="Picture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21760" y="3348355"/>
            <a:ext cx="1089025" cy="108966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" name="组合 24"/>
          <p:cNvGrpSpPr/>
          <p:nvPr/>
        </p:nvGrpSpPr>
        <p:grpSpPr>
          <a:xfrm>
            <a:off x="4143375" y="4077653"/>
            <a:ext cx="174625" cy="176212"/>
            <a:chOff x="6167355" y="3479490"/>
            <a:chExt cx="180000" cy="180000"/>
          </a:xfrm>
        </p:grpSpPr>
        <p:cxnSp>
          <p:nvCxnSpPr>
            <p:cNvPr id="10" name="直接连接符 25"/>
            <p:cNvCxnSpPr/>
            <p:nvPr/>
          </p:nvCxnSpPr>
          <p:spPr>
            <a:xfrm>
              <a:off x="6167355" y="3492749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" name="直接连接符 26"/>
            <p:cNvCxnSpPr/>
            <p:nvPr/>
          </p:nvCxnSpPr>
          <p:spPr>
            <a:xfrm rot="-5400000">
              <a:off x="6247755" y="3569490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5" name="组合 40"/>
          <p:cNvGrpSpPr/>
          <p:nvPr/>
        </p:nvGrpSpPr>
        <p:grpSpPr>
          <a:xfrm>
            <a:off x="1828800" y="300354"/>
            <a:ext cx="5387340" cy="823595"/>
            <a:chOff x="1908191" y="2604701"/>
            <a:chExt cx="5387173" cy="1359682"/>
          </a:xfrm>
        </p:grpSpPr>
        <p:pic>
          <p:nvPicPr>
            <p:cNvPr id="8" name="Picture 34" descr="C:\Users\admin\Desktop\新画人物图\女01 11拷贝.png女01 11拷贝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480049" y="2604701"/>
              <a:ext cx="815315" cy="135968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AutoShape 27"/>
            <p:cNvSpPr/>
            <p:nvPr/>
          </p:nvSpPr>
          <p:spPr>
            <a:xfrm>
              <a:off x="1908191" y="2829043"/>
              <a:ext cx="4299452" cy="954952"/>
            </a:xfrm>
            <a:prstGeom prst="wedgeRoundRectCallout">
              <a:avLst>
                <a:gd name="adj1" fmla="val 57199"/>
                <a:gd name="adj2" fmla="val -14778"/>
                <a:gd name="adj3" fmla="val 16667"/>
              </a:avLst>
            </a:prstGeom>
            <a:solidFill>
              <a:srgbClr val="F18870">
                <a:lumMod val="40000"/>
                <a:lumOff val="60000"/>
              </a:srgbClr>
            </a:solidFill>
            <a:ln w="19050" cap="flat" cmpd="sng">
              <a:solidFill>
                <a:srgbClr val="EC5F74">
                  <a:lumMod val="40000"/>
                  <a:lumOff val="60000"/>
                </a:srgbClr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square" anchor="t" anchorCtr="0">
              <a:spAutoFit/>
            </a:bodyPr>
            <a:lstStyle/>
            <a:p>
              <a:pPr>
                <a:lnSpc>
                  <a:spcPct val="100000"/>
                </a:lnSpc>
                <a:buFont typeface="Arial" panose="020B0604020202020204" pitchFamily="34" charset="0"/>
              </a:pPr>
              <a:r>
                <a:rPr lang="zh-CN" altLang="en-US" sz="2800" b="1">
                  <a:latin typeface="楷体" panose="02010609060101010101" charset="-122"/>
                  <a:ea typeface="楷体" panose="02010609060101010101" charset="-122"/>
                  <a:sym typeface="微软雅黑" panose="020B0503020204020204" charset="-122"/>
                </a:rPr>
                <a:t>也可以用一把三角尺来画。</a:t>
              </a:r>
              <a:endParaRPr lang="zh-CN" altLang="en-US" sz="2800" b="1">
                <a:latin typeface="楷体" panose="02010609060101010101" charset="-122"/>
                <a:ea typeface="楷体" panose="02010609060101010101" charset="-122"/>
                <a:sym typeface="微软雅黑" panose="020B050302020402020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324283" y="1851025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边重合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24600" y="2372678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点重合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7" name="文本框 23"/>
          <p:cNvSpPr txBox="1"/>
          <p:nvPr/>
        </p:nvSpPr>
        <p:spPr>
          <a:xfrm>
            <a:off x="6324600" y="2894965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画垂线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24600" y="3486150"/>
            <a:ext cx="197040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标直角符号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7569 0 E" pathEditMode="relative" ptsTypes="">
                                      <p:cBhvr>
                                        <p:cTn id="22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9460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00833 -0.291728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1229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/>
          <p:nvPr/>
        </p:nvSpPr>
        <p:spPr>
          <a:xfrm>
            <a:off x="1433195" y="632778"/>
            <a:ext cx="4751388" cy="5746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2800" b="1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2.</a:t>
            </a:r>
            <a:r>
              <a:rPr lang="zh-CN" altLang="en-US" sz="2800" b="1">
                <a:solidFill>
                  <a:srgbClr val="0066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过直线外一点画垂线。</a:t>
            </a:r>
            <a:endParaRPr lang="zh-CN" altLang="en-US" sz="2800" b="1">
              <a:solidFill>
                <a:srgbClr val="0066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30910" y="1997710"/>
            <a:ext cx="4427220" cy="1894205"/>
            <a:chOff x="2061" y="4217"/>
            <a:chExt cx="6972" cy="2983"/>
          </a:xfrm>
        </p:grpSpPr>
        <p:cxnSp>
          <p:nvCxnSpPr>
            <p:cNvPr id="12327" name="直接连接符 8"/>
            <p:cNvCxnSpPr/>
            <p:nvPr/>
          </p:nvCxnSpPr>
          <p:spPr>
            <a:xfrm>
              <a:off x="2061" y="7200"/>
              <a:ext cx="6973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0" name="椭圆 9"/>
            <p:cNvSpPr/>
            <p:nvPr/>
          </p:nvSpPr>
          <p:spPr>
            <a:xfrm>
              <a:off x="6909" y="4217"/>
              <a:ext cx="148" cy="1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16" name="直接连接符 9"/>
          <p:cNvCxnSpPr/>
          <p:nvPr/>
        </p:nvCxnSpPr>
        <p:spPr>
          <a:xfrm flipV="1">
            <a:off x="4056380" y="1478280"/>
            <a:ext cx="4445" cy="241363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7" name="Picture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30003" y="3013075"/>
            <a:ext cx="1073785" cy="107442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" name="组合 24"/>
          <p:cNvGrpSpPr/>
          <p:nvPr/>
        </p:nvGrpSpPr>
        <p:grpSpPr>
          <a:xfrm>
            <a:off x="4067810" y="3699828"/>
            <a:ext cx="174625" cy="176212"/>
            <a:chOff x="6167355" y="3479490"/>
            <a:chExt cx="180000" cy="180000"/>
          </a:xfrm>
        </p:grpSpPr>
        <p:cxnSp>
          <p:nvCxnSpPr>
            <p:cNvPr id="13357" name="直接连接符 25"/>
            <p:cNvCxnSpPr/>
            <p:nvPr/>
          </p:nvCxnSpPr>
          <p:spPr>
            <a:xfrm>
              <a:off x="6167355" y="3492749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3358" name="直接连接符 26"/>
            <p:cNvCxnSpPr/>
            <p:nvPr/>
          </p:nvCxnSpPr>
          <p:spPr>
            <a:xfrm rot="-5400000">
              <a:off x="6247755" y="3569490"/>
              <a:ext cx="18000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3" name="文本框 2"/>
          <p:cNvSpPr txBox="1"/>
          <p:nvPr/>
        </p:nvSpPr>
        <p:spPr>
          <a:xfrm>
            <a:off x="6324283" y="1851025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边重合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24600" y="2372678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点重合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297" name="文本框 23"/>
          <p:cNvSpPr txBox="1"/>
          <p:nvPr/>
        </p:nvSpPr>
        <p:spPr>
          <a:xfrm>
            <a:off x="6324600" y="2894965"/>
            <a:ext cx="125539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画垂线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324600" y="3486150"/>
            <a:ext cx="197040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标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直角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符号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928370" y="1612265"/>
            <a:ext cx="2612390" cy="27387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7569 0 E" pathEditMode="relative" ptsTypes="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 -0.046173 L 0.000764 -0.382099" pathEditMode="relative" rAng="0" ptsTypes="">
                                      <p:cBhvr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23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19" grpId="0"/>
      <p:bldP spid="12297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14350"/>
            <a:ext cx="1417638" cy="57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文本框 12"/>
          <p:cNvSpPr txBox="1"/>
          <p:nvPr/>
        </p:nvSpPr>
        <p:spPr>
          <a:xfrm>
            <a:off x="3657600" y="209550"/>
            <a:ext cx="14700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教材</a:t>
            </a:r>
            <a:r>
              <a:rPr lang="en-US" altLang="zh-CN" sz="2000" b="1">
                <a:solidFill>
                  <a:srgbClr val="F7860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P58)</a:t>
            </a:r>
            <a:endParaRPr lang="en-US" altLang="zh-CN" sz="2000" b="1">
              <a:solidFill>
                <a:srgbClr val="F7860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397" name="Rectangle 2"/>
          <p:cNvSpPr/>
          <p:nvPr/>
        </p:nvSpPr>
        <p:spPr>
          <a:xfrm>
            <a:off x="381000" y="1123950"/>
            <a:ext cx="7738110" cy="75946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eaLnBrk="1" fontAlgn="base" hangingPunct="1">
              <a:lnSpc>
                <a:spcPct val="120000"/>
              </a:lnSpc>
            </a:pPr>
            <a:r>
              <a:rPr lang="zh-CN" altLang="en-US" sz="2800" b="1" strike="noStrike" noProof="1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你能分别过下面的点，画出相应直线的垂线吗？</a:t>
            </a:r>
            <a:endParaRPr lang="zh-CN" altLang="en-US" sz="2800" b="1" strike="noStrike" noProof="1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eaLnBrk="1" fontAlgn="base" hangingPunct="1">
              <a:lnSpc>
                <a:spcPct val="120000"/>
              </a:lnSpc>
            </a:pP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 pitchFamily="18" charset="0"/>
            </a:endParaRPr>
          </a:p>
          <a:p>
            <a:pPr eaLnBrk="1" fontAlgn="base" hangingPunct="1">
              <a:lnSpc>
                <a:spcPct val="120000"/>
              </a:lnSpc>
            </a:pP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Times New Roman" panose="02020603050405020304" pitchFamily="18" charset="0"/>
            </a:endParaRPr>
          </a:p>
        </p:txBody>
      </p:sp>
      <p:grpSp>
        <p:nvGrpSpPr>
          <p:cNvPr id="35" name="Group 76"/>
          <p:cNvGrpSpPr/>
          <p:nvPr/>
        </p:nvGrpSpPr>
        <p:grpSpPr>
          <a:xfrm>
            <a:off x="1103313" y="3543935"/>
            <a:ext cx="1620837" cy="73025"/>
            <a:chOff x="845" y="2756"/>
            <a:chExt cx="1021" cy="46"/>
          </a:xfrm>
        </p:grpSpPr>
        <p:cxnSp>
          <p:nvCxnSpPr>
            <p:cNvPr id="33830" name="直接连接符 14"/>
            <p:cNvCxnSpPr/>
            <p:nvPr/>
          </p:nvCxnSpPr>
          <p:spPr>
            <a:xfrm>
              <a:off x="845" y="2787"/>
              <a:ext cx="102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831" name="椭圆 15"/>
            <p:cNvSpPr/>
            <p:nvPr/>
          </p:nvSpPr>
          <p:spPr>
            <a:xfrm>
              <a:off x="1072" y="2756"/>
              <a:ext cx="46" cy="46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 b="1">
                <a:latin typeface="楷体_GB2312" panose="02010609030101010101" pitchFamily="1" charset="-122"/>
                <a:ea typeface="楷体_GB2312" panose="02010609030101010101" pitchFamily="1" charset="-122"/>
              </a:endParaRPr>
            </a:p>
          </p:txBody>
        </p:sp>
      </p:grpSp>
      <p:cxnSp>
        <p:nvCxnSpPr>
          <p:cNvPr id="47" name="直接连接符 25"/>
          <p:cNvCxnSpPr/>
          <p:nvPr/>
        </p:nvCxnSpPr>
        <p:spPr>
          <a:xfrm flipH="1">
            <a:off x="1498600" y="2426335"/>
            <a:ext cx="0" cy="11525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8" name="Group 80"/>
          <p:cNvGrpSpPr/>
          <p:nvPr/>
        </p:nvGrpSpPr>
        <p:grpSpPr>
          <a:xfrm>
            <a:off x="1498600" y="3413760"/>
            <a:ext cx="180975" cy="180975"/>
            <a:chOff x="1094" y="2674"/>
            <a:chExt cx="114" cy="114"/>
          </a:xfrm>
        </p:grpSpPr>
        <p:cxnSp>
          <p:nvCxnSpPr>
            <p:cNvPr id="33843" name="直接连接符 27"/>
            <p:cNvCxnSpPr/>
            <p:nvPr/>
          </p:nvCxnSpPr>
          <p:spPr>
            <a:xfrm>
              <a:off x="1094" y="2679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44" name="直接连接符 28"/>
            <p:cNvCxnSpPr/>
            <p:nvPr/>
          </p:nvCxnSpPr>
          <p:spPr>
            <a:xfrm rot="-5400000">
              <a:off x="1148" y="2731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51" name="Picture 4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39725" y="2190115"/>
            <a:ext cx="1598295" cy="167513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4" name="Group 77"/>
          <p:cNvGrpSpPr/>
          <p:nvPr/>
        </p:nvGrpSpPr>
        <p:grpSpPr>
          <a:xfrm>
            <a:off x="2625725" y="3553460"/>
            <a:ext cx="1620838" cy="73025"/>
            <a:chOff x="1804" y="2608"/>
            <a:chExt cx="1021" cy="46"/>
          </a:xfrm>
        </p:grpSpPr>
        <p:cxnSp>
          <p:nvCxnSpPr>
            <p:cNvPr id="33839" name="直接连接符 14"/>
            <p:cNvCxnSpPr/>
            <p:nvPr/>
          </p:nvCxnSpPr>
          <p:spPr>
            <a:xfrm rot="1352934">
              <a:off x="1804" y="2619"/>
              <a:ext cx="102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3840" name="椭圆 15"/>
            <p:cNvSpPr/>
            <p:nvPr/>
          </p:nvSpPr>
          <p:spPr>
            <a:xfrm rot="1352934">
              <a:off x="2312" y="2608"/>
              <a:ext cx="46" cy="46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 b="1">
                <a:latin typeface="楷体_GB2312" panose="02010609030101010101" pitchFamily="1" charset="-122"/>
                <a:ea typeface="楷体_GB2312" panose="02010609030101010101" pitchFamily="1" charset="-122"/>
              </a:endParaRPr>
            </a:p>
          </p:txBody>
        </p:sp>
      </p:grpSp>
      <p:grpSp>
        <p:nvGrpSpPr>
          <p:cNvPr id="52" name="Group 81"/>
          <p:cNvGrpSpPr/>
          <p:nvPr/>
        </p:nvGrpSpPr>
        <p:grpSpPr>
          <a:xfrm>
            <a:off x="3533775" y="3462973"/>
            <a:ext cx="180975" cy="195262"/>
            <a:chOff x="2378" y="2551"/>
            <a:chExt cx="114" cy="123"/>
          </a:xfrm>
        </p:grpSpPr>
        <p:cxnSp>
          <p:nvCxnSpPr>
            <p:cNvPr id="33847" name="直接连接符 27"/>
            <p:cNvCxnSpPr/>
            <p:nvPr/>
          </p:nvCxnSpPr>
          <p:spPr>
            <a:xfrm rot="1410760">
              <a:off x="2378" y="2551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48" name="直接连接符 28"/>
            <p:cNvCxnSpPr/>
            <p:nvPr/>
          </p:nvCxnSpPr>
          <p:spPr>
            <a:xfrm rot="-3989240">
              <a:off x="2406" y="2617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409481" flipH="1">
            <a:off x="2493010" y="2009775"/>
            <a:ext cx="1691005" cy="177355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5" name="直接连接符 25"/>
          <p:cNvCxnSpPr/>
          <p:nvPr/>
        </p:nvCxnSpPr>
        <p:spPr>
          <a:xfrm rot="1410760">
            <a:off x="3667125" y="2515235"/>
            <a:ext cx="25400" cy="1116013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8" name="Group 78"/>
          <p:cNvGrpSpPr/>
          <p:nvPr/>
        </p:nvGrpSpPr>
        <p:grpSpPr>
          <a:xfrm rot="-60000">
            <a:off x="4873943" y="3002915"/>
            <a:ext cx="1620837" cy="376238"/>
            <a:chOff x="2948" y="2333"/>
            <a:chExt cx="1021" cy="237"/>
          </a:xfrm>
        </p:grpSpPr>
        <p:sp>
          <p:nvSpPr>
            <p:cNvPr id="33833" name="椭圆 18"/>
            <p:cNvSpPr/>
            <p:nvPr/>
          </p:nvSpPr>
          <p:spPr>
            <a:xfrm>
              <a:off x="3249" y="2333"/>
              <a:ext cx="45" cy="45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endParaRPr lang="zh-CN" altLang="en-US" sz="2800" b="1">
                <a:latin typeface="楷体_GB2312" panose="02010609030101010101" pitchFamily="1" charset="-122"/>
                <a:ea typeface="楷体_GB2312" panose="02010609030101010101" pitchFamily="1" charset="-122"/>
              </a:endParaRPr>
            </a:p>
          </p:txBody>
        </p:sp>
        <p:cxnSp>
          <p:nvCxnSpPr>
            <p:cNvPr id="33834" name="直接连接符 22"/>
            <p:cNvCxnSpPr/>
            <p:nvPr/>
          </p:nvCxnSpPr>
          <p:spPr>
            <a:xfrm rot="8400000">
              <a:off x="2948" y="2570"/>
              <a:ext cx="102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56" name="Group 82"/>
          <p:cNvGrpSpPr/>
          <p:nvPr/>
        </p:nvGrpSpPr>
        <p:grpSpPr>
          <a:xfrm>
            <a:off x="5545455" y="3112453"/>
            <a:ext cx="211138" cy="180975"/>
            <a:chOff x="3371" y="2402"/>
            <a:chExt cx="133" cy="114"/>
          </a:xfrm>
        </p:grpSpPr>
        <p:cxnSp>
          <p:nvCxnSpPr>
            <p:cNvPr id="33851" name="直接连接符 27"/>
            <p:cNvCxnSpPr/>
            <p:nvPr/>
          </p:nvCxnSpPr>
          <p:spPr>
            <a:xfrm rot="-2461520">
              <a:off x="3371" y="2455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52" name="直接连接符 28"/>
            <p:cNvCxnSpPr/>
            <p:nvPr/>
          </p:nvCxnSpPr>
          <p:spPr>
            <a:xfrm rot="-7861520">
              <a:off x="3447" y="2459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59" name="Picture 6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9200000" flipH="1">
            <a:off x="4178935" y="2298700"/>
            <a:ext cx="1677670" cy="175768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6" name="直接连接符 25"/>
          <p:cNvCxnSpPr/>
          <p:nvPr/>
        </p:nvCxnSpPr>
        <p:spPr>
          <a:xfrm rot="-2461520" flipH="1">
            <a:off x="5313680" y="2388553"/>
            <a:ext cx="0" cy="112871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1" name="Group 79"/>
          <p:cNvGrpSpPr/>
          <p:nvPr/>
        </p:nvGrpSpPr>
        <p:grpSpPr>
          <a:xfrm>
            <a:off x="6721158" y="2937510"/>
            <a:ext cx="1620837" cy="369888"/>
            <a:chOff x="4404" y="2311"/>
            <a:chExt cx="1021" cy="233"/>
          </a:xfrm>
        </p:grpSpPr>
        <p:sp>
          <p:nvSpPr>
            <p:cNvPr id="33836" name="椭圆 18"/>
            <p:cNvSpPr/>
            <p:nvPr/>
          </p:nvSpPr>
          <p:spPr>
            <a:xfrm rot="-6155333">
              <a:off x="4567" y="2497"/>
              <a:ext cx="45" cy="45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10800000" anchor="ctr"/>
            <a:lstStyle/>
            <a:p>
              <a:endParaRPr lang="zh-CN" altLang="en-US" sz="2800" b="1">
                <a:latin typeface="楷体_GB2312" panose="02010609030101010101" pitchFamily="1" charset="-122"/>
                <a:ea typeface="楷体_GB2312" panose="02010609030101010101" pitchFamily="1" charset="-122"/>
              </a:endParaRPr>
            </a:p>
          </p:txBody>
        </p:sp>
        <p:cxnSp>
          <p:nvCxnSpPr>
            <p:cNvPr id="33837" name="直接连接符 22"/>
            <p:cNvCxnSpPr/>
            <p:nvPr/>
          </p:nvCxnSpPr>
          <p:spPr>
            <a:xfrm rot="2244667">
              <a:off x="4404" y="2311"/>
              <a:ext cx="1021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cxnSp>
        <p:nvCxnSpPr>
          <p:cNvPr id="60" name="直接连接符 25"/>
          <p:cNvCxnSpPr/>
          <p:nvPr/>
        </p:nvCxnSpPr>
        <p:spPr>
          <a:xfrm rot="-8613653" flipH="1">
            <a:off x="7025958" y="2688273"/>
            <a:ext cx="0" cy="1152525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61" name="Group 83"/>
          <p:cNvGrpSpPr/>
          <p:nvPr/>
        </p:nvGrpSpPr>
        <p:grpSpPr>
          <a:xfrm>
            <a:off x="7100570" y="2689860"/>
            <a:ext cx="180975" cy="206375"/>
            <a:chOff x="4643" y="2155"/>
            <a:chExt cx="114" cy="130"/>
          </a:xfrm>
        </p:grpSpPr>
        <p:cxnSp>
          <p:nvCxnSpPr>
            <p:cNvPr id="33856" name="直接连接符 27"/>
            <p:cNvCxnSpPr/>
            <p:nvPr/>
          </p:nvCxnSpPr>
          <p:spPr>
            <a:xfrm rot="-8613653">
              <a:off x="4643" y="2285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857" name="直接连接符 28"/>
            <p:cNvCxnSpPr/>
            <p:nvPr/>
          </p:nvCxnSpPr>
          <p:spPr>
            <a:xfrm rot="7586347">
              <a:off x="4629" y="2212"/>
              <a:ext cx="11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64" name="Picture 7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8420000" flipH="1" flipV="1">
            <a:off x="6689090" y="2546985"/>
            <a:ext cx="1914525" cy="20059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4800" y="514350"/>
            <a:ext cx="711200" cy="593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Rectangle 2"/>
          <p:cNvSpPr>
            <a:spLocks noChangeArrowheads="1"/>
          </p:cNvSpPr>
          <p:nvPr/>
        </p:nvSpPr>
        <p:spPr bwMode="auto">
          <a:xfrm>
            <a:off x="773430" y="590550"/>
            <a:ext cx="7596505" cy="961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1" charset="-122"/>
              </a:defRPr>
            </a:lvl9pPr>
          </a:lstStyle>
          <a:p>
            <a:pPr marL="0" marR="0" lvl="0" indent="0" algn="l" defTabSz="914400" rtl="0" eaLnBrk="1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（</a:t>
            </a:r>
            <a:r>
              <a:rPr kumimoji="0" lang="en-US" altLang="zh-CN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1</a:t>
            </a:r>
            <a:r>
              <a:rPr kumimoji="0" lang="zh-CN" altLang="en-US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）从直线外一点</a:t>
            </a:r>
            <a:r>
              <a:rPr kumimoji="0" lang="en-US" altLang="zh-CN" b="1" i="1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，到这条直线画几条线段。  </a:t>
            </a:r>
            <a:endParaRPr kumimoji="0" lang="zh-CN" altLang="en-US" b="1" i="0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 marL="0" marR="0" lvl="0" indent="0" algn="l" defTabSz="914400" rtl="0" eaLnBrk="1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r>
              <a:rPr kumimoji="0" lang="zh-CN" altLang="en-US" b="1" i="0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量一量所画线段的长度，哪一条最短？</a:t>
            </a:r>
            <a:endParaRPr kumimoji="0" lang="zh-CN" altLang="en-US" b="1" i="0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160" name="Line 11"/>
          <p:cNvSpPr/>
          <p:nvPr/>
        </p:nvSpPr>
        <p:spPr>
          <a:xfrm>
            <a:off x="1903730" y="4016375"/>
            <a:ext cx="4006850" cy="0"/>
          </a:xfrm>
          <a:prstGeom prst="line">
            <a:avLst/>
          </a:prstGeom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grpSp>
        <p:nvGrpSpPr>
          <p:cNvPr id="3" name="组合 2"/>
          <p:cNvGrpSpPr/>
          <p:nvPr/>
        </p:nvGrpSpPr>
        <p:grpSpPr>
          <a:xfrm>
            <a:off x="3791903" y="1711325"/>
            <a:ext cx="536892" cy="588010"/>
            <a:chOff x="3942" y="3912"/>
            <a:chExt cx="845" cy="926"/>
          </a:xfrm>
        </p:grpSpPr>
        <p:sp>
          <p:nvSpPr>
            <p:cNvPr id="5162" name="Oval 13"/>
            <p:cNvSpPr/>
            <p:nvPr/>
          </p:nvSpPr>
          <p:spPr>
            <a:xfrm>
              <a:off x="3942" y="4706"/>
              <a:ext cx="132" cy="132"/>
            </a:xfrm>
            <a:prstGeom prst="ellipse">
              <a:avLst/>
            </a:prstGeom>
            <a:solidFill>
              <a:srgbClr val="000000"/>
            </a:solidFill>
            <a:ln w="127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eaLnBrk="1" hangingPunct="1"/>
              <a:endParaRPr lang="zh-CN" altLang="en-US" sz="2800" b="1">
                <a:latin typeface="Arial" panose="020B0604020202020204" pitchFamily="34" charset="0"/>
              </a:endParaRPr>
            </a:p>
          </p:txBody>
        </p:sp>
        <p:sp>
          <p:nvSpPr>
            <p:cNvPr id="6" name="Text Box 17"/>
            <p:cNvSpPr txBox="1"/>
            <p:nvPr/>
          </p:nvSpPr>
          <p:spPr>
            <a:xfrm>
              <a:off x="3942" y="3912"/>
              <a:ext cx="845" cy="822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2800" b="1" i="1">
                  <a:latin typeface="Times New Roman" panose="02020603050405020304" pitchFamily="18" charset="0"/>
                </a:rPr>
                <a:t>A</a:t>
              </a:r>
              <a:endParaRPr lang="en-US" altLang="zh-CN" sz="2800" b="1" i="1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295400" y="970280"/>
            <a:ext cx="6758305" cy="320255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小组活动要求：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 小组中的每个人从直线外一点</a:t>
            </a:r>
            <a:r>
              <a:rPr lang="en-US" altLang="zh-CN" sz="2800" b="1" i="1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</a:t>
            </a:r>
            <a:r>
              <a:rPr lang="zh-CN" altLang="en-US" sz="2800" b="1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，到这条直线画几条线段。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smtClean="0">
                <a:ln>
                  <a:noFill/>
                </a:ln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 各自量一量所画线段的长度，你有什么发现？</a:t>
            </a:r>
            <a:endParaRPr lang="zh-CN" altLang="en-US" sz="2800" b="1" noProof="0" smtClean="0">
              <a:ln>
                <a:noFill/>
              </a:ln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M_UNIT_PLACING_PICTURE_USER_VIEWPORT" val="{&quot;height&quot;:4025,&quot;width&quot;:4775}"/>
</p:tagLst>
</file>

<file path=ppt/tags/tag2.xml><?xml version="1.0" encoding="utf-8"?>
<p:tagLst xmlns:p="http://schemas.openxmlformats.org/presentationml/2006/main">
  <p:tag name="KSO_WM_UNIT_PLACING_PICTURE_USER_VIEWPORT" val="{&quot;height&quot;:4083,&quot;width&quot;:2507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TMyMjc2ZmM0Y2M3ZWMxYTFhYTYyOGI3MmY0Mzg4YT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846</Words>
  <Application>WPS 演示</Application>
  <PresentationFormat>全屏显示(16:9)</PresentationFormat>
  <Paragraphs>141</Paragraphs>
  <Slides>18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Wingdings</vt:lpstr>
      <vt:lpstr>楷体</vt:lpstr>
      <vt:lpstr>黑体</vt:lpstr>
      <vt:lpstr>Calibri</vt:lpstr>
      <vt:lpstr>Times New Roman</vt:lpstr>
      <vt:lpstr>楷体_GB2312</vt:lpstr>
      <vt:lpstr>新宋体</vt:lpstr>
      <vt:lpstr>Cambria</vt:lpstr>
      <vt:lpstr>Arial</vt:lpstr>
      <vt:lpstr>Arial Unicode MS</vt:lpstr>
      <vt:lpstr>第一PPT模板网-WWW.1PPT.COM</vt:lpstr>
      <vt:lpstr>第一PPT模板网-WWW.1PPT.COM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2022-06-22T20:14:00Z</cp:lastPrinted>
  <dcterms:created xsi:type="dcterms:W3CDTF">2022-06-22T20:14:00Z</dcterms:created>
  <dcterms:modified xsi:type="dcterms:W3CDTF">2023-10-27T09:09:35Z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90468FE36CAE46219D5D4E5FBB206694_12</vt:lpwstr>
  </property>
  <property fmtid="{D5CDD505-2E9C-101B-9397-08002B2CF9AE}" pid="3" name="KSOProductBuildVer">
    <vt:lpwstr>2052-12.1.0.15712</vt:lpwstr>
  </property>
</Properties>
</file>