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ink/ink1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5" r:id="rId4"/>
    <p:sldId id="258" r:id="rId5"/>
    <p:sldId id="260" r:id="rId6"/>
    <p:sldId id="270" r:id="rId7"/>
    <p:sldId id="261" r:id="rId8"/>
    <p:sldId id="264" r:id="rId9"/>
    <p:sldId id="266" r:id="rId10"/>
    <p:sldId id="267" r:id="rId11"/>
    <p:sldId id="268" r:id="rId12"/>
    <p:sldId id="269" r:id="rId13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39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92 1 24575,'0'4'0,"0"7"0,0 11 0,0 5 0,0 9 0,0 1 0,0 5 0,-5 0 0,-1 1 0,1-1 0,-5-8 0,-4-10 0,-5-5 0,1 0 0,3-3-8191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56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1 0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8:03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8:04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42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58 0 24575,'-2'0'0,"-1"1"0,1-1 0,-1 0 0,1 1 0,0 0 0,-1 0 0,1 0 0,0 0 0,0 0 0,0 0 0,0 0 0,0 0 0,0 1 0,0-1 0,0 1 0,1 0 0,-1 0 0,0-1 0,1 1 0,-1 0 0,1 0 0,0 0 0,0 0 0,0 1 0,0-1 0,0 0 0,0 0 0,1 1 0,-1-1 0,1 0 0,-1 4 0,-1 10 0,0 0 0,1-1 0,1 26 0,0-37 0,2 9 0,0 0 0,0 0 0,1 0 0,1 0 0,0 0 0,1-1 0,1 0 0,-1 0 0,2 0 0,0-1 0,0 0 0,1 0 0,0-1 0,1 0 0,14 13 0,16 12 0,1-2 0,68 43 0,-98-69 0,13 8-97,15 11 212,70 35-1,-98-56-238,1 0-1,0-1 0,1 0 0,-1-1 1,1 0-1,0-1 0,-1 0 0,1-1 0,0 0 1,0-1-1,21-2 0,-7-4-6701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44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1 70 24575,'0'-10'0,"-1"6"0,1-1 0,0 1 0,0 0 0,1-1 0,-1 1 0,1-1 0,2-7 0,-2 11 0,0 0 0,0 0 0,0-1 0,0 1 0,0 0 0,0 0 0,0 0 0,0 0 0,1 1 0,-1-1 0,0 0 0,0 0 0,1 1 0,-1-1 0,0 1 0,1-1 0,-1 1 0,1-1 0,-1 1 0,1 0 0,-1 0 0,1 0 0,-1 0 0,0 0 0,1 0 0,-1 0 0,1 0 0,1 1 0,13 1 0,0 1 0,-1 1 0,1 0 0,-1 1 0,0 1 0,20 10 0,88 57 0,-66-38 0,-5-2 0,57 45 0,-87-61 0,-2 2 0,0 0 0,-1 1 0,-1 1 0,16 24 0,-27-34-227,-1 1-1,0-1 1,0 1-1,-2 0 1,5 15-1,-1 8-6598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46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335 1 24575,'-9'0'0,"-8"0"0,-11 0 0,-9 0 0,-3 0 0,0 4 0,3 7 0,3 2 0,2-3 0,7 8 0,8 9 0,6 5 0,6 6 0,3-3-8191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49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24575,'0'5'0,"0"6"0,0 10 0,0 7 0,0 7 0,0 3 0,0 4 0,0 0 0,5-8 0,1-9-8191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51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1 61 24575,'0'-2'0,"0"0"0,1 0 0,-1 0 0,1 0 0,0 0 0,-1 0 0,1 0 0,0 0 0,0 0 0,0 0 0,0 0 0,1 1 0,-1-1 0,0 0 0,1 1 0,-1-1 0,1 1 0,0 0 0,-1-1 0,1 1 0,0 0 0,0 0 0,0 0 0,0 0 0,0 0 0,0 1 0,0-1 0,3 0 0,8-2 0,1 0 0,-1 1 0,18-1 0,-23 3 0,10-2 0,91-2 0,-97 4 0,-1 1 0,0 0 0,0 1 0,0 0 0,0 1 0,0 0 0,14 6 0,-19-5 0,0-1 0,0 1 0,-1 0 0,0 1 0,0-1 0,0 1 0,0 0 0,0 1 0,-1-1 0,0 1 0,0-1 0,-1 1 0,0 0 0,0 1 0,0-1 0,0 0 0,-1 1 0,0-1 0,-1 1 0,0 0 0,0 0 0,0 0 0,-1 0 0,1-1 0,-2 1 0,1 0 0,-1 0 0,0 0 0,-1 0 0,1-1 0,-1 1 0,-1-1 0,1 1 0,-1-1 0,0 0 0,-5 7 0,-12 18 0,9-12 0,-1 0 0,-25 28 0,33-43 0,1 0 0,-1-1 0,0 1 0,0-1 0,0 0 0,-1 0 0,1 0 0,0-1 0,-1 0 0,0 1 0,0-2 0,1 1 0,-1 0 0,0-1 0,0 0 0,-11 0 0,15 0 0,0-1 0,-1 0 0,1 0 0,0 0 0,-1 0 0,1 0 0,0-1 0,-1 1 0,1 0 0,0 0 0,0-1 0,-1 1 0,1-1 0,0 1 0,0-1 0,0 0 0,-1 0 0,1 1 0,0-1 0,0 0 0,0 0 0,-1-2 0,1 2 0,1 0 0,0-1 0,0 1 0,-1 0 0,1 0 0,0-1 0,0 1 0,0 0 0,0-1 0,0 1 0,1 0 0,-1-1 0,0 1 0,1 0 0,-1 0 0,0-1 0,1 1 0,1-2 0,1-3 0,0 1 0,1-1 0,0 1 0,0 0 0,0 0 0,1 0 0,10-8 0,-5 7 9,1 0 0,0 1 0,0 0 0,0 1 0,0 0 0,1 1 0,0 0 0,-1 0 0,18 0 0,16 0-392,52 4 0,-69 0-306,14 0-6137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53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1 25 24575,'0'-1'0,"0"0"0,1 0 0,-1 0 0,1 0 0,-1 1 0,0-1 0,1 0 0,0 0 0,-1 0 0,1 0 0,-1 0 0,1 1 0,0-1 0,0 0 0,-1 1 0,1-1 0,0 0 0,0 1 0,0-1 0,0 1 0,0-1 0,0 1 0,0 0 0,0-1 0,0 1 0,0 0 0,1 0 0,33-6 0,-31 6 0,6 0 0,1 0 0,-1 1 0,1 0 0,-1 1 0,0 0 0,1 0 0,-1 1 0,0 1 0,0-1 0,-1 2 0,1-1 0,-1 1 0,0 1 0,0 0 0,-1 0 0,0 1 0,0 0 0,7 8 0,-2-3 0,-2 2 0,0-1 0,0 1 0,-1 1 0,-1 0 0,0 0 0,-1 1 0,-1 0 0,-1 1 0,6 17 0,-10-24 0,-1-3 0,1-1 0,0 1 0,0-1 0,0 0 0,6 10 0,-7-15 0,0 1 0,1 0 0,-1 0 0,1-1 0,-1 1 0,1-1 0,0 1 0,0-1 0,0 0 0,0 0 0,-1 0 0,2 0 0,-1 0 0,0 0 0,0 0 0,0-1 0,0 1 0,0-1 0,1 1 0,2-1 0,26 0 0,-1-1 0,0-1 0,48-11 0,-16 3 0,-59 10 0,1-1 0,-1 1 0,0 0 0,0 0 0,1 0 0,-1 0 0,0 1 0,0-1 0,1 1 0,-1 0 0,0 0 0,0 0 0,0 0 0,0 0 0,0 1 0,0-1 0,0 1 0,-1 0 0,1 0 0,3 3 0,-3-1 0,1 1 0,-1-1 0,-1 1 0,1-1 0,-1 1 0,1 0 0,-1 0 0,-1 0 0,1 0 0,-1 0 0,2 9 0,-2 1 0,1 0 0,-2 0 0,0 0 0,-1 0 0,-1-1 0,0 1 0,-1 0 0,-7 20 0,5-24 16,-1 1 0,0-2 0,0 1-1,-1-1 1,-1 0 0,-10 11 0,-19 26-1492,20-19-5350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54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33 0 24575,'-2'31'0,"-10"57"0,-1 17 0,11-62 0,-1-9 0,3-1 0,0 1 0,6 39 0,-5-68 0,0-1 0,1 0 0,-1 0 0,1 0 0,0 0 0,0 0 0,0 0 0,0-1 0,1 1 0,-1-1 0,1 1 0,0-1 0,0 0 0,0 0 0,1 0 0,-1-1 0,1 1 0,0-1 0,-1 0 0,1 0 0,0 0 0,0 0 0,0-1 0,1 1 0,-1-1 0,7 1 0,10 1 0,0-1 0,0 0 0,1-2 0,23-1 0,-32 0 0,75-1 0,61-4 0,-85-10-1365,-46 11-5461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6.91127e-38" units="1/dev"/>
        </inkml:channelProperties>
      </inkml:inkSource>
      <inkml:timestamp xml:id="ts0" timeString="2022-11-27T11:27:55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166 16 24575,'-1'-1'0,"0"0"0,0-1 0,0 1 0,0 0 0,0 0 0,-1 0 0,1 0 0,-1 0 0,1 0 0,0 1 0,-1-1 0,0 0 0,1 1 0,-1-1 0,1 1 0,-1-1 0,0 1 0,1 0 0,-1 0 0,1 0 0,-1 0 0,0 0 0,1 0 0,-1 0 0,-2 1 0,1 0 0,1 1 0,-1-1 0,1 1 0,0 0 0,0-1 0,0 1 0,0 0 0,0 0 0,0 1 0,0-1 0,0 0 0,1 1 0,-3 3 0,-2 7 0,0 0 0,1 0 0,1 1 0,-5 25 0,-1 27 0,6-34 0,-8 33 0,0-16-341,2 1 0,3 0-1,-2 62 1,8-79-6485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ct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ct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D8184D-C019-48AE-A44B-D398BEA6A1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F8B928B-D4A1-4A4D-8D28-F34F36E98438}" type="slidenum">
              <a:rPr lang="zh-CN" altLang="en-US" smtClean="0"/>
            </a:fld>
            <a:endParaRPr lang="zh-CN" altLang="en-US"/>
          </a:p>
        </p:txBody>
      </p:sp>
      <p:pic>
        <p:nvPicPr>
          <p:cNvPr id="39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customXml" Target="../ink/ink4.xml"/><Relationship Id="rId7" Type="http://schemas.openxmlformats.org/officeDocument/2006/relationships/image" Target="../media/image6.png"/><Relationship Id="rId6" Type="http://schemas.openxmlformats.org/officeDocument/2006/relationships/customXml" Target="../ink/ink3.xml"/><Relationship Id="rId5" Type="http://schemas.openxmlformats.org/officeDocument/2006/relationships/image" Target="../media/image5.png"/><Relationship Id="rId4" Type="http://schemas.openxmlformats.org/officeDocument/2006/relationships/customXml" Target="../ink/ink2.xml"/><Relationship Id="rId3" Type="http://schemas.openxmlformats.org/officeDocument/2006/relationships/image" Target="../media/image4.png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14.png"/><Relationship Id="rId23" Type="http://schemas.openxmlformats.org/officeDocument/2006/relationships/customXml" Target="../ink/ink12.xml"/><Relationship Id="rId22" Type="http://schemas.openxmlformats.org/officeDocument/2006/relationships/customXml" Target="../ink/ink11.xml"/><Relationship Id="rId21" Type="http://schemas.openxmlformats.org/officeDocument/2006/relationships/image" Target="../media/image13.png"/><Relationship Id="rId20" Type="http://schemas.openxmlformats.org/officeDocument/2006/relationships/customXml" Target="../ink/ink10.xml"/><Relationship Id="rId2" Type="http://schemas.openxmlformats.org/officeDocument/2006/relationships/customXml" Target="../ink/ink1.xml"/><Relationship Id="rId19" Type="http://schemas.openxmlformats.org/officeDocument/2006/relationships/image" Target="../media/image12.png"/><Relationship Id="rId18" Type="http://schemas.openxmlformats.org/officeDocument/2006/relationships/customXml" Target="../ink/ink9.xml"/><Relationship Id="rId17" Type="http://schemas.openxmlformats.org/officeDocument/2006/relationships/image" Target="../media/image11.png"/><Relationship Id="rId16" Type="http://schemas.openxmlformats.org/officeDocument/2006/relationships/customXml" Target="../ink/ink8.xml"/><Relationship Id="rId15" Type="http://schemas.openxmlformats.org/officeDocument/2006/relationships/image" Target="../media/image10.png"/><Relationship Id="rId14" Type="http://schemas.openxmlformats.org/officeDocument/2006/relationships/customXml" Target="../ink/ink7.xml"/><Relationship Id="rId13" Type="http://schemas.openxmlformats.org/officeDocument/2006/relationships/image" Target="../media/image9.png"/><Relationship Id="rId12" Type="http://schemas.openxmlformats.org/officeDocument/2006/relationships/customXml" Target="../ink/ink6.xml"/><Relationship Id="rId11" Type="http://schemas.openxmlformats.org/officeDocument/2006/relationships/image" Target="../media/image8.png"/><Relationship Id="rId10" Type="http://schemas.openxmlformats.org/officeDocument/2006/relationships/customXml" Target="../ink/ink5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2.xml"/><Relationship Id="rId25" Type="http://schemas.openxmlformats.org/officeDocument/2006/relationships/image" Target="../media/image16.png"/><Relationship Id="rId24" Type="http://schemas.openxmlformats.org/officeDocument/2006/relationships/image" Target="../media/image15.png"/><Relationship Id="rId23" Type="http://schemas.openxmlformats.org/officeDocument/2006/relationships/tags" Target="../tags/tag1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798">
              <a:srgbClr val="FFF7DD"/>
            </a:gs>
            <a:gs pos="5900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1052052" y="2344994"/>
            <a:ext cx="8091947" cy="1084006"/>
          </a:xfrm>
          <a:solidFill>
            <a:schemeClr val="accent1">
              <a:alpha val="50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59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unrise" dir="t"/>
            </a:scene3d>
            <a:sp3d contourW="12700">
              <a:contourClr>
                <a:schemeClr val="tx1">
                  <a:lumMod val="75000"/>
                  <a:lumOff val="25000"/>
                </a:schemeClr>
              </a:contourClr>
            </a:sp3d>
          </a:bodyPr>
          <a:lstStyle/>
          <a:p>
            <a:r>
              <a:rPr lang="zh-CN" altLang="en-US" dirty="0"/>
              <a:t>平行四边形的认识</a:t>
            </a:r>
            <a:endParaRPr lang="zh-CN" altLang="en-US" dirty="0"/>
          </a:p>
        </p:txBody>
      </p:sp>
      <p:sp>
        <p:nvSpPr>
          <p:cNvPr id="9" name="星形: 五角 8"/>
          <p:cNvSpPr/>
          <p:nvPr/>
        </p:nvSpPr>
        <p:spPr>
          <a:xfrm>
            <a:off x="10668001" y="506171"/>
            <a:ext cx="737419" cy="737419"/>
          </a:xfrm>
          <a:prstGeom prst="star5">
            <a:avLst>
              <a:gd name="adj" fmla="val 34776"/>
              <a:gd name="hf" fmla="val 105146"/>
              <a:gd name="vf" fmla="val 11055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endCxn id="9" idx="0"/>
          </p:cNvCxnSpPr>
          <p:nvPr/>
        </p:nvCxnSpPr>
        <p:spPr>
          <a:xfrm>
            <a:off x="11036710" y="-54192"/>
            <a:ext cx="1" cy="56036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星形: 五角 11"/>
          <p:cNvSpPr/>
          <p:nvPr/>
        </p:nvSpPr>
        <p:spPr>
          <a:xfrm>
            <a:off x="11405420" y="693136"/>
            <a:ext cx="476866" cy="471872"/>
          </a:xfrm>
          <a:prstGeom prst="star5">
            <a:avLst>
              <a:gd name="adj" fmla="val 34776"/>
              <a:gd name="hf" fmla="val 105146"/>
              <a:gd name="vf" fmla="val 11055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endCxn id="12" idx="0"/>
          </p:cNvCxnSpPr>
          <p:nvPr/>
        </p:nvCxnSpPr>
        <p:spPr>
          <a:xfrm flipH="1">
            <a:off x="11643853" y="0"/>
            <a:ext cx="61450" cy="69313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连接符: 曲线 16"/>
          <p:cNvCxnSpPr/>
          <p:nvPr/>
        </p:nvCxnSpPr>
        <p:spPr>
          <a:xfrm>
            <a:off x="78658" y="5102942"/>
            <a:ext cx="1504336" cy="245806"/>
          </a:xfrm>
          <a:prstGeom prst="curvedConnector3">
            <a:avLst>
              <a:gd name="adj1" fmla="val 11862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连接符: 曲线 18"/>
          <p:cNvCxnSpPr/>
          <p:nvPr/>
        </p:nvCxnSpPr>
        <p:spPr>
          <a:xfrm>
            <a:off x="1179871" y="5102942"/>
            <a:ext cx="1504336" cy="245806"/>
          </a:xfrm>
          <a:prstGeom prst="curvedConnector3">
            <a:avLst>
              <a:gd name="adj1" fmla="val 11862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四、课堂小结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717042"/>
          </a:xfrm>
        </p:spPr>
        <p:txBody>
          <a:bodyPr/>
          <a:lstStyle/>
          <a:p>
            <a:pPr marL="0" indent="0">
              <a:buNone/>
            </a:pPr>
            <a:r>
              <a:rPr lang="zh-CN" altLang="en-US"/>
              <a:t>这节课我们学习了哪些知识点？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869267" y="2171700"/>
            <a:ext cx="5827183" cy="195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/>
              <a:t>认识平行四边形的特点和定义</a:t>
            </a:r>
            <a:endParaRPr lang="en-US" altLang="zh-CN" sz="280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/>
              <a:t>学会画高和底</a:t>
            </a:r>
            <a:endParaRPr lang="en-US" altLang="zh-CN" sz="280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/>
              <a:t>认识平行四边形的不稳定性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五、作业布置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>
                <a:latin typeface="+mj-ea"/>
                <a:ea typeface="+mj-ea"/>
              </a:rPr>
              <a:t>完成</a:t>
            </a:r>
            <a:r>
              <a:rPr lang="en-US" altLang="zh-CN" sz="2800">
                <a:latin typeface="+mj-ea"/>
                <a:ea typeface="+mj-ea"/>
              </a:rPr>
              <a:t>67</a:t>
            </a:r>
            <a:r>
              <a:rPr lang="zh-CN" altLang="en-US" sz="2800">
                <a:latin typeface="+mj-ea"/>
                <a:ea typeface="+mj-ea"/>
              </a:rPr>
              <a:t>页练习十一的第一、二题</a:t>
            </a:r>
            <a:endParaRPr lang="zh-CN" altLang="en-US" sz="2800">
              <a:latin typeface="+mj-ea"/>
              <a:ea typeface="+mj-ea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37900" y="116205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流程图: 数据 17"/>
          <p:cNvSpPr/>
          <p:nvPr/>
        </p:nvSpPr>
        <p:spPr>
          <a:xfrm>
            <a:off x="8792943" y="5278411"/>
            <a:ext cx="1782060" cy="563653"/>
          </a:xfrm>
          <a:prstGeom prst="flowChartInputOutpu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>
            <a:off x="6717323" y="4793793"/>
            <a:ext cx="879231" cy="1371600"/>
          </a:xfrm>
          <a:prstGeom prst="diamond">
            <a:avLst/>
          </a:prstGeom>
          <a:solidFill>
            <a:schemeClr val="bg1"/>
          </a:solidFill>
          <a:ln w="317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数据 14"/>
          <p:cNvSpPr/>
          <p:nvPr/>
        </p:nvSpPr>
        <p:spPr>
          <a:xfrm>
            <a:off x="4021393" y="5084752"/>
            <a:ext cx="1661652" cy="757084"/>
          </a:xfrm>
          <a:prstGeom prst="flowChartInputOutpu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一、情景导入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47415" y="868680"/>
            <a:ext cx="8744585" cy="1225591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我们认识过平行四边形，你能说出在哪些地方见过平行四边形吗？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77032" y="2094271"/>
            <a:ext cx="6297336" cy="2143432"/>
          </a:xfrm>
          <a:prstGeom prst="rect">
            <a:avLst/>
          </a:prstGeom>
        </p:spPr>
      </p:pic>
      <p:sp>
        <p:nvSpPr>
          <p:cNvPr id="11" name="任意多边形: 形状 10"/>
          <p:cNvSpPr/>
          <p:nvPr/>
        </p:nvSpPr>
        <p:spPr>
          <a:xfrm>
            <a:off x="0" y="-133350"/>
            <a:ext cx="685889" cy="895350"/>
          </a:xfrm>
          <a:custGeom>
            <a:avLst/>
            <a:gdLst>
              <a:gd name="connsiteX0" fmla="*/ 47714 w 952589"/>
              <a:gd name="connsiteY0" fmla="*/ 76200 h 895350"/>
              <a:gd name="connsiteX1" fmla="*/ 47714 w 952589"/>
              <a:gd name="connsiteY1" fmla="*/ 76200 h 895350"/>
              <a:gd name="connsiteX2" fmla="*/ 104864 w 952589"/>
              <a:gd name="connsiteY2" fmla="*/ 276225 h 895350"/>
              <a:gd name="connsiteX3" fmla="*/ 133439 w 952589"/>
              <a:gd name="connsiteY3" fmla="*/ 361950 h 895350"/>
              <a:gd name="connsiteX4" fmla="*/ 152489 w 952589"/>
              <a:gd name="connsiteY4" fmla="*/ 495300 h 895350"/>
              <a:gd name="connsiteX5" fmla="*/ 190589 w 952589"/>
              <a:gd name="connsiteY5" fmla="*/ 600075 h 895350"/>
              <a:gd name="connsiteX6" fmla="*/ 257264 w 952589"/>
              <a:gd name="connsiteY6" fmla="*/ 781050 h 895350"/>
              <a:gd name="connsiteX7" fmla="*/ 390614 w 952589"/>
              <a:gd name="connsiteY7" fmla="*/ 895350 h 895350"/>
              <a:gd name="connsiteX8" fmla="*/ 571589 w 952589"/>
              <a:gd name="connsiteY8" fmla="*/ 885825 h 895350"/>
              <a:gd name="connsiteX9" fmla="*/ 704939 w 952589"/>
              <a:gd name="connsiteY9" fmla="*/ 695325 h 895350"/>
              <a:gd name="connsiteX10" fmla="*/ 781139 w 952589"/>
              <a:gd name="connsiteY10" fmla="*/ 514350 h 895350"/>
              <a:gd name="connsiteX11" fmla="*/ 752564 w 952589"/>
              <a:gd name="connsiteY11" fmla="*/ 66675 h 895350"/>
              <a:gd name="connsiteX12" fmla="*/ 704939 w 952589"/>
              <a:gd name="connsiteY12" fmla="*/ 57150 h 895350"/>
              <a:gd name="connsiteX13" fmla="*/ 438239 w 952589"/>
              <a:gd name="connsiteY13" fmla="*/ 76200 h 895350"/>
              <a:gd name="connsiteX14" fmla="*/ 114389 w 952589"/>
              <a:gd name="connsiteY14" fmla="*/ 152400 h 895350"/>
              <a:gd name="connsiteX15" fmla="*/ 28664 w 952589"/>
              <a:gd name="connsiteY15" fmla="*/ 219075 h 895350"/>
              <a:gd name="connsiteX16" fmla="*/ 89 w 952589"/>
              <a:gd name="connsiteY16" fmla="*/ 314325 h 895350"/>
              <a:gd name="connsiteX17" fmla="*/ 66764 w 952589"/>
              <a:gd name="connsiteY17" fmla="*/ 561975 h 895350"/>
              <a:gd name="connsiteX18" fmla="*/ 104864 w 952589"/>
              <a:gd name="connsiteY18" fmla="*/ 647700 h 895350"/>
              <a:gd name="connsiteX19" fmla="*/ 190589 w 952589"/>
              <a:gd name="connsiteY19" fmla="*/ 790575 h 895350"/>
              <a:gd name="connsiteX20" fmla="*/ 504914 w 952589"/>
              <a:gd name="connsiteY20" fmla="*/ 628650 h 895350"/>
              <a:gd name="connsiteX21" fmla="*/ 533489 w 952589"/>
              <a:gd name="connsiteY21" fmla="*/ 504825 h 895350"/>
              <a:gd name="connsiteX22" fmla="*/ 485864 w 952589"/>
              <a:gd name="connsiteY22" fmla="*/ 371475 h 895350"/>
              <a:gd name="connsiteX23" fmla="*/ 419189 w 952589"/>
              <a:gd name="connsiteY23" fmla="*/ 285750 h 895350"/>
              <a:gd name="connsiteX24" fmla="*/ 333464 w 952589"/>
              <a:gd name="connsiteY24" fmla="*/ 266700 h 895350"/>
              <a:gd name="connsiteX25" fmla="*/ 228689 w 952589"/>
              <a:gd name="connsiteY25" fmla="*/ 342900 h 895350"/>
              <a:gd name="connsiteX26" fmla="*/ 219164 w 952589"/>
              <a:gd name="connsiteY26" fmla="*/ 381000 h 895350"/>
              <a:gd name="connsiteX27" fmla="*/ 876389 w 952589"/>
              <a:gd name="connsiteY27" fmla="*/ 0 h 895350"/>
              <a:gd name="connsiteX28" fmla="*/ 952589 w 952589"/>
              <a:gd name="connsiteY28" fmla="*/ 28575 h 89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52588" h="895350">
                <a:moveTo>
                  <a:pt x="47714" y="76200"/>
                </a:moveTo>
                <a:lnTo>
                  <a:pt x="47714" y="76200"/>
                </a:lnTo>
                <a:cubicBezTo>
                  <a:pt x="66764" y="142875"/>
                  <a:pt x="84938" y="209806"/>
                  <a:pt x="104864" y="276225"/>
                </a:cubicBezTo>
                <a:cubicBezTo>
                  <a:pt x="113519" y="305075"/>
                  <a:pt x="127040" y="332517"/>
                  <a:pt x="133439" y="361950"/>
                </a:cubicBezTo>
                <a:cubicBezTo>
                  <a:pt x="142977" y="405826"/>
                  <a:pt x="142010" y="451639"/>
                  <a:pt x="152489" y="495300"/>
                </a:cubicBezTo>
                <a:cubicBezTo>
                  <a:pt x="161162" y="531436"/>
                  <a:pt x="180380" y="564342"/>
                  <a:pt x="190589" y="600075"/>
                </a:cubicBezTo>
                <a:cubicBezTo>
                  <a:pt x="220161" y="703578"/>
                  <a:pt x="189764" y="691049"/>
                  <a:pt x="257264" y="781050"/>
                </a:cubicBezTo>
                <a:cubicBezTo>
                  <a:pt x="296951" y="833966"/>
                  <a:pt x="338597" y="858195"/>
                  <a:pt x="390614" y="895350"/>
                </a:cubicBezTo>
                <a:lnTo>
                  <a:pt x="571589" y="885825"/>
                </a:lnTo>
                <a:cubicBezTo>
                  <a:pt x="670521" y="857559"/>
                  <a:pt x="670828" y="772851"/>
                  <a:pt x="704939" y="695325"/>
                </a:cubicBezTo>
                <a:cubicBezTo>
                  <a:pt x="787423" y="507861"/>
                  <a:pt x="742249" y="650466"/>
                  <a:pt x="781139" y="514350"/>
                </a:cubicBezTo>
                <a:cubicBezTo>
                  <a:pt x="779370" y="470119"/>
                  <a:pt x="769483" y="122267"/>
                  <a:pt x="752564" y="66675"/>
                </a:cubicBezTo>
                <a:cubicBezTo>
                  <a:pt x="747850" y="51187"/>
                  <a:pt x="720814" y="60325"/>
                  <a:pt x="704939" y="57150"/>
                </a:cubicBezTo>
                <a:cubicBezTo>
                  <a:pt x="616039" y="63500"/>
                  <a:pt x="526617" y="64672"/>
                  <a:pt x="438239" y="76200"/>
                </a:cubicBezTo>
                <a:cubicBezTo>
                  <a:pt x="386532" y="82944"/>
                  <a:pt x="170764" y="138306"/>
                  <a:pt x="114389" y="152400"/>
                </a:cubicBezTo>
                <a:cubicBezTo>
                  <a:pt x="85814" y="174625"/>
                  <a:pt x="49540" y="189500"/>
                  <a:pt x="28664" y="219075"/>
                </a:cubicBezTo>
                <a:cubicBezTo>
                  <a:pt x="9548" y="246156"/>
                  <a:pt x="-1094" y="281198"/>
                  <a:pt x="89" y="314325"/>
                </a:cubicBezTo>
                <a:cubicBezTo>
                  <a:pt x="2665" y="386446"/>
                  <a:pt x="36820" y="489254"/>
                  <a:pt x="66764" y="561975"/>
                </a:cubicBezTo>
                <a:cubicBezTo>
                  <a:pt x="78670" y="590890"/>
                  <a:pt x="93251" y="618666"/>
                  <a:pt x="104864" y="647700"/>
                </a:cubicBezTo>
                <a:cubicBezTo>
                  <a:pt x="156536" y="776881"/>
                  <a:pt x="110321" y="726361"/>
                  <a:pt x="190589" y="790575"/>
                </a:cubicBezTo>
                <a:cubicBezTo>
                  <a:pt x="387831" y="734220"/>
                  <a:pt x="448057" y="785006"/>
                  <a:pt x="504914" y="628650"/>
                </a:cubicBezTo>
                <a:cubicBezTo>
                  <a:pt x="519390" y="588841"/>
                  <a:pt x="523964" y="546100"/>
                  <a:pt x="533489" y="504825"/>
                </a:cubicBezTo>
                <a:cubicBezTo>
                  <a:pt x="522051" y="447635"/>
                  <a:pt x="522389" y="431243"/>
                  <a:pt x="485864" y="371475"/>
                </a:cubicBezTo>
                <a:cubicBezTo>
                  <a:pt x="466987" y="340586"/>
                  <a:pt x="454528" y="293603"/>
                  <a:pt x="419189" y="285750"/>
                </a:cubicBezTo>
                <a:lnTo>
                  <a:pt x="333464" y="266700"/>
                </a:lnTo>
                <a:cubicBezTo>
                  <a:pt x="298539" y="292100"/>
                  <a:pt x="259225" y="312364"/>
                  <a:pt x="228689" y="342900"/>
                </a:cubicBezTo>
                <a:cubicBezTo>
                  <a:pt x="219432" y="352157"/>
                  <a:pt x="219164" y="381000"/>
                  <a:pt x="219164" y="381000"/>
                </a:cubicBezTo>
                <a:lnTo>
                  <a:pt x="876389" y="0"/>
                </a:lnTo>
                <a:lnTo>
                  <a:pt x="952589" y="2857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半闭框 11"/>
          <p:cNvSpPr/>
          <p:nvPr/>
        </p:nvSpPr>
        <p:spPr>
          <a:xfrm rot="5400000">
            <a:off x="11117827" y="6658897"/>
            <a:ext cx="1332269" cy="816077"/>
          </a:xfrm>
          <a:prstGeom prst="halfFrame">
            <a:avLst>
              <a:gd name="adj1" fmla="val 0"/>
              <a:gd name="adj2" fmla="val 56225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半闭框 12"/>
          <p:cNvSpPr/>
          <p:nvPr/>
        </p:nvSpPr>
        <p:spPr>
          <a:xfrm rot="5400000">
            <a:off x="11117826" y="258096"/>
            <a:ext cx="1332269" cy="816077"/>
          </a:xfrm>
          <a:prstGeom prst="halfFrame">
            <a:avLst>
              <a:gd name="adj1" fmla="val 0"/>
              <a:gd name="adj2" fmla="val 56225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星形: 五角 13"/>
          <p:cNvSpPr/>
          <p:nvPr/>
        </p:nvSpPr>
        <p:spPr>
          <a:xfrm>
            <a:off x="0" y="0"/>
            <a:ext cx="685889" cy="723285"/>
          </a:xfrm>
          <a:prstGeom prst="star5">
            <a:avLst>
              <a:gd name="adj" fmla="val 34776"/>
              <a:gd name="hf" fmla="val 105146"/>
              <a:gd name="vf" fmla="val 11055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5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3350" y="2695463"/>
            <a:ext cx="5400676" cy="1038338"/>
          </a:xfrm>
        </p:spPr>
        <p:txBody>
          <a:bodyPr/>
          <a:lstStyle/>
          <a:p>
            <a:r>
              <a:rPr lang="zh-CN" altLang="en-US" dirty="0">
                <a:solidFill>
                  <a:schemeClr val="tx2"/>
                </a:solidFill>
              </a:rPr>
              <a:t>二、探索新知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0" y="809623"/>
            <a:ext cx="4030919" cy="828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认识平行四边形</a:t>
            </a:r>
            <a:endParaRPr lang="en-US" altLang="zh-CN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星形: 四角 5"/>
          <p:cNvSpPr/>
          <p:nvPr/>
        </p:nvSpPr>
        <p:spPr>
          <a:xfrm>
            <a:off x="438150" y="238125"/>
            <a:ext cx="533400" cy="447675"/>
          </a:xfrm>
          <a:prstGeom prst="star4">
            <a:avLst/>
          </a:prstGeom>
          <a:solidFill>
            <a:srgbClr val="00B0F0"/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星形: 四角 6"/>
          <p:cNvSpPr/>
          <p:nvPr/>
        </p:nvSpPr>
        <p:spPr>
          <a:xfrm>
            <a:off x="1095375" y="561975"/>
            <a:ext cx="180975" cy="12382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星形: 四角 7"/>
          <p:cNvSpPr/>
          <p:nvPr/>
        </p:nvSpPr>
        <p:spPr>
          <a:xfrm>
            <a:off x="1276350" y="381000"/>
            <a:ext cx="114300" cy="5715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41994" y="2692135"/>
            <a:ext cx="805446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研究一下，平行四边形的边和角有什么特点</a:t>
            </a:r>
            <a:endParaRPr lang="zh-CN" altLang="en-US" sz="3200"/>
          </a:p>
        </p:txBody>
      </p:sp>
      <p:sp>
        <p:nvSpPr>
          <p:cNvPr id="9" name="笑脸 8"/>
          <p:cNvSpPr/>
          <p:nvPr/>
        </p:nvSpPr>
        <p:spPr>
          <a:xfrm>
            <a:off x="10915650" y="409575"/>
            <a:ext cx="816077" cy="637278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6889994" y="812163"/>
            <a:ext cx="879231" cy="1371600"/>
          </a:xfrm>
          <a:prstGeom prst="diamond">
            <a:avLst/>
          </a:prstGeom>
          <a:solidFill>
            <a:schemeClr val="bg1"/>
          </a:solidFill>
          <a:ln w="317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数据 12"/>
          <p:cNvSpPr/>
          <p:nvPr/>
        </p:nvSpPr>
        <p:spPr>
          <a:xfrm>
            <a:off x="8748598" y="1223961"/>
            <a:ext cx="1782060" cy="536013"/>
          </a:xfrm>
          <a:prstGeom prst="flowChartInputOutpu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 rot="3558057">
            <a:off x="3943691" y="1098712"/>
            <a:ext cx="1651563" cy="797940"/>
          </a:xfrm>
          <a:prstGeom prst="parallelogram">
            <a:avLst>
              <a:gd name="adj" fmla="val 116237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329609" y="3556989"/>
            <a:ext cx="3411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猜一猜</a:t>
            </a:r>
            <a:endParaRPr lang="zh-CN" altLang="en-US" sz="2400"/>
          </a:p>
        </p:txBody>
      </p:sp>
      <p:sp>
        <p:nvSpPr>
          <p:cNvPr id="20" name="文本框 19"/>
          <p:cNvSpPr txBox="1"/>
          <p:nvPr/>
        </p:nvSpPr>
        <p:spPr>
          <a:xfrm>
            <a:off x="6640332" y="4149627"/>
            <a:ext cx="5791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小组展开探究</a:t>
            </a:r>
            <a:r>
              <a:rPr lang="en-US" altLang="zh-CN" sz="3200"/>
              <a:t>:</a:t>
            </a:r>
            <a:endParaRPr lang="en-US" altLang="zh-CN" sz="3200"/>
          </a:p>
          <a:p>
            <a:r>
              <a:rPr lang="zh-CN" altLang="en-US" sz="3200"/>
              <a:t>（</a:t>
            </a:r>
            <a:r>
              <a:rPr lang="en-US" altLang="zh-CN" sz="3200"/>
              <a:t>1</a:t>
            </a:r>
            <a:r>
              <a:rPr lang="zh-CN" altLang="en-US" sz="3200"/>
              <a:t>）量一量</a:t>
            </a:r>
            <a:endParaRPr lang="en-US" altLang="zh-CN" sz="3200"/>
          </a:p>
          <a:p>
            <a:r>
              <a:rPr lang="en-US" altLang="zh-CN" sz="3200"/>
              <a:t>   (2)   </a:t>
            </a:r>
            <a:r>
              <a:rPr lang="zh-CN" altLang="en-US" sz="3200"/>
              <a:t>比一比</a:t>
            </a:r>
            <a:endParaRPr lang="en-US" altLang="zh-CN" sz="3200"/>
          </a:p>
          <a:p>
            <a:r>
              <a:rPr lang="zh-CN" altLang="en-US" sz="3200"/>
              <a:t>（</a:t>
            </a:r>
            <a:r>
              <a:rPr lang="en-US" altLang="zh-CN" sz="3200"/>
              <a:t>3</a:t>
            </a:r>
            <a:r>
              <a:rPr lang="zh-CN" altLang="en-US" sz="3200"/>
              <a:t>）画一画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  <p:bldP spid="15" grpId="0" animBg="1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对话气泡: 圆角矩形 13"/>
          <p:cNvSpPr/>
          <p:nvPr/>
        </p:nvSpPr>
        <p:spPr>
          <a:xfrm>
            <a:off x="8760541" y="2157246"/>
            <a:ext cx="2997508" cy="1399901"/>
          </a:xfrm>
          <a:prstGeom prst="wedgeRoundRectCallout">
            <a:avLst>
              <a:gd name="adj1" fmla="val 53320"/>
              <a:gd name="adj2" fmla="val 7565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太阳形 3"/>
          <p:cNvSpPr/>
          <p:nvPr/>
        </p:nvSpPr>
        <p:spPr>
          <a:xfrm>
            <a:off x="-1" y="147484"/>
            <a:ext cx="629265" cy="580103"/>
          </a:xfrm>
          <a:prstGeom prst="su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笑脸 4"/>
          <p:cNvSpPr/>
          <p:nvPr/>
        </p:nvSpPr>
        <p:spPr>
          <a:xfrm>
            <a:off x="10850171" y="5829201"/>
            <a:ext cx="983226" cy="963562"/>
          </a:xfrm>
          <a:prstGeom prst="smileyFace">
            <a:avLst/>
          </a:prstGeom>
          <a:solidFill>
            <a:schemeClr val="bg1"/>
          </a:solidFill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65125" y="3116580"/>
            <a:ext cx="2937022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solidFill>
                  <a:schemeClr val="tx2"/>
                </a:solidFill>
                <a:sym typeface="+mn-ea"/>
              </a:rPr>
              <a:t>二、探索新知</a:t>
            </a:r>
            <a:endParaRPr lang="zh-CN" altLang="en-US" sz="3600"/>
          </a:p>
        </p:txBody>
      </p:sp>
      <p:sp>
        <p:nvSpPr>
          <p:cNvPr id="11" name="平行四边形 10"/>
          <p:cNvSpPr/>
          <p:nvPr/>
        </p:nvSpPr>
        <p:spPr>
          <a:xfrm rot="3558057">
            <a:off x="4408610" y="1243662"/>
            <a:ext cx="1681098" cy="852301"/>
          </a:xfrm>
          <a:prstGeom prst="parallelogram">
            <a:avLst>
              <a:gd name="adj" fmla="val 112959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906837" y="2593464"/>
            <a:ext cx="488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两组对边相等</a:t>
            </a:r>
            <a:endParaRPr lang="zh-CN" altLang="en-US" sz="2800"/>
          </a:p>
        </p:txBody>
      </p:sp>
      <p:cxnSp>
        <p:nvCxnSpPr>
          <p:cNvPr id="23" name="直接连接符 22"/>
          <p:cNvCxnSpPr/>
          <p:nvPr/>
        </p:nvCxnSpPr>
        <p:spPr>
          <a:xfrm>
            <a:off x="4435918" y="1151073"/>
            <a:ext cx="1182828" cy="36000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844200" y="1760461"/>
            <a:ext cx="1182828" cy="36000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图片 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30383">
            <a:off x="4588624" y="2232472"/>
            <a:ext cx="3031722" cy="1038776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4740572" y="710449"/>
            <a:ext cx="128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0070C0"/>
                </a:solidFill>
                <a:latin typeface="+mn-ea"/>
              </a:rPr>
              <a:t>3cm</a:t>
            </a:r>
            <a:endParaRPr lang="zh-CN" altLang="en-US" sz="320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684000" y="1257226"/>
            <a:ext cx="904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+mj-ea"/>
                <a:ea typeface="+mj-ea"/>
              </a:rPr>
              <a:t>2cm</a:t>
            </a:r>
            <a:endParaRPr lang="zh-CN" altLang="en-US" sz="3200"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995468" y="1634026"/>
            <a:ext cx="1777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+mj-ea"/>
                <a:ea typeface="+mj-ea"/>
              </a:rPr>
              <a:t>2cm</a:t>
            </a:r>
            <a:endParaRPr lang="zh-CN" altLang="en-US" sz="2800">
              <a:latin typeface="+mj-ea"/>
              <a:ea typeface="+mj-ea"/>
            </a:endParaRPr>
          </a:p>
        </p:txBody>
      </p:sp>
      <p:sp>
        <p:nvSpPr>
          <p:cNvPr id="35" name="平行四边形 34"/>
          <p:cNvSpPr/>
          <p:nvPr/>
        </p:nvSpPr>
        <p:spPr>
          <a:xfrm rot="3558057">
            <a:off x="4595064" y="4028827"/>
            <a:ext cx="1681098" cy="852301"/>
          </a:xfrm>
          <a:prstGeom prst="parallelogram">
            <a:avLst>
              <a:gd name="adj" fmla="val 112959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对话气泡: 圆角矩形 36"/>
          <p:cNvSpPr/>
          <p:nvPr/>
        </p:nvSpPr>
        <p:spPr>
          <a:xfrm>
            <a:off x="7706119" y="4350067"/>
            <a:ext cx="2997508" cy="1399901"/>
          </a:xfrm>
          <a:prstGeom prst="wedgeRoundRectCallout">
            <a:avLst>
              <a:gd name="adj1" fmla="val 53320"/>
              <a:gd name="adj2" fmla="val 7565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</a:rPr>
              <a:t>两组对角相等</a:t>
            </a:r>
            <a:endParaRPr lang="zh-CN" altLang="en-US" sz="2800">
              <a:solidFill>
                <a:schemeClr val="tx1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755310" y="3991684"/>
            <a:ext cx="1330920" cy="805680"/>
            <a:chOff x="4755310" y="3991684"/>
            <a:chExt cx="1330920" cy="80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2" p14:bwMode="auto">
              <p14:nvContentPartPr>
                <p14:cNvPr id="39" name="墨迹 38"/>
                <p14:cNvContentPartPr/>
                <p14:nvPr/>
              </p14:nvContentPartPr>
              <p14:xfrm>
                <a:off x="4755310" y="3991684"/>
                <a:ext cx="33480" cy="150840"/>
              </p14:xfrm>
            </p:contentPart>
          </mc:Choice>
          <mc:Fallback xmlns="">
            <p:pic>
              <p:nvPicPr>
                <p:cNvPr id="39" name="墨迹 38"/>
              </p:nvPicPr>
              <p:blipFill>
                <a:blip r:embed="rId3"/>
              </p:blipFill>
              <p:spPr>
                <a:xfrm>
                  <a:off x="4755310" y="3991684"/>
                  <a:ext cx="33480" cy="15084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4" p14:bwMode="auto">
              <p14:nvContentPartPr>
                <p14:cNvPr id="40" name="墨迹 39"/>
                <p14:cNvContentPartPr/>
                <p14:nvPr/>
              </p14:nvContentPartPr>
              <p14:xfrm>
                <a:off x="5701750" y="4277164"/>
                <a:ext cx="235800" cy="226800"/>
              </p14:xfrm>
            </p:contentPart>
          </mc:Choice>
          <mc:Fallback xmlns="">
            <p:pic>
              <p:nvPicPr>
                <p:cNvPr id="40" name="墨迹 39"/>
              </p:nvPicPr>
              <p:blipFill>
                <a:blip r:embed="rId5"/>
              </p:blipFill>
              <p:spPr>
                <a:xfrm>
                  <a:off x="5701750" y="4277164"/>
                  <a:ext cx="235800" cy="22680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6" p14:bwMode="auto">
              <p14:nvContentPartPr>
                <p14:cNvPr id="41" name="墨迹 40"/>
                <p14:cNvContentPartPr/>
                <p14:nvPr/>
              </p14:nvContentPartPr>
              <p14:xfrm>
                <a:off x="4955470" y="4399204"/>
                <a:ext cx="249480" cy="187920"/>
              </p14:xfrm>
            </p:contentPart>
          </mc:Choice>
          <mc:Fallback xmlns="">
            <p:pic>
              <p:nvPicPr>
                <p:cNvPr id="41" name="墨迹 40"/>
              </p:nvPicPr>
              <p:blipFill>
                <a:blip r:embed="rId7"/>
              </p:blipFill>
              <p:spPr>
                <a:xfrm>
                  <a:off x="4955470" y="4399204"/>
                  <a:ext cx="249480" cy="18792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8" p14:bwMode="auto">
              <p14:nvContentPartPr>
                <p14:cNvPr id="42" name="墨迹 41"/>
                <p14:cNvContentPartPr/>
                <p14:nvPr/>
              </p14:nvContentPartPr>
              <p14:xfrm>
                <a:off x="5965630" y="4728964"/>
                <a:ext cx="120600" cy="68400"/>
              </p14:xfrm>
            </p:contentPart>
          </mc:Choice>
          <mc:Fallback xmlns="">
            <p:pic>
              <p:nvPicPr>
                <p:cNvPr id="42" name="墨迹 41"/>
              </p:nvPicPr>
              <p:blipFill>
                <a:blip r:embed="rId9"/>
              </p:blipFill>
              <p:spPr>
                <a:xfrm>
                  <a:off x="5965630" y="4728964"/>
                  <a:ext cx="120600" cy="6840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10" p14:bwMode="auto">
              <p14:nvContentPartPr>
                <p14:cNvPr id="43" name="墨迹 42"/>
                <p14:cNvContentPartPr/>
                <p14:nvPr/>
              </p14:nvContentPartPr>
              <p14:xfrm>
                <a:off x="4866910" y="4079884"/>
                <a:ext cx="4320" cy="101520"/>
              </p14:xfrm>
            </p:contentPart>
          </mc:Choice>
          <mc:Fallback xmlns="">
            <p:pic>
              <p:nvPicPr>
                <p:cNvPr id="43" name="墨迹 42"/>
              </p:nvPicPr>
              <p:blipFill>
                <a:blip r:embed="rId11"/>
              </p:blipFill>
              <p:spPr>
                <a:xfrm>
                  <a:off x="4866910" y="4079884"/>
                  <a:ext cx="4320" cy="10152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12" p14:bwMode="auto">
              <p14:nvContentPartPr>
                <p14:cNvPr id="44" name="墨迹 43"/>
                <p14:cNvContentPartPr/>
                <p14:nvPr/>
              </p14:nvContentPartPr>
              <p14:xfrm>
                <a:off x="5791030" y="4609084"/>
                <a:ext cx="215640" cy="146880"/>
              </p14:xfrm>
            </p:contentPart>
          </mc:Choice>
          <mc:Fallback xmlns="">
            <p:pic>
              <p:nvPicPr>
                <p:cNvPr id="44" name="墨迹 43"/>
              </p:nvPicPr>
              <p:blipFill>
                <a:blip r:embed="rId13"/>
              </p:blipFill>
              <p:spPr>
                <a:xfrm>
                  <a:off x="5791030" y="4609084"/>
                  <a:ext cx="215640" cy="1468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14" p14:bwMode="auto">
              <p14:nvContentPartPr>
                <p14:cNvPr id="45" name="墨迹 44"/>
                <p14:cNvContentPartPr/>
                <p14:nvPr/>
              </p14:nvContentPartPr>
              <p14:xfrm>
                <a:off x="5063110" y="4297324"/>
                <a:ext cx="269280" cy="258120"/>
              </p14:xfrm>
            </p:contentPart>
          </mc:Choice>
          <mc:Fallback xmlns="">
            <p:pic>
              <p:nvPicPr>
                <p:cNvPr id="45" name="墨迹 44"/>
              </p:nvPicPr>
              <p:blipFill>
                <a:blip r:embed="rId15"/>
              </p:blipFill>
              <p:spPr>
                <a:xfrm>
                  <a:off x="5063110" y="4297324"/>
                  <a:ext cx="269280" cy="25812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16" p14:bwMode="auto">
              <p14:nvContentPartPr>
                <p14:cNvPr id="46" name="墨迹 45"/>
                <p14:cNvContentPartPr/>
                <p14:nvPr/>
              </p14:nvContentPartPr>
              <p14:xfrm>
                <a:off x="5494390" y="4277164"/>
                <a:ext cx="200160" cy="190440"/>
              </p14:xfrm>
            </p:contentPart>
          </mc:Choice>
          <mc:Fallback xmlns="">
            <p:pic>
              <p:nvPicPr>
                <p:cNvPr id="46" name="墨迹 45"/>
              </p:nvPicPr>
              <p:blipFill>
                <a:blip r:embed="rId17"/>
              </p:blipFill>
              <p:spPr>
                <a:xfrm>
                  <a:off x="5494390" y="4277164"/>
                  <a:ext cx="200160" cy="19044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18" p14:bwMode="auto">
              <p14:nvContentPartPr>
                <p14:cNvPr id="47" name="墨迹 46"/>
                <p14:cNvContentPartPr/>
                <p14:nvPr/>
              </p14:nvContentPartPr>
              <p14:xfrm>
                <a:off x="5564230" y="4349884"/>
                <a:ext cx="60120" cy="209520"/>
              </p14:xfrm>
            </p:contentPart>
          </mc:Choice>
          <mc:Fallback xmlns="">
            <p:pic>
              <p:nvPicPr>
                <p:cNvPr id="47" name="墨迹 46"/>
              </p:nvPicPr>
              <p:blipFill>
                <a:blip r:embed="rId19"/>
              </p:blipFill>
              <p:spPr>
                <a:xfrm>
                  <a:off x="5564230" y="4349884"/>
                  <a:ext cx="60120" cy="209520"/>
                </a:xfrm>
                <a:prstGeom prst="rect"/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r:id="rId20" p14:bwMode="auto">
            <p14:nvContentPartPr>
              <p14:cNvPr id="49" name="墨迹 48"/>
              <p14:cNvContentPartPr/>
              <p14:nvPr/>
            </p14:nvContentPartPr>
            <p14:xfrm>
              <a:off x="5063110" y="4906084"/>
              <a:ext cx="360" cy="360"/>
            </p14:xfrm>
          </p:contentPart>
        </mc:Choice>
        <mc:Fallback xmlns="">
          <p:pic>
            <p:nvPicPr>
              <p:cNvPr id="49" name="墨迹 48"/>
            </p:nvPicPr>
            <p:blipFill>
              <a:blip r:embed="rId21"/>
            </p:blipFill>
            <p:spPr>
              <a:xfrm>
                <a:off x="5063110" y="4906084"/>
                <a:ext cx="360" cy="360"/>
              </a:xfrm>
              <a:prstGeom prst="rect"/>
            </p:spPr>
          </p:pic>
        </mc:Fallback>
      </mc:AlternateContent>
      <p:grpSp>
        <p:nvGrpSpPr>
          <p:cNvPr id="52" name="组合 51"/>
          <p:cNvGrpSpPr/>
          <p:nvPr/>
        </p:nvGrpSpPr>
        <p:grpSpPr>
          <a:xfrm>
            <a:off x="4827310" y="4031284"/>
            <a:ext cx="39960" cy="39240"/>
            <a:chOff x="4827310" y="4031284"/>
            <a:chExt cx="39960" cy="39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22" p14:bwMode="auto">
              <p14:nvContentPartPr>
                <p14:cNvPr id="50" name="墨迹 49"/>
                <p14:cNvContentPartPr/>
                <p14:nvPr/>
              </p14:nvContentPartPr>
              <p14:xfrm>
                <a:off x="4866910" y="4070164"/>
                <a:ext cx="360" cy="360"/>
              </p14:xfrm>
            </p:contentPart>
          </mc:Choice>
          <mc:Fallback xmlns="">
            <p:pic>
              <p:nvPicPr>
                <p:cNvPr id="50" name="墨迹 49"/>
              </p:nvPicPr>
              <p:blipFill>
                <a:blip r:embed="rId21"/>
              </p:blipFill>
              <p:spPr>
                <a:xfrm>
                  <a:off x="4866910" y="4070164"/>
                  <a:ext cx="360" cy="36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23" p14:bwMode="auto">
              <p14:nvContentPartPr>
                <p14:cNvPr id="51" name="墨迹 50"/>
                <p14:cNvContentPartPr/>
                <p14:nvPr/>
              </p14:nvContentPartPr>
              <p14:xfrm>
                <a:off x="4827310" y="4031284"/>
                <a:ext cx="360" cy="360"/>
              </p14:xfrm>
            </p:contentPart>
          </mc:Choice>
          <mc:Fallback xmlns="">
            <p:pic>
              <p:nvPicPr>
                <p:cNvPr id="51" name="墨迹 50"/>
              </p:nvPicPr>
              <p:blipFill>
                <a:blip r:embed="rId24"/>
              </p:blipFill>
              <p:spPr>
                <a:xfrm>
                  <a:off x="4827310" y="4031284"/>
                  <a:ext cx="360" cy="360"/>
                </a:xfrm>
                <a:prstGeom prst="rect"/>
              </p:spPr>
            </p:pic>
          </mc:Fallback>
        </mc:AlternateContent>
      </p:grpSp>
      <p:sp>
        <p:nvSpPr>
          <p:cNvPr id="3" name="文本框 2"/>
          <p:cNvSpPr txBox="1"/>
          <p:nvPr/>
        </p:nvSpPr>
        <p:spPr>
          <a:xfrm>
            <a:off x="5063490" y="5395595"/>
            <a:ext cx="22618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∠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1=∠2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∠3=∠4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3" grpId="0"/>
      <p:bldP spid="32" grpId="0"/>
      <p:bldP spid="33" grpId="0"/>
      <p:bldP spid="34" grpId="0"/>
      <p:bldP spid="35" grpId="0" animBg="1"/>
      <p:bldP spid="37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平行四边形 14"/>
          <p:cNvSpPr/>
          <p:nvPr/>
        </p:nvSpPr>
        <p:spPr>
          <a:xfrm>
            <a:off x="4575360" y="1909706"/>
            <a:ext cx="2636745" cy="1724025"/>
          </a:xfrm>
          <a:prstGeom prst="parallelogram">
            <a:avLst/>
          </a:prstGeom>
          <a:solidFill>
            <a:schemeClr val="bg1"/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800475" y="3633731"/>
            <a:ext cx="4448175" cy="71494"/>
          </a:xfrm>
          <a:prstGeom prst="line">
            <a:avLst/>
          </a:prstGeom>
          <a:ln w="254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913373" y="1909706"/>
            <a:ext cx="4487677" cy="0"/>
          </a:xfrm>
          <a:prstGeom prst="line">
            <a:avLst/>
          </a:prstGeom>
          <a:ln w="254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445828" y="809625"/>
            <a:ext cx="808084" cy="3590925"/>
          </a:xfrm>
          <a:prstGeom prst="line">
            <a:avLst/>
          </a:prstGeom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6594451" y="1123837"/>
            <a:ext cx="808084" cy="3590925"/>
          </a:xfrm>
          <a:prstGeom prst="line">
            <a:avLst/>
          </a:prstGeom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对话气泡: 圆角矩形 28"/>
          <p:cNvSpPr/>
          <p:nvPr/>
        </p:nvSpPr>
        <p:spPr>
          <a:xfrm>
            <a:off x="8543290" y="3810056"/>
            <a:ext cx="3181350" cy="1676061"/>
          </a:xfrm>
          <a:prstGeom prst="wedgeRoundRectCallout">
            <a:avLst>
              <a:gd name="adj1" fmla="val 40244"/>
              <a:gd name="adj2" fmla="val 86368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对边互相平行</a:t>
            </a:r>
            <a:endParaRPr lang="zh-CN" altLang="en-US" sz="3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919" y="2566218"/>
            <a:ext cx="2947482" cy="1877963"/>
          </a:xfrm>
        </p:spPr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说一说平行四边形的特征？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0693" y="864109"/>
            <a:ext cx="7315200" cy="15361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两组</a:t>
            </a:r>
            <a:r>
              <a:rPr lang="zh-CN" altLang="en-US" sz="32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对边</a:t>
            </a: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</a:t>
            </a:r>
            <a:r>
              <a:rPr lang="zh-CN" altLang="en-US" sz="32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平行且相等</a:t>
            </a:r>
            <a:endParaRPr lang="en-US" altLang="zh-CN" sz="320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两组</a:t>
            </a:r>
            <a:r>
              <a:rPr lang="zh-CN" altLang="en-US" sz="32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对角</a:t>
            </a: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</a:t>
            </a:r>
            <a:r>
              <a:rPr lang="zh-CN" altLang="en-US" sz="32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相等</a:t>
            </a:r>
            <a:endParaRPr lang="zh-CN" altLang="en-US" sz="320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62351" y="3314700"/>
            <a:ext cx="8629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两组</a:t>
            </a:r>
            <a:r>
              <a:rPr lang="zh-CN" altLang="en-US" sz="3200">
                <a:solidFill>
                  <a:srgbClr val="FF0000"/>
                </a:solidFill>
              </a:rPr>
              <a:t>对边分别平行</a:t>
            </a:r>
            <a:r>
              <a:rPr lang="zh-CN" altLang="en-US" sz="3200"/>
              <a:t>的四边形，叫做平行四边形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619013"/>
            <a:ext cx="3467100" cy="1171688"/>
          </a:xfrm>
        </p:spPr>
        <p:txBody>
          <a:bodyPr>
            <a:norm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2.</a:t>
            </a:r>
            <a:r>
              <a:rPr lang="zh-CN" altLang="en-US" sz="2800">
                <a:solidFill>
                  <a:srgbClr val="00B0F0"/>
                </a:solidFill>
              </a:rPr>
              <a:t>认识平行四边形的底和高</a:t>
            </a:r>
            <a:endParaRPr lang="zh-CN" altLang="en-US" sz="280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88623" y="2922270"/>
            <a:ext cx="7315200" cy="2333625"/>
          </a:xfrm>
        </p:spPr>
        <p:txBody>
          <a:bodyPr>
            <a:normAutofit/>
          </a:bodyPr>
          <a:lstStyle/>
          <a:p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从平行四边形一条边上的一点，向对边引出一条垂线，这点和垂足之间的线段叫做平行四边形的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，垂足所在的边叫平行四边形的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4143375" y="971550"/>
            <a:ext cx="2990850" cy="1476375"/>
          </a:xfrm>
          <a:prstGeom prst="parallelogram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533900" y="971550"/>
            <a:ext cx="0" cy="1647825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143375" y="2447925"/>
            <a:ext cx="2562225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940935" y="2485825"/>
            <a:ext cx="12573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底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cxnSp>
        <p:nvCxnSpPr>
          <p:cNvPr id="14" name="连接符: 肘形 13"/>
          <p:cNvCxnSpPr/>
          <p:nvPr/>
        </p:nvCxnSpPr>
        <p:spPr>
          <a:xfrm rot="16200000" flipH="1">
            <a:off x="4481513" y="2109788"/>
            <a:ext cx="314325" cy="285750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796790" y="1298575"/>
            <a:ext cx="8521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高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43375" y="5255895"/>
            <a:ext cx="50514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平行四边形有无数条高</a:t>
            </a:r>
            <a:endParaRPr lang="zh-CN" altLang="en-US" sz="2800">
              <a:solidFill>
                <a:srgbClr val="FF0000"/>
              </a:solidFill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同一底上的每条高的长度相等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20081" y="444497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" y="685687"/>
            <a:ext cx="3343275" cy="1124063"/>
          </a:xfrm>
        </p:spPr>
        <p:txBody>
          <a:bodyPr>
            <a:norm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3.</a:t>
            </a:r>
            <a:r>
              <a:rPr lang="zh-CN" altLang="en-US" sz="2800">
                <a:solidFill>
                  <a:srgbClr val="00B0F0"/>
                </a:solidFill>
              </a:rPr>
              <a:t>认识平行四边形的不稳定性</a:t>
            </a:r>
            <a:endParaRPr lang="zh-CN" altLang="en-US" sz="2800">
              <a:solidFill>
                <a:srgbClr val="00B0F0"/>
              </a:solidFill>
            </a:endParaRP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448810" y="620634"/>
            <a:ext cx="5476875" cy="1619249"/>
          </a:xfrm>
        </p:spPr>
      </p:pic>
      <p:sp>
        <p:nvSpPr>
          <p:cNvPr id="8" name="文本框 7"/>
          <p:cNvSpPr txBox="1"/>
          <p:nvPr/>
        </p:nvSpPr>
        <p:spPr>
          <a:xfrm>
            <a:off x="3657600" y="3167390"/>
            <a:ext cx="7867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平行四边形的特点 ：     </a:t>
            </a:r>
            <a:r>
              <a:rPr lang="zh-CN" altLang="en-US" sz="2800" b="1"/>
              <a:t>容易变形，具有不稳定性</a:t>
            </a:r>
            <a:endParaRPr lang="zh-CN" altLang="en-US" sz="3600" b="1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4066540" y="3995222"/>
            <a:ext cx="7048830" cy="23605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三、巩固练习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69218" y="257175"/>
            <a:ext cx="4950882" cy="1295400"/>
          </a:xfrm>
        </p:spPr>
        <p:txBody>
          <a:bodyPr/>
          <a:lstStyle/>
          <a:p>
            <a:r>
              <a:rPr lang="zh-CN" altLang="en-US"/>
              <a:t>判断题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81375" y="1619250"/>
            <a:ext cx="827722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）平行四边形只有两条高</a:t>
            </a:r>
            <a:endParaRPr lang="en-US" altLang="zh-CN" sz="2800"/>
          </a:p>
          <a:p>
            <a:pPr>
              <a:lnSpc>
                <a:spcPct val="150000"/>
              </a:lnSpc>
            </a:pPr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）平行四边形有无数条高，所有的高都相等                                                                                          （    </a:t>
            </a:r>
            <a:r>
              <a:rPr lang="zh-CN" altLang="en-US" sz="2800">
                <a:latin typeface="Arial" panose="020B0604020202020204" pitchFamily="34" charset="0"/>
              </a:rPr>
              <a:t>×</a:t>
            </a:r>
            <a:r>
              <a:rPr lang="zh-CN" altLang="en-US" sz="2800"/>
              <a:t>   ）</a:t>
            </a:r>
            <a:endParaRPr lang="en-US" altLang="zh-CN" sz="2800"/>
          </a:p>
          <a:p>
            <a:pPr>
              <a:lnSpc>
                <a:spcPct val="150000"/>
              </a:lnSpc>
            </a:pPr>
            <a:r>
              <a:rPr lang="zh-CN" altLang="en-US" sz="2800"/>
              <a:t>（</a:t>
            </a:r>
            <a:r>
              <a:rPr lang="en-US" altLang="zh-CN" sz="2800"/>
              <a:t>3</a:t>
            </a:r>
            <a:r>
              <a:rPr lang="zh-CN" altLang="en-US" sz="2800"/>
              <a:t>）以平行四边形的一条边为底，能画无数条高，这些高都相等</a:t>
            </a:r>
            <a:endParaRPr lang="zh-CN" altLang="en-US" sz="2800"/>
          </a:p>
        </p:txBody>
      </p:sp>
      <p:sp>
        <p:nvSpPr>
          <p:cNvPr id="5" name="文本框 4"/>
          <p:cNvSpPr txBox="1"/>
          <p:nvPr/>
        </p:nvSpPr>
        <p:spPr>
          <a:xfrm>
            <a:off x="9229725" y="1693545"/>
            <a:ext cx="17729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（       </a:t>
            </a:r>
            <a:r>
              <a:rPr lang="zh-CN" altLang="en-US" sz="2800">
                <a:latin typeface="Arial" panose="020B0604020202020204" pitchFamily="34" charset="0"/>
                <a:cs typeface="Arial" panose="020B0604020202020204" pitchFamily="34" charset="0"/>
              </a:rPr>
              <a:t>√</a:t>
            </a:r>
            <a:r>
              <a:rPr lang="zh-CN" altLang="en-US" sz="2800"/>
              <a:t>  ）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9467850" y="4438650"/>
            <a:ext cx="1362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（   </a:t>
            </a:r>
            <a:r>
              <a:rPr lang="zh-CN" altLang="en-US" sz="2800">
                <a:latin typeface="Arial" panose="020B0604020202020204" pitchFamily="34" charset="0"/>
                <a:cs typeface="Arial" panose="020B0604020202020204" pitchFamily="34" charset="0"/>
              </a:rPr>
              <a:t>√</a:t>
            </a:r>
            <a:r>
              <a:rPr lang="zh-CN" altLang="en-US" sz="2800"/>
              <a:t>     ）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549.9984251968503,&quot;width&quot;:8625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g2YWRmZGU0MDUxMGY0NWQyMTNhNjJiOTc3NzFiMjIifQ=="/>
  <p:tag name="KSO_WPP_MARK_KEY" val="097f5388-9036-4fae-9772-73deb087aab6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框架">
      <a:majorFont>
        <a:latin typeface="Corbel"/>
        <a:ea typeface="Arial"/>
        <a:cs typeface="Arial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Arial"/>
        <a:cs typeface="Arial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1440</Words>
  <Application>WPS 演示</Application>
  <PresentationFormat>自定义</PresentationFormat>
  <Paragraphs>95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Wingdings 2</vt:lpstr>
      <vt:lpstr>微软雅黑</vt:lpstr>
      <vt:lpstr>楷体</vt:lpstr>
      <vt:lpstr>黑体</vt:lpstr>
      <vt:lpstr>Calibri</vt:lpstr>
      <vt:lpstr>Arial</vt:lpstr>
      <vt:lpstr>Corbel</vt:lpstr>
      <vt:lpstr>幼圆</vt:lpstr>
      <vt:lpstr>Arial Unicode MS</vt:lpstr>
      <vt:lpstr>第一PPT模板网-WWW.1PPT.COM</vt:lpstr>
      <vt:lpstr>平行四边形的认识</vt:lpstr>
      <vt:lpstr>一、情景导入</vt:lpstr>
      <vt:lpstr>二、探索新知</vt:lpstr>
      <vt:lpstr>PowerPoint 演示文稿</vt:lpstr>
      <vt:lpstr>PowerPoint 演示文稿</vt:lpstr>
      <vt:lpstr>说一说平行四边形的特征？</vt:lpstr>
      <vt:lpstr>2.认识平行四边形的底和高</vt:lpstr>
      <vt:lpstr>3.认识平行四边形的不稳定性</vt:lpstr>
      <vt:lpstr>三、巩固练习</vt:lpstr>
      <vt:lpstr>四、课堂小结</vt:lpstr>
      <vt:lpstr>五、作业布置</vt:lpstr>
    </vt:vector>
  </TitlesOfParts>
  <Company>《平行四边形的认识》平行四边形和梯形PPT免费下载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2023-01-30T15:32:00Z</cp:lastPrinted>
  <dcterms:created xsi:type="dcterms:W3CDTF">2023-01-30T15:32:00Z</dcterms:created>
  <dcterms:modified xsi:type="dcterms:W3CDTF">2023-10-27T09:10:33Z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05A74878BE6346E6A4E44BD7C987FA05_12</vt:lpwstr>
  </property>
  <property fmtid="{D5CDD505-2E9C-101B-9397-08002B2CF9AE}" pid="3" name="KSOProductBuildVer">
    <vt:lpwstr>2052-12.1.0.15712</vt:lpwstr>
  </property>
</Properties>
</file>