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handoutMasterIdLst>
    <p:handoutMasterId r:id="rId21"/>
  </p:handoutMasterIdLst>
  <p:sldIdLst>
    <p:sldId id="698" r:id="rId4"/>
    <p:sldId id="735" r:id="rId6"/>
    <p:sldId id="699" r:id="rId7"/>
    <p:sldId id="767" r:id="rId8"/>
    <p:sldId id="766" r:id="rId9"/>
    <p:sldId id="749" r:id="rId10"/>
    <p:sldId id="748" r:id="rId11"/>
    <p:sldId id="790" r:id="rId12"/>
    <p:sldId id="736" r:id="rId13"/>
    <p:sldId id="789" r:id="rId14"/>
    <p:sldId id="779" r:id="rId15"/>
    <p:sldId id="756" r:id="rId16"/>
    <p:sldId id="780" r:id="rId17"/>
    <p:sldId id="781" r:id="rId18"/>
    <p:sldId id="782" r:id="rId19"/>
    <p:sldId id="762" r:id="rId20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52" userDrawn="1">
          <p15:clr>
            <a:srgbClr val="A4A3A4"/>
          </p15:clr>
        </p15:guide>
        <p15:guide id="2" pos="32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074" y="-330"/>
      </p:cViewPr>
      <p:guideLst>
        <p:guide orient="horz" pos="1852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3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DCCAE-93A6-4AED-83AE-3D6CD33D35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0EE-8AAC-4A0D-8324-6EAD71F9DE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练习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  <p:sp>
        <p:nvSpPr>
          <p:cNvPr id="11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391275" y="37292"/>
            <a:ext cx="1782756" cy="507393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2995" b="1">
                <a:solidFill>
                  <a:srgbClr val="6CBA3F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marL="0" lvl="0" algn="ctr"/>
            <a:r>
              <a:rPr lang="zh-CN" altLang="en-US" smtClean="0"/>
              <a:t>课堂练习</a:t>
            </a:r>
            <a:endParaRPr lang="zh-CN" altLang="en-US" smtClean="0"/>
          </a:p>
        </p:txBody>
      </p:sp>
      <p:sp>
        <p:nvSpPr>
          <p:cNvPr id="7" name="椭圆 6"/>
          <p:cNvSpPr/>
          <p:nvPr userDrawn="1"/>
        </p:nvSpPr>
        <p:spPr>
          <a:xfrm>
            <a:off x="116498" y="148468"/>
            <a:ext cx="274777" cy="274540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tags" Target="../tags/tag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8" Type="http://schemas.openxmlformats.org/officeDocument/2006/relationships/slideLayout" Target="../slideLayouts/slideLayout3.xml"/><Relationship Id="rId27" Type="http://schemas.openxmlformats.org/officeDocument/2006/relationships/image" Target="../media/image11.png"/><Relationship Id="rId26" Type="http://schemas.openxmlformats.org/officeDocument/2006/relationships/image" Target="../media/image10.png"/><Relationship Id="rId25" Type="http://schemas.openxmlformats.org/officeDocument/2006/relationships/image" Target="../media/image9.png"/><Relationship Id="rId24" Type="http://schemas.openxmlformats.org/officeDocument/2006/relationships/image" Target="../media/image8.png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28575" y="38100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义务教育人教版四年级上册</a:t>
            </a:r>
            <a:endParaRPr lang="zh-CN" altLang="en-US" b="1" spc="200" noProof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997234" y="122380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492375" y="2491105"/>
            <a:ext cx="47148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梯</a:t>
            </a:r>
            <a:r>
              <a:rPr 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形的认识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3600" b="1" dirty="0"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zh-CN" sz="3600" b="1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21013" y="1610995"/>
            <a:ext cx="426720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zh-CN" sz="4000" b="1">
                <a:ln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  <a:sym typeface="+mn-ea"/>
              </a:rPr>
              <a:t>平行四边形和梯形</a:t>
            </a:r>
            <a:endParaRPr lang="zh-CN" altLang="zh-CN" sz="4000" b="1">
              <a:ln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2348230" y="1624330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94252" y="1642152"/>
            <a:ext cx="1475051" cy="1651220"/>
            <a:chOff x="680794" y="1888869"/>
            <a:chExt cx="1475051" cy="1651220"/>
          </a:xfrm>
        </p:grpSpPr>
        <p:sp>
          <p:nvSpPr>
            <p:cNvPr id="10" name="矩形 9"/>
            <p:cNvSpPr/>
            <p:nvPr/>
          </p:nvSpPr>
          <p:spPr>
            <a:xfrm>
              <a:off x="680794" y="1888869"/>
              <a:ext cx="1404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724927" y="3018119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长方形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2885" y="1642139"/>
            <a:ext cx="1430918" cy="1651090"/>
            <a:chOff x="2369141" y="1888856"/>
            <a:chExt cx="1430918" cy="1651090"/>
          </a:xfrm>
        </p:grpSpPr>
        <p:sp>
          <p:nvSpPr>
            <p:cNvPr id="13" name="矩形 12"/>
            <p:cNvSpPr/>
            <p:nvPr/>
          </p:nvSpPr>
          <p:spPr>
            <a:xfrm>
              <a:off x="2529635" y="1888856"/>
              <a:ext cx="936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" name="TextBox 4"/>
            <p:cNvSpPr txBox="1"/>
            <p:nvPr/>
          </p:nvSpPr>
          <p:spPr>
            <a:xfrm>
              <a:off x="2369141" y="3017976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正方形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25136" y="1648826"/>
            <a:ext cx="2055732" cy="1655690"/>
            <a:chOff x="3804454" y="1895543"/>
            <a:chExt cx="2055732" cy="1655690"/>
          </a:xfrm>
        </p:grpSpPr>
        <p:sp>
          <p:nvSpPr>
            <p:cNvPr id="16" name="平行四边形 15"/>
            <p:cNvSpPr/>
            <p:nvPr/>
          </p:nvSpPr>
          <p:spPr>
            <a:xfrm>
              <a:off x="4091439" y="1895543"/>
              <a:ext cx="1489804" cy="914401"/>
            </a:xfrm>
            <a:prstGeom prst="parallelogram">
              <a:avLst>
                <a:gd name="adj" fmla="val 301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4"/>
            <p:cNvSpPr txBox="1"/>
            <p:nvPr/>
          </p:nvSpPr>
          <p:spPr>
            <a:xfrm>
              <a:off x="3804454" y="3029263"/>
              <a:ext cx="2055732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平行四边形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01358" y="1648837"/>
            <a:ext cx="1354914" cy="1661251"/>
            <a:chOff x="6514266" y="2035708"/>
            <a:chExt cx="1354914" cy="1661251"/>
          </a:xfrm>
        </p:grpSpPr>
        <p:sp>
          <p:nvSpPr>
            <p:cNvPr id="19" name="梯形 18"/>
            <p:cNvSpPr/>
            <p:nvPr/>
          </p:nvSpPr>
          <p:spPr>
            <a:xfrm>
              <a:off x="6514266" y="2035708"/>
              <a:ext cx="1354914" cy="927749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6779956" y="3174989"/>
              <a:ext cx="969056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梯形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1" name="圆角矩形 20"/>
          <p:cNvSpPr>
            <a:spLocks noChangeArrowheads="1"/>
          </p:cNvSpPr>
          <p:nvPr/>
        </p:nvSpPr>
        <p:spPr bwMode="auto">
          <a:xfrm>
            <a:off x="377190" y="1360805"/>
            <a:ext cx="3941445" cy="1886585"/>
          </a:xfrm>
          <a:prstGeom prst="roundRect">
            <a:avLst>
              <a:gd name="adj" fmla="val 39074"/>
            </a:avLst>
          </a:prstGeom>
          <a:noFill/>
          <a:ln w="25400">
            <a:solidFill>
              <a:srgbClr val="C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sz="32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4400" y="3867150"/>
            <a:ext cx="30429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特殊的平行四边形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2269490" y="348742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14495" y="590241"/>
            <a:ext cx="697547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长方形、正方形是平行四边形吗？为什么？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" grpId="0"/>
      <p:bldP spid="8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590358" y="1418590"/>
            <a:ext cx="5703887" cy="2867025"/>
            <a:chOff x="2309567" y="1432873"/>
            <a:chExt cx="4558154" cy="2291500"/>
          </a:xfrm>
        </p:grpSpPr>
        <p:sp>
          <p:nvSpPr>
            <p:cNvPr id="2" name="椭圆 1"/>
            <p:cNvSpPr/>
            <p:nvPr/>
          </p:nvSpPr>
          <p:spPr>
            <a:xfrm>
              <a:off x="2309567" y="1432873"/>
              <a:ext cx="4558154" cy="2291500"/>
            </a:xfrm>
            <a:prstGeom prst="ellipse">
              <a:avLst/>
            </a:prstGeom>
            <a:solidFill>
              <a:srgbClr val="D6EAC2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2340" name="矩形 10"/>
            <p:cNvSpPr/>
            <p:nvPr/>
          </p:nvSpPr>
          <p:spPr>
            <a:xfrm>
              <a:off x="4631574" y="1523372"/>
              <a:ext cx="1237535" cy="4181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四边形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826260" y="1807528"/>
            <a:ext cx="3527425" cy="2090737"/>
            <a:chOff x="2469825" y="1770078"/>
            <a:chExt cx="2818540" cy="1671490"/>
          </a:xfrm>
        </p:grpSpPr>
        <p:sp>
          <p:nvSpPr>
            <p:cNvPr id="3" name="椭圆 2"/>
            <p:cNvSpPr/>
            <p:nvPr/>
          </p:nvSpPr>
          <p:spPr>
            <a:xfrm>
              <a:off x="2469825" y="1770078"/>
              <a:ext cx="2743701" cy="1671490"/>
            </a:xfrm>
            <a:prstGeom prst="ellipse">
              <a:avLst/>
            </a:prstGeom>
            <a:solidFill>
              <a:srgbClr val="ADDEEF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2338" name="矩形 8"/>
            <p:cNvSpPr/>
            <p:nvPr/>
          </p:nvSpPr>
          <p:spPr>
            <a:xfrm>
              <a:off x="3062654" y="1846211"/>
              <a:ext cx="2225711" cy="4181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平行四边形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054860" y="2396490"/>
            <a:ext cx="2978150" cy="1425575"/>
            <a:chOff x="2651289" y="2263217"/>
            <a:chExt cx="2380267" cy="1138876"/>
          </a:xfrm>
        </p:grpSpPr>
        <p:sp>
          <p:nvSpPr>
            <p:cNvPr id="4" name="椭圆 3"/>
            <p:cNvSpPr/>
            <p:nvPr/>
          </p:nvSpPr>
          <p:spPr>
            <a:xfrm>
              <a:off x="2651289" y="2263217"/>
              <a:ext cx="2380267" cy="1138876"/>
            </a:xfrm>
            <a:prstGeom prst="ellipse">
              <a:avLst/>
            </a:prstGeom>
            <a:solidFill>
              <a:srgbClr val="F0F5C5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2336" name="矩形 6"/>
            <p:cNvSpPr/>
            <p:nvPr/>
          </p:nvSpPr>
          <p:spPr>
            <a:xfrm>
              <a:off x="3310586" y="2316970"/>
              <a:ext cx="1493584" cy="4181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长方形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37473" y="2966403"/>
            <a:ext cx="1960562" cy="790575"/>
            <a:chOff x="3091995" y="2724148"/>
            <a:chExt cx="1567089" cy="631596"/>
          </a:xfrm>
        </p:grpSpPr>
        <p:sp>
          <p:nvSpPr>
            <p:cNvPr id="6" name="椭圆 5"/>
            <p:cNvSpPr/>
            <p:nvPr/>
          </p:nvSpPr>
          <p:spPr>
            <a:xfrm>
              <a:off x="3091995" y="2724148"/>
              <a:ext cx="1413553" cy="631596"/>
            </a:xfrm>
            <a:prstGeom prst="ellipse">
              <a:avLst/>
            </a:prstGeom>
            <a:solidFill>
              <a:srgbClr val="F9D4E3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2334" name="矩形 7"/>
            <p:cNvSpPr/>
            <p:nvPr/>
          </p:nvSpPr>
          <p:spPr>
            <a:xfrm>
              <a:off x="3271317" y="2831076"/>
              <a:ext cx="1387767" cy="4181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正方形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53685" y="2328228"/>
            <a:ext cx="1922463" cy="1154112"/>
            <a:chOff x="5260157" y="2045617"/>
            <a:chExt cx="1536532" cy="923139"/>
          </a:xfrm>
        </p:grpSpPr>
        <p:sp>
          <p:nvSpPr>
            <p:cNvPr id="5" name="椭圆 4"/>
            <p:cNvSpPr/>
            <p:nvPr/>
          </p:nvSpPr>
          <p:spPr>
            <a:xfrm>
              <a:off x="5260157" y="2045617"/>
              <a:ext cx="1498468" cy="923139"/>
            </a:xfrm>
            <a:prstGeom prst="ellipse">
              <a:avLst/>
            </a:prstGeom>
            <a:solidFill>
              <a:srgbClr val="F2D8C7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2332" name="矩形 9"/>
            <p:cNvSpPr/>
            <p:nvPr/>
          </p:nvSpPr>
          <p:spPr>
            <a:xfrm>
              <a:off x="5663950" y="2302736"/>
              <a:ext cx="1132739" cy="4181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梯形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8" name="Rectangle 12"/>
          <p:cNvSpPr/>
          <p:nvPr/>
        </p:nvSpPr>
        <p:spPr>
          <a:xfrm>
            <a:off x="1567180" y="514350"/>
            <a:ext cx="6852920" cy="60769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你能用图来表示四边形之间的关系吗？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6200" y="168910"/>
            <a:ext cx="2052638" cy="454025"/>
            <a:chOff x="120" y="33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33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331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课堂练习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71170" y="636905"/>
            <a:ext cx="7477760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下图中有几个梯形？把它们指出来。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115568" y="1815084"/>
            <a:ext cx="39319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115568" y="3340116"/>
            <a:ext cx="39319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531620" y="1815084"/>
            <a:ext cx="891540" cy="1527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040380" y="1815084"/>
            <a:ext cx="361188" cy="1527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35398" y="1809458"/>
            <a:ext cx="18288" cy="1534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1554" y="1553800"/>
            <a:ext cx="31623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1554" y="3099423"/>
            <a:ext cx="31623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86584" y="1417043"/>
            <a:ext cx="3606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endParaRPr kumimoji="0" lang="en-US" altLang="zh-CN" sz="21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03339" y="1417043"/>
            <a:ext cx="3606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76580" y="1417043"/>
            <a:ext cx="3606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C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64230" y="3340116"/>
            <a:ext cx="31750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D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34936" y="3340116"/>
            <a:ext cx="3606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E</a:t>
            </a:r>
            <a:endParaRPr kumimoji="0" lang="en-US" altLang="zh-CN" sz="2100" b="1" i="1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05530" y="3340116"/>
            <a:ext cx="360680" cy="41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F</a:t>
            </a:r>
            <a:endParaRPr kumimoji="0" lang="zh-CN" altLang="en-US" sz="21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5743575" y="2243452"/>
            <a:ext cx="902970" cy="462337"/>
          </a:xfrm>
          <a:prstGeom prst="wedgeRoundRectCallout">
            <a:avLst>
              <a:gd name="adj1" fmla="val 84863"/>
              <a:gd name="adj2" fmla="val 25417"/>
              <a:gd name="adj3" fmla="val 16667"/>
            </a:avLst>
          </a:prstGeom>
          <a:noFill/>
          <a:ln w="19050">
            <a:solidFill>
              <a:srgbClr val="217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梯形 25"/>
          <p:cNvSpPr/>
          <p:nvPr/>
        </p:nvSpPr>
        <p:spPr>
          <a:xfrm>
            <a:off x="1534478" y="1815038"/>
            <a:ext cx="1868043" cy="1525078"/>
          </a:xfrm>
          <a:custGeom>
            <a:avLst/>
            <a:gdLst>
              <a:gd name="connsiteX0" fmla="*/ 0 w 2474562"/>
              <a:gd name="connsiteY0" fmla="*/ 2049724 h 2049724"/>
              <a:gd name="connsiteX1" fmla="*/ 1178612 w 2474562"/>
              <a:gd name="connsiteY1" fmla="*/ 0 h 2049724"/>
              <a:gd name="connsiteX2" fmla="*/ 1295950 w 2474562"/>
              <a:gd name="connsiteY2" fmla="*/ 0 h 2049724"/>
              <a:gd name="connsiteX3" fmla="*/ 2474562 w 2474562"/>
              <a:gd name="connsiteY3" fmla="*/ 2049724 h 2049724"/>
              <a:gd name="connsiteX4" fmla="*/ 0 w 2474562"/>
              <a:gd name="connsiteY4" fmla="*/ 2049724 h 2049724"/>
              <a:gd name="connsiteX0-1" fmla="*/ 0 w 2474562"/>
              <a:gd name="connsiteY0-2" fmla="*/ 2049724 h 2049724"/>
              <a:gd name="connsiteX1-3" fmla="*/ 1178612 w 2474562"/>
              <a:gd name="connsiteY1-4" fmla="*/ 0 h 2049724"/>
              <a:gd name="connsiteX2-5" fmla="*/ 2008420 w 2474562"/>
              <a:gd name="connsiteY2-6" fmla="*/ 7620 h 2049724"/>
              <a:gd name="connsiteX3-7" fmla="*/ 2474562 w 2474562"/>
              <a:gd name="connsiteY3-8" fmla="*/ 2049724 h 2049724"/>
              <a:gd name="connsiteX4-9" fmla="*/ 0 w 2474562"/>
              <a:gd name="connsiteY4-10" fmla="*/ 2049724 h 2049724"/>
              <a:gd name="connsiteX0-11" fmla="*/ 0 w 2474562"/>
              <a:gd name="connsiteY0-12" fmla="*/ 2049724 h 2049724"/>
              <a:gd name="connsiteX1-13" fmla="*/ 1178612 w 2474562"/>
              <a:gd name="connsiteY1-14" fmla="*/ 0 h 2049724"/>
              <a:gd name="connsiteX2-15" fmla="*/ 2008420 w 2474562"/>
              <a:gd name="connsiteY2-16" fmla="*/ 3779 h 2049724"/>
              <a:gd name="connsiteX3-17" fmla="*/ 2474562 w 2474562"/>
              <a:gd name="connsiteY3-18" fmla="*/ 2049724 h 2049724"/>
              <a:gd name="connsiteX4-19" fmla="*/ 0 w 2474562"/>
              <a:gd name="connsiteY4-20" fmla="*/ 2049724 h 2049724"/>
              <a:gd name="connsiteX0-21" fmla="*/ 0 w 2474562"/>
              <a:gd name="connsiteY0-22" fmla="*/ 2053626 h 2053626"/>
              <a:gd name="connsiteX1-23" fmla="*/ 1178612 w 2474562"/>
              <a:gd name="connsiteY1-24" fmla="*/ 3902 h 2053626"/>
              <a:gd name="connsiteX2-25" fmla="*/ 2008420 w 2474562"/>
              <a:gd name="connsiteY2-26" fmla="*/ 0 h 2053626"/>
              <a:gd name="connsiteX3-27" fmla="*/ 2474562 w 2474562"/>
              <a:gd name="connsiteY3-28" fmla="*/ 2053626 h 2053626"/>
              <a:gd name="connsiteX4-29" fmla="*/ 0 w 2474562"/>
              <a:gd name="connsiteY4-30" fmla="*/ 2053626 h 2053626"/>
              <a:gd name="connsiteX0-31" fmla="*/ 0 w 2474562"/>
              <a:gd name="connsiteY0-32" fmla="*/ 2049785 h 2049785"/>
              <a:gd name="connsiteX1-33" fmla="*/ 1178612 w 2474562"/>
              <a:gd name="connsiteY1-34" fmla="*/ 61 h 2049785"/>
              <a:gd name="connsiteX2-35" fmla="*/ 2008420 w 2474562"/>
              <a:gd name="connsiteY2-36" fmla="*/ 0 h 2049785"/>
              <a:gd name="connsiteX3-37" fmla="*/ 2474562 w 2474562"/>
              <a:gd name="connsiteY3-38" fmla="*/ 2049785 h 2049785"/>
              <a:gd name="connsiteX4-39" fmla="*/ 0 w 2474562"/>
              <a:gd name="connsiteY4-40" fmla="*/ 2049785 h 2049785"/>
              <a:gd name="connsiteX0-41" fmla="*/ 0 w 2474562"/>
              <a:gd name="connsiteY0-42" fmla="*/ 2049785 h 2049785"/>
              <a:gd name="connsiteX1-43" fmla="*/ 1178612 w 2474562"/>
              <a:gd name="connsiteY1-44" fmla="*/ 61 h 2049785"/>
              <a:gd name="connsiteX2-45" fmla="*/ 2000800 w 2474562"/>
              <a:gd name="connsiteY2-46" fmla="*/ 0 h 2049785"/>
              <a:gd name="connsiteX3-47" fmla="*/ 2474562 w 2474562"/>
              <a:gd name="connsiteY3-48" fmla="*/ 2049785 h 2049785"/>
              <a:gd name="connsiteX4-49" fmla="*/ 0 w 2474562"/>
              <a:gd name="connsiteY4-50" fmla="*/ 2049785 h 2049785"/>
              <a:gd name="connsiteX0-51" fmla="*/ 0 w 2478372"/>
              <a:gd name="connsiteY0-52" fmla="*/ 2049785 h 2049785"/>
              <a:gd name="connsiteX1-53" fmla="*/ 1178612 w 2478372"/>
              <a:gd name="connsiteY1-54" fmla="*/ 61 h 2049785"/>
              <a:gd name="connsiteX2-55" fmla="*/ 2000800 w 2478372"/>
              <a:gd name="connsiteY2-56" fmla="*/ 0 h 2049785"/>
              <a:gd name="connsiteX3-57" fmla="*/ 2478372 w 2478372"/>
              <a:gd name="connsiteY3-58" fmla="*/ 2049785 h 2049785"/>
              <a:gd name="connsiteX4-59" fmla="*/ 0 w 2478372"/>
              <a:gd name="connsiteY4-60" fmla="*/ 2049785 h 2049785"/>
              <a:gd name="connsiteX0-61" fmla="*/ 0 w 2482182"/>
              <a:gd name="connsiteY0-62" fmla="*/ 2049785 h 2049785"/>
              <a:gd name="connsiteX1-63" fmla="*/ 1178612 w 2482182"/>
              <a:gd name="connsiteY1-64" fmla="*/ 61 h 2049785"/>
              <a:gd name="connsiteX2-65" fmla="*/ 2000800 w 2482182"/>
              <a:gd name="connsiteY2-66" fmla="*/ 0 h 2049785"/>
              <a:gd name="connsiteX3-67" fmla="*/ 2482182 w 2482182"/>
              <a:gd name="connsiteY3-68" fmla="*/ 2049785 h 2049785"/>
              <a:gd name="connsiteX4-69" fmla="*/ 0 w 2482182"/>
              <a:gd name="connsiteY4-70" fmla="*/ 2049785 h 20497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82182" h="2049784">
                <a:moveTo>
                  <a:pt x="0" y="2049785"/>
                </a:moveTo>
                <a:lnTo>
                  <a:pt x="1178612" y="61"/>
                </a:lnTo>
                <a:lnTo>
                  <a:pt x="2000800" y="0"/>
                </a:lnTo>
                <a:lnTo>
                  <a:pt x="2482182" y="2049785"/>
                </a:lnTo>
                <a:lnTo>
                  <a:pt x="0" y="2049785"/>
                </a:lnTo>
                <a:close/>
              </a:path>
            </a:pathLst>
          </a:custGeom>
          <a:noFill/>
          <a:ln w="38100">
            <a:solidFill>
              <a:srgbClr val="217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梯形 26"/>
          <p:cNvSpPr/>
          <p:nvPr/>
        </p:nvSpPr>
        <p:spPr>
          <a:xfrm>
            <a:off x="1530862" y="1811005"/>
            <a:ext cx="2822825" cy="1529110"/>
          </a:xfrm>
          <a:custGeom>
            <a:avLst/>
            <a:gdLst>
              <a:gd name="connsiteX0" fmla="*/ 0 w 3763766"/>
              <a:gd name="connsiteY0" fmla="*/ 2038813 h 2038813"/>
              <a:gd name="connsiteX1" fmla="*/ 1195499 w 3763766"/>
              <a:gd name="connsiteY1" fmla="*/ 0 h 2038813"/>
              <a:gd name="connsiteX2" fmla="*/ 2568267 w 3763766"/>
              <a:gd name="connsiteY2" fmla="*/ 0 h 2038813"/>
              <a:gd name="connsiteX3" fmla="*/ 3763766 w 3763766"/>
              <a:gd name="connsiteY3" fmla="*/ 2038813 h 2038813"/>
              <a:gd name="connsiteX4" fmla="*/ 0 w 3763766"/>
              <a:gd name="connsiteY4" fmla="*/ 2038813 h 2038813"/>
              <a:gd name="connsiteX0-1" fmla="*/ 0 w 3763766"/>
              <a:gd name="connsiteY0-2" fmla="*/ 2038813 h 2038813"/>
              <a:gd name="connsiteX1-3" fmla="*/ 1195499 w 3763766"/>
              <a:gd name="connsiteY1-4" fmla="*/ 0 h 2038813"/>
              <a:gd name="connsiteX2-5" fmla="*/ 3741747 w 3763766"/>
              <a:gd name="connsiteY2-6" fmla="*/ 3810 h 2038813"/>
              <a:gd name="connsiteX3-7" fmla="*/ 3763766 w 3763766"/>
              <a:gd name="connsiteY3-8" fmla="*/ 2038813 h 2038813"/>
              <a:gd name="connsiteX4-9" fmla="*/ 0 w 3763766"/>
              <a:gd name="connsiteY4-10" fmla="*/ 2038813 h 2038813"/>
              <a:gd name="connsiteX0-11" fmla="*/ 0 w 3763766"/>
              <a:gd name="connsiteY0-12" fmla="*/ 2038813 h 2038813"/>
              <a:gd name="connsiteX1-13" fmla="*/ 1195499 w 3763766"/>
              <a:gd name="connsiteY1-14" fmla="*/ 0 h 2038813"/>
              <a:gd name="connsiteX2-15" fmla="*/ 3741747 w 3763766"/>
              <a:gd name="connsiteY2-16" fmla="*/ 3810 h 2038813"/>
              <a:gd name="connsiteX3-17" fmla="*/ 3763766 w 3763766"/>
              <a:gd name="connsiteY3-18" fmla="*/ 2038813 h 2038813"/>
              <a:gd name="connsiteX4-19" fmla="*/ 0 w 3763766"/>
              <a:gd name="connsiteY4-20" fmla="*/ 2038813 h 2038813"/>
              <a:gd name="connsiteX0-21" fmla="*/ 0 w 3763766"/>
              <a:gd name="connsiteY0-22" fmla="*/ 2038813 h 2038813"/>
              <a:gd name="connsiteX1-23" fmla="*/ 1195499 w 3763766"/>
              <a:gd name="connsiteY1-24" fmla="*/ 0 h 2038813"/>
              <a:gd name="connsiteX2-25" fmla="*/ 3734127 w 3763766"/>
              <a:gd name="connsiteY2-26" fmla="*/ 0 h 2038813"/>
              <a:gd name="connsiteX3-27" fmla="*/ 3763766 w 3763766"/>
              <a:gd name="connsiteY3-28" fmla="*/ 2038813 h 2038813"/>
              <a:gd name="connsiteX4-29" fmla="*/ 0 w 3763766"/>
              <a:gd name="connsiteY4-30" fmla="*/ 2038813 h 2038813"/>
              <a:gd name="connsiteX0-31" fmla="*/ 0 w 3763766"/>
              <a:gd name="connsiteY0-32" fmla="*/ 2038813 h 2038813"/>
              <a:gd name="connsiteX1-33" fmla="*/ 1195499 w 3763766"/>
              <a:gd name="connsiteY1-34" fmla="*/ 0 h 2038813"/>
              <a:gd name="connsiteX2-35" fmla="*/ 3737937 w 3763766"/>
              <a:gd name="connsiteY2-36" fmla="*/ 3810 h 2038813"/>
              <a:gd name="connsiteX3-37" fmla="*/ 3763766 w 3763766"/>
              <a:gd name="connsiteY3-38" fmla="*/ 2038813 h 2038813"/>
              <a:gd name="connsiteX4-39" fmla="*/ 0 w 3763766"/>
              <a:gd name="connsiteY4-40" fmla="*/ 2038813 h 20388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763765" h="2038813">
                <a:moveTo>
                  <a:pt x="0" y="2038813"/>
                </a:moveTo>
                <a:lnTo>
                  <a:pt x="1195499" y="0"/>
                </a:lnTo>
                <a:lnTo>
                  <a:pt x="3737937" y="3810"/>
                </a:lnTo>
                <a:lnTo>
                  <a:pt x="3763766" y="2038813"/>
                </a:lnTo>
                <a:lnTo>
                  <a:pt x="0" y="2038813"/>
                </a:lnTo>
                <a:close/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梯形 27"/>
          <p:cNvSpPr/>
          <p:nvPr/>
        </p:nvSpPr>
        <p:spPr>
          <a:xfrm>
            <a:off x="3040952" y="1812432"/>
            <a:ext cx="1312735" cy="1527683"/>
          </a:xfrm>
          <a:custGeom>
            <a:avLst/>
            <a:gdLst>
              <a:gd name="connsiteX0" fmla="*/ 0 w 1269491"/>
              <a:gd name="connsiteY0" fmla="*/ 2031315 h 2031315"/>
              <a:gd name="connsiteX1" fmla="*/ 317373 w 1269491"/>
              <a:gd name="connsiteY1" fmla="*/ 0 h 2031315"/>
              <a:gd name="connsiteX2" fmla="*/ 952118 w 1269491"/>
              <a:gd name="connsiteY2" fmla="*/ 0 h 2031315"/>
              <a:gd name="connsiteX3" fmla="*/ 1269491 w 1269491"/>
              <a:gd name="connsiteY3" fmla="*/ 2031315 h 2031315"/>
              <a:gd name="connsiteX4" fmla="*/ 0 w 1269491"/>
              <a:gd name="connsiteY4" fmla="*/ 2031315 h 2031315"/>
              <a:gd name="connsiteX0-1" fmla="*/ 482727 w 1752218"/>
              <a:gd name="connsiteY0-2" fmla="*/ 2031315 h 2031315"/>
              <a:gd name="connsiteX1-3" fmla="*/ 0 w 1752218"/>
              <a:gd name="connsiteY1-4" fmla="*/ 3810 h 2031315"/>
              <a:gd name="connsiteX2-5" fmla="*/ 1434845 w 1752218"/>
              <a:gd name="connsiteY2-6" fmla="*/ 0 h 2031315"/>
              <a:gd name="connsiteX3-7" fmla="*/ 1752218 w 1752218"/>
              <a:gd name="connsiteY3-8" fmla="*/ 2031315 h 2031315"/>
              <a:gd name="connsiteX4-9" fmla="*/ 482727 w 1752218"/>
              <a:gd name="connsiteY4-10" fmla="*/ 2031315 h 2031315"/>
              <a:gd name="connsiteX0-11" fmla="*/ 480822 w 1750313"/>
              <a:gd name="connsiteY0-12" fmla="*/ 2031315 h 2031315"/>
              <a:gd name="connsiteX1-13" fmla="*/ 0 w 1750313"/>
              <a:gd name="connsiteY1-14" fmla="*/ 1905 h 2031315"/>
              <a:gd name="connsiteX2-15" fmla="*/ 1432940 w 1750313"/>
              <a:gd name="connsiteY2-16" fmla="*/ 0 h 2031315"/>
              <a:gd name="connsiteX3-17" fmla="*/ 1750313 w 1750313"/>
              <a:gd name="connsiteY3-18" fmla="*/ 2031315 h 2031315"/>
              <a:gd name="connsiteX4-19" fmla="*/ 480822 w 1750313"/>
              <a:gd name="connsiteY4-20" fmla="*/ 2031315 h 2031315"/>
              <a:gd name="connsiteX0-21" fmla="*/ 480822 w 1750313"/>
              <a:gd name="connsiteY0-22" fmla="*/ 2029410 h 2029410"/>
              <a:gd name="connsiteX1-23" fmla="*/ 0 w 1750313"/>
              <a:gd name="connsiteY1-24" fmla="*/ 0 h 2029410"/>
              <a:gd name="connsiteX2-25" fmla="*/ 1726310 w 1750313"/>
              <a:gd name="connsiteY2-26" fmla="*/ 0 h 2029410"/>
              <a:gd name="connsiteX3-27" fmla="*/ 1750313 w 1750313"/>
              <a:gd name="connsiteY3-28" fmla="*/ 2029410 h 2029410"/>
              <a:gd name="connsiteX4-29" fmla="*/ 480822 w 1750313"/>
              <a:gd name="connsiteY4-30" fmla="*/ 2029410 h 20294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50313" h="2029410">
                <a:moveTo>
                  <a:pt x="480822" y="2029410"/>
                </a:moveTo>
                <a:lnTo>
                  <a:pt x="0" y="0"/>
                </a:lnTo>
                <a:lnTo>
                  <a:pt x="1726310" y="0"/>
                </a:lnTo>
                <a:lnTo>
                  <a:pt x="1750313" y="2029410"/>
                </a:lnTo>
                <a:lnTo>
                  <a:pt x="480822" y="202941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8436" y="3983158"/>
            <a:ext cx="286512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答：有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个梯形。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80850" y="3964108"/>
            <a:ext cx="16236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217B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梯形</a:t>
            </a:r>
            <a:r>
              <a:rPr kumimoji="0" lang="en-US" altLang="zh-CN" sz="2100" b="1" i="1" u="none" strike="noStrike" kern="1200" cap="none" spc="0" normalizeH="0" baseline="0" noProof="0" err="1" smtClean="0">
                <a:ln>
                  <a:noFill/>
                </a:ln>
                <a:solidFill>
                  <a:srgbClr val="217B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ABED</a:t>
            </a:r>
            <a:endParaRPr kumimoji="0" lang="en-US" altLang="zh-CN" sz="2800" b="1" i="1" u="none" strike="noStrike" kern="1200" cap="none" spc="0" normalizeH="0" baseline="0" noProof="0" smtClean="0">
              <a:ln>
                <a:noFill/>
              </a:ln>
              <a:solidFill>
                <a:srgbClr val="217BFF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24113" y="3964108"/>
            <a:ext cx="17125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梯形</a:t>
            </a:r>
            <a:r>
              <a:rPr kumimoji="0" lang="en-US" altLang="zh-CN" sz="2100" b="1" i="1" u="none" strike="noStrike" kern="1200" cap="none" spc="0" normalizeH="0" baseline="0" noProof="0" err="1" smtClean="0">
                <a:ln>
                  <a:noFill/>
                </a:ln>
                <a:solidFill>
                  <a:srgbClr val="0D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ACFD</a:t>
            </a:r>
            <a:endParaRPr kumimoji="0" lang="en-US" altLang="zh-CN" sz="2100" b="1" i="1" u="none" strike="noStrike" kern="1200" cap="none" spc="0" normalizeH="0" baseline="0" noProof="0" err="1" smtClean="0">
              <a:ln>
                <a:noFill/>
              </a:ln>
              <a:solidFill>
                <a:srgbClr val="0DB05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1760" y="3964108"/>
            <a:ext cx="160909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梯形</a:t>
            </a:r>
            <a:r>
              <a:rPr kumimoji="0" lang="en-US" altLang="zh-CN" sz="2100" b="1" i="1" u="none" strike="noStrike" kern="1200" cap="none" spc="0" normalizeH="0" baseline="0" noProof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BCFE</a:t>
            </a:r>
            <a:endParaRPr kumimoji="0" lang="en-US" altLang="zh-CN" sz="2100" b="1" i="1" u="none" strike="noStrike" kern="1200" cap="none" spc="0" normalizeH="0" baseline="0" noProof="0" err="1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92117" y="2211085"/>
            <a:ext cx="1893515" cy="728950"/>
            <a:chOff x="5792117" y="2211085"/>
            <a:chExt cx="1893515" cy="728950"/>
          </a:xfrm>
        </p:grpSpPr>
        <p:sp>
          <p:nvSpPr>
            <p:cNvPr id="23" name="矩形 22"/>
            <p:cNvSpPr/>
            <p:nvPr/>
          </p:nvSpPr>
          <p:spPr>
            <a:xfrm>
              <a:off x="5792117" y="2278444"/>
              <a:ext cx="985520" cy="4140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1" u="none" strike="noStrike" kern="1200" cap="none" spc="0" normalizeH="0" baseline="0" noProof="0" err="1" smtClean="0">
                  <a:ln>
                    <a:noFill/>
                  </a:ln>
                  <a:solidFill>
                    <a:srgbClr val="217B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a</a:t>
              </a:r>
              <a:r>
                <a:rPr kumimoji="0" lang="en-US" altLang="zh-CN" sz="2100" b="1" i="0" u="none" strike="noStrike" kern="1200" cap="none" spc="0" normalizeH="0" baseline="0" noProof="0" err="1" smtClean="0">
                  <a:ln>
                    <a:noFill/>
                  </a:ln>
                  <a:solidFill>
                    <a:srgbClr val="217BFF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∥</a:t>
              </a:r>
              <a:r>
                <a:rPr kumimoji="0" lang="en-US" altLang="zh-CN" sz="2100" b="1" i="1" u="none" strike="noStrike" kern="1200" cap="none" spc="0" normalizeH="0" baseline="0" noProof="0" err="1" smtClean="0">
                  <a:ln>
                    <a:noFill/>
                  </a:ln>
                  <a:solidFill>
                    <a:srgbClr val="217B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b</a:t>
              </a:r>
              <a:r>
                <a:rPr kumimoji="0" lang="zh-CN" altLang="en-US" sz="2100" b="1" i="1" u="none" strike="noStrike" kern="1200" cap="none" spc="0" normalizeH="0" baseline="0" noProof="0" smtClean="0">
                  <a:ln>
                    <a:noFill/>
                  </a:ln>
                  <a:solidFill>
                    <a:srgbClr val="217BFF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</a:rPr>
                <a:t>。</a:t>
              </a:r>
              <a:endParaRPr kumimoji="0" lang="zh-CN" altLang="en-US" sz="2100" b="1" i="1" u="none" strike="noStrike" kern="1200" cap="none" spc="0" normalizeH="0" baseline="0" noProof="0">
                <a:ln>
                  <a:noFill/>
                </a:ln>
                <a:solidFill>
                  <a:srgbClr val="217B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endParaRPr>
            </a:p>
          </p:txBody>
        </p:sp>
        <p:pic>
          <p:nvPicPr>
            <p:cNvPr id="33" name="Picture 3" descr="E:\ppt素材\新画人物图\书本 拷贝.png书本 拷贝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106512" y="2211085"/>
              <a:ext cx="579120" cy="7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文本框 9"/>
          <p:cNvSpPr txBox="1"/>
          <p:nvPr/>
        </p:nvSpPr>
        <p:spPr>
          <a:xfrm>
            <a:off x="3810000" y="286385"/>
            <a:ext cx="1922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P67 T5 )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81000" y="514985"/>
            <a:ext cx="7959090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 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下面的说法对吗？对的在（  ）里画“√”。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453" y="1201748"/>
            <a:ext cx="7034477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）长方形也是平行四边形。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2453" y="2243229"/>
            <a:ext cx="7034477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）平行四边形是特殊的梯形。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200" y="3563620"/>
            <a:ext cx="8382000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）两个完全相同的梯形一定能拼成一个长方形。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3095" y="1857701"/>
            <a:ext cx="569214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长方形也是两组对边分别平行的四边形。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1250" y="2801620"/>
            <a:ext cx="57467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611F8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平行四边形是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两组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611F8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对边分别平行的四边形，梯形</a:t>
            </a:r>
            <a:r>
              <a:rPr lang="zh-CN" altLang="en-US" sz="2400" b="1" noProof="0" smtClean="0">
                <a:ln>
                  <a:noFill/>
                </a:ln>
                <a:solidFill>
                  <a:srgbClr val="0611F8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是</a:t>
            </a:r>
            <a:r>
              <a:rPr lang="zh-CN" altLang="en-US" sz="2400" b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只有一组</a:t>
            </a:r>
            <a:r>
              <a:rPr lang="zh-CN" altLang="en-US" sz="2400" b="1" noProof="0" smtClean="0">
                <a:ln>
                  <a:noFill/>
                </a:ln>
                <a:solidFill>
                  <a:srgbClr val="0611F8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对边平行的四边形。</a:t>
            </a:r>
            <a:endParaRPr kumimoji="0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rgbClr val="0611F8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24133" y="4235766"/>
            <a:ext cx="79502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直角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292102" y="4048075"/>
            <a:ext cx="659404" cy="304800"/>
          </a:xfrm>
          <a:custGeom>
            <a:avLst/>
            <a:gdLst>
              <a:gd name="connsiteX0" fmla="*/ 0 w 650240"/>
              <a:gd name="connsiteY0" fmla="*/ 406400 h 406400"/>
              <a:gd name="connsiteX1" fmla="*/ 304800 w 650240"/>
              <a:gd name="connsiteY1" fmla="*/ 0 h 406400"/>
              <a:gd name="connsiteX2" fmla="*/ 650240 w 650240"/>
              <a:gd name="connsiteY2" fmla="*/ 39624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0240" h="406400">
                <a:moveTo>
                  <a:pt x="0" y="406400"/>
                </a:moveTo>
                <a:lnTo>
                  <a:pt x="304800" y="0"/>
                </a:lnTo>
                <a:lnTo>
                  <a:pt x="650240" y="396240"/>
                </a:lnTo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80996" y="1285589"/>
            <a:ext cx="1404620" cy="57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  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33396" y="2307364"/>
            <a:ext cx="1252220" cy="57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      ）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63521" y="4088835"/>
            <a:ext cx="1557020" cy="57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  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80837" y="1364291"/>
            <a:ext cx="52063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矩形 4"/>
          <p:cNvSpPr/>
          <p:nvPr/>
        </p:nvSpPr>
        <p:spPr>
          <a:xfrm rot="10800000">
            <a:off x="4395433" y="4169995"/>
            <a:ext cx="1386354" cy="752787"/>
          </a:xfrm>
          <a:custGeom>
            <a:avLst/>
            <a:gdLst>
              <a:gd name="connsiteX0" fmla="*/ 0 w 2481072"/>
              <a:gd name="connsiteY0" fmla="*/ 0 h 1347216"/>
              <a:gd name="connsiteX1" fmla="*/ 2481072 w 2481072"/>
              <a:gd name="connsiteY1" fmla="*/ 0 h 1347216"/>
              <a:gd name="connsiteX2" fmla="*/ 2481072 w 2481072"/>
              <a:gd name="connsiteY2" fmla="*/ 1347216 h 1347216"/>
              <a:gd name="connsiteX3" fmla="*/ 0 w 2481072"/>
              <a:gd name="connsiteY3" fmla="*/ 1347216 h 1347216"/>
              <a:gd name="connsiteX4" fmla="*/ 0 w 2481072"/>
              <a:gd name="connsiteY4" fmla="*/ 0 h 1347216"/>
              <a:gd name="connsiteX0-1" fmla="*/ 0 w 2481072"/>
              <a:gd name="connsiteY0-2" fmla="*/ 0 h 1347216"/>
              <a:gd name="connsiteX1-3" fmla="*/ 2481072 w 2481072"/>
              <a:gd name="connsiteY1-4" fmla="*/ 0 h 1347216"/>
              <a:gd name="connsiteX2-5" fmla="*/ 2481072 w 2481072"/>
              <a:gd name="connsiteY2-6" fmla="*/ 1347216 h 1347216"/>
              <a:gd name="connsiteX3-7" fmla="*/ 920496 w 2481072"/>
              <a:gd name="connsiteY3-8" fmla="*/ 1347216 h 1347216"/>
              <a:gd name="connsiteX4-9" fmla="*/ 0 w 2481072"/>
              <a:gd name="connsiteY4-10" fmla="*/ 1347216 h 1347216"/>
              <a:gd name="connsiteX5" fmla="*/ 0 w 2481072"/>
              <a:gd name="connsiteY5" fmla="*/ 0 h 1347216"/>
              <a:gd name="connsiteX0-11" fmla="*/ 0 w 2481072"/>
              <a:gd name="connsiteY0-12" fmla="*/ 0 h 1347216"/>
              <a:gd name="connsiteX1-13" fmla="*/ 2481072 w 2481072"/>
              <a:gd name="connsiteY1-14" fmla="*/ 0 h 1347216"/>
              <a:gd name="connsiteX2-15" fmla="*/ 2481072 w 2481072"/>
              <a:gd name="connsiteY2-16" fmla="*/ 1347216 h 1347216"/>
              <a:gd name="connsiteX3-17" fmla="*/ 920496 w 2481072"/>
              <a:gd name="connsiteY3-18" fmla="*/ 1347216 h 1347216"/>
              <a:gd name="connsiteX4-19" fmla="*/ 0 w 2481072"/>
              <a:gd name="connsiteY4-20" fmla="*/ 0 h 13472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81072" h="1347216">
                <a:moveTo>
                  <a:pt x="0" y="0"/>
                </a:moveTo>
                <a:lnTo>
                  <a:pt x="2481072" y="0"/>
                </a:lnTo>
                <a:lnTo>
                  <a:pt x="2481072" y="1347216"/>
                </a:lnTo>
                <a:lnTo>
                  <a:pt x="920496" y="1347216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1" name="矩形 4"/>
          <p:cNvSpPr/>
          <p:nvPr/>
        </p:nvSpPr>
        <p:spPr>
          <a:xfrm rot="10800000">
            <a:off x="5911050" y="4169995"/>
            <a:ext cx="1386354" cy="752787"/>
          </a:xfrm>
          <a:custGeom>
            <a:avLst/>
            <a:gdLst>
              <a:gd name="connsiteX0" fmla="*/ 0 w 2481072"/>
              <a:gd name="connsiteY0" fmla="*/ 0 h 1347216"/>
              <a:gd name="connsiteX1" fmla="*/ 2481072 w 2481072"/>
              <a:gd name="connsiteY1" fmla="*/ 0 h 1347216"/>
              <a:gd name="connsiteX2" fmla="*/ 2481072 w 2481072"/>
              <a:gd name="connsiteY2" fmla="*/ 1347216 h 1347216"/>
              <a:gd name="connsiteX3" fmla="*/ 0 w 2481072"/>
              <a:gd name="connsiteY3" fmla="*/ 1347216 h 1347216"/>
              <a:gd name="connsiteX4" fmla="*/ 0 w 2481072"/>
              <a:gd name="connsiteY4" fmla="*/ 0 h 1347216"/>
              <a:gd name="connsiteX0-1" fmla="*/ 0 w 2481072"/>
              <a:gd name="connsiteY0-2" fmla="*/ 0 h 1347216"/>
              <a:gd name="connsiteX1-3" fmla="*/ 2481072 w 2481072"/>
              <a:gd name="connsiteY1-4" fmla="*/ 0 h 1347216"/>
              <a:gd name="connsiteX2-5" fmla="*/ 2481072 w 2481072"/>
              <a:gd name="connsiteY2-6" fmla="*/ 1347216 h 1347216"/>
              <a:gd name="connsiteX3-7" fmla="*/ 920496 w 2481072"/>
              <a:gd name="connsiteY3-8" fmla="*/ 1347216 h 1347216"/>
              <a:gd name="connsiteX4-9" fmla="*/ 0 w 2481072"/>
              <a:gd name="connsiteY4-10" fmla="*/ 1347216 h 1347216"/>
              <a:gd name="connsiteX5" fmla="*/ 0 w 2481072"/>
              <a:gd name="connsiteY5" fmla="*/ 0 h 1347216"/>
              <a:gd name="connsiteX0-11" fmla="*/ 0 w 2481072"/>
              <a:gd name="connsiteY0-12" fmla="*/ 0 h 1347216"/>
              <a:gd name="connsiteX1-13" fmla="*/ 2481072 w 2481072"/>
              <a:gd name="connsiteY1-14" fmla="*/ 0 h 1347216"/>
              <a:gd name="connsiteX2-15" fmla="*/ 2481072 w 2481072"/>
              <a:gd name="connsiteY2-16" fmla="*/ 1347216 h 1347216"/>
              <a:gd name="connsiteX3-17" fmla="*/ 920496 w 2481072"/>
              <a:gd name="connsiteY3-18" fmla="*/ 1347216 h 1347216"/>
              <a:gd name="connsiteX4-19" fmla="*/ 0 w 2481072"/>
              <a:gd name="connsiteY4-20" fmla="*/ 0 h 13472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81072" h="1347216">
                <a:moveTo>
                  <a:pt x="0" y="0"/>
                </a:moveTo>
                <a:lnTo>
                  <a:pt x="2481072" y="0"/>
                </a:lnTo>
                <a:lnTo>
                  <a:pt x="2481072" y="1347216"/>
                </a:lnTo>
                <a:lnTo>
                  <a:pt x="920496" y="1347216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89045" y="142240"/>
            <a:ext cx="1922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P68 T8 )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06 1.85185E-06 L -0.07188 1.85185E-06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 animBg="1"/>
      <p:bldP spid="17" grpId="0"/>
      <p:bldP spid="20" grpId="0" animBg="1"/>
      <p:bldP spid="21" grpId="0" animBg="1"/>
      <p:bldP spid="21" grpId="1" animBg="1"/>
      <p:bldP spid="21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31775" y="520065"/>
            <a:ext cx="8679815" cy="1038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将两张长方形纸随意交叉摆放，或将长方形纸和三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角形纸随意交叉摆放，重叠的部分是什么图形？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66800" y="1663700"/>
            <a:ext cx="7442835" cy="2102485"/>
            <a:chOff x="544084" y="1989900"/>
            <a:chExt cx="8055832" cy="227591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4084" y="1989900"/>
              <a:ext cx="8028384" cy="2154526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8172400" y="4011910"/>
              <a:ext cx="427516" cy="2539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/>
              <a:endParaRPr lang="zh-CN" altLang="en-US">
                <a:ea typeface="楷体" panose="02010609060101010101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920115" y="3803650"/>
            <a:ext cx="2006600" cy="565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平行四边形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9285" y="3803650"/>
            <a:ext cx="2006600" cy="565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平行四边形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54650" y="3803650"/>
            <a:ext cx="2006600" cy="565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39000" y="3803650"/>
            <a:ext cx="1270000" cy="565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89045" y="142240"/>
            <a:ext cx="1922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P68 T9 )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"/>
          <p:cNvSpPr txBox="1"/>
          <p:nvPr/>
        </p:nvSpPr>
        <p:spPr>
          <a:xfrm>
            <a:off x="609600" y="819785"/>
            <a:ext cx="403225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在右图中找出平行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四边形和梯形。每种图形各有几个？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0600" y="2957195"/>
            <a:ext cx="2446655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平行四边形：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9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7">
                  <a:alpha val="100000"/>
                </a:srgbClr>
              </a:clrFrom>
              <a:clrTo>
                <a:srgbClr val="FDFD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5705" y="577215"/>
            <a:ext cx="3427095" cy="2056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995045" y="3671888"/>
            <a:ext cx="3108325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梯形：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06408" y="3062923"/>
            <a:ext cx="3625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4383" y="3757613"/>
            <a:ext cx="38036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21990" y="3063240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34883" y="3757613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08730" y="3062923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93365" y="3757613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28353" y="3757613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endParaRPr kumimoji="0" lang="en-US" altLang="zh-CN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94455" y="3757613"/>
            <a:ext cx="179260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9</a:t>
            </a: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（个）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40543" y="3062923"/>
            <a:ext cx="7200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defRPr/>
            </a:pPr>
            <a:r>
              <a:rPr lang="zh-CN" altLang="en-US" sz="2800" b="1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＋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838200" y="4320540"/>
            <a:ext cx="6894830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答：平行四边形有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个，梯形有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9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6200" y="127000"/>
            <a:ext cx="2052955" cy="454025"/>
            <a:chOff x="120" y="200"/>
            <a:chExt cx="3233" cy="715"/>
          </a:xfrm>
        </p:grpSpPr>
        <p:grpSp>
          <p:nvGrpSpPr>
            <p:cNvPr id="8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3" name="任意多边形 12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4" name="文本框 1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拓展提升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810000" y="135255"/>
            <a:ext cx="1922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P69 T14)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7200" y="2515870"/>
            <a:ext cx="83489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</a:rPr>
              <a:t>提示：先确定一条边，然后依次去找平行四边形和梯形。</a:t>
            </a:r>
            <a:endParaRPr lang="zh-CN" altLang="en-US" sz="2400" b="1">
              <a:solidFill>
                <a:srgbClr val="0611F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任意多边形: 形状 5"/>
          <p:cNvSpPr/>
          <p:nvPr/>
        </p:nvSpPr>
        <p:spPr>
          <a:xfrm>
            <a:off x="5299075" y="908050"/>
            <a:ext cx="1335088" cy="1416050"/>
          </a:xfrm>
          <a:custGeom>
            <a:avLst/>
            <a:gdLst>
              <a:gd name="connsiteX0" fmla="*/ 0 w 1334729"/>
              <a:gd name="connsiteY0" fmla="*/ 0 h 1415845"/>
              <a:gd name="connsiteX1" fmla="*/ 641555 w 1334729"/>
              <a:gd name="connsiteY1" fmla="*/ 1415845 h 1415845"/>
              <a:gd name="connsiteX2" fmla="*/ 1334729 w 1334729"/>
              <a:gd name="connsiteY2" fmla="*/ 1415845 h 1415845"/>
              <a:gd name="connsiteX3" fmla="*/ 648929 w 1334729"/>
              <a:gd name="connsiteY3" fmla="*/ 14748 h 1415845"/>
              <a:gd name="connsiteX4" fmla="*/ 0 w 1334729"/>
              <a:gd name="connsiteY4" fmla="*/ 0 h 141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4729" h="1415845">
                <a:moveTo>
                  <a:pt x="0" y="0"/>
                </a:moveTo>
                <a:lnTo>
                  <a:pt x="641555" y="1415845"/>
                </a:lnTo>
                <a:lnTo>
                  <a:pt x="1334729" y="1415845"/>
                </a:lnTo>
                <a:lnTo>
                  <a:pt x="648929" y="14748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任意多边形: 形状 6"/>
          <p:cNvSpPr/>
          <p:nvPr/>
        </p:nvSpPr>
        <p:spPr>
          <a:xfrm>
            <a:off x="5299075" y="915988"/>
            <a:ext cx="1341438" cy="1414463"/>
          </a:xfrm>
          <a:custGeom>
            <a:avLst/>
            <a:gdLst>
              <a:gd name="connsiteX0" fmla="*/ 0 w 1342103"/>
              <a:gd name="connsiteY0" fmla="*/ 0 h 1415845"/>
              <a:gd name="connsiteX1" fmla="*/ 641555 w 1342103"/>
              <a:gd name="connsiteY1" fmla="*/ 1415845 h 1415845"/>
              <a:gd name="connsiteX2" fmla="*/ 1342103 w 1342103"/>
              <a:gd name="connsiteY2" fmla="*/ 1401097 h 1415845"/>
              <a:gd name="connsiteX3" fmla="*/ 1319981 w 1342103"/>
              <a:gd name="connsiteY3" fmla="*/ 0 h 1415845"/>
              <a:gd name="connsiteX4" fmla="*/ 0 w 1342103"/>
              <a:gd name="connsiteY4" fmla="*/ 0 h 141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2103" h="1415845">
                <a:moveTo>
                  <a:pt x="0" y="0"/>
                </a:moveTo>
                <a:lnTo>
                  <a:pt x="641555" y="1415845"/>
                </a:lnTo>
                <a:lnTo>
                  <a:pt x="1342103" y="1401097"/>
                </a:lnTo>
                <a:lnTo>
                  <a:pt x="1319981" y="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任意多边形: 形状 7"/>
          <p:cNvSpPr/>
          <p:nvPr/>
        </p:nvSpPr>
        <p:spPr>
          <a:xfrm>
            <a:off x="5299075" y="915988"/>
            <a:ext cx="1998663" cy="1422400"/>
          </a:xfrm>
          <a:custGeom>
            <a:avLst/>
            <a:gdLst>
              <a:gd name="connsiteX0" fmla="*/ 0 w 1998406"/>
              <a:gd name="connsiteY0" fmla="*/ 0 h 1423219"/>
              <a:gd name="connsiteX1" fmla="*/ 641555 w 1998406"/>
              <a:gd name="connsiteY1" fmla="*/ 1415845 h 1423219"/>
              <a:gd name="connsiteX2" fmla="*/ 1327355 w 1998406"/>
              <a:gd name="connsiteY2" fmla="*/ 1423219 h 1423219"/>
              <a:gd name="connsiteX3" fmla="*/ 1998406 w 1998406"/>
              <a:gd name="connsiteY3" fmla="*/ 7374 h 1423219"/>
              <a:gd name="connsiteX4" fmla="*/ 0 w 1998406"/>
              <a:gd name="connsiteY4" fmla="*/ 0 h 142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8406" h="1423219">
                <a:moveTo>
                  <a:pt x="0" y="0"/>
                </a:moveTo>
                <a:lnTo>
                  <a:pt x="641555" y="1415845"/>
                </a:lnTo>
                <a:lnTo>
                  <a:pt x="1327355" y="1423219"/>
                </a:lnTo>
                <a:lnTo>
                  <a:pt x="1998406" y="737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任意多边形: 形状 12"/>
          <p:cNvSpPr/>
          <p:nvPr/>
        </p:nvSpPr>
        <p:spPr>
          <a:xfrm>
            <a:off x="5948363" y="908050"/>
            <a:ext cx="692150" cy="1430338"/>
          </a:xfrm>
          <a:custGeom>
            <a:avLst/>
            <a:gdLst>
              <a:gd name="connsiteX0" fmla="*/ 0 w 693174"/>
              <a:gd name="connsiteY0" fmla="*/ 22122 h 1430593"/>
              <a:gd name="connsiteX1" fmla="*/ 14748 w 693174"/>
              <a:gd name="connsiteY1" fmla="*/ 1423219 h 1430593"/>
              <a:gd name="connsiteX2" fmla="*/ 693174 w 693174"/>
              <a:gd name="connsiteY2" fmla="*/ 1430593 h 1430593"/>
              <a:gd name="connsiteX3" fmla="*/ 678426 w 693174"/>
              <a:gd name="connsiteY3" fmla="*/ 0 h 1430593"/>
              <a:gd name="connsiteX4" fmla="*/ 0 w 693174"/>
              <a:gd name="connsiteY4" fmla="*/ 22122 h 143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174" h="1430593">
                <a:moveTo>
                  <a:pt x="0" y="22122"/>
                </a:moveTo>
                <a:lnTo>
                  <a:pt x="14748" y="1423219"/>
                </a:lnTo>
                <a:lnTo>
                  <a:pt x="693174" y="1430593"/>
                </a:lnTo>
                <a:lnTo>
                  <a:pt x="678426" y="0"/>
                </a:lnTo>
                <a:lnTo>
                  <a:pt x="0" y="22122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任意多边形: 形状 13"/>
          <p:cNvSpPr/>
          <p:nvPr/>
        </p:nvSpPr>
        <p:spPr>
          <a:xfrm>
            <a:off x="5948363" y="885825"/>
            <a:ext cx="1341438" cy="1438275"/>
          </a:xfrm>
          <a:custGeom>
            <a:avLst/>
            <a:gdLst>
              <a:gd name="connsiteX0" fmla="*/ 0 w 1342103"/>
              <a:gd name="connsiteY0" fmla="*/ 0 h 1437968"/>
              <a:gd name="connsiteX1" fmla="*/ 14748 w 1342103"/>
              <a:gd name="connsiteY1" fmla="*/ 1437968 h 1437968"/>
              <a:gd name="connsiteX2" fmla="*/ 685800 w 1342103"/>
              <a:gd name="connsiteY2" fmla="*/ 1437968 h 1437968"/>
              <a:gd name="connsiteX3" fmla="*/ 1342103 w 1342103"/>
              <a:gd name="connsiteY3" fmla="*/ 44245 h 1437968"/>
              <a:gd name="connsiteX4" fmla="*/ 0 w 1342103"/>
              <a:gd name="connsiteY4" fmla="*/ 0 h 143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2103" h="1437968">
                <a:moveTo>
                  <a:pt x="0" y="0"/>
                </a:moveTo>
                <a:lnTo>
                  <a:pt x="14748" y="1437968"/>
                </a:lnTo>
                <a:lnTo>
                  <a:pt x="685800" y="1437968"/>
                </a:lnTo>
                <a:lnTo>
                  <a:pt x="1342103" y="44245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任意多边形: 形状 14"/>
          <p:cNvSpPr/>
          <p:nvPr/>
        </p:nvSpPr>
        <p:spPr>
          <a:xfrm>
            <a:off x="5940425" y="893763"/>
            <a:ext cx="1371600" cy="1444625"/>
          </a:xfrm>
          <a:custGeom>
            <a:avLst/>
            <a:gdLst>
              <a:gd name="connsiteX0" fmla="*/ 0 w 1371600"/>
              <a:gd name="connsiteY0" fmla="*/ 22123 h 1445342"/>
              <a:gd name="connsiteX1" fmla="*/ 14748 w 1371600"/>
              <a:gd name="connsiteY1" fmla="*/ 1445342 h 1445342"/>
              <a:gd name="connsiteX2" fmla="*/ 1371600 w 1371600"/>
              <a:gd name="connsiteY2" fmla="*/ 1430594 h 1445342"/>
              <a:gd name="connsiteX3" fmla="*/ 1364226 w 1371600"/>
              <a:gd name="connsiteY3" fmla="*/ 0 h 1445342"/>
              <a:gd name="connsiteX4" fmla="*/ 0 w 1371600"/>
              <a:gd name="connsiteY4" fmla="*/ 22123 h 1445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445342">
                <a:moveTo>
                  <a:pt x="0" y="22123"/>
                </a:moveTo>
                <a:lnTo>
                  <a:pt x="14748" y="1445342"/>
                </a:lnTo>
                <a:lnTo>
                  <a:pt x="1371600" y="1430594"/>
                </a:lnTo>
                <a:lnTo>
                  <a:pt x="1364226" y="0"/>
                </a:lnTo>
                <a:lnTo>
                  <a:pt x="0" y="22123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任意多边形: 形状 15"/>
          <p:cNvSpPr/>
          <p:nvPr/>
        </p:nvSpPr>
        <p:spPr>
          <a:xfrm>
            <a:off x="5948363" y="900113"/>
            <a:ext cx="1982788" cy="1430338"/>
          </a:xfrm>
          <a:custGeom>
            <a:avLst/>
            <a:gdLst>
              <a:gd name="connsiteX0" fmla="*/ 0 w 1983658"/>
              <a:gd name="connsiteY0" fmla="*/ 22123 h 1430594"/>
              <a:gd name="connsiteX1" fmla="*/ 7374 w 1983658"/>
              <a:gd name="connsiteY1" fmla="*/ 1423220 h 1430594"/>
              <a:gd name="connsiteX2" fmla="*/ 1349477 w 1983658"/>
              <a:gd name="connsiteY2" fmla="*/ 1430594 h 1430594"/>
              <a:gd name="connsiteX3" fmla="*/ 1983658 w 1983658"/>
              <a:gd name="connsiteY3" fmla="*/ 0 h 1430594"/>
              <a:gd name="connsiteX4" fmla="*/ 0 w 1983658"/>
              <a:gd name="connsiteY4" fmla="*/ 22123 h 14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3658" h="1430594">
                <a:moveTo>
                  <a:pt x="0" y="22123"/>
                </a:moveTo>
                <a:lnTo>
                  <a:pt x="7374" y="1423220"/>
                </a:lnTo>
                <a:lnTo>
                  <a:pt x="1349477" y="1430594"/>
                </a:lnTo>
                <a:lnTo>
                  <a:pt x="1983658" y="0"/>
                </a:lnTo>
                <a:lnTo>
                  <a:pt x="0" y="22123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任意多边形: 形状 18"/>
          <p:cNvSpPr/>
          <p:nvPr/>
        </p:nvSpPr>
        <p:spPr>
          <a:xfrm>
            <a:off x="6618288" y="893763"/>
            <a:ext cx="693738" cy="1430338"/>
          </a:xfrm>
          <a:custGeom>
            <a:avLst/>
            <a:gdLst>
              <a:gd name="connsiteX0" fmla="*/ 0 w 693174"/>
              <a:gd name="connsiteY0" fmla="*/ 36871 h 1430594"/>
              <a:gd name="connsiteX1" fmla="*/ 14748 w 693174"/>
              <a:gd name="connsiteY1" fmla="*/ 1415845 h 1430594"/>
              <a:gd name="connsiteX2" fmla="*/ 693174 w 693174"/>
              <a:gd name="connsiteY2" fmla="*/ 1430594 h 1430594"/>
              <a:gd name="connsiteX3" fmla="*/ 678425 w 693174"/>
              <a:gd name="connsiteY3" fmla="*/ 0 h 1430594"/>
              <a:gd name="connsiteX4" fmla="*/ 0 w 693174"/>
              <a:gd name="connsiteY4" fmla="*/ 36871 h 14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174" h="1430594">
                <a:moveTo>
                  <a:pt x="0" y="36871"/>
                </a:moveTo>
                <a:lnTo>
                  <a:pt x="14748" y="1415845"/>
                </a:lnTo>
                <a:lnTo>
                  <a:pt x="693174" y="1430594"/>
                </a:lnTo>
                <a:lnTo>
                  <a:pt x="678425" y="0"/>
                </a:lnTo>
                <a:lnTo>
                  <a:pt x="0" y="36871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任意多边形: 形状 19"/>
          <p:cNvSpPr/>
          <p:nvPr/>
        </p:nvSpPr>
        <p:spPr>
          <a:xfrm>
            <a:off x="6634163" y="900113"/>
            <a:ext cx="1296988" cy="1423988"/>
          </a:xfrm>
          <a:custGeom>
            <a:avLst/>
            <a:gdLst>
              <a:gd name="connsiteX0" fmla="*/ 0 w 1297858"/>
              <a:gd name="connsiteY0" fmla="*/ 7375 h 1423220"/>
              <a:gd name="connsiteX1" fmla="*/ 7374 w 1297858"/>
              <a:gd name="connsiteY1" fmla="*/ 1423220 h 1423220"/>
              <a:gd name="connsiteX2" fmla="*/ 678426 w 1297858"/>
              <a:gd name="connsiteY2" fmla="*/ 1415846 h 1423220"/>
              <a:gd name="connsiteX3" fmla="*/ 1297858 w 1297858"/>
              <a:gd name="connsiteY3" fmla="*/ 0 h 1423220"/>
              <a:gd name="connsiteX4" fmla="*/ 0 w 1297858"/>
              <a:gd name="connsiteY4" fmla="*/ 7375 h 14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7858" h="1423220">
                <a:moveTo>
                  <a:pt x="0" y="7375"/>
                </a:moveTo>
                <a:lnTo>
                  <a:pt x="7374" y="1423220"/>
                </a:lnTo>
                <a:lnTo>
                  <a:pt x="678426" y="1415846"/>
                </a:lnTo>
                <a:lnTo>
                  <a:pt x="1297858" y="0"/>
                </a:lnTo>
                <a:lnTo>
                  <a:pt x="0" y="7375"/>
                </a:lnTo>
                <a:close/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任意多边形: 形状 22"/>
          <p:cNvSpPr/>
          <p:nvPr/>
        </p:nvSpPr>
        <p:spPr>
          <a:xfrm>
            <a:off x="5954713" y="908050"/>
            <a:ext cx="1357313" cy="1416050"/>
          </a:xfrm>
          <a:custGeom>
            <a:avLst/>
            <a:gdLst>
              <a:gd name="connsiteX0" fmla="*/ 0 w 1356852"/>
              <a:gd name="connsiteY0" fmla="*/ 7374 h 1415845"/>
              <a:gd name="connsiteX1" fmla="*/ 678426 w 1356852"/>
              <a:gd name="connsiteY1" fmla="*/ 1408471 h 1415845"/>
              <a:gd name="connsiteX2" fmla="*/ 1356852 w 1356852"/>
              <a:gd name="connsiteY2" fmla="*/ 1415845 h 1415845"/>
              <a:gd name="connsiteX3" fmla="*/ 1334729 w 1356852"/>
              <a:gd name="connsiteY3" fmla="*/ 0 h 1415845"/>
              <a:gd name="connsiteX4" fmla="*/ 0 w 1356852"/>
              <a:gd name="connsiteY4" fmla="*/ 7374 h 1415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1415845">
                <a:moveTo>
                  <a:pt x="0" y="7374"/>
                </a:moveTo>
                <a:lnTo>
                  <a:pt x="678426" y="1408471"/>
                </a:lnTo>
                <a:lnTo>
                  <a:pt x="1356852" y="1415845"/>
                </a:lnTo>
                <a:lnTo>
                  <a:pt x="1334729" y="0"/>
                </a:lnTo>
                <a:lnTo>
                  <a:pt x="0" y="7374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任意多边形: 形状 23"/>
          <p:cNvSpPr/>
          <p:nvPr/>
        </p:nvSpPr>
        <p:spPr>
          <a:xfrm>
            <a:off x="5969000" y="908050"/>
            <a:ext cx="1954213" cy="1422400"/>
          </a:xfrm>
          <a:custGeom>
            <a:avLst/>
            <a:gdLst>
              <a:gd name="connsiteX0" fmla="*/ 0 w 1954161"/>
              <a:gd name="connsiteY0" fmla="*/ 7374 h 1423219"/>
              <a:gd name="connsiteX1" fmla="*/ 663677 w 1954161"/>
              <a:gd name="connsiteY1" fmla="*/ 1415845 h 1423219"/>
              <a:gd name="connsiteX2" fmla="*/ 1356851 w 1954161"/>
              <a:gd name="connsiteY2" fmla="*/ 1423219 h 1423219"/>
              <a:gd name="connsiteX3" fmla="*/ 1954161 w 1954161"/>
              <a:gd name="connsiteY3" fmla="*/ 0 h 1423219"/>
              <a:gd name="connsiteX4" fmla="*/ 0 w 1954161"/>
              <a:gd name="connsiteY4" fmla="*/ 7374 h 142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4161" h="1423219">
                <a:moveTo>
                  <a:pt x="0" y="7374"/>
                </a:moveTo>
                <a:lnTo>
                  <a:pt x="663677" y="1415845"/>
                </a:lnTo>
                <a:lnTo>
                  <a:pt x="1356851" y="1423219"/>
                </a:lnTo>
                <a:lnTo>
                  <a:pt x="1954161" y="0"/>
                </a:lnTo>
                <a:lnTo>
                  <a:pt x="0" y="7374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任意多边形: 形状 25"/>
          <p:cNvSpPr/>
          <p:nvPr/>
        </p:nvSpPr>
        <p:spPr>
          <a:xfrm>
            <a:off x="6648450" y="908050"/>
            <a:ext cx="1274763" cy="1408113"/>
          </a:xfrm>
          <a:custGeom>
            <a:avLst/>
            <a:gdLst>
              <a:gd name="connsiteX0" fmla="*/ 648929 w 1275736"/>
              <a:gd name="connsiteY0" fmla="*/ 0 h 1408471"/>
              <a:gd name="connsiteX1" fmla="*/ 0 w 1275736"/>
              <a:gd name="connsiteY1" fmla="*/ 1408471 h 1408471"/>
              <a:gd name="connsiteX2" fmla="*/ 671052 w 1275736"/>
              <a:gd name="connsiteY2" fmla="*/ 1408471 h 1408471"/>
              <a:gd name="connsiteX3" fmla="*/ 1275736 w 1275736"/>
              <a:gd name="connsiteY3" fmla="*/ 0 h 1408471"/>
              <a:gd name="connsiteX4" fmla="*/ 648929 w 1275736"/>
              <a:gd name="connsiteY4" fmla="*/ 0 h 1408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5736" h="1408471">
                <a:moveTo>
                  <a:pt x="648929" y="0"/>
                </a:moveTo>
                <a:lnTo>
                  <a:pt x="0" y="1408471"/>
                </a:lnTo>
                <a:lnTo>
                  <a:pt x="671052" y="1408471"/>
                </a:lnTo>
                <a:lnTo>
                  <a:pt x="1275736" y="0"/>
                </a:lnTo>
                <a:lnTo>
                  <a:pt x="648929" y="0"/>
                </a:lnTo>
                <a:close/>
              </a:path>
            </a:pathLst>
          </a:custGeom>
          <a:noFill/>
          <a:ln w="28575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任意多边形: 形状 9"/>
          <p:cNvSpPr/>
          <p:nvPr/>
        </p:nvSpPr>
        <p:spPr>
          <a:xfrm>
            <a:off x="5290820" y="889318"/>
            <a:ext cx="2640013" cy="1438275"/>
          </a:xfrm>
          <a:custGeom>
            <a:avLst/>
            <a:gdLst>
              <a:gd name="connsiteX0" fmla="*/ 0 w 2639962"/>
              <a:gd name="connsiteY0" fmla="*/ 14749 h 1437968"/>
              <a:gd name="connsiteX1" fmla="*/ 648929 w 2639962"/>
              <a:gd name="connsiteY1" fmla="*/ 1437968 h 1437968"/>
              <a:gd name="connsiteX2" fmla="*/ 2013155 w 2639962"/>
              <a:gd name="connsiteY2" fmla="*/ 1437968 h 1437968"/>
              <a:gd name="connsiteX3" fmla="*/ 2639962 w 2639962"/>
              <a:gd name="connsiteY3" fmla="*/ 0 h 1437968"/>
              <a:gd name="connsiteX4" fmla="*/ 0 w 2639962"/>
              <a:gd name="connsiteY4" fmla="*/ 14749 h 143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9962" h="1437968">
                <a:moveTo>
                  <a:pt x="0" y="14749"/>
                </a:moveTo>
                <a:lnTo>
                  <a:pt x="648929" y="1437968"/>
                </a:lnTo>
                <a:lnTo>
                  <a:pt x="2013155" y="1437968"/>
                </a:lnTo>
                <a:lnTo>
                  <a:pt x="2639962" y="0"/>
                </a:lnTo>
                <a:lnTo>
                  <a:pt x="0" y="14749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任意多边形: 形状 8"/>
          <p:cNvSpPr/>
          <p:nvPr/>
        </p:nvSpPr>
        <p:spPr>
          <a:xfrm>
            <a:off x="5299075" y="915988"/>
            <a:ext cx="2027238" cy="1422400"/>
          </a:xfrm>
          <a:custGeom>
            <a:avLst/>
            <a:gdLst>
              <a:gd name="connsiteX0" fmla="*/ 0 w 2027903"/>
              <a:gd name="connsiteY0" fmla="*/ 7374 h 1423219"/>
              <a:gd name="connsiteX1" fmla="*/ 641555 w 2027903"/>
              <a:gd name="connsiteY1" fmla="*/ 1423219 h 1423219"/>
              <a:gd name="connsiteX2" fmla="*/ 2027903 w 2027903"/>
              <a:gd name="connsiteY2" fmla="*/ 1408471 h 1423219"/>
              <a:gd name="connsiteX3" fmla="*/ 1998406 w 2027903"/>
              <a:gd name="connsiteY3" fmla="*/ 0 h 1423219"/>
              <a:gd name="connsiteX4" fmla="*/ 0 w 2027903"/>
              <a:gd name="connsiteY4" fmla="*/ 7374 h 142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7903" h="1423219">
                <a:moveTo>
                  <a:pt x="0" y="7374"/>
                </a:moveTo>
                <a:lnTo>
                  <a:pt x="641555" y="1423219"/>
                </a:lnTo>
                <a:lnTo>
                  <a:pt x="2027903" y="1408471"/>
                </a:lnTo>
                <a:lnTo>
                  <a:pt x="1998406" y="0"/>
                </a:lnTo>
                <a:lnTo>
                  <a:pt x="0" y="7374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846003" y="3066733"/>
            <a:ext cx="179260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＝</a:t>
            </a:r>
            <a:r>
              <a:rPr kumimoji="0" lang="en-US" altLang="zh-CN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（个）</a:t>
            </a:r>
            <a:endParaRPr kumimoji="0" lang="zh-CN" altLang="en-US" sz="2800" b="1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9" grpId="0"/>
      <p:bldP spid="10" grpId="0"/>
      <p:bldP spid="11" grpId="0"/>
      <p:bldP spid="12" grpId="0"/>
      <p:bldP spid="17" grpId="0"/>
      <p:bldP spid="18" grpId="0"/>
      <p:bldP spid="19" grpId="0"/>
      <p:bldP spid="7" grpId="0"/>
      <p:bldP spid="16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6200" y="209550"/>
            <a:ext cx="2052320" cy="453390"/>
            <a:chOff x="120" y="200"/>
            <a:chExt cx="3232" cy="714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课堂小结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73530" y="649605"/>
            <a:ext cx="6426200" cy="3941445"/>
            <a:chOff x="2478" y="1023"/>
            <a:chExt cx="10120" cy="6207"/>
          </a:xfrm>
        </p:grpSpPr>
        <p:pic>
          <p:nvPicPr>
            <p:cNvPr id="46085" name="图片 8" descr="老师3 拷贝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10090" y="3148"/>
              <a:ext cx="2508" cy="40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椭圆形标注 9"/>
            <p:cNvSpPr/>
            <p:nvPr/>
          </p:nvSpPr>
          <p:spPr>
            <a:xfrm>
              <a:off x="2478" y="1023"/>
              <a:ext cx="7508" cy="3928"/>
            </a:xfrm>
            <a:prstGeom prst="wedgeEllipseCallout">
              <a:avLst>
                <a:gd name="adj1" fmla="val 51096"/>
                <a:gd name="adj2" fmla="val 39843"/>
              </a:avLst>
            </a:prstGeom>
            <a:noFill/>
            <a:ln w="19050" cap="flat" cmpd="sng" algn="ctr">
              <a:solidFill>
                <a:srgbClr val="009FDC"/>
              </a:solidFill>
              <a:prstDash val="solid"/>
            </a:ln>
            <a:effectLst/>
          </p:spPr>
          <p:style>
            <a:lnRef idx="2">
              <a:srgbClr val="BBE0E3">
                <a:shade val="50000"/>
              </a:srgbClr>
            </a:lnRef>
            <a:fillRef idx="1">
              <a:srgbClr val="BBE0E3"/>
            </a:fillRef>
            <a:effectRef idx="0">
              <a:srgbClr val="BBE0E3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46087" name="文本框 10"/>
          <p:cNvSpPr txBox="1"/>
          <p:nvPr/>
        </p:nvSpPr>
        <p:spPr>
          <a:xfrm>
            <a:off x="1895475" y="1263650"/>
            <a:ext cx="4778375" cy="1322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通过这节课的学习，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你有什么收获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608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252200" y="12026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200" y="127000"/>
            <a:ext cx="2052955" cy="454025"/>
            <a:chOff x="120" y="20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复习导入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3880" y="831215"/>
            <a:ext cx="617093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说一说：</a:t>
            </a:r>
            <a:r>
              <a:rPr lang="zh-CN" altLang="en-US" sz="2800" b="1" smtClean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我们已经学过哪些图形？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80794" y="2029023"/>
            <a:ext cx="1475051" cy="1651220"/>
            <a:chOff x="680794" y="1888869"/>
            <a:chExt cx="1475051" cy="1651220"/>
          </a:xfrm>
        </p:grpSpPr>
        <p:sp>
          <p:nvSpPr>
            <p:cNvPr id="3" name="矩形 2"/>
            <p:cNvSpPr/>
            <p:nvPr/>
          </p:nvSpPr>
          <p:spPr>
            <a:xfrm>
              <a:off x="680794" y="1888869"/>
              <a:ext cx="1404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" name="TextBox 4"/>
            <p:cNvSpPr txBox="1"/>
            <p:nvPr/>
          </p:nvSpPr>
          <p:spPr>
            <a:xfrm>
              <a:off x="724927" y="3018119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长方形</a:t>
              </a:r>
              <a:endPara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85651" y="2029010"/>
            <a:ext cx="1430918" cy="1656805"/>
            <a:chOff x="2385651" y="1888856"/>
            <a:chExt cx="1430918" cy="1656805"/>
          </a:xfrm>
        </p:grpSpPr>
        <p:sp>
          <p:nvSpPr>
            <p:cNvPr id="8" name="矩形 7"/>
            <p:cNvSpPr/>
            <p:nvPr/>
          </p:nvSpPr>
          <p:spPr>
            <a:xfrm>
              <a:off x="2529635" y="1888856"/>
              <a:ext cx="936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" name="TextBox 4"/>
            <p:cNvSpPr txBox="1"/>
            <p:nvPr/>
          </p:nvSpPr>
          <p:spPr>
            <a:xfrm>
              <a:off x="2385651" y="3023691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正方形</a:t>
              </a:r>
              <a:endPara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804454" y="2035697"/>
            <a:ext cx="2055732" cy="1655690"/>
            <a:chOff x="3804454" y="1895543"/>
            <a:chExt cx="2055732" cy="1655690"/>
          </a:xfrm>
        </p:grpSpPr>
        <p:sp>
          <p:nvSpPr>
            <p:cNvPr id="10" name="平行四边形 9"/>
            <p:cNvSpPr/>
            <p:nvPr/>
          </p:nvSpPr>
          <p:spPr>
            <a:xfrm>
              <a:off x="4091439" y="1895543"/>
              <a:ext cx="1489804" cy="914401"/>
            </a:xfrm>
            <a:prstGeom prst="parallelogram">
              <a:avLst>
                <a:gd name="adj" fmla="val 301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8" name="TextBox 4"/>
            <p:cNvSpPr txBox="1"/>
            <p:nvPr/>
          </p:nvSpPr>
          <p:spPr>
            <a:xfrm>
              <a:off x="3804454" y="3029263"/>
              <a:ext cx="2055732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平行四边形</a:t>
              </a:r>
              <a:endPara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15224" y="2029024"/>
            <a:ext cx="1430918" cy="1655681"/>
            <a:chOff x="5915224" y="1888870"/>
            <a:chExt cx="1430918" cy="1655681"/>
          </a:xfrm>
        </p:grpSpPr>
        <p:sp>
          <p:nvSpPr>
            <p:cNvPr id="11" name="等腰三角形 10"/>
            <p:cNvSpPr/>
            <p:nvPr/>
          </p:nvSpPr>
          <p:spPr>
            <a:xfrm>
              <a:off x="6073751" y="1888870"/>
              <a:ext cx="874354" cy="94109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9" name="TextBox 4"/>
            <p:cNvSpPr txBox="1"/>
            <p:nvPr/>
          </p:nvSpPr>
          <p:spPr>
            <a:xfrm>
              <a:off x="5915224" y="3022581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三角形</a:t>
              </a:r>
              <a:endPara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361921" y="1948931"/>
            <a:ext cx="1080000" cy="1735772"/>
            <a:chOff x="7361921" y="1808777"/>
            <a:chExt cx="1080000" cy="1735772"/>
          </a:xfrm>
        </p:grpSpPr>
        <p:sp>
          <p:nvSpPr>
            <p:cNvPr id="12" name="椭圆 11"/>
            <p:cNvSpPr/>
            <p:nvPr/>
          </p:nvSpPr>
          <p:spPr>
            <a:xfrm>
              <a:off x="7361921" y="1808777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7723978" y="3022579"/>
              <a:ext cx="599049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圆</a:t>
              </a:r>
              <a:endPara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934138" y="252446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000" y="133033"/>
            <a:ext cx="1306513" cy="398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3335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6387" name="图片 19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304800" y="766445"/>
            <a:ext cx="699770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12"/>
          <p:cNvSpPr/>
          <p:nvPr/>
        </p:nvSpPr>
        <p:spPr>
          <a:xfrm>
            <a:off x="1219200" y="742950"/>
            <a:ext cx="7604760" cy="60769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你见过下面这样的图形吗？它们有什么共同点？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695325" y="1854200"/>
            <a:ext cx="1654810" cy="2039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梯形 10"/>
          <p:cNvSpPr/>
          <p:nvPr/>
        </p:nvSpPr>
        <p:spPr>
          <a:xfrm>
            <a:off x="1017270" y="2553970"/>
            <a:ext cx="984250" cy="308610"/>
          </a:xfrm>
          <a:prstGeom prst="trapezoid">
            <a:avLst>
              <a:gd name="adj" fmla="val 14455"/>
            </a:avLst>
          </a:pr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3031863" y="2082605"/>
            <a:ext cx="2784475" cy="1610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梯形 14"/>
          <p:cNvSpPr/>
          <p:nvPr/>
        </p:nvSpPr>
        <p:spPr>
          <a:xfrm>
            <a:off x="3053715" y="3188970"/>
            <a:ext cx="1498600" cy="462280"/>
          </a:xfrm>
          <a:custGeom>
            <a:avLst/>
            <a:gdLst>
              <a:gd name="connsiteX0" fmla="*/ 0 w 1233886"/>
              <a:gd name="connsiteY0" fmla="*/ 424655 h 424655"/>
              <a:gd name="connsiteX1" fmla="*/ 434422 w 1233886"/>
              <a:gd name="connsiteY1" fmla="*/ 0 h 424655"/>
              <a:gd name="connsiteX2" fmla="*/ 799464 w 1233886"/>
              <a:gd name="connsiteY2" fmla="*/ 0 h 424655"/>
              <a:gd name="connsiteX3" fmla="*/ 1233886 w 1233886"/>
              <a:gd name="connsiteY3" fmla="*/ 424655 h 424655"/>
              <a:gd name="connsiteX4" fmla="*/ 0 w 1233886"/>
              <a:gd name="connsiteY4" fmla="*/ 424655 h 424655"/>
              <a:gd name="connsiteX0-1" fmla="*/ 0 w 1233886"/>
              <a:gd name="connsiteY0-2" fmla="*/ 424655 h 424655"/>
              <a:gd name="connsiteX1-3" fmla="*/ 434422 w 1233886"/>
              <a:gd name="connsiteY1-4" fmla="*/ 0 h 424655"/>
              <a:gd name="connsiteX2-5" fmla="*/ 737551 w 1233886"/>
              <a:gd name="connsiteY2-6" fmla="*/ 0 h 424655"/>
              <a:gd name="connsiteX3-7" fmla="*/ 1233886 w 1233886"/>
              <a:gd name="connsiteY3-8" fmla="*/ 424655 h 424655"/>
              <a:gd name="connsiteX4-9" fmla="*/ 0 w 1233886"/>
              <a:gd name="connsiteY4-10" fmla="*/ 424655 h 424655"/>
              <a:gd name="connsiteX0-11" fmla="*/ 0 w 1233886"/>
              <a:gd name="connsiteY0-12" fmla="*/ 424655 h 424655"/>
              <a:gd name="connsiteX1-13" fmla="*/ 434422 w 1233886"/>
              <a:gd name="connsiteY1-14" fmla="*/ 0 h 424655"/>
              <a:gd name="connsiteX2-15" fmla="*/ 737551 w 1233886"/>
              <a:gd name="connsiteY2-16" fmla="*/ 0 h 424655"/>
              <a:gd name="connsiteX3-17" fmla="*/ 1233886 w 1233886"/>
              <a:gd name="connsiteY3-18" fmla="*/ 424655 h 424655"/>
              <a:gd name="connsiteX4-19" fmla="*/ 0 w 1233886"/>
              <a:gd name="connsiteY4-20" fmla="*/ 424655 h 4246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33886" h="424654">
                <a:moveTo>
                  <a:pt x="0" y="424655"/>
                </a:moveTo>
                <a:lnTo>
                  <a:pt x="434422" y="0"/>
                </a:lnTo>
                <a:lnTo>
                  <a:pt x="737551" y="0"/>
                </a:lnTo>
                <a:lnTo>
                  <a:pt x="1233886" y="424655"/>
                </a:lnTo>
                <a:lnTo>
                  <a:pt x="0" y="424655"/>
                </a:lnTo>
                <a:close/>
              </a:path>
            </a:pathLst>
          </a:cu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7" cstate="email"/>
          <a:stretch>
            <a:fillRect/>
          </a:stretch>
        </p:blipFill>
        <p:spPr bwMode="auto">
          <a:xfrm>
            <a:off x="6188075" y="1981200"/>
            <a:ext cx="2103120" cy="18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梯形 15"/>
          <p:cNvSpPr/>
          <p:nvPr/>
        </p:nvSpPr>
        <p:spPr>
          <a:xfrm rot="567708">
            <a:off x="6295390" y="3006725"/>
            <a:ext cx="1537335" cy="741045"/>
          </a:xfrm>
          <a:custGeom>
            <a:avLst/>
            <a:gdLst>
              <a:gd name="connsiteX0" fmla="*/ 0 w 1425097"/>
              <a:gd name="connsiteY0" fmla="*/ 680399 h 680399"/>
              <a:gd name="connsiteX1" fmla="*/ 75558 w 1425097"/>
              <a:gd name="connsiteY1" fmla="*/ 0 h 680399"/>
              <a:gd name="connsiteX2" fmla="*/ 1349539 w 1425097"/>
              <a:gd name="connsiteY2" fmla="*/ 0 h 680399"/>
              <a:gd name="connsiteX3" fmla="*/ 1425097 w 1425097"/>
              <a:gd name="connsiteY3" fmla="*/ 680399 h 680399"/>
              <a:gd name="connsiteX4" fmla="*/ 0 w 1425097"/>
              <a:gd name="connsiteY4" fmla="*/ 680399 h 680399"/>
              <a:gd name="connsiteX0-1" fmla="*/ 0 w 1425097"/>
              <a:gd name="connsiteY0-2" fmla="*/ 680399 h 680399"/>
              <a:gd name="connsiteX1-3" fmla="*/ 75558 w 1425097"/>
              <a:gd name="connsiteY1-4" fmla="*/ 0 h 680399"/>
              <a:gd name="connsiteX2-5" fmla="*/ 1301388 w 1425097"/>
              <a:gd name="connsiteY2-6" fmla="*/ 782 h 680399"/>
              <a:gd name="connsiteX3-7" fmla="*/ 1425097 w 1425097"/>
              <a:gd name="connsiteY3-8" fmla="*/ 680399 h 680399"/>
              <a:gd name="connsiteX4-9" fmla="*/ 0 w 1425097"/>
              <a:gd name="connsiteY4-10" fmla="*/ 680399 h 680399"/>
              <a:gd name="connsiteX0-11" fmla="*/ 0 w 1425097"/>
              <a:gd name="connsiteY0-12" fmla="*/ 684706 h 684706"/>
              <a:gd name="connsiteX1-13" fmla="*/ 75558 w 1425097"/>
              <a:gd name="connsiteY1-14" fmla="*/ 4307 h 684706"/>
              <a:gd name="connsiteX2-15" fmla="*/ 1302955 w 1425097"/>
              <a:gd name="connsiteY2-16" fmla="*/ 0 h 684706"/>
              <a:gd name="connsiteX3-17" fmla="*/ 1425097 w 1425097"/>
              <a:gd name="connsiteY3-18" fmla="*/ 684706 h 684706"/>
              <a:gd name="connsiteX4-19" fmla="*/ 0 w 1425097"/>
              <a:gd name="connsiteY4-20" fmla="*/ 684706 h 684706"/>
              <a:gd name="connsiteX0-21" fmla="*/ 0 w 1425097"/>
              <a:gd name="connsiteY0-22" fmla="*/ 686273 h 686273"/>
              <a:gd name="connsiteX1-23" fmla="*/ 75558 w 1425097"/>
              <a:gd name="connsiteY1-24" fmla="*/ 5874 h 686273"/>
              <a:gd name="connsiteX2-25" fmla="*/ 1283123 w 1425097"/>
              <a:gd name="connsiteY2-26" fmla="*/ 0 h 686273"/>
              <a:gd name="connsiteX3-27" fmla="*/ 1425097 w 1425097"/>
              <a:gd name="connsiteY3-28" fmla="*/ 686273 h 686273"/>
              <a:gd name="connsiteX4-29" fmla="*/ 0 w 1425097"/>
              <a:gd name="connsiteY4-30" fmla="*/ 686273 h 686273"/>
              <a:gd name="connsiteX0-31" fmla="*/ 0 w 1425097"/>
              <a:gd name="connsiteY0-32" fmla="*/ 687056 h 687056"/>
              <a:gd name="connsiteX1-33" fmla="*/ 75558 w 1425097"/>
              <a:gd name="connsiteY1-34" fmla="*/ 6657 h 687056"/>
              <a:gd name="connsiteX2-35" fmla="*/ 1287883 w 1425097"/>
              <a:gd name="connsiteY2-36" fmla="*/ 0 h 687056"/>
              <a:gd name="connsiteX3-37" fmla="*/ 1425097 w 1425097"/>
              <a:gd name="connsiteY3-38" fmla="*/ 687056 h 687056"/>
              <a:gd name="connsiteX4-39" fmla="*/ 0 w 1425097"/>
              <a:gd name="connsiteY4-40" fmla="*/ 687056 h 687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25097" h="687056">
                <a:moveTo>
                  <a:pt x="0" y="687056"/>
                </a:moveTo>
                <a:lnTo>
                  <a:pt x="75558" y="6657"/>
                </a:lnTo>
                <a:lnTo>
                  <a:pt x="1287883" y="0"/>
                </a:lnTo>
                <a:lnTo>
                  <a:pt x="1425097" y="687056"/>
                </a:lnTo>
                <a:lnTo>
                  <a:pt x="0" y="687056"/>
                </a:lnTo>
                <a:close/>
              </a:path>
            </a:pathLst>
          </a:cu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" name="文本框 31"/>
          <p:cNvSpPr txBox="1"/>
          <p:nvPr/>
        </p:nvSpPr>
        <p:spPr>
          <a:xfrm rot="1302608">
            <a:off x="881063" y="3449320"/>
            <a:ext cx="309880" cy="245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000">
              <a:solidFill>
                <a:srgbClr val="E6E6E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223" name="文本框 32"/>
          <p:cNvSpPr txBox="1"/>
          <p:nvPr/>
        </p:nvSpPr>
        <p:spPr>
          <a:xfrm rot="1302608">
            <a:off x="2499043" y="3449320"/>
            <a:ext cx="309880" cy="245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000">
              <a:solidFill>
                <a:srgbClr val="E6E6E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5345" y="1311275"/>
            <a:ext cx="1306195" cy="2338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梯形 11"/>
          <p:cNvSpPr/>
          <p:nvPr/>
        </p:nvSpPr>
        <p:spPr>
          <a:xfrm>
            <a:off x="998220" y="2826385"/>
            <a:ext cx="990600" cy="409575"/>
          </a:xfrm>
          <a:prstGeom prst="trapezoid">
            <a:avLst>
              <a:gd name="adj" fmla="val 14455"/>
            </a:avLst>
          </a:pr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37535" y="1234440"/>
            <a:ext cx="2639695" cy="1671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梯形 14"/>
          <p:cNvSpPr/>
          <p:nvPr/>
        </p:nvSpPr>
        <p:spPr>
          <a:xfrm>
            <a:off x="3194685" y="2406015"/>
            <a:ext cx="1316990" cy="410210"/>
          </a:xfrm>
          <a:custGeom>
            <a:avLst/>
            <a:gdLst>
              <a:gd name="connsiteX0" fmla="*/ 0 w 1233886"/>
              <a:gd name="connsiteY0" fmla="*/ 424655 h 424655"/>
              <a:gd name="connsiteX1" fmla="*/ 434422 w 1233886"/>
              <a:gd name="connsiteY1" fmla="*/ 0 h 424655"/>
              <a:gd name="connsiteX2" fmla="*/ 799464 w 1233886"/>
              <a:gd name="connsiteY2" fmla="*/ 0 h 424655"/>
              <a:gd name="connsiteX3" fmla="*/ 1233886 w 1233886"/>
              <a:gd name="connsiteY3" fmla="*/ 424655 h 424655"/>
              <a:gd name="connsiteX4" fmla="*/ 0 w 1233886"/>
              <a:gd name="connsiteY4" fmla="*/ 424655 h 424655"/>
              <a:gd name="connsiteX0-1" fmla="*/ 0 w 1233886"/>
              <a:gd name="connsiteY0-2" fmla="*/ 424655 h 424655"/>
              <a:gd name="connsiteX1-3" fmla="*/ 434422 w 1233886"/>
              <a:gd name="connsiteY1-4" fmla="*/ 0 h 424655"/>
              <a:gd name="connsiteX2-5" fmla="*/ 737551 w 1233886"/>
              <a:gd name="connsiteY2-6" fmla="*/ 0 h 424655"/>
              <a:gd name="connsiteX3-7" fmla="*/ 1233886 w 1233886"/>
              <a:gd name="connsiteY3-8" fmla="*/ 424655 h 424655"/>
              <a:gd name="connsiteX4-9" fmla="*/ 0 w 1233886"/>
              <a:gd name="connsiteY4-10" fmla="*/ 424655 h 424655"/>
              <a:gd name="connsiteX0-11" fmla="*/ 0 w 1233886"/>
              <a:gd name="connsiteY0-12" fmla="*/ 424655 h 424655"/>
              <a:gd name="connsiteX1-13" fmla="*/ 434422 w 1233886"/>
              <a:gd name="connsiteY1-14" fmla="*/ 0 h 424655"/>
              <a:gd name="connsiteX2-15" fmla="*/ 737551 w 1233886"/>
              <a:gd name="connsiteY2-16" fmla="*/ 0 h 424655"/>
              <a:gd name="connsiteX3-17" fmla="*/ 1233886 w 1233886"/>
              <a:gd name="connsiteY3-18" fmla="*/ 424655 h 424655"/>
              <a:gd name="connsiteX4-19" fmla="*/ 0 w 1233886"/>
              <a:gd name="connsiteY4-20" fmla="*/ 424655 h 4246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33886" h="424654">
                <a:moveTo>
                  <a:pt x="0" y="424655"/>
                </a:moveTo>
                <a:lnTo>
                  <a:pt x="434422" y="0"/>
                </a:lnTo>
                <a:lnTo>
                  <a:pt x="737551" y="0"/>
                </a:lnTo>
                <a:lnTo>
                  <a:pt x="1233886" y="424655"/>
                </a:lnTo>
                <a:lnTo>
                  <a:pt x="0" y="424655"/>
                </a:lnTo>
                <a:close/>
              </a:path>
            </a:pathLst>
          </a:cu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30925" y="1939290"/>
            <a:ext cx="1806575" cy="1695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梯形 15"/>
          <p:cNvSpPr/>
          <p:nvPr/>
        </p:nvSpPr>
        <p:spPr>
          <a:xfrm rot="567708">
            <a:off x="6218555" y="2858770"/>
            <a:ext cx="1288415" cy="675005"/>
          </a:xfrm>
          <a:custGeom>
            <a:avLst/>
            <a:gdLst>
              <a:gd name="connsiteX0" fmla="*/ 0 w 1425097"/>
              <a:gd name="connsiteY0" fmla="*/ 680399 h 680399"/>
              <a:gd name="connsiteX1" fmla="*/ 75558 w 1425097"/>
              <a:gd name="connsiteY1" fmla="*/ 0 h 680399"/>
              <a:gd name="connsiteX2" fmla="*/ 1349539 w 1425097"/>
              <a:gd name="connsiteY2" fmla="*/ 0 h 680399"/>
              <a:gd name="connsiteX3" fmla="*/ 1425097 w 1425097"/>
              <a:gd name="connsiteY3" fmla="*/ 680399 h 680399"/>
              <a:gd name="connsiteX4" fmla="*/ 0 w 1425097"/>
              <a:gd name="connsiteY4" fmla="*/ 680399 h 680399"/>
              <a:gd name="connsiteX0-1" fmla="*/ 0 w 1425097"/>
              <a:gd name="connsiteY0-2" fmla="*/ 680399 h 680399"/>
              <a:gd name="connsiteX1-3" fmla="*/ 75558 w 1425097"/>
              <a:gd name="connsiteY1-4" fmla="*/ 0 h 680399"/>
              <a:gd name="connsiteX2-5" fmla="*/ 1301388 w 1425097"/>
              <a:gd name="connsiteY2-6" fmla="*/ 782 h 680399"/>
              <a:gd name="connsiteX3-7" fmla="*/ 1425097 w 1425097"/>
              <a:gd name="connsiteY3-8" fmla="*/ 680399 h 680399"/>
              <a:gd name="connsiteX4-9" fmla="*/ 0 w 1425097"/>
              <a:gd name="connsiteY4-10" fmla="*/ 680399 h 680399"/>
              <a:gd name="connsiteX0-11" fmla="*/ 0 w 1425097"/>
              <a:gd name="connsiteY0-12" fmla="*/ 684706 h 684706"/>
              <a:gd name="connsiteX1-13" fmla="*/ 75558 w 1425097"/>
              <a:gd name="connsiteY1-14" fmla="*/ 4307 h 684706"/>
              <a:gd name="connsiteX2-15" fmla="*/ 1302955 w 1425097"/>
              <a:gd name="connsiteY2-16" fmla="*/ 0 h 684706"/>
              <a:gd name="connsiteX3-17" fmla="*/ 1425097 w 1425097"/>
              <a:gd name="connsiteY3-18" fmla="*/ 684706 h 684706"/>
              <a:gd name="connsiteX4-19" fmla="*/ 0 w 1425097"/>
              <a:gd name="connsiteY4-20" fmla="*/ 684706 h 684706"/>
              <a:gd name="connsiteX0-21" fmla="*/ 0 w 1425097"/>
              <a:gd name="connsiteY0-22" fmla="*/ 686273 h 686273"/>
              <a:gd name="connsiteX1-23" fmla="*/ 75558 w 1425097"/>
              <a:gd name="connsiteY1-24" fmla="*/ 5874 h 686273"/>
              <a:gd name="connsiteX2-25" fmla="*/ 1283123 w 1425097"/>
              <a:gd name="connsiteY2-26" fmla="*/ 0 h 686273"/>
              <a:gd name="connsiteX3-27" fmla="*/ 1425097 w 1425097"/>
              <a:gd name="connsiteY3-28" fmla="*/ 686273 h 686273"/>
              <a:gd name="connsiteX4-29" fmla="*/ 0 w 1425097"/>
              <a:gd name="connsiteY4-30" fmla="*/ 686273 h 686273"/>
              <a:gd name="connsiteX0-31" fmla="*/ 0 w 1425097"/>
              <a:gd name="connsiteY0-32" fmla="*/ 687056 h 687056"/>
              <a:gd name="connsiteX1-33" fmla="*/ 75558 w 1425097"/>
              <a:gd name="connsiteY1-34" fmla="*/ 6657 h 687056"/>
              <a:gd name="connsiteX2-35" fmla="*/ 1287883 w 1425097"/>
              <a:gd name="connsiteY2-36" fmla="*/ 0 h 687056"/>
              <a:gd name="connsiteX3-37" fmla="*/ 1425097 w 1425097"/>
              <a:gd name="connsiteY3-38" fmla="*/ 687056 h 687056"/>
              <a:gd name="connsiteX4-39" fmla="*/ 0 w 1425097"/>
              <a:gd name="connsiteY4-40" fmla="*/ 687056 h 687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25097" h="687056">
                <a:moveTo>
                  <a:pt x="0" y="687056"/>
                </a:moveTo>
                <a:lnTo>
                  <a:pt x="75558" y="6657"/>
                </a:lnTo>
                <a:lnTo>
                  <a:pt x="1287883" y="0"/>
                </a:lnTo>
                <a:lnTo>
                  <a:pt x="1425097" y="687056"/>
                </a:lnTo>
                <a:lnTo>
                  <a:pt x="0" y="687056"/>
                </a:lnTo>
                <a:close/>
              </a:path>
            </a:pathLst>
          </a:custGeom>
          <a:noFill/>
          <a:ln w="38100">
            <a:solidFill>
              <a:srgbClr val="E81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42" name="矩形 27"/>
          <p:cNvSpPr/>
          <p:nvPr/>
        </p:nvSpPr>
        <p:spPr>
          <a:xfrm>
            <a:off x="694055" y="1997710"/>
            <a:ext cx="285750" cy="251968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eaLnBrk="1" hangingPunct="1"/>
            <a:endParaRPr lang="zh-CN" altLang="en-US" sz="20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31" name="Picture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42023" y="3139123"/>
            <a:ext cx="2159000" cy="1485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1712418" y="370523"/>
            <a:ext cx="6048236" cy="794952"/>
            <a:chOff x="1701623" y="454343"/>
            <a:chExt cx="6048236" cy="794952"/>
          </a:xfrm>
        </p:grpSpPr>
        <p:sp>
          <p:nvSpPr>
            <p:cNvPr id="8241" name="AutoShape 27"/>
            <p:cNvSpPr/>
            <p:nvPr/>
          </p:nvSpPr>
          <p:spPr>
            <a:xfrm>
              <a:off x="2503171" y="454343"/>
              <a:ext cx="5246688" cy="578434"/>
            </a:xfrm>
            <a:prstGeom prst="wedgeRoundRectCallout">
              <a:avLst>
                <a:gd name="adj1" fmla="val -54009"/>
                <a:gd name="adj2" fmla="val 24139"/>
                <a:gd name="adj3" fmla="val 16667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通过观察图形，你有什么发现？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56" name="Picture 2" descr="C:\Users\admin\Desktop\新画人物图\老师8 拷贝.png老师8 拷贝"/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1701623" y="454910"/>
              <a:ext cx="618844" cy="794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Rectangle 2"/>
          <p:cNvSpPr/>
          <p:nvPr/>
        </p:nvSpPr>
        <p:spPr>
          <a:xfrm>
            <a:off x="1371600" y="4095433"/>
            <a:ext cx="7216775" cy="6477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DEBDF">
                    <a:alpha val="69803"/>
                  </a:srgbClr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只有一组对边平行的四边形叫做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764 -0.083333 E" pathEditMode="relative" ptsTypes="">
                                      <p:cBhvr>
                                        <p:cTn id="2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2" grpId="1" animBg="1"/>
      <p:bldP spid="8242" grpId="2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3464" y="57149"/>
            <a:ext cx="6193790" cy="1045845"/>
            <a:chOff x="346774" y="1183004"/>
            <a:chExt cx="6193790" cy="1045845"/>
          </a:xfrm>
        </p:grpSpPr>
        <p:sp>
          <p:nvSpPr>
            <p:cNvPr id="9259" name="AutoShape 27"/>
            <p:cNvSpPr/>
            <p:nvPr/>
          </p:nvSpPr>
          <p:spPr>
            <a:xfrm>
              <a:off x="1261174" y="1494154"/>
              <a:ext cx="5279390" cy="546100"/>
            </a:xfrm>
            <a:prstGeom prst="wedgeRoundRectCallout">
              <a:avLst>
                <a:gd name="adj1" fmla="val -55641"/>
                <a:gd name="adj2" fmla="val 33488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 cap="flat" cmpd="sng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algn="just" eaLnBrk="1" hangingPunct="1">
                <a:lnSpc>
                  <a:spcPct val="90000"/>
                </a:lnSpc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看图，说一说梯形各部分的名称。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57" name="Picture 2" descr="C:\Users\admin\Desktop\新画人物图\兔子1 拷贝.png兔子1 拷贝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6774" y="1183004"/>
              <a:ext cx="811530" cy="1045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253" name="Picture 2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488" y="1650683"/>
            <a:ext cx="3173412" cy="147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15"/>
          <p:cNvSpPr txBox="1"/>
          <p:nvPr/>
        </p:nvSpPr>
        <p:spPr>
          <a:xfrm>
            <a:off x="2039938" y="2166620"/>
            <a:ext cx="628650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高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63" name="Text Box 13"/>
          <p:cNvSpPr txBox="1"/>
          <p:nvPr/>
        </p:nvSpPr>
        <p:spPr>
          <a:xfrm>
            <a:off x="2300605" y="1198245"/>
            <a:ext cx="1437005" cy="4603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上底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64" name="Text Box 14"/>
          <p:cNvSpPr txBox="1"/>
          <p:nvPr/>
        </p:nvSpPr>
        <p:spPr>
          <a:xfrm>
            <a:off x="2214245" y="3181350"/>
            <a:ext cx="1279525" cy="4603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下底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65" name="Text Box 16"/>
          <p:cNvSpPr txBox="1"/>
          <p:nvPr/>
        </p:nvSpPr>
        <p:spPr>
          <a:xfrm>
            <a:off x="944880" y="2016125"/>
            <a:ext cx="628650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66" name="Text Box 17"/>
          <p:cNvSpPr txBox="1"/>
          <p:nvPr/>
        </p:nvSpPr>
        <p:spPr>
          <a:xfrm>
            <a:off x="3935730" y="2025650"/>
            <a:ext cx="628650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Line 25"/>
          <p:cNvSpPr/>
          <p:nvPr/>
        </p:nvSpPr>
        <p:spPr>
          <a:xfrm flipH="1">
            <a:off x="2008188" y="1755458"/>
            <a:ext cx="0" cy="1332000"/>
          </a:xfrm>
          <a:prstGeom prst="line">
            <a:avLst/>
          </a:prstGeom>
          <a:ln w="28575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10" name="Group 32"/>
          <p:cNvGrpSpPr/>
          <p:nvPr/>
        </p:nvGrpSpPr>
        <p:grpSpPr>
          <a:xfrm>
            <a:off x="2033270" y="2968625"/>
            <a:ext cx="101600" cy="103188"/>
            <a:chOff x="1942" y="2204"/>
            <a:chExt cx="64" cy="65"/>
          </a:xfrm>
        </p:grpSpPr>
        <p:sp>
          <p:nvSpPr>
            <p:cNvPr id="9261" name="Line 28"/>
            <p:cNvSpPr/>
            <p:nvPr/>
          </p:nvSpPr>
          <p:spPr>
            <a:xfrm>
              <a:off x="1942" y="2207"/>
              <a:ext cx="64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62" name="Line 29"/>
            <p:cNvSpPr/>
            <p:nvPr/>
          </p:nvSpPr>
          <p:spPr>
            <a:xfrm flipH="1">
              <a:off x="2006" y="2204"/>
              <a:ext cx="0" cy="6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6" name="文本框 5"/>
          <p:cNvSpPr txBox="1"/>
          <p:nvPr/>
        </p:nvSpPr>
        <p:spPr>
          <a:xfrm>
            <a:off x="4526915" y="1276985"/>
            <a:ext cx="4048760" cy="953135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None/>
            </a:pPr>
            <a:r>
              <a:rPr lang="zh-CN" altLang="en-US" sz="28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平行的一组对边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分别叫做梯形的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上底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下底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5800" y="3578225"/>
            <a:ext cx="789051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通过</a:t>
            </a:r>
            <a:r>
              <a:rPr lang="zh-CN" altLang="en-US" sz="28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上底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上的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一个点</a:t>
            </a:r>
            <a:r>
              <a:rPr lang="zh-CN" altLang="en-US" sz="28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向对边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（下底）引一条垂线，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2015490" y="1652270"/>
            <a:ext cx="1676400" cy="0"/>
          </a:xfrm>
          <a:prstGeom prst="line">
            <a:avLst/>
          </a:prstGeom>
          <a:ln w="28575">
            <a:solidFill>
              <a:srgbClr val="0611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92505" y="3100070"/>
            <a:ext cx="3156585" cy="5080"/>
          </a:xfrm>
          <a:prstGeom prst="line">
            <a:avLst/>
          </a:prstGeom>
          <a:ln w="28575">
            <a:solidFill>
              <a:srgbClr val="0611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 flipV="1">
            <a:off x="1970405" y="1617345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85800" y="4095750"/>
            <a:ext cx="6260465" cy="6508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这点和垂足之间的线段叫做梯形的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高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26915" y="2473325"/>
            <a:ext cx="4049395" cy="953135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不平行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的那组对边,叫做梯形的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腰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4" name="直接连接符 3"/>
          <p:cNvCxnSpPr>
            <a:stCxn id="11" idx="1"/>
          </p:cNvCxnSpPr>
          <p:nvPr/>
        </p:nvCxnSpPr>
        <p:spPr>
          <a:xfrm flipH="1">
            <a:off x="990600" y="1682115"/>
            <a:ext cx="991235" cy="142303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681730" y="1657350"/>
            <a:ext cx="457200" cy="14478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19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19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19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9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63" grpId="0"/>
      <p:bldP spid="9264" grpId="0"/>
      <p:bldP spid="9265" grpId="0"/>
      <p:bldP spid="9266" grpId="0"/>
      <p:bldP spid="6" grpId="0" animBg="1"/>
      <p:bldP spid="11" grpId="0" animBg="1"/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1081807" y="3024243"/>
            <a:ext cx="2411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等腰梯形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9" name="Picture 2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19577" y="1393488"/>
            <a:ext cx="2709863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2"/>
          <p:cNvSpPr>
            <a:spLocks noChangeArrowheads="1"/>
          </p:cNvSpPr>
          <p:nvPr/>
        </p:nvSpPr>
        <p:spPr bwMode="auto">
          <a:xfrm>
            <a:off x="685800" y="3790950"/>
            <a:ext cx="3388995" cy="8267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两腰相等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的梯形叫做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等腰梯形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V="1">
            <a:off x="1019577" y="1395393"/>
            <a:ext cx="684000" cy="150971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 flipV="1">
            <a:off x="3035801" y="1395393"/>
            <a:ext cx="684078" cy="150971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04800" y="438150"/>
            <a:ext cx="268541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0611F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认识特殊的梯形</a:t>
            </a:r>
            <a:endParaRPr lang="zh-CN" altLang="en-US" sz="2800" b="1">
              <a:solidFill>
                <a:srgbClr val="0611F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5486420" y="3024379"/>
            <a:ext cx="241141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直角梯形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6" name="Picture 2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67283" y="1352678"/>
            <a:ext cx="18764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4932045" y="3814445"/>
            <a:ext cx="3808095" cy="803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一个角是直角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的梯形叫做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直角梯形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 animBg="1"/>
      <p:bldP spid="55" grpId="0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1435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3810000" y="286385"/>
            <a:ext cx="13773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P66)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294005" y="972185"/>
            <a:ext cx="8409305" cy="1091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  <a:spcBef>
                <a:spcPct val="0"/>
              </a:spcBef>
              <a:defRPr/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下面哪些图形是梯形？画出每个梯形的高，分别指出它们的上底、下底和腰。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0" name="Picture 4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27632" y="2085950"/>
            <a:ext cx="7564769" cy="133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6781723" y="3943165"/>
            <a:ext cx="10699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72" name="直接连接符 71"/>
          <p:cNvCxnSpPr>
            <a:cxnSpLocks noChangeShapeType="1"/>
          </p:cNvCxnSpPr>
          <p:nvPr/>
        </p:nvCxnSpPr>
        <p:spPr bwMode="auto">
          <a:xfrm flipH="1">
            <a:off x="7023976" y="2466335"/>
            <a:ext cx="0" cy="820737"/>
          </a:xfrm>
          <a:prstGeom prst="line">
            <a:avLst/>
          </a:prstGeom>
          <a:noFill/>
          <a:ln w="28575">
            <a:solidFill>
              <a:srgbClr val="C000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直接连接符 72"/>
          <p:cNvCxnSpPr>
            <a:cxnSpLocks noChangeShapeType="1"/>
          </p:cNvCxnSpPr>
          <p:nvPr/>
        </p:nvCxnSpPr>
        <p:spPr bwMode="auto">
          <a:xfrm rot="-3360000">
            <a:off x="3554422" y="2665373"/>
            <a:ext cx="192088" cy="666000"/>
          </a:xfrm>
          <a:prstGeom prst="line">
            <a:avLst/>
          </a:prstGeom>
          <a:noFill/>
          <a:ln w="28575">
            <a:solidFill>
              <a:srgbClr val="C000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7" name="Group 25"/>
          <p:cNvGrpSpPr/>
          <p:nvPr/>
        </p:nvGrpSpPr>
        <p:grpSpPr>
          <a:xfrm>
            <a:off x="7037325" y="3198796"/>
            <a:ext cx="95250" cy="96838"/>
            <a:chOff x="4468" y="2614"/>
            <a:chExt cx="136" cy="136"/>
          </a:xfrm>
        </p:grpSpPr>
        <p:sp>
          <p:nvSpPr>
            <p:cNvPr id="78" name="Line 23"/>
            <p:cNvSpPr>
              <a:spLocks noChangeShapeType="1"/>
            </p:cNvSpPr>
            <p:nvPr/>
          </p:nvSpPr>
          <p:spPr bwMode="auto">
            <a:xfrm>
              <a:off x="4468" y="2614"/>
              <a:ext cx="13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Line 24"/>
            <p:cNvSpPr>
              <a:spLocks noChangeShapeType="1"/>
            </p:cNvSpPr>
            <p:nvPr/>
          </p:nvSpPr>
          <p:spPr bwMode="auto">
            <a:xfrm flipH="1">
              <a:off x="4604" y="2614"/>
              <a:ext cx="0" cy="13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0" name="Group 28"/>
          <p:cNvGrpSpPr/>
          <p:nvPr/>
        </p:nvGrpSpPr>
        <p:grpSpPr>
          <a:xfrm>
            <a:off x="2399102" y="3183269"/>
            <a:ext cx="117475" cy="114300"/>
            <a:chOff x="1746" y="2614"/>
            <a:chExt cx="136" cy="136"/>
          </a:xfrm>
        </p:grpSpPr>
        <p:sp>
          <p:nvSpPr>
            <p:cNvPr id="81" name="Line 26"/>
            <p:cNvSpPr>
              <a:spLocks noChangeShapeType="1"/>
            </p:cNvSpPr>
            <p:nvPr/>
          </p:nvSpPr>
          <p:spPr bwMode="auto">
            <a:xfrm>
              <a:off x="1746" y="2614"/>
              <a:ext cx="13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Line 27"/>
            <p:cNvSpPr>
              <a:spLocks noChangeShapeType="1"/>
            </p:cNvSpPr>
            <p:nvPr/>
          </p:nvSpPr>
          <p:spPr bwMode="auto">
            <a:xfrm flipH="1">
              <a:off x="1761" y="2614"/>
              <a:ext cx="0" cy="13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3" name="矩形 24"/>
          <p:cNvSpPr>
            <a:spLocks noChangeArrowheads="1"/>
          </p:cNvSpPr>
          <p:nvPr/>
        </p:nvSpPr>
        <p:spPr bwMode="auto">
          <a:xfrm>
            <a:off x="3200323" y="3943165"/>
            <a:ext cx="10620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4" name="矩形 24"/>
          <p:cNvSpPr>
            <a:spLocks noChangeArrowheads="1"/>
          </p:cNvSpPr>
          <p:nvPr/>
        </p:nvSpPr>
        <p:spPr bwMode="auto">
          <a:xfrm>
            <a:off x="1295316" y="3943165"/>
            <a:ext cx="10620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梯形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2037806" y="2549305"/>
            <a:ext cx="46511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高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266780" y="2053129"/>
            <a:ext cx="100861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571770" y="3256403"/>
            <a:ext cx="69342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14786" y="2584794"/>
            <a:ext cx="5966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2472073" y="2588977"/>
            <a:ext cx="4381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90" name="Group 28"/>
          <p:cNvGrpSpPr/>
          <p:nvPr/>
        </p:nvGrpSpPr>
        <p:grpSpPr>
          <a:xfrm rot="6540000">
            <a:off x="3325740" y="2788364"/>
            <a:ext cx="117475" cy="114300"/>
            <a:chOff x="1746" y="2614"/>
            <a:chExt cx="136" cy="136"/>
          </a:xfrm>
        </p:grpSpPr>
        <p:sp>
          <p:nvSpPr>
            <p:cNvPr id="91" name="Line 26"/>
            <p:cNvSpPr>
              <a:spLocks noChangeShapeType="1"/>
            </p:cNvSpPr>
            <p:nvPr/>
          </p:nvSpPr>
          <p:spPr bwMode="auto">
            <a:xfrm>
              <a:off x="1746" y="2614"/>
              <a:ext cx="136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Line 27"/>
            <p:cNvSpPr>
              <a:spLocks noChangeShapeType="1"/>
            </p:cNvSpPr>
            <p:nvPr/>
          </p:nvSpPr>
          <p:spPr bwMode="auto">
            <a:xfrm flipH="1">
              <a:off x="1761" y="2614"/>
              <a:ext cx="0" cy="13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3" name="矩形 92"/>
          <p:cNvSpPr>
            <a:spLocks noChangeArrowheads="1"/>
          </p:cNvSpPr>
          <p:nvPr/>
        </p:nvSpPr>
        <p:spPr bwMode="auto">
          <a:xfrm>
            <a:off x="3471701" y="2541518"/>
            <a:ext cx="46511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高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4" name="矩形 93"/>
          <p:cNvSpPr>
            <a:spLocks noChangeArrowheads="1"/>
          </p:cNvSpPr>
          <p:nvPr/>
        </p:nvSpPr>
        <p:spPr bwMode="auto">
          <a:xfrm>
            <a:off x="6994699" y="2620499"/>
            <a:ext cx="46511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高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5" name="矩形 94"/>
          <p:cNvSpPr/>
          <p:nvPr/>
        </p:nvSpPr>
        <p:spPr>
          <a:xfrm rot="871780">
            <a:off x="2962106" y="2318071"/>
            <a:ext cx="536434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</a:t>
            </a:r>
            <a:endParaRPr lang="en-US" altLang="zh-CN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 rot="658336">
            <a:off x="4021440" y="2522639"/>
            <a:ext cx="43815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</a:t>
            </a:r>
            <a:endParaRPr lang="en-US" altLang="zh-CN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3581202" y="1988570"/>
            <a:ext cx="5966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372106" y="3261513"/>
            <a:ext cx="4381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705328" y="2039062"/>
            <a:ext cx="100861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880778" y="3315361"/>
            <a:ext cx="69342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下底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068574" y="2643752"/>
            <a:ext cx="596638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8000875" y="2643490"/>
            <a:ext cx="43815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1000" y="862330"/>
            <a:ext cx="735330" cy="635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12"/>
          <p:cNvSpPr/>
          <p:nvPr/>
        </p:nvSpPr>
        <p:spPr>
          <a:xfrm>
            <a:off x="1219200" y="906780"/>
            <a:ext cx="4001770" cy="60769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我们认识了哪些四边形？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6157" y="2026962"/>
            <a:ext cx="1431236" cy="1443575"/>
            <a:chOff x="680794" y="1888869"/>
            <a:chExt cx="1431236" cy="1443575"/>
          </a:xfrm>
        </p:grpSpPr>
        <p:sp>
          <p:nvSpPr>
            <p:cNvPr id="10" name="矩形 9"/>
            <p:cNvSpPr/>
            <p:nvPr/>
          </p:nvSpPr>
          <p:spPr>
            <a:xfrm>
              <a:off x="680794" y="1888869"/>
              <a:ext cx="1404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" name="TextBox 4"/>
            <p:cNvSpPr txBox="1"/>
            <p:nvPr/>
          </p:nvSpPr>
          <p:spPr>
            <a:xfrm>
              <a:off x="681112" y="2810474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长方形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19695" y="2005359"/>
            <a:ext cx="1430918" cy="1443445"/>
            <a:chOff x="2374221" y="1888856"/>
            <a:chExt cx="1430918" cy="1443445"/>
          </a:xfrm>
        </p:grpSpPr>
        <p:sp>
          <p:nvSpPr>
            <p:cNvPr id="13" name="矩形 12"/>
            <p:cNvSpPr/>
            <p:nvPr/>
          </p:nvSpPr>
          <p:spPr>
            <a:xfrm>
              <a:off x="2529635" y="1888856"/>
              <a:ext cx="936000" cy="93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" name="TextBox 4"/>
            <p:cNvSpPr txBox="1"/>
            <p:nvPr/>
          </p:nvSpPr>
          <p:spPr>
            <a:xfrm>
              <a:off x="2374221" y="2810331"/>
              <a:ext cx="1430918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正方形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97781" y="2039986"/>
            <a:ext cx="2055732" cy="1451220"/>
            <a:chOff x="3803819" y="1895543"/>
            <a:chExt cx="2055732" cy="1451220"/>
          </a:xfrm>
        </p:grpSpPr>
        <p:sp>
          <p:nvSpPr>
            <p:cNvPr id="16" name="平行四边形 15"/>
            <p:cNvSpPr/>
            <p:nvPr/>
          </p:nvSpPr>
          <p:spPr>
            <a:xfrm>
              <a:off x="4091439" y="1895543"/>
              <a:ext cx="1489804" cy="914401"/>
            </a:xfrm>
            <a:prstGeom prst="parallelogram">
              <a:avLst>
                <a:gd name="adj" fmla="val 301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4"/>
            <p:cNvSpPr txBox="1"/>
            <p:nvPr/>
          </p:nvSpPr>
          <p:spPr>
            <a:xfrm>
              <a:off x="3803819" y="2824793"/>
              <a:ext cx="2055732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平行四边形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23533" y="2026662"/>
            <a:ext cx="1354914" cy="1436461"/>
            <a:chOff x="6514266" y="2035708"/>
            <a:chExt cx="1354914" cy="1436461"/>
          </a:xfrm>
        </p:grpSpPr>
        <p:sp>
          <p:nvSpPr>
            <p:cNvPr id="19" name="梯形 18"/>
            <p:cNvSpPr/>
            <p:nvPr/>
          </p:nvSpPr>
          <p:spPr>
            <a:xfrm>
              <a:off x="6514266" y="2035708"/>
              <a:ext cx="1354914" cy="927749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6703756" y="2950199"/>
              <a:ext cx="969056" cy="521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梯形</a:t>
              </a:r>
              <a:endParaRPr lang="zh-CN" altLang="en-US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20010" y="3714750"/>
            <a:ext cx="340042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它们各有什么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特征</a:t>
            </a:r>
            <a:r>
              <a:rPr lang="zh-CN" altLang="en-US" sz="28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？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表格 3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57200" y="894715"/>
          <a:ext cx="8376285" cy="34601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230"/>
                <a:gridCol w="1241425"/>
                <a:gridCol w="1530350"/>
                <a:gridCol w="1310640"/>
                <a:gridCol w="2580640"/>
              </a:tblGrid>
              <a:tr h="75120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1004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75120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1" name="TextBox 4"/>
          <p:cNvSpPr txBox="1"/>
          <p:nvPr/>
        </p:nvSpPr>
        <p:spPr>
          <a:xfrm>
            <a:off x="2209800" y="1127760"/>
            <a:ext cx="1430655" cy="523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长方形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TextBox 4"/>
          <p:cNvSpPr txBox="1"/>
          <p:nvPr/>
        </p:nvSpPr>
        <p:spPr>
          <a:xfrm>
            <a:off x="3505200" y="1123315"/>
            <a:ext cx="1430655" cy="523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正方形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TextBox 4"/>
          <p:cNvSpPr txBox="1"/>
          <p:nvPr/>
        </p:nvSpPr>
        <p:spPr>
          <a:xfrm>
            <a:off x="4953000" y="953135"/>
            <a:ext cx="1292860" cy="779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平行四边形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TextBox 4"/>
          <p:cNvSpPr txBox="1"/>
          <p:nvPr/>
        </p:nvSpPr>
        <p:spPr>
          <a:xfrm>
            <a:off x="7391400" y="1123315"/>
            <a:ext cx="969010" cy="523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梯形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295" y="1741805"/>
            <a:ext cx="1866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</a:rPr>
              <a:t>对边平行</a:t>
            </a:r>
            <a:endParaRPr lang="zh-CN" altLang="en-US" sz="2800" b="1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5295" y="2731135"/>
            <a:ext cx="1866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</a:rPr>
              <a:t>对边相等</a:t>
            </a:r>
            <a:endParaRPr lang="zh-CN" altLang="en-US" sz="2800" b="1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81000" y="3720465"/>
            <a:ext cx="1866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</a:rPr>
              <a:t>对角相等</a:t>
            </a:r>
            <a:endParaRPr lang="zh-CN" altLang="en-US" sz="2800" b="1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11049" y="1806468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857830" y="1813453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334049" y="1820438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489065" y="1681480"/>
            <a:ext cx="229806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否，只有一组对边平行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511049" y="2776720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429000" y="2578100"/>
            <a:ext cx="162052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是，且</a:t>
            </a:r>
            <a:r>
              <a:rPr lang="en-US" altLang="zh-CN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条边相等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07379" y="2777355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538195" y="2647850"/>
            <a:ext cx="22009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否，等腰梯形的两腰相等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514600" y="3720533"/>
            <a:ext cx="5803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57648" y="3719580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334049" y="3710690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346045" y="3749425"/>
            <a:ext cx="5839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否</a:t>
            </a:r>
            <a:endParaRPr lang="zh-CN" altLang="en-US" sz="26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9" grpId="0"/>
    </p:bldLst>
  </p:timing>
</p:sld>
</file>

<file path=ppt/tags/tag1.xml><?xml version="1.0" encoding="utf-8"?>
<p:tagLst xmlns:p="http://schemas.openxmlformats.org/presentationml/2006/main">
  <p:tag name="KSO_WM_UNIT_TABLE_BEAUTIFY" val="smartTable{fd3290f1-af47-4474-891f-abb4b0c4202f}"/>
  <p:tag name="TABLE_ENDDRAG_ORIGIN_RECT" val="674*236"/>
  <p:tag name="TABLE_ENDDRAG_RECT" val="24*63*674*236"/>
</p:tagLst>
</file>

<file path=ppt/tags/tag2.xml><?xml version="1.0" encoding="utf-8"?>
<p:tagLst xmlns:p="http://schemas.openxmlformats.org/presentationml/2006/main">
  <p:tag name="KSO_WM_UNIT_PLACING_PICTURE_USER_VIEWPORT" val="{&quot;height&quot;:4083,&quot;width&quot;:2507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1791</Words>
  <Application>WPS 演示</Application>
  <PresentationFormat>全屏显示(16:9)</PresentationFormat>
  <Paragraphs>298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楷体</vt:lpstr>
      <vt:lpstr>黑体</vt:lpstr>
      <vt:lpstr>Calibri</vt:lpstr>
      <vt:lpstr>Times New Roman</vt:lpstr>
      <vt:lpstr>楷体_GB2312</vt:lpstr>
      <vt:lpstr>等线</vt:lpstr>
      <vt:lpstr>Arial</vt:lpstr>
      <vt:lpstr>Arial Unicode MS</vt:lpstr>
      <vt:lpstr>新宋体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《梯形的认识》平行四边形和梯形PPT免费下载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2022-06-22T20:15:00Z</cp:lastPrinted>
  <dcterms:created xsi:type="dcterms:W3CDTF">2022-06-22T20:15:00Z</dcterms:created>
  <dcterms:modified xsi:type="dcterms:W3CDTF">2023-10-27T09:11:21Z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B7A312F375844F75A120B415CB1CC262_12</vt:lpwstr>
  </property>
  <property fmtid="{D5CDD505-2E9C-101B-9397-08002B2CF9AE}" pid="3" name="KSOProductBuildVer">
    <vt:lpwstr>2052-12.1.0.15712</vt:lpwstr>
  </property>
</Properties>
</file>