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56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96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68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fanwen/" TargetMode="External"/><Relationship Id="rId8" Type="http://schemas.openxmlformats.org/officeDocument/2006/relationships/hyperlink" Target="http://www.1ppt.com/ziliao/" TargetMode="External"/><Relationship Id="rId7" Type="http://schemas.openxmlformats.org/officeDocument/2006/relationships/hyperlink" Target="http://www.1ppt.com/powerpoint/" TargetMode="External"/><Relationship Id="rId6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tubiao/" TargetMode="External"/><Relationship Id="rId4" Type="http://schemas.openxmlformats.org/officeDocument/2006/relationships/hyperlink" Target="http://www.1ppt.com/beijing/" TargetMode="External"/><Relationship Id="rId3" Type="http://schemas.openxmlformats.org/officeDocument/2006/relationships/hyperlink" Target="http://www.1ppt.com/sucai/" TargetMode="External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5.jpeg"/><Relationship Id="rId24" Type="http://schemas.openxmlformats.org/officeDocument/2006/relationships/image" Target="../media/image4.jpeg"/><Relationship Id="rId23" Type="http://schemas.openxmlformats.org/officeDocument/2006/relationships/hyperlink" Target="http://www.1ppt.com/kejian/lishi/" TargetMode="External"/><Relationship Id="rId22" Type="http://schemas.openxmlformats.org/officeDocument/2006/relationships/hyperlink" Target="http://www.1ppt.com/kejian/dili/" TargetMode="External"/><Relationship Id="rId21" Type="http://schemas.openxmlformats.org/officeDocument/2006/relationships/hyperlink" Target="http://www.1ppt.com/kejian/shengwu/" TargetMode="External"/><Relationship Id="rId20" Type="http://schemas.openxmlformats.org/officeDocument/2006/relationships/hyperlink" Target="http://www.1ppt.com/kejian/huaxue/" TargetMode="External"/><Relationship Id="rId2" Type="http://schemas.openxmlformats.org/officeDocument/2006/relationships/hyperlink" Target="http://www.1ppt.com/moban/" TargetMode="External"/><Relationship Id="rId19" Type="http://schemas.openxmlformats.org/officeDocument/2006/relationships/hyperlink" Target="http://www.1ppt.com/kejian/wuli/" TargetMode="External"/><Relationship Id="rId18" Type="http://schemas.openxmlformats.org/officeDocument/2006/relationships/hyperlink" Target="http://www.1ppt.com/kejian/kexue/" TargetMode="External"/><Relationship Id="rId17" Type="http://schemas.openxmlformats.org/officeDocument/2006/relationships/hyperlink" Target="http://www.1ppt.com/kejian/meishu/" TargetMode="External"/><Relationship Id="rId16" Type="http://schemas.openxmlformats.org/officeDocument/2006/relationships/hyperlink" Target="http://www.1ppt.com/kejian/yingyu/" TargetMode="External"/><Relationship Id="rId15" Type="http://schemas.openxmlformats.org/officeDocument/2006/relationships/hyperlink" Target="http://www.1ppt.com/kejian/shuxue/" TargetMode="External"/><Relationship Id="rId14" Type="http://schemas.openxmlformats.org/officeDocument/2006/relationships/hyperlink" Target="http://www.1ppt.com/kejian/yuwen/" TargetMode="External"/><Relationship Id="rId13" Type="http://schemas.openxmlformats.org/officeDocument/2006/relationships/hyperlink" Target="http://www.1ppt.com/kejian/" TargetMode="External"/><Relationship Id="rId12" Type="http://schemas.openxmlformats.org/officeDocument/2006/relationships/hyperlink" Target="http://www.1ppt.cn/" TargetMode="External"/><Relationship Id="rId11" Type="http://schemas.openxmlformats.org/officeDocument/2006/relationships/hyperlink" Target="http://www.1ppt.com/jiaoan/" TargetMode="External"/><Relationship Id="rId10" Type="http://schemas.openxmlformats.org/officeDocument/2006/relationships/hyperlink" Target="http://www.1ppt.com/shiti/" TargetMode="Externa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4565650" y="2689225"/>
            <a:ext cx="558800" cy="463550"/>
          </a:xfrm>
          <a:prstGeom prst="ellipse">
            <a:avLst/>
          </a:prstGeom>
          <a:solidFill>
            <a:srgbClr val="13C4CF"/>
          </a:solidFill>
          <a:ln w="9525">
            <a:noFill/>
            <a:round/>
          </a:ln>
        </p:spPr>
        <p:txBody>
          <a:bodyPr wrap="none" anchor="ctr"/>
          <a:lstStyle/>
          <a:p>
            <a:pPr algn="ctr" fontAlgn="base"/>
            <a:endParaRPr lang="zh-CN" altLang="en-US" sz="1660" strike="noStrike" noProof="1">
              <a:ea typeface="黑体" panose="02010609060101010101" pitchFamily="2" charset="-122"/>
            </a:endParaRPr>
          </a:p>
        </p:txBody>
      </p:sp>
      <p:sp>
        <p:nvSpPr>
          <p:cNvPr id="3076" name="Rectangle 6"/>
          <p:cNvSpPr/>
          <p:nvPr/>
        </p:nvSpPr>
        <p:spPr>
          <a:xfrm>
            <a:off x="1876425" y="2647950"/>
            <a:ext cx="8445500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000" dirty="0">
                <a:latin typeface="微软雅黑" panose="020B0503020204020204" charset="-122"/>
                <a:ea typeface="微软雅黑" panose="020B0503020204020204" charset="-122"/>
              </a:rPr>
              <a:t>第  </a:t>
            </a:r>
            <a:r>
              <a:rPr lang="en-US" altLang="zh-CN" sz="3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30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3000" dirty="0">
                <a:latin typeface="微软雅黑" panose="020B0503020204020204" charset="-122"/>
                <a:ea typeface="微软雅黑" panose="020B0503020204020204" charset="-122"/>
              </a:rPr>
              <a:t>课时   口 算 除 </a:t>
            </a:r>
            <a:r>
              <a:rPr lang="zh-CN" altLang="en-US" sz="3000" dirty="0" smtClean="0">
                <a:latin typeface="微软雅黑" panose="020B0503020204020204" charset="-122"/>
                <a:ea typeface="微软雅黑" panose="020B0503020204020204" charset="-122"/>
              </a:rPr>
              <a:t>法</a:t>
            </a:r>
            <a:endParaRPr lang="zh-CN" altLang="en-US" sz="3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汉仪大宋简" charset="0"/>
            </a:endParaRPr>
          </a:p>
        </p:txBody>
      </p:sp>
      <p:sp>
        <p:nvSpPr>
          <p:cNvPr id="18" name="Line 10"/>
          <p:cNvSpPr/>
          <p:nvPr/>
        </p:nvSpPr>
        <p:spPr>
          <a:xfrm>
            <a:off x="3827463" y="2124075"/>
            <a:ext cx="5621338" cy="0"/>
          </a:xfrm>
          <a:prstGeom prst="line">
            <a:avLst/>
          </a:prstGeom>
          <a:ln w="57150" cap="flat" cmpd="thinThick">
            <a:solidFill>
              <a:srgbClr val="13C4C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indent="0" fontAlgn="base"/>
            <a:endParaRPr lang="zh-CN" altLang="en-US" sz="166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Rectangle 7"/>
          <p:cNvSpPr/>
          <p:nvPr/>
        </p:nvSpPr>
        <p:spPr>
          <a:xfrm>
            <a:off x="1543050" y="1433513"/>
            <a:ext cx="2439988" cy="714375"/>
          </a:xfrm>
          <a:prstGeom prst="rect">
            <a:avLst/>
          </a:prstGeom>
          <a:solidFill>
            <a:srgbClr val="13C4CF"/>
          </a:solidFill>
          <a:ln w="9525">
            <a:noFill/>
          </a:ln>
        </p:spPr>
        <p:txBody>
          <a:bodyPr wrap="none" anchor="ctr"/>
          <a:lstStyle/>
          <a:p>
            <a:pPr lvl="0" indent="0" algn="ctr" fontAlgn="base"/>
            <a:endParaRPr lang="zh-CN" altLang="en-US" sz="1660" strike="noStrike" noProof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" name="Oval 8"/>
          <p:cNvSpPr/>
          <p:nvPr/>
        </p:nvSpPr>
        <p:spPr>
          <a:xfrm>
            <a:off x="3860800" y="1422400"/>
            <a:ext cx="381000" cy="425450"/>
          </a:xfrm>
          <a:prstGeom prst="ellipse">
            <a:avLst/>
          </a:prstGeom>
          <a:solidFill>
            <a:srgbClr val="13C4CF"/>
          </a:solidFill>
          <a:ln w="9525">
            <a:noFill/>
          </a:ln>
        </p:spPr>
        <p:txBody>
          <a:bodyPr wrap="none" anchor="ctr"/>
          <a:lstStyle/>
          <a:p>
            <a:pPr lvl="0" indent="0" algn="ctr" fontAlgn="base"/>
            <a:endParaRPr lang="zh-CN" altLang="en-US" sz="1660" strike="noStrike" noProof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1" name="Rectangle 11"/>
          <p:cNvSpPr/>
          <p:nvPr/>
        </p:nvSpPr>
        <p:spPr>
          <a:xfrm>
            <a:off x="3873500" y="1522413"/>
            <a:ext cx="357188" cy="595313"/>
          </a:xfrm>
          <a:prstGeom prst="rect">
            <a:avLst/>
          </a:prstGeom>
          <a:solidFill>
            <a:srgbClr val="13C4CF"/>
          </a:solidFill>
          <a:ln w="9525">
            <a:noFill/>
          </a:ln>
        </p:spPr>
        <p:txBody>
          <a:bodyPr wrap="none" anchor="ctr"/>
          <a:lstStyle/>
          <a:p>
            <a:pPr lvl="0" indent="0" algn="ctr" fontAlgn="base"/>
            <a:endParaRPr lang="zh-CN" altLang="en-US" sz="1660" strike="noStrike" noProof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3" name="Oval 8"/>
          <p:cNvSpPr/>
          <p:nvPr/>
        </p:nvSpPr>
        <p:spPr>
          <a:xfrm>
            <a:off x="3860800" y="1422400"/>
            <a:ext cx="382588" cy="425450"/>
          </a:xfrm>
          <a:prstGeom prst="ellipse">
            <a:avLst/>
          </a:prstGeom>
          <a:solidFill>
            <a:srgbClr val="13C4CF"/>
          </a:solidFill>
          <a:ln w="9525">
            <a:noFill/>
          </a:ln>
        </p:spPr>
        <p:txBody>
          <a:bodyPr wrap="none" anchor="ctr"/>
          <a:lstStyle/>
          <a:p>
            <a:pPr lvl="0" indent="0" algn="ctr" fontAlgn="base"/>
            <a:endParaRPr lang="zh-CN" altLang="en-US" sz="1660" strike="noStrike" noProof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5" name="Rectangle 11"/>
          <p:cNvSpPr/>
          <p:nvPr/>
        </p:nvSpPr>
        <p:spPr>
          <a:xfrm>
            <a:off x="3879850" y="1555750"/>
            <a:ext cx="357188" cy="595313"/>
          </a:xfrm>
          <a:prstGeom prst="rect">
            <a:avLst/>
          </a:prstGeom>
          <a:solidFill>
            <a:srgbClr val="13C4CF"/>
          </a:solidFill>
          <a:ln w="9525">
            <a:noFill/>
          </a:ln>
        </p:spPr>
        <p:txBody>
          <a:bodyPr wrap="none" anchor="ctr"/>
          <a:lstStyle/>
          <a:p>
            <a:pPr lvl="0" indent="0" algn="ctr" fontAlgn="base"/>
            <a:endParaRPr lang="zh-CN" altLang="en-US" sz="1660" strike="noStrike" noProof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6" name="Rectangle 9"/>
          <p:cNvSpPr/>
          <p:nvPr/>
        </p:nvSpPr>
        <p:spPr>
          <a:xfrm>
            <a:off x="1374775" y="1420813"/>
            <a:ext cx="7931150" cy="7067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 fontAlgn="base"/>
            <a:r>
              <a:rPr lang="en-US" altLang="zh-CN" sz="4000" b="1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 </a:t>
            </a:r>
            <a:r>
              <a:rPr lang="zh-CN" altLang="en-US" sz="4000" b="1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第 </a:t>
            </a:r>
            <a:r>
              <a:rPr lang="en-US" altLang="zh-CN" sz="4000" b="1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6 </a:t>
            </a:r>
            <a:r>
              <a:rPr lang="zh-CN" altLang="en-US" sz="4000" b="1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单元    </a:t>
            </a:r>
            <a:r>
              <a:rPr lang="zh-CN" altLang="en-US" sz="4000" b="1" strike="noStrike" noProof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 </a:t>
            </a:r>
            <a:r>
              <a:rPr lang="zh-CN" altLang="en-US" sz="4000" b="1" strike="noStrike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</a:rPr>
              <a:t>除数是两位数的除法</a:t>
            </a:r>
            <a:endParaRPr lang="en-US" altLang="zh-CN" sz="4000" b="1" strike="noStrike" noProof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180" y="461645"/>
            <a:ext cx="3060700" cy="74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三、综合运用，深化认识</a:t>
            </a:r>
            <a:endParaRPr lang="zh-CN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2165350" y="1779905"/>
            <a:ext cx="7878445" cy="5702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/>
              <a:t>1</a:t>
            </a:r>
            <a:r>
              <a:rPr lang="zh-CN" altLang="en-US" sz="2800"/>
              <a:t>、比比谁口算、估算学得好，并说说自己的方法。</a:t>
            </a:r>
            <a:endParaRPr lang="zh-CN" altLang="en-US" sz="2800"/>
          </a:p>
        </p:txBody>
      </p:sp>
      <p:sp>
        <p:nvSpPr>
          <p:cNvPr id="12301" name="文本框 99"/>
          <p:cNvSpPr txBox="1"/>
          <p:nvPr/>
        </p:nvSpPr>
        <p:spPr>
          <a:xfrm>
            <a:off x="1818005" y="2583180"/>
            <a:ext cx="8062595" cy="334200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</a:rPr>
              <a:t>    </a:t>
            </a:r>
            <a:r>
              <a:rPr lang="en-US" altLang="zh-CN" sz="2000">
                <a:latin typeface="宋体" panose="02010600030101010101" pitchFamily="2" charset="-122"/>
              </a:rPr>
              <a:t>640÷80=      420÷70=      180÷90=       150÷50=</a:t>
            </a:r>
            <a:endParaRPr lang="en-US" altLang="zh-CN" sz="200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宋体" panose="02010600030101010101" pitchFamily="2" charset="-122"/>
              </a:rPr>
              <a:t>    60×4=        70×2=        50×6=         80÷40=    </a:t>
            </a:r>
            <a:endParaRPr lang="en-US" altLang="zh-CN" sz="200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宋体" panose="02010600030101010101" pitchFamily="2" charset="-122"/>
              </a:rPr>
              <a:t>    280÷40=      250÷50=      360÷40=       450÷50=     </a:t>
            </a:r>
            <a:endParaRPr lang="en-US" altLang="zh-CN" sz="200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宋体" panose="02010600030101010101" pitchFamily="2" charset="-122"/>
              </a:rPr>
              <a:t>    560÷80=      420÷70=      630÷90=       640÷80=    </a:t>
            </a:r>
            <a:endParaRPr lang="en-US" altLang="zh-CN" sz="200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latin typeface="宋体" panose="02010600030101010101" pitchFamily="2" charset="-122"/>
              </a:rPr>
              <a:t>    320÷40=      400÷80=      560÷80=       300×4=  </a:t>
            </a:r>
            <a:r>
              <a:rPr lang="en-US" altLang="zh-CN" sz="1400">
                <a:latin typeface="宋体" panose="02010600030101010101" pitchFamily="2" charset="-122"/>
              </a:rPr>
              <a:t>  </a:t>
            </a:r>
            <a:endParaRPr lang="zh-CN" altLang="en-US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1180" y="461645"/>
            <a:ext cx="3060700" cy="74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三、综合运用，深化认识</a:t>
            </a:r>
            <a:endParaRPr lang="zh-CN" altLang="zh-CN" sz="2000"/>
          </a:p>
        </p:txBody>
      </p:sp>
      <p:sp>
        <p:nvSpPr>
          <p:cNvPr id="26" name="文本框 25"/>
          <p:cNvSpPr txBox="1"/>
          <p:nvPr/>
        </p:nvSpPr>
        <p:spPr>
          <a:xfrm>
            <a:off x="1965325" y="1932940"/>
            <a:ext cx="9055735" cy="2217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/>
              <a:t>180</a:t>
            </a:r>
            <a:r>
              <a:rPr lang="en-US" altLang="zh-CN" sz="2400">
                <a:latin typeface="Arial" panose="020B0604020202020204" pitchFamily="34" charset="0"/>
              </a:rPr>
              <a:t>÷30=                      240÷40=                       420÷60=      </a:t>
            </a:r>
            <a:endParaRPr lang="en-US" altLang="zh-CN" sz="2400">
              <a:latin typeface="Arial" panose="020B0604020202020204" pitchFamily="34" charset="0"/>
            </a:endParaRPr>
          </a:p>
          <a:p>
            <a:r>
              <a:rPr lang="en-US" altLang="zh-CN" sz="2400">
                <a:latin typeface="Arial" panose="020B0604020202020204" pitchFamily="34" charset="0"/>
              </a:rPr>
              <a:t>  </a:t>
            </a:r>
            <a:endParaRPr lang="en-US" altLang="zh-CN" sz="2400">
              <a:latin typeface="Arial" panose="020B0604020202020204" pitchFamily="34" charset="0"/>
            </a:endParaRPr>
          </a:p>
          <a:p>
            <a:endParaRPr lang="en-US" altLang="zh-CN" sz="2400">
              <a:latin typeface="Arial" panose="020B0604020202020204" pitchFamily="34" charset="0"/>
            </a:endParaRPr>
          </a:p>
          <a:p>
            <a:r>
              <a:rPr lang="en-US" altLang="zh-CN" sz="2400">
                <a:latin typeface="Arial" panose="020B0604020202020204" pitchFamily="34" charset="0"/>
              </a:rPr>
              <a:t>184÷30≈                      240÷37≈                       420÷58≈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49120" y="4321175"/>
            <a:ext cx="69488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小组比一比谁说得又快又准。</a:t>
            </a:r>
            <a:endParaRPr lang="zh-CN" altLang="en-US" sz="2800"/>
          </a:p>
        </p:txBody>
      </p:sp>
      <p:sp>
        <p:nvSpPr>
          <p:cNvPr id="28" name="文本框 27"/>
          <p:cNvSpPr txBox="1"/>
          <p:nvPr/>
        </p:nvSpPr>
        <p:spPr>
          <a:xfrm>
            <a:off x="3393440" y="1996440"/>
            <a:ext cx="6508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6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13125" y="3068955"/>
            <a:ext cx="7594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6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473190" y="1932305"/>
            <a:ext cx="307975" cy="6057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6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473190" y="3068320"/>
            <a:ext cx="377190" cy="3683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6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632315" y="1873885"/>
            <a:ext cx="4239895" cy="4229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7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563100" y="3068955"/>
            <a:ext cx="4239895" cy="473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7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1180" y="461645"/>
            <a:ext cx="2514600" cy="665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/>
              <a:t>四、课堂小结</a:t>
            </a:r>
            <a:endParaRPr lang="zh-CN" alt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1063625" y="2383790"/>
            <a:ext cx="10130155" cy="1958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/>
              <a:t>今天我们学习了口算和估算，你有什么收获？用自己的话与同桌说一说。</a:t>
            </a:r>
            <a:endParaRPr lang="zh-CN" altLang="en-US" sz="40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1180" y="461645"/>
            <a:ext cx="2514600" cy="665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/>
              <a:t>五、课后练习</a:t>
            </a:r>
            <a:endParaRPr lang="zh-CN" alt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3238500" y="2326005"/>
            <a:ext cx="5071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长江作业对应习题</a:t>
            </a:r>
            <a:endParaRPr lang="zh-CN" altLang="en-US" sz="4400"/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706100" y="126238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Box 1"/>
          <p:cNvSpPr/>
          <p:nvPr/>
        </p:nvSpPr>
        <p:spPr>
          <a:xfrm>
            <a:off x="2024063" y="111125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r>
              <a:rPr lang="zh-CN" altLang="en-US" sz="3000" b="1">
                <a:solidFill>
                  <a:schemeClr val="bg1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一、创设情境</a:t>
            </a:r>
            <a:endParaRPr lang="zh-CN" altLang="en-US" sz="3000" b="1">
              <a:solidFill>
                <a:schemeClr val="bg1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3" name="TextBox 2"/>
          <p:cNvSpPr/>
          <p:nvPr/>
        </p:nvSpPr>
        <p:spPr>
          <a:xfrm>
            <a:off x="2025015" y="1108075"/>
            <a:ext cx="8597265" cy="516255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>
              <a:lnSpc>
                <a:spcPct val="180000"/>
              </a:lnSpc>
            </a:pP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1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、口算。</a:t>
            </a:r>
            <a:endParaRPr lang="en-US" altLang="zh-CN" sz="2500">
              <a:solidFill>
                <a:srgbClr val="000000"/>
              </a:solidFill>
              <a:latin typeface="Arial" panose="020B0604020202020204" pitchFamily="34" charset="0"/>
              <a:sym typeface="Cambria" panose="02040503050406030204" pitchFamily="2" charset="0"/>
            </a:endParaRPr>
          </a:p>
          <a:p>
            <a:pPr eaLnBrk="0" hangingPunct="0">
              <a:lnSpc>
                <a:spcPct val="180000"/>
              </a:lnSpc>
            </a:pP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30×3=          60÷30=          20×9=         360÷3=</a:t>
            </a:r>
            <a:endParaRPr lang="zh-CN" altLang="en-US" sz="2500">
              <a:solidFill>
                <a:srgbClr val="000000"/>
              </a:solidFill>
              <a:latin typeface="Arial" panose="020B0604020202020204" pitchFamily="34" charset="0"/>
              <a:sym typeface="Cambria" panose="02040503050406030204" pitchFamily="2" charset="0"/>
            </a:endParaRPr>
          </a:p>
          <a:p>
            <a:pPr eaLnBrk="0" hangingPunct="0">
              <a:lnSpc>
                <a:spcPct val="180000"/>
              </a:lnSpc>
            </a:pP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49÷5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   39÷3=           41÷4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    84÷4=</a:t>
            </a:r>
            <a:endParaRPr lang="zh-CN" altLang="en-US" sz="2500">
              <a:solidFill>
                <a:srgbClr val="00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  <a:p>
            <a:pPr eaLnBrk="0" hangingPunct="0">
              <a:lnSpc>
                <a:spcPct val="180000"/>
              </a:lnSpc>
            </a:pP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27÷5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   63÷3=           44÷6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    55÷5=</a:t>
            </a:r>
            <a:endParaRPr lang="zh-CN" altLang="en-US" sz="2500">
              <a:solidFill>
                <a:srgbClr val="000000"/>
              </a:solidFill>
              <a:latin typeface="Arial" panose="020B0604020202020204" pitchFamily="34" charset="0"/>
              <a:sym typeface="Cambria" panose="02040503050406030204" pitchFamily="2" charset="0"/>
            </a:endParaRPr>
          </a:p>
          <a:p>
            <a:pPr eaLnBrk="0" hangingPunct="0">
              <a:lnSpc>
                <a:spcPct val="180000"/>
              </a:lnSpc>
            </a:pPr>
            <a:endParaRPr lang="zh-CN" altLang="en-US" sz="2500">
              <a:solidFill>
                <a:srgbClr val="00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5" name="TextBox 4"/>
          <p:cNvSpPr/>
          <p:nvPr/>
        </p:nvSpPr>
        <p:spPr>
          <a:xfrm>
            <a:off x="5126355" y="1932305"/>
            <a:ext cx="572770" cy="499745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6" name="TextBox 6"/>
          <p:cNvSpPr/>
          <p:nvPr/>
        </p:nvSpPr>
        <p:spPr>
          <a:xfrm>
            <a:off x="7100888" y="1939925"/>
            <a:ext cx="500062" cy="5000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7" name="TextBox 7"/>
          <p:cNvSpPr/>
          <p:nvPr/>
        </p:nvSpPr>
        <p:spPr>
          <a:xfrm>
            <a:off x="9056688" y="1931988"/>
            <a:ext cx="500062" cy="500062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8" name="TextBox 8"/>
          <p:cNvSpPr/>
          <p:nvPr/>
        </p:nvSpPr>
        <p:spPr>
          <a:xfrm>
            <a:off x="3263900" y="2601913"/>
            <a:ext cx="500063" cy="500062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29" name="TextBox 9"/>
          <p:cNvSpPr/>
          <p:nvPr/>
        </p:nvSpPr>
        <p:spPr>
          <a:xfrm>
            <a:off x="5003800" y="2597150"/>
            <a:ext cx="500063" cy="5000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30" name="TextBox 10"/>
          <p:cNvSpPr/>
          <p:nvPr/>
        </p:nvSpPr>
        <p:spPr>
          <a:xfrm>
            <a:off x="6797675" y="2597150"/>
            <a:ext cx="500063" cy="5000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31" name="TextBox 11"/>
          <p:cNvSpPr/>
          <p:nvPr/>
        </p:nvSpPr>
        <p:spPr>
          <a:xfrm>
            <a:off x="8548688" y="2587625"/>
            <a:ext cx="500062" cy="5000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32" name="TextBox 12"/>
          <p:cNvSpPr/>
          <p:nvPr/>
        </p:nvSpPr>
        <p:spPr>
          <a:xfrm>
            <a:off x="3316288" y="3282950"/>
            <a:ext cx="500062" cy="5000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5135" name="TextBox 15"/>
          <p:cNvSpPr/>
          <p:nvPr/>
        </p:nvSpPr>
        <p:spPr>
          <a:xfrm>
            <a:off x="8564563" y="3319463"/>
            <a:ext cx="500062" cy="500062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>
              <a:solidFill>
                <a:srgbClr val="FF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grpSp>
        <p:nvGrpSpPr>
          <p:cNvPr id="5136" name="组合 19"/>
          <p:cNvGrpSpPr/>
          <p:nvPr/>
        </p:nvGrpSpPr>
        <p:grpSpPr>
          <a:xfrm>
            <a:off x="2907030" y="5066665"/>
            <a:ext cx="4857402" cy="1503679"/>
            <a:chOff x="-973532" y="-589284"/>
            <a:chExt cx="4857784" cy="1503690"/>
          </a:xfrm>
        </p:grpSpPr>
        <p:sp>
          <p:nvSpPr>
            <p:cNvPr id="4124" name="TextBox 16"/>
            <p:cNvSpPr/>
            <p:nvPr/>
          </p:nvSpPr>
          <p:spPr>
            <a:xfrm>
              <a:off x="-888435" y="-531499"/>
              <a:ext cx="1874033" cy="144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/>
            <a:lstStyle/>
            <a:p>
              <a:pPr eaLnBrk="0" hangingPunct="0"/>
              <a:r>
                <a:rPr lang="zh-CN" altLang="en-US" sz="2500">
                  <a:solidFill>
                    <a:srgbClr val="000000"/>
                  </a:solidFill>
                  <a:latin typeface="方正楷体简体" pitchFamily="2" charset="-122"/>
                  <a:ea typeface="方正楷体简体" pitchFamily="2" charset="-122"/>
                  <a:sym typeface="方正楷体简体" pitchFamily="2" charset="-122"/>
                </a:rPr>
                <a:t>除数是两位数的除法怎样口算呢？</a:t>
              </a: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125" name="圆角矩形标注 17"/>
            <p:cNvSpPr/>
            <p:nvPr/>
          </p:nvSpPr>
          <p:spPr>
            <a:xfrm>
              <a:off x="-973532" y="-589284"/>
              <a:ext cx="4857784" cy="500066"/>
            </a:xfrm>
            <a:prstGeom prst="wedgeRoundRectCallout">
              <a:avLst>
                <a:gd name="adj1" fmla="val 48491"/>
                <a:gd name="adj2" fmla="val 93718"/>
                <a:gd name="adj3" fmla="val 16667"/>
              </a:avLst>
            </a:prstGeom>
            <a:noFill/>
            <a:ln w="25400" cap="flat" cmpd="sng">
              <a:solidFill>
                <a:srgbClr val="395E8A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/>
              <a:endParaRPr lang="zh-CN" altLang="en-US"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551180" y="384810"/>
            <a:ext cx="3060700" cy="722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一、创设情景，探索新知</a:t>
            </a:r>
            <a:endParaRPr lang="zh-CN" altLang="zh-CN" sz="2000"/>
          </a:p>
        </p:txBody>
      </p:sp>
      <p:sp>
        <p:nvSpPr>
          <p:cNvPr id="2" name="文本框 1"/>
          <p:cNvSpPr txBox="1"/>
          <p:nvPr/>
        </p:nvSpPr>
        <p:spPr>
          <a:xfrm>
            <a:off x="2615565" y="4425950"/>
            <a:ext cx="65449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发现：上面的算式除数都是一位数。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3113405" y="2109470"/>
            <a:ext cx="703580" cy="3314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90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25720" y="2109470"/>
            <a:ext cx="471170" cy="3314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2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05625" y="2109470"/>
            <a:ext cx="617220" cy="5276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180</a:t>
            </a:r>
            <a:endParaRPr lang="en-US" altLang="zh-CN" sz="2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32215" y="2109470"/>
            <a:ext cx="4087495" cy="297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120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14040" y="2748280"/>
            <a:ext cx="596265" cy="5689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10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5220" y="2748280"/>
            <a:ext cx="1600835" cy="318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13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98310" y="2748280"/>
            <a:ext cx="561975" cy="511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10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69350" y="2748915"/>
            <a:ext cx="4083050" cy="5562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21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33090" y="3442970"/>
            <a:ext cx="683260" cy="3263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5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65370" y="3442970"/>
            <a:ext cx="833120" cy="502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21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05625" y="3442335"/>
            <a:ext cx="462915" cy="507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7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93150" y="3442335"/>
            <a:ext cx="4255135" cy="584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11</a:t>
            </a:r>
            <a:endParaRPr lang="en-US" altLang="zh-CN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  <p:bldP spid="5135" grpId="0"/>
      <p:bldP spid="2" grpId="0"/>
      <p:bldP spid="3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TextBox 1"/>
          <p:cNvSpPr/>
          <p:nvPr/>
        </p:nvSpPr>
        <p:spPr>
          <a:xfrm>
            <a:off x="1881188" y="142875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r>
              <a:rPr lang="zh-CN" altLang="en-US" sz="3000" b="1">
                <a:solidFill>
                  <a:schemeClr val="bg1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二、自主探究</a:t>
            </a:r>
            <a:endParaRPr lang="zh-CN" altLang="en-US" sz="3000" b="1">
              <a:solidFill>
                <a:schemeClr val="bg1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grpSp>
        <p:nvGrpSpPr>
          <p:cNvPr id="5134" name="组合 49"/>
          <p:cNvGrpSpPr/>
          <p:nvPr/>
        </p:nvGrpSpPr>
        <p:grpSpPr>
          <a:xfrm>
            <a:off x="2319655" y="2414270"/>
            <a:ext cx="6927850" cy="1549400"/>
            <a:chOff x="0" y="0"/>
            <a:chExt cx="6927543" cy="1150938"/>
          </a:xfrm>
        </p:grpSpPr>
        <p:grpSp>
          <p:nvGrpSpPr>
            <p:cNvPr id="5135" name="Group 86"/>
            <p:cNvGrpSpPr>
              <a:grpSpLocks noChangeAspect="1"/>
            </p:cNvGrpSpPr>
            <p:nvPr/>
          </p:nvGrpSpPr>
          <p:grpSpPr>
            <a:xfrm>
              <a:off x="1765320" y="96838"/>
              <a:ext cx="1376733" cy="1000125"/>
              <a:chOff x="0" y="0"/>
              <a:chExt cx="1090" cy="792"/>
            </a:xfrm>
          </p:grpSpPr>
          <p:pic>
            <p:nvPicPr>
              <p:cNvPr id="5136" name="Picture 87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0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37" name="Picture 88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26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138" name="Group 91"/>
            <p:cNvGrpSpPr>
              <a:grpSpLocks noChangeAspect="1"/>
            </p:cNvGrpSpPr>
            <p:nvPr/>
          </p:nvGrpSpPr>
          <p:grpSpPr>
            <a:xfrm>
              <a:off x="3624282" y="96838"/>
              <a:ext cx="1360488" cy="1000125"/>
              <a:chOff x="0" y="0"/>
              <a:chExt cx="1078" cy="792"/>
            </a:xfrm>
          </p:grpSpPr>
          <p:pic>
            <p:nvPicPr>
              <p:cNvPr id="5139" name="Picture 92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0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40" name="Picture 93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14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141" name="Group 96"/>
            <p:cNvGrpSpPr>
              <a:grpSpLocks noChangeAspect="1"/>
            </p:cNvGrpSpPr>
            <p:nvPr/>
          </p:nvGrpSpPr>
          <p:grpSpPr>
            <a:xfrm>
              <a:off x="5514995" y="96838"/>
              <a:ext cx="1412548" cy="1000125"/>
              <a:chOff x="0" y="0"/>
              <a:chExt cx="1118" cy="792"/>
            </a:xfrm>
          </p:grpSpPr>
          <p:pic>
            <p:nvPicPr>
              <p:cNvPr id="5142" name="Picture 97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0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43" name="Picture 98" descr="5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54" y="0"/>
                <a:ext cx="564" cy="79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144" name="直接连接符 17"/>
            <p:cNvSpPr/>
            <p:nvPr/>
          </p:nvSpPr>
          <p:spPr>
            <a:xfrm flipH="1">
              <a:off x="1482745" y="0"/>
              <a:ext cx="1" cy="1150938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145" name="直接连接符 18"/>
            <p:cNvSpPr/>
            <p:nvPr/>
          </p:nvSpPr>
          <p:spPr>
            <a:xfrm flipH="1">
              <a:off x="3359170" y="0"/>
              <a:ext cx="1" cy="1150938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146" name="直接连接符 19"/>
            <p:cNvSpPr/>
            <p:nvPr/>
          </p:nvSpPr>
          <p:spPr>
            <a:xfrm flipH="1">
              <a:off x="5299095" y="0"/>
              <a:ext cx="1" cy="1150938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pic>
          <p:nvPicPr>
            <p:cNvPr id="5147" name="Picture 72" descr="5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69850"/>
              <a:ext cx="712788" cy="10001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48" name="Picture 73" descr="5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36607" y="69850"/>
              <a:ext cx="711200" cy="100012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49" name="Rectangle 34"/>
          <p:cNvSpPr/>
          <p:nvPr/>
        </p:nvSpPr>
        <p:spPr>
          <a:xfrm>
            <a:off x="1492885" y="1426210"/>
            <a:ext cx="9746615" cy="9156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0" hangingPunct="0"/>
            <a:r>
              <a:rPr lang="zh-CN" altLang="en-US" sz="2400" b="1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龙坪小学举行运动会，买了很多彩旗，现在有</a:t>
            </a: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80</a:t>
            </a:r>
            <a:r>
              <a:rPr lang="zh-CN" altLang="en-US" sz="2400" b="1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面彩旗，每班分</a:t>
            </a: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20</a:t>
            </a:r>
            <a:r>
              <a:rPr lang="zh-CN" altLang="en-US" sz="2400" b="1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面。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153" name="TextBox 48"/>
          <p:cNvSpPr/>
          <p:nvPr/>
        </p:nvSpPr>
        <p:spPr>
          <a:xfrm>
            <a:off x="3973830" y="2574925"/>
            <a:ext cx="3207385" cy="68326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endParaRPr lang="zh-CN" altLang="en-US" sz="2500" u="sng">
              <a:solidFill>
                <a:srgbClr val="00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1180" y="384810"/>
            <a:ext cx="3060700" cy="722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一、创设情景，探索新知</a:t>
            </a:r>
            <a:endParaRPr lang="zh-CN" altLang="zh-CN" sz="2000"/>
          </a:p>
        </p:txBody>
      </p:sp>
      <p:sp>
        <p:nvSpPr>
          <p:cNvPr id="2" name="文本框 1"/>
          <p:cNvSpPr txBox="1"/>
          <p:nvPr/>
        </p:nvSpPr>
        <p:spPr>
          <a:xfrm>
            <a:off x="2053590" y="4569460"/>
            <a:ext cx="7277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同学们，从图中你获得了哪些数学信息？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2052955" y="5253990"/>
            <a:ext cx="6823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你能根据这些数学信息，提出一个数学问题吗？</a:t>
            </a:r>
            <a:endParaRPr lang="zh-CN" altLang="en-US" sz="24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180" y="384810"/>
            <a:ext cx="3060700" cy="722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一、创设情景，探索新知</a:t>
            </a:r>
            <a:endParaRPr lang="zh-CN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2446655" y="1624965"/>
            <a:ext cx="5594985" cy="431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/>
              <a:t>A</a:t>
            </a:r>
            <a:r>
              <a:rPr lang="zh-CN" altLang="en-US" sz="2400"/>
              <a:t>同学：可以算出分给几个班。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2446655" y="2309495"/>
            <a:ext cx="6243955" cy="494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/>
              <a:t>你会怎样列式？为什么？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2491740" y="3144520"/>
            <a:ext cx="3530600" cy="568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/>
              <a:t>80</a:t>
            </a:r>
            <a:r>
              <a:rPr lang="en-US" altLang="zh-CN" sz="3200">
                <a:latin typeface="Arial" panose="020B0604020202020204" pitchFamily="34" charset="0"/>
              </a:rPr>
              <a:t>÷20=----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05355" y="4180205"/>
            <a:ext cx="81826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80</a:t>
            </a:r>
            <a:r>
              <a:rPr lang="zh-CN" altLang="en-US" sz="3200"/>
              <a:t>表示</a:t>
            </a:r>
            <a:r>
              <a:rPr lang="en-US" altLang="zh-CN" sz="3200"/>
              <a:t>8</a:t>
            </a:r>
            <a:r>
              <a:rPr lang="zh-CN" altLang="en-US" sz="3200"/>
              <a:t>个十，</a:t>
            </a:r>
            <a:r>
              <a:rPr lang="en-US" altLang="zh-CN" sz="3200"/>
              <a:t>20</a:t>
            </a:r>
            <a:r>
              <a:rPr lang="zh-CN" altLang="en-US" sz="3200"/>
              <a:t>表示</a:t>
            </a:r>
            <a:r>
              <a:rPr lang="en-US" altLang="zh-CN" sz="3200"/>
              <a:t>2</a:t>
            </a:r>
            <a:r>
              <a:rPr lang="zh-CN" altLang="en-US" sz="3200"/>
              <a:t>个十，</a:t>
            </a:r>
            <a:r>
              <a:rPr lang="en-US" altLang="zh-CN" sz="3200"/>
              <a:t>8</a:t>
            </a:r>
            <a:r>
              <a:rPr lang="zh-CN" altLang="en-US" sz="3200"/>
              <a:t>个十里面有几个</a:t>
            </a:r>
            <a:r>
              <a:rPr lang="en-US" altLang="zh-CN" sz="3200"/>
              <a:t>2</a:t>
            </a:r>
            <a:r>
              <a:rPr lang="zh-CN" altLang="en-US" sz="3200"/>
              <a:t>个十？即用</a:t>
            </a:r>
            <a:r>
              <a:rPr lang="en-US" altLang="zh-CN" sz="3200"/>
              <a:t>8</a:t>
            </a:r>
            <a:r>
              <a:rPr lang="en-US" altLang="zh-CN" sz="3200">
                <a:latin typeface="Arial" panose="020B0604020202020204" pitchFamily="34" charset="0"/>
              </a:rPr>
              <a:t>÷2=4</a:t>
            </a:r>
            <a:r>
              <a:rPr lang="zh-CN" altLang="en-US" sz="3200">
                <a:latin typeface="Arial" panose="020B0604020202020204" pitchFamily="34" charset="0"/>
              </a:rPr>
              <a:t>，所以</a:t>
            </a:r>
            <a:r>
              <a:rPr lang="en-US" altLang="zh-CN" sz="3200">
                <a:latin typeface="Arial" panose="020B0604020202020204" pitchFamily="34" charset="0"/>
              </a:rPr>
              <a:t>80÷20=4.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81555" y="5482590"/>
            <a:ext cx="65747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4</a:t>
            </a:r>
            <a:r>
              <a:rPr lang="zh-CN" altLang="en-US" sz="3200"/>
              <a:t>个</a:t>
            </a:r>
            <a:r>
              <a:rPr lang="en-US" altLang="zh-CN" sz="3200"/>
              <a:t>20</a:t>
            </a:r>
            <a:r>
              <a:rPr lang="zh-CN" altLang="en-US" sz="3200"/>
              <a:t>是</a:t>
            </a:r>
            <a:r>
              <a:rPr lang="en-US" altLang="zh-CN" sz="3200"/>
              <a:t>80</a:t>
            </a:r>
            <a:r>
              <a:rPr lang="zh-CN" altLang="en-US" sz="3200"/>
              <a:t>，所以</a:t>
            </a:r>
            <a:r>
              <a:rPr lang="en-US" altLang="zh-CN" sz="3200">
                <a:latin typeface="Arial" panose="020B0604020202020204" pitchFamily="34" charset="0"/>
                <a:sym typeface="+mn-ea"/>
              </a:rPr>
              <a:t>80÷20=4.</a:t>
            </a:r>
            <a:endParaRPr lang="en-US" altLang="zh-CN" sz="3200">
              <a:latin typeface="Arial" panose="020B0604020202020204" pitchFamily="34" charset="0"/>
            </a:endParaRPr>
          </a:p>
          <a:p>
            <a:endParaRPr lang="en-US" altLang="zh-CN" sz="3200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180" y="384810"/>
            <a:ext cx="3060700" cy="722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一、创设情景，探索新知</a:t>
            </a:r>
            <a:endParaRPr lang="zh-CN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1331595" y="1573530"/>
            <a:ext cx="8909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请你用自己喜欢的方法，口算下面的题目，比比谁算得又快又准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91615" y="2637790"/>
            <a:ext cx="8020685" cy="2963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/>
              <a:t>40</a:t>
            </a:r>
            <a:r>
              <a:rPr lang="en-US" altLang="zh-CN" sz="3200">
                <a:latin typeface="Arial" panose="020B0604020202020204" pitchFamily="34" charset="0"/>
              </a:rPr>
              <a:t>÷10=            60÷20=            90÷30=</a:t>
            </a:r>
            <a:endParaRPr lang="en-US" altLang="zh-CN" sz="3200">
              <a:latin typeface="Arial" panose="020B0604020202020204" pitchFamily="34" charset="0"/>
            </a:endParaRPr>
          </a:p>
          <a:p>
            <a:endParaRPr lang="en-US" altLang="zh-CN" sz="3200">
              <a:latin typeface="Arial" panose="020B0604020202020204" pitchFamily="34" charset="0"/>
            </a:endParaRPr>
          </a:p>
          <a:p>
            <a:r>
              <a:rPr lang="en-US" altLang="zh-CN" sz="3200">
                <a:latin typeface="Arial" panose="020B0604020202020204" pitchFamily="34" charset="0"/>
              </a:rPr>
              <a:t>50÷10=            80÷40=            60÷30=</a:t>
            </a:r>
            <a:endParaRPr lang="en-US" altLang="zh-CN" sz="3200">
              <a:latin typeface="Arial" panose="020B0604020202020204" pitchFamily="34" charset="0"/>
            </a:endParaRPr>
          </a:p>
          <a:p>
            <a:endParaRPr lang="en-US" altLang="zh-CN" sz="3200">
              <a:latin typeface="Arial" panose="020B0604020202020204" pitchFamily="34" charset="0"/>
            </a:endParaRPr>
          </a:p>
          <a:p>
            <a:r>
              <a:rPr lang="en-US" altLang="zh-CN" sz="3200">
                <a:latin typeface="Arial" panose="020B0604020202020204" pitchFamily="34" charset="0"/>
              </a:rPr>
              <a:t>70÷10=            40÷20=            80÷10=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98800" y="2638425"/>
            <a:ext cx="1053465" cy="551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4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14390" y="2637790"/>
            <a:ext cx="503555" cy="482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89975" y="2637790"/>
            <a:ext cx="4034790" cy="5410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3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60065" y="3673475"/>
            <a:ext cx="62103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5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84545" y="3723640"/>
            <a:ext cx="444500" cy="4038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2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89975" y="3672840"/>
            <a:ext cx="4064000" cy="5264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2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99435" y="4662170"/>
            <a:ext cx="582295" cy="582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7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14695" y="4662170"/>
            <a:ext cx="563245" cy="4622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2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91550" y="469328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8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180" y="384810"/>
            <a:ext cx="3060700" cy="722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一、创设情景，探索新知</a:t>
            </a:r>
            <a:endParaRPr lang="zh-CN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1178560" y="1420495"/>
            <a:ext cx="10868660" cy="1554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/>
              <a:t>掌握了方法之后，同学们口算得又快又准。这里有两道估算题，你们能想出办法估算吗？</a:t>
            </a:r>
            <a:r>
              <a:rPr lang="en-US" altLang="zh-CN" sz="3200"/>
              <a:t>4</a:t>
            </a:r>
            <a:r>
              <a:rPr lang="zh-CN" altLang="en-US" sz="3200"/>
              <a:t>人一小组进行讨论、交流各自的想法。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240915" y="3418205"/>
            <a:ext cx="8002905" cy="8521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/>
              <a:t>83</a:t>
            </a:r>
            <a:r>
              <a:rPr lang="en-US" altLang="zh-CN" sz="3200">
                <a:latin typeface="Arial" panose="020B0604020202020204" pitchFamily="34" charset="0"/>
              </a:rPr>
              <a:t>÷20≈               80÷19≈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1250" y="4731385"/>
            <a:ext cx="96894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  <a:sym typeface="+mn-ea"/>
              </a:rPr>
              <a:t>估算时，通常把算式中不是整十数的用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“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四舍五入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”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法看作与它接近的整十数，然后用整十数除以整十数口算出结果。本题中分别把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83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看作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80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，把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19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看作</a:t>
            </a:r>
            <a:r>
              <a:rPr lang="en-US" altLang="zh-CN" sz="2800">
                <a:latin typeface="Arial" panose="020B0604020202020204" pitchFamily="34" charset="0"/>
                <a:sym typeface="+mn-ea"/>
              </a:rPr>
              <a:t>20</a:t>
            </a:r>
            <a:r>
              <a:rPr lang="zh-CN" altLang="en-US" sz="2800">
                <a:latin typeface="Arial" panose="020B0604020202020204" pitchFamily="34" charset="0"/>
                <a:sym typeface="+mn-ea"/>
              </a:rPr>
              <a:t>，然后口算。</a:t>
            </a:r>
            <a:endParaRPr lang="zh-CN" altLang="en-US" sz="280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15080" y="3418205"/>
            <a:ext cx="1297940" cy="7143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4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63410" y="3417570"/>
            <a:ext cx="857250" cy="761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4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978029" y="307816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3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194" name="组合 41"/>
          <p:cNvGrpSpPr/>
          <p:nvPr/>
        </p:nvGrpSpPr>
        <p:grpSpPr>
          <a:xfrm>
            <a:off x="1881188" y="2143125"/>
            <a:ext cx="4764087" cy="1922463"/>
            <a:chOff x="0" y="0"/>
            <a:chExt cx="4764117" cy="1922189"/>
          </a:xfrm>
        </p:grpSpPr>
        <p:sp>
          <p:nvSpPr>
            <p:cNvPr id="9218" name="AutoShape 27"/>
            <p:cNvSpPr/>
            <p:nvPr/>
          </p:nvSpPr>
          <p:spPr>
            <a:xfrm>
              <a:off x="1285894" y="0"/>
              <a:ext cx="3478223" cy="987443"/>
            </a:xfrm>
            <a:prstGeom prst="wedgeRoundRectCallout">
              <a:avLst>
                <a:gd name="adj1" fmla="val -56014"/>
                <a:gd name="adj2" fmla="val -328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spcBef>
                  <a:spcPct val="5000"/>
                </a:spcBef>
              </a:pPr>
              <a:r>
                <a:rPr lang="zh-CN" altLang="en-US" sz="2400">
                  <a:solidFill>
                    <a:srgbClr val="000000"/>
                  </a:solidFill>
                  <a:latin typeface="Arial" panose="020B0604020202020204" pitchFamily="34" charset="0"/>
                  <a:sym typeface="黑体" panose="02010609060101010101" pitchFamily="2" charset="-122"/>
                </a:rPr>
                <a:t>（       ）个</a:t>
              </a:r>
              <a:r>
                <a:rPr lang="en-US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Cambria" panose="02040503050406030204" pitchFamily="2" charset="0"/>
                </a:rPr>
                <a:t>50</a:t>
              </a:r>
              <a:r>
                <a:rPr lang="zh-CN" altLang="en-US" sz="2400">
                  <a:solidFill>
                    <a:srgbClr val="000000"/>
                  </a:solidFill>
                  <a:latin typeface="Arial" panose="020B0604020202020204" pitchFamily="34" charset="0"/>
                  <a:sym typeface="黑体" panose="02010609060101010101" pitchFamily="2" charset="-122"/>
                </a:rPr>
                <a:t>是</a:t>
              </a:r>
              <a:r>
                <a:rPr lang="en-US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Cambria" panose="02040503050406030204" pitchFamily="2" charset="0"/>
                </a:rPr>
                <a:t>150</a:t>
              </a:r>
              <a:r>
                <a:rPr lang="zh-CN" altLang="en-US" sz="2400">
                  <a:solidFill>
                    <a:srgbClr val="000000"/>
                  </a:solidFill>
                  <a:latin typeface="Arial" panose="020B0604020202020204" pitchFamily="34" charset="0"/>
                  <a:sym typeface="黑体" panose="02010609060101010101" pitchFamily="2" charset="-122"/>
                </a:rPr>
                <a:t>，   </a:t>
              </a:r>
              <a:endParaRPr lang="en-US" altLang="zh-CN" sz="24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endParaRPr>
            </a:p>
            <a:p>
              <a:pPr eaLnBrk="0" hangingPunct="0">
                <a:lnSpc>
                  <a:spcPct val="120000"/>
                </a:lnSpc>
                <a:spcBef>
                  <a:spcPct val="5000"/>
                </a:spcBef>
              </a:pPr>
              <a:r>
                <a:rPr lang="en-US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Cambria" panose="02040503050406030204" pitchFamily="2" charset="0"/>
                </a:rPr>
                <a:t>  150÷50=</a:t>
              </a:r>
              <a:r>
                <a:rPr lang="zh-CN" altLang="en-US" sz="2400">
                  <a:solidFill>
                    <a:srgbClr val="000000"/>
                  </a:solidFill>
                  <a:latin typeface="Arial" panose="020B0604020202020204" pitchFamily="34" charset="0"/>
                  <a:sym typeface="黑体" panose="02010609060101010101" pitchFamily="2" charset="-122"/>
                </a:rPr>
                <a:t>（       ）。</a:t>
              </a:r>
              <a:endParaRPr lang="en-US" altLang="zh-CN" sz="24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endParaRPr>
            </a:p>
          </p:txBody>
        </p:sp>
        <p:pic>
          <p:nvPicPr>
            <p:cNvPr id="9219" name="图片 31" descr="234768-14051F0212184.jpg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 flipH="1">
              <a:off x="0" y="499994"/>
              <a:ext cx="928695" cy="142219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197" name="组合 42"/>
          <p:cNvGrpSpPr/>
          <p:nvPr/>
        </p:nvGrpSpPr>
        <p:grpSpPr>
          <a:xfrm>
            <a:off x="5524500" y="3286125"/>
            <a:ext cx="3956050" cy="1571625"/>
            <a:chOff x="0" y="0"/>
            <a:chExt cx="3956910" cy="1571636"/>
          </a:xfrm>
        </p:grpSpPr>
        <p:pic>
          <p:nvPicPr>
            <p:cNvPr id="9221" name="图片 32" descr="20087116614671_2.jpg"/>
            <p:cNvPicPr>
              <a:picLocks noChangeAspect="1"/>
            </p:cNvPicPr>
            <p:nvPr/>
          </p:nvPicPr>
          <p:blipFill>
            <a:blip r:embed="rId25" cstate="email"/>
            <a:stretch>
              <a:fillRect/>
            </a:stretch>
          </p:blipFill>
          <p:spPr>
            <a:xfrm>
              <a:off x="2960825" y="0"/>
              <a:ext cx="996085" cy="15716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2" name="AutoShape 27"/>
            <p:cNvSpPr/>
            <p:nvPr/>
          </p:nvSpPr>
          <p:spPr>
            <a:xfrm>
              <a:off x="0" y="157247"/>
              <a:ext cx="2855934" cy="1008063"/>
            </a:xfrm>
            <a:prstGeom prst="wedgeRoundRectCallout">
              <a:avLst>
                <a:gd name="adj1" fmla="val 57403"/>
                <a:gd name="adj2" fmla="val -362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en-US" altLang="zh-CN" sz="2400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15</a:t>
              </a:r>
              <a:r>
                <a:rPr lang="en-US" altLang="zh-CN" sz="2400">
                  <a:latin typeface="宋体" panose="02010600030101010101" pitchFamily="2" charset="-122"/>
                  <a:sym typeface="Arial" panose="020B0604020202020204" pitchFamily="34" charset="0"/>
                </a:rPr>
                <a:t>÷</a:t>
              </a:r>
              <a:r>
                <a:rPr lang="en-US" altLang="zh-CN" sz="2400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5=</a:t>
              </a:r>
              <a:r>
                <a:rPr lang="zh-CN" altLang="en-US" sz="2400" b="1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（      ），</a:t>
              </a:r>
              <a:endParaRPr lang="en-US" altLang="zh-CN" sz="2400" b="1"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2400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150</a:t>
              </a:r>
              <a:r>
                <a:rPr lang="en-US" altLang="zh-CN" sz="2400">
                  <a:latin typeface="宋体" panose="02010600030101010101" pitchFamily="2" charset="-122"/>
                  <a:sym typeface="Arial" panose="020B0604020202020204" pitchFamily="34" charset="0"/>
                </a:rPr>
                <a:t>÷</a:t>
              </a:r>
              <a:r>
                <a:rPr lang="en-US" altLang="zh-CN" sz="2400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50=</a:t>
              </a:r>
              <a:r>
                <a:rPr lang="zh-CN" altLang="en-US" sz="2400" b="1"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（      ）。</a:t>
              </a:r>
              <a:endParaRPr lang="en-US" altLang="zh-CN" sz="2400" b="1"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00" name="组合 36"/>
          <p:cNvGrpSpPr/>
          <p:nvPr/>
        </p:nvGrpSpPr>
        <p:grpSpPr>
          <a:xfrm>
            <a:off x="3952875" y="5500688"/>
            <a:ext cx="784225" cy="623965"/>
            <a:chOff x="0" y="0"/>
            <a:chExt cx="784217" cy="623668"/>
          </a:xfrm>
        </p:grpSpPr>
        <p:cxnSp>
          <p:nvCxnSpPr>
            <p:cNvPr id="9224" name="直接箭头连接符 7"/>
            <p:cNvCxnSpPr/>
            <p:nvPr/>
          </p:nvCxnSpPr>
          <p:spPr>
            <a:xfrm>
              <a:off x="330200" y="0"/>
              <a:ext cx="1" cy="198437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9225" name="文本框 5137"/>
            <p:cNvSpPr/>
            <p:nvPr/>
          </p:nvSpPr>
          <p:spPr>
            <a:xfrm>
              <a:off x="0" y="163512"/>
              <a:ext cx="784217" cy="4601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120</a:t>
              </a:r>
              <a:endPara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03" name="组合 37"/>
          <p:cNvGrpSpPr/>
          <p:nvPr/>
        </p:nvGrpSpPr>
        <p:grpSpPr>
          <a:xfrm>
            <a:off x="7413625" y="5500688"/>
            <a:ext cx="661988" cy="623965"/>
            <a:chOff x="0" y="0"/>
            <a:chExt cx="661987" cy="623668"/>
          </a:xfrm>
        </p:grpSpPr>
        <p:cxnSp>
          <p:nvCxnSpPr>
            <p:cNvPr id="9227" name="直接箭头连接符 8"/>
            <p:cNvCxnSpPr/>
            <p:nvPr/>
          </p:nvCxnSpPr>
          <p:spPr>
            <a:xfrm>
              <a:off x="331787" y="0"/>
              <a:ext cx="1" cy="198437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9228" name="文本框 75"/>
            <p:cNvSpPr/>
            <p:nvPr/>
          </p:nvSpPr>
          <p:spPr>
            <a:xfrm>
              <a:off x="0" y="163512"/>
              <a:ext cx="661987" cy="4601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30</a:t>
              </a:r>
              <a:endPara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06" name="文本框 70"/>
          <p:cNvSpPr/>
          <p:nvPr/>
        </p:nvSpPr>
        <p:spPr>
          <a:xfrm>
            <a:off x="6856413" y="3525838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07" name="文本框 71"/>
          <p:cNvSpPr/>
          <p:nvPr/>
        </p:nvSpPr>
        <p:spPr>
          <a:xfrm>
            <a:off x="7234238" y="3975100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08" name="文本框 72"/>
          <p:cNvSpPr/>
          <p:nvPr/>
        </p:nvSpPr>
        <p:spPr>
          <a:xfrm>
            <a:off x="3600450" y="2254250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09" name="文本框 74"/>
          <p:cNvSpPr/>
          <p:nvPr/>
        </p:nvSpPr>
        <p:spPr>
          <a:xfrm>
            <a:off x="4954588" y="2698750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9235" name="AutoShape 27"/>
          <p:cNvSpPr/>
          <p:nvPr/>
        </p:nvSpPr>
        <p:spPr>
          <a:xfrm>
            <a:off x="5524500" y="785813"/>
            <a:ext cx="3453618" cy="1000139"/>
          </a:xfrm>
          <a:prstGeom prst="wedgeRoundRectCallout">
            <a:avLst>
              <a:gd name="adj1" fmla="val 57222"/>
              <a:gd name="adj2" fmla="val 38088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eaLnBrk="0" hangingPunct="0"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latin typeface="方正楷体简体" pitchFamily="2" charset="-122"/>
                <a:ea typeface="方正楷体简体" pitchFamily="2" charset="-122"/>
                <a:sym typeface="方正楷体简体" pitchFamily="2" charset="-122"/>
              </a:rPr>
              <a:t>你知道</a:t>
            </a:r>
            <a:r>
              <a:rPr lang="en-US" altLang="zh-CN" sz="2400">
                <a:solidFill>
                  <a:srgbClr val="000000"/>
                </a:solidFill>
                <a:latin typeface="Arial" panose="020B0604020202020204" pitchFamily="34" charset="0"/>
                <a:ea typeface="方正楷体简体" pitchFamily="2" charset="-122"/>
                <a:sym typeface="Arial" panose="020B0604020202020204" pitchFamily="34" charset="0"/>
              </a:rPr>
              <a:t>150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÷</a:t>
            </a:r>
            <a:r>
              <a:rPr lang="en-US" altLang="zh-CN" sz="2400">
                <a:solidFill>
                  <a:srgbClr val="000000"/>
                </a:solidFill>
                <a:latin typeface="Arial" panose="020B0604020202020204" pitchFamily="34" charset="0"/>
                <a:ea typeface="方正楷体简体" pitchFamily="2" charset="-122"/>
                <a:sym typeface="Arial" panose="020B0604020202020204" pitchFamily="34" charset="0"/>
              </a:rPr>
              <a:t>50</a:t>
            </a:r>
            <a:r>
              <a:rPr lang="zh-CN" altLang="en-US" sz="2400">
                <a:solidFill>
                  <a:srgbClr val="000000"/>
                </a:solidFill>
                <a:latin typeface="方正楷体简体" pitchFamily="2" charset="-122"/>
                <a:ea typeface="方正楷体简体" pitchFamily="2" charset="-122"/>
                <a:sym typeface="方正楷体简体" pitchFamily="2" charset="-122"/>
              </a:rPr>
              <a:t>等于几吗？你是怎么想的？</a:t>
            </a:r>
            <a:endParaRPr lang="en-US" altLang="zh-CN" sz="2400">
              <a:solidFill>
                <a:srgbClr val="000000"/>
              </a:solidFill>
              <a:latin typeface="方正楷体简体" pitchFamily="2" charset="-122"/>
              <a:ea typeface="方正楷体简体" pitchFamily="2" charset="-122"/>
              <a:sym typeface="方正楷体简体" pitchFamily="2" charset="-122"/>
            </a:endParaRPr>
          </a:p>
        </p:txBody>
      </p:sp>
      <p:sp>
        <p:nvSpPr>
          <p:cNvPr id="9236" name="TextBox 28"/>
          <p:cNvSpPr/>
          <p:nvPr/>
        </p:nvSpPr>
        <p:spPr>
          <a:xfrm>
            <a:off x="1881505" y="1116330"/>
            <a:ext cx="4440555" cy="91440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150÷50=</a:t>
            </a:r>
            <a:r>
              <a:rPr lang="en-US" altLang="zh-CN" sz="2500" u="sng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        </a:t>
            </a:r>
            <a:endParaRPr lang="zh-CN" altLang="en-US" sz="2500" u="sng">
              <a:solidFill>
                <a:srgbClr val="000000"/>
              </a:solidFill>
              <a:latin typeface="Arial" panose="020B0604020202020204" pitchFamily="34" charset="0"/>
              <a:sym typeface="黑体" panose="02010609060101010101" pitchFamily="2" charset="-122"/>
            </a:endParaRPr>
          </a:p>
        </p:txBody>
      </p:sp>
      <p:sp>
        <p:nvSpPr>
          <p:cNvPr id="8214" name="文本框 72"/>
          <p:cNvSpPr/>
          <p:nvPr/>
        </p:nvSpPr>
        <p:spPr>
          <a:xfrm>
            <a:off x="3670300" y="1115695"/>
            <a:ext cx="855980" cy="3162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   3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15" name="TextBox 35"/>
          <p:cNvSpPr/>
          <p:nvPr/>
        </p:nvSpPr>
        <p:spPr>
          <a:xfrm>
            <a:off x="2595563" y="5072063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想一想：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122÷30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zh-CN" altLang="en-US" sz="2500" u="sng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     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120÷28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zh-CN" altLang="en-US" sz="2500" u="sng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    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16" name="文本框 72"/>
          <p:cNvSpPr/>
          <p:nvPr/>
        </p:nvSpPr>
        <p:spPr>
          <a:xfrm>
            <a:off x="5453063" y="5072063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4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17" name="文本框 72"/>
          <p:cNvSpPr/>
          <p:nvPr/>
        </p:nvSpPr>
        <p:spPr>
          <a:xfrm>
            <a:off x="8524875" y="5072063"/>
            <a:ext cx="606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4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5300" y="349250"/>
            <a:ext cx="3337560" cy="654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二、自主探究，发展新知</a:t>
            </a:r>
            <a:endParaRPr lang="zh-CN" altLang="zh-CN" sz="20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/>
      <p:bldP spid="8207" grpId="0"/>
      <p:bldP spid="8208" grpId="0"/>
      <p:bldP spid="8209" grpId="0"/>
      <p:bldP spid="8214" grpId="0"/>
      <p:bldP spid="8215" grpId="0"/>
      <p:bldP spid="8216" grpId="0"/>
      <p:bldP spid="82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00" name="组合 36"/>
          <p:cNvGrpSpPr/>
          <p:nvPr/>
        </p:nvGrpSpPr>
        <p:grpSpPr>
          <a:xfrm>
            <a:off x="3905250" y="2171383"/>
            <a:ext cx="784225" cy="1045845"/>
            <a:chOff x="0" y="-421439"/>
            <a:chExt cx="784217" cy="1045347"/>
          </a:xfrm>
        </p:grpSpPr>
        <p:cxnSp>
          <p:nvCxnSpPr>
            <p:cNvPr id="9224" name="直接箭头连接符 7"/>
            <p:cNvCxnSpPr/>
            <p:nvPr/>
          </p:nvCxnSpPr>
          <p:spPr>
            <a:xfrm>
              <a:off x="320675" y="-421439"/>
              <a:ext cx="1" cy="198437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9225" name="文本框 5137"/>
            <p:cNvSpPr/>
            <p:nvPr/>
          </p:nvSpPr>
          <p:spPr>
            <a:xfrm>
              <a:off x="0" y="-305290"/>
              <a:ext cx="784217" cy="9291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120</a:t>
              </a:r>
              <a:endPara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03" name="组合 37"/>
          <p:cNvGrpSpPr/>
          <p:nvPr/>
        </p:nvGrpSpPr>
        <p:grpSpPr>
          <a:xfrm>
            <a:off x="7211060" y="2102488"/>
            <a:ext cx="1313815" cy="1115059"/>
            <a:chOff x="270362" y="-263577"/>
            <a:chExt cx="661987" cy="582193"/>
          </a:xfrm>
        </p:grpSpPr>
        <p:cxnSp>
          <p:nvCxnSpPr>
            <p:cNvPr id="9227" name="直接箭头连接符 8"/>
            <p:cNvCxnSpPr>
              <a:endCxn id="9228" idx="0"/>
            </p:cNvCxnSpPr>
            <p:nvPr/>
          </p:nvCxnSpPr>
          <p:spPr>
            <a:xfrm>
              <a:off x="601189" y="-263577"/>
              <a:ext cx="320" cy="177708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9228" name="文本框 75"/>
            <p:cNvSpPr/>
            <p:nvPr/>
          </p:nvSpPr>
          <p:spPr>
            <a:xfrm>
              <a:off x="270362" y="-85869"/>
              <a:ext cx="661987" cy="4044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sym typeface="Arial" panose="020B0604020202020204" pitchFamily="34" charset="0"/>
                </a:rPr>
                <a:t>30</a:t>
              </a:r>
              <a:endPara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15" name="TextBox 35"/>
          <p:cNvSpPr/>
          <p:nvPr/>
        </p:nvSpPr>
        <p:spPr>
          <a:xfrm>
            <a:off x="2663190" y="1736725"/>
            <a:ext cx="2983865" cy="856615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hangingPunct="0"/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想一想：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122÷30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zh-CN" altLang="en-US" sz="2500" u="sng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     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</a:t>
            </a:r>
            <a:r>
              <a:rPr lang="en-US" altLang="zh-CN" sz="2500">
                <a:solidFill>
                  <a:srgbClr val="000000"/>
                </a:solidFill>
                <a:latin typeface="Arial" panose="020B0604020202020204" pitchFamily="34" charset="0"/>
                <a:sym typeface="Cambria" panose="02040503050406030204" pitchFamily="2" charset="0"/>
              </a:rPr>
              <a:t>120÷28</a:t>
            </a:r>
            <a:r>
              <a:rPr lang="zh-CN" altLang="en-US" sz="2500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≈</a:t>
            </a:r>
            <a:r>
              <a:rPr lang="zh-CN" altLang="en-US" sz="2500" u="sng">
                <a:solidFill>
                  <a:srgbClr val="000000"/>
                </a:solidFill>
                <a:latin typeface="Arial" panose="020B0604020202020204" pitchFamily="34" charset="0"/>
                <a:sym typeface="黑体" panose="02010609060101010101" pitchFamily="2" charset="-122"/>
              </a:rPr>
              <a:t>           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216" name="文本框 72"/>
          <p:cNvSpPr/>
          <p:nvPr/>
        </p:nvSpPr>
        <p:spPr>
          <a:xfrm>
            <a:off x="5453380" y="1736725"/>
            <a:ext cx="606425" cy="5511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4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8217" name="文本框 72"/>
          <p:cNvSpPr/>
          <p:nvPr/>
        </p:nvSpPr>
        <p:spPr>
          <a:xfrm>
            <a:off x="8524875" y="1659255"/>
            <a:ext cx="606425" cy="70548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Arial" panose="020B0604020202020204" pitchFamily="34" charset="0"/>
              </a:rPr>
              <a:t>4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5300" y="349250"/>
            <a:ext cx="3337560" cy="654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二、自主探究，发展新知</a:t>
            </a:r>
            <a:endParaRPr lang="zh-CN" altLang="zh-CN" sz="2000"/>
          </a:p>
        </p:txBody>
      </p:sp>
      <p:sp>
        <p:nvSpPr>
          <p:cNvPr id="2" name="文本框 1"/>
          <p:cNvSpPr txBox="1"/>
          <p:nvPr/>
        </p:nvSpPr>
        <p:spPr>
          <a:xfrm>
            <a:off x="2586990" y="2997835"/>
            <a:ext cx="5634990" cy="5695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/>
              <a:t>说说你是怎么样估算的？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1562100" y="4272915"/>
            <a:ext cx="97656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运用四舍五入法把</a:t>
            </a:r>
            <a:r>
              <a:rPr lang="en-US" altLang="zh-CN" sz="2800"/>
              <a:t>122</a:t>
            </a:r>
            <a:r>
              <a:rPr lang="en-US" altLang="zh-CN" sz="2800">
                <a:latin typeface="Arial" panose="020B0604020202020204" pitchFamily="34" charset="0"/>
              </a:rPr>
              <a:t>÷30</a:t>
            </a:r>
            <a:r>
              <a:rPr lang="zh-CN" altLang="en-US" sz="2800">
                <a:latin typeface="Arial" panose="020B0604020202020204" pitchFamily="34" charset="0"/>
              </a:rPr>
              <a:t>中的</a:t>
            </a:r>
            <a:r>
              <a:rPr lang="en-US" altLang="zh-CN" sz="2800">
                <a:latin typeface="Arial" panose="020B0604020202020204" pitchFamily="34" charset="0"/>
              </a:rPr>
              <a:t>122</a:t>
            </a:r>
            <a:r>
              <a:rPr lang="zh-CN" altLang="en-US" sz="2800">
                <a:latin typeface="Arial" panose="020B0604020202020204" pitchFamily="34" charset="0"/>
              </a:rPr>
              <a:t>看成</a:t>
            </a:r>
            <a:r>
              <a:rPr lang="en-US" altLang="zh-CN" sz="2800">
                <a:latin typeface="Arial" panose="020B0604020202020204" pitchFamily="34" charset="0"/>
              </a:rPr>
              <a:t>120</a:t>
            </a:r>
            <a:r>
              <a:rPr lang="zh-CN" altLang="en-US" sz="2800">
                <a:latin typeface="Arial" panose="020B0604020202020204" pitchFamily="34" charset="0"/>
              </a:rPr>
              <a:t>，因为</a:t>
            </a:r>
            <a:r>
              <a:rPr lang="en-US" altLang="zh-CN" sz="2800">
                <a:latin typeface="Arial" panose="020B0604020202020204" pitchFamily="34" charset="0"/>
              </a:rPr>
              <a:t>120÷30=4</a:t>
            </a:r>
            <a:r>
              <a:rPr lang="zh-CN" altLang="en-US" sz="2800">
                <a:latin typeface="Arial" panose="020B0604020202020204" pitchFamily="34" charset="0"/>
              </a:rPr>
              <a:t>，所以</a:t>
            </a:r>
            <a:r>
              <a:rPr lang="en-US" altLang="zh-CN" sz="2800">
                <a:latin typeface="Arial" panose="020B0604020202020204" pitchFamily="34" charset="0"/>
              </a:rPr>
              <a:t>122÷30≈4</a:t>
            </a:r>
            <a:r>
              <a:rPr lang="zh-CN" altLang="en-US" sz="2800">
                <a:latin typeface="Arial" panose="020B0604020202020204" pitchFamily="34" charset="0"/>
              </a:rPr>
              <a:t>；把</a:t>
            </a:r>
            <a:r>
              <a:rPr lang="en-US" altLang="zh-CN" sz="2800">
                <a:latin typeface="Arial" panose="020B0604020202020204" pitchFamily="34" charset="0"/>
              </a:rPr>
              <a:t>120÷28</a:t>
            </a:r>
            <a:r>
              <a:rPr lang="zh-CN" altLang="en-US" sz="2800">
                <a:latin typeface="Arial" panose="020B0604020202020204" pitchFamily="34" charset="0"/>
              </a:rPr>
              <a:t>中的</a:t>
            </a:r>
            <a:r>
              <a:rPr lang="en-US" altLang="zh-CN" sz="2800">
                <a:latin typeface="Arial" panose="020B0604020202020204" pitchFamily="34" charset="0"/>
              </a:rPr>
              <a:t>28</a:t>
            </a:r>
            <a:r>
              <a:rPr lang="zh-CN" altLang="en-US" sz="2800">
                <a:latin typeface="Arial" panose="020B0604020202020204" pitchFamily="34" charset="0"/>
              </a:rPr>
              <a:t>看成</a:t>
            </a:r>
            <a:r>
              <a:rPr lang="en-US" altLang="zh-CN" sz="2800">
                <a:latin typeface="Arial" panose="020B0604020202020204" pitchFamily="34" charset="0"/>
              </a:rPr>
              <a:t>30</a:t>
            </a:r>
            <a:r>
              <a:rPr lang="zh-CN" altLang="en-US" sz="2800">
                <a:latin typeface="Arial" panose="020B0604020202020204" pitchFamily="34" charset="0"/>
              </a:rPr>
              <a:t>，因为</a:t>
            </a:r>
            <a:r>
              <a:rPr lang="en-US" altLang="zh-CN" sz="2800">
                <a:latin typeface="Arial" panose="020B0604020202020204" pitchFamily="34" charset="0"/>
              </a:rPr>
              <a:t>120÷30=4</a:t>
            </a:r>
            <a:r>
              <a:rPr lang="zh-CN" altLang="en-US" sz="2800">
                <a:latin typeface="Arial" panose="020B0604020202020204" pitchFamily="34" charset="0"/>
              </a:rPr>
              <a:t>，所以</a:t>
            </a:r>
            <a:r>
              <a:rPr lang="en-US" altLang="zh-CN" sz="2800">
                <a:latin typeface="Arial" panose="020B0604020202020204" pitchFamily="34" charset="0"/>
              </a:rPr>
              <a:t>120÷28≈4</a:t>
            </a:r>
            <a:r>
              <a:rPr lang="zh-CN" altLang="en-US" sz="2800">
                <a:latin typeface="Arial" panose="020B0604020202020204" pitchFamily="34" charset="0"/>
              </a:rPr>
              <a:t>。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5" grpId="0"/>
      <p:bldP spid="8216" grpId="0"/>
      <p:bldP spid="8217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1180" y="461645"/>
            <a:ext cx="3060700" cy="74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/>
              <a:t>二、自主探究，发展新知</a:t>
            </a:r>
            <a:endParaRPr lang="zh-CN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2165350" y="1779905"/>
            <a:ext cx="7878445" cy="5702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/>
              <a:t>你们发现今天所做的题有什么共同点吗？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1503680" y="3486150"/>
            <a:ext cx="99860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我们学会了整十数除整十数、整十数除几百几十数的口算。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jY5YjA2ZWFhNGI3M2ExNTAwNjdiNTAyZDZjZTY0MDY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2582</Words>
  <Application>WPS 演示</Application>
  <PresentationFormat>自定义</PresentationFormat>
  <Paragraphs>211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黑体</vt:lpstr>
      <vt:lpstr>微软雅黑</vt:lpstr>
      <vt:lpstr>汉仪大宋简</vt:lpstr>
      <vt:lpstr>Cambria</vt:lpstr>
      <vt:lpstr>方正楷体简体</vt:lpstr>
      <vt:lpstr>Calibri</vt:lpstr>
      <vt:lpstr>楷体_GB2312</vt:lpstr>
      <vt:lpstr>新宋体</vt:lpstr>
      <vt:lpstr>Arial</vt:lpstr>
      <vt:lpstr>Arial Unicode MS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人教版四年级数学上册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2022-11-08T14:25:00Z</cp:lastPrinted>
  <dcterms:created xsi:type="dcterms:W3CDTF">2022-11-08T14:25:00Z</dcterms:created>
  <dcterms:modified xsi:type="dcterms:W3CDTF">2023-10-27T09:12:11Z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32DADB0F8C2A4706B9D06F3D93BA64AB_12</vt:lpwstr>
  </property>
  <property fmtid="{D5CDD505-2E9C-101B-9397-08002B2CF9AE}" pid="3" name="KSOProductBuildVer">
    <vt:lpwstr>2052-12.1.0.15712</vt:lpwstr>
  </property>
</Properties>
</file>