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57" r:id="rId4"/>
    <p:sldId id="258" r:id="rId5"/>
    <p:sldId id="260" r:id="rId6"/>
    <p:sldId id="261" r:id="rId7"/>
    <p:sldId id="264" r:id="rId8"/>
    <p:sldId id="263" r:id="rId9"/>
    <p:sldId id="262" r:id="rId10"/>
    <p:sldId id="266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4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6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20145" y="276447"/>
            <a:ext cx="9799320" cy="3517265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en-US" sz="4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除数是两位数的除法</a:t>
            </a:r>
            <a:b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br>
              <a:rPr lang="zh-CN" altLang="en-US" dirty="0"/>
            </a:br>
            <a:r>
              <a:rPr lang="zh-CN" altLang="en-US" sz="6600" dirty="0">
                <a:solidFill>
                  <a:schemeClr val="accent5">
                    <a:lumMod val="75000"/>
                  </a:schemeClr>
                </a:solidFill>
              </a:rPr>
              <a:t>商是一位数的除</a:t>
            </a:r>
            <a:r>
              <a:rPr lang="zh-CN" altLang="en-US" sz="6600" dirty="0" smtClean="0">
                <a:solidFill>
                  <a:schemeClr val="accent5">
                    <a:lumMod val="75000"/>
                  </a:schemeClr>
                </a:solidFill>
              </a:rPr>
              <a:t>法</a:t>
            </a:r>
            <a:endParaRPr lang="zh-CN" altLang="en-US" sz="6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7565" y="1214122"/>
            <a:ext cx="10516235" cy="476885"/>
          </a:xfrm>
        </p:spPr>
        <p:txBody>
          <a:bodyPr>
            <a:noAutofit/>
          </a:bodyPr>
          <a:lstStyle/>
          <a:p>
            <a:r>
              <a:rPr lang="zh-CN" altLang="en-US" sz="360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用四舍五入法笔算下面两题</a:t>
            </a:r>
            <a:endParaRPr lang="zh-CN" altLang="en-US" sz="360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496187"/>
            <a:ext cx="10515600" cy="98488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400" b="1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110÷14=             96÷16=</a:t>
            </a:r>
            <a:endParaRPr lang="en-US" altLang="zh-CN" sz="4400" b="1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复习导入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30551" y="2496185"/>
            <a:ext cx="2935605" cy="659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7......12</a:t>
            </a:r>
            <a:endParaRPr lang="en-US" altLang="zh-CN" sz="440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70011" y="2406650"/>
            <a:ext cx="2935605" cy="659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440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982346" y="3383282"/>
            <a:ext cx="9360535" cy="229044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</a:rPr>
              <a:t>你调了几次商？那除数不接近整十数时有哪些试商方法，我们一起来看一看吧</a:t>
            </a:r>
            <a:endParaRPr lang="zh-CN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5645" y="1158242"/>
            <a:ext cx="10515600" cy="1325563"/>
          </a:xfrm>
        </p:spPr>
        <p:txBody>
          <a:bodyPr/>
          <a:lstStyle/>
          <a:p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240÷26=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自主探究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H="1">
            <a:off x="968375" y="1520192"/>
            <a:ext cx="721360" cy="601345"/>
          </a:xfrm>
          <a:prstGeom prst="snip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>
                <a:solidFill>
                  <a:srgbClr val="0070C0"/>
                </a:solidFill>
              </a:rPr>
              <a:t>5</a:t>
            </a:r>
            <a:endParaRPr lang="en-US" altLang="zh-CN" sz="3600" b="1">
              <a:solidFill>
                <a:srgbClr val="0070C0"/>
              </a:solidFill>
            </a:endParaRPr>
          </a:p>
        </p:txBody>
      </p:sp>
      <p:sp>
        <p:nvSpPr>
          <p:cNvPr id="66" name="AutoShape 27"/>
          <p:cNvSpPr/>
          <p:nvPr/>
        </p:nvSpPr>
        <p:spPr>
          <a:xfrm>
            <a:off x="1224917" y="3310891"/>
            <a:ext cx="3351212" cy="665163"/>
          </a:xfrm>
          <a:prstGeom prst="wedgeRoundRectCallout">
            <a:avLst>
              <a:gd name="adj1" fmla="val -42534"/>
              <a:gd name="adj2" fmla="val 878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怎样能很快想出商？</a:t>
            </a:r>
            <a:endParaRPr lang="en-US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704966" y="634367"/>
            <a:ext cx="1774191" cy="5810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</a:rPr>
              <a:t>方法一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71" name="AutoShape 27"/>
          <p:cNvSpPr/>
          <p:nvPr/>
        </p:nvSpPr>
        <p:spPr>
          <a:xfrm>
            <a:off x="7881303" y="1326198"/>
            <a:ext cx="3351212" cy="647700"/>
          </a:xfrm>
          <a:prstGeom prst="wedgeRoundRectCallout">
            <a:avLst>
              <a:gd name="adj1" fmla="val 46001"/>
              <a:gd name="adj2" fmla="val 94950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把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26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看作</a:t>
            </a: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</a:rPr>
              <a:t>30</a:t>
            </a:r>
            <a:r>
              <a:rPr lang="zh-CN" altLang="en-US" sz="2800" b="1">
                <a:latin typeface="Times New Roman" panose="02020603050405020304" pitchFamily="18" charset="0"/>
                <a:ea typeface="黑体" panose="02010609060101010101" pitchFamily="49" charset="-122"/>
              </a:rPr>
              <a:t>来试商</a:t>
            </a:r>
            <a:endParaRPr lang="en-US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2" name="Text Box 29"/>
          <p:cNvSpPr txBox="1"/>
          <p:nvPr/>
        </p:nvSpPr>
        <p:spPr>
          <a:xfrm>
            <a:off x="6083301" y="2824480"/>
            <a:ext cx="1478915" cy="75565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3" name="Text Box 29"/>
          <p:cNvSpPr txBox="1"/>
          <p:nvPr/>
        </p:nvSpPr>
        <p:spPr>
          <a:xfrm>
            <a:off x="5038725" y="2833053"/>
            <a:ext cx="701675" cy="75713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4" name="Text Box 29"/>
          <p:cNvSpPr txBox="1"/>
          <p:nvPr/>
        </p:nvSpPr>
        <p:spPr>
          <a:xfrm>
            <a:off x="5052378" y="2234883"/>
            <a:ext cx="703263" cy="75713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5" name="Text Box 29"/>
          <p:cNvSpPr txBox="1"/>
          <p:nvPr/>
        </p:nvSpPr>
        <p:spPr>
          <a:xfrm>
            <a:off x="6744971" y="2235202"/>
            <a:ext cx="701675" cy="260985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7" name="Text Box 29"/>
          <p:cNvSpPr txBox="1"/>
          <p:nvPr/>
        </p:nvSpPr>
        <p:spPr>
          <a:xfrm>
            <a:off x="6114415" y="3515995"/>
            <a:ext cx="1551940" cy="75565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2 0 8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5825808" y="4264660"/>
            <a:ext cx="1350963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79" name="Text Box 29"/>
          <p:cNvSpPr txBox="1"/>
          <p:nvPr/>
        </p:nvSpPr>
        <p:spPr>
          <a:xfrm>
            <a:off x="6452553" y="4271645"/>
            <a:ext cx="874712" cy="75713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3 2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70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55640" y="2906395"/>
            <a:ext cx="1391285" cy="609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4" name="组合 93"/>
          <p:cNvGrpSpPr/>
          <p:nvPr/>
        </p:nvGrpSpPr>
        <p:grpSpPr>
          <a:xfrm>
            <a:off x="5093336" y="5143501"/>
            <a:ext cx="2656205" cy="1384935"/>
            <a:chOff x="3658" y="6500"/>
            <a:chExt cx="4183" cy="2181"/>
          </a:xfrm>
        </p:grpSpPr>
        <p:sp>
          <p:nvSpPr>
            <p:cNvPr id="81" name="TextBox 3"/>
            <p:cNvSpPr txBox="1"/>
            <p:nvPr/>
          </p:nvSpPr>
          <p:spPr>
            <a:xfrm>
              <a:off x="3714" y="6500"/>
              <a:ext cx="4127" cy="21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32</a:t>
              </a:r>
              <a:r>
                <a:rPr kumimoji="0" lang="zh-CN" altLang="en-US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里面还有</a:t>
              </a:r>
              <a:r>
                <a:rPr kumimoji="0" lang="en-US" altLang="zh-CN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1</a:t>
              </a:r>
              <a:r>
                <a:rPr kumimoji="0" lang="zh-CN" altLang="en-US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个</a:t>
              </a:r>
              <a:r>
                <a:rPr kumimoji="0" lang="en-US" altLang="zh-CN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26</a:t>
              </a:r>
              <a:r>
                <a:rPr kumimoji="0" lang="zh-CN" altLang="en-US" sz="2800" b="1" kern="1200" cap="none" spc="0" normalizeH="0" baseline="0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</a:t>
              </a:r>
              <a:r>
                <a:rPr lang="zh-CN" altLang="en-US" sz="2800" b="1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商</a:t>
              </a:r>
              <a:r>
                <a:rPr lang="en-US" altLang="zh-CN" sz="2800" b="1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8</a:t>
              </a:r>
              <a:r>
                <a:rPr lang="zh-CN" altLang="en-US" sz="2800" b="1" noProof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小了。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endParaRPr kumimoji="0" lang="zh-CN" altLang="en-US" sz="2800" b="1" kern="1200" cap="none" spc="0" normalizeH="0" baseline="0" noProof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3658" y="6500"/>
              <a:ext cx="4052" cy="142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cxnSp>
        <p:nvCxnSpPr>
          <p:cNvPr id="7" name="直接箭头连接符 6"/>
          <p:cNvCxnSpPr/>
          <p:nvPr/>
        </p:nvCxnSpPr>
        <p:spPr>
          <a:xfrm>
            <a:off x="7854316" y="3771265"/>
            <a:ext cx="536575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 Box 29"/>
          <p:cNvSpPr txBox="1"/>
          <p:nvPr/>
        </p:nvSpPr>
        <p:spPr>
          <a:xfrm>
            <a:off x="9338311" y="2794002"/>
            <a:ext cx="1762125" cy="564515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5" name="Text Box 29"/>
          <p:cNvSpPr txBox="1"/>
          <p:nvPr/>
        </p:nvSpPr>
        <p:spPr>
          <a:xfrm>
            <a:off x="8479156" y="2794000"/>
            <a:ext cx="823595" cy="786130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8" name="Text Box 29"/>
          <p:cNvSpPr txBox="1"/>
          <p:nvPr/>
        </p:nvSpPr>
        <p:spPr>
          <a:xfrm>
            <a:off x="9990455" y="2235202"/>
            <a:ext cx="457200" cy="564515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9" name="Text Box 29"/>
          <p:cNvSpPr txBox="1"/>
          <p:nvPr/>
        </p:nvSpPr>
        <p:spPr>
          <a:xfrm>
            <a:off x="9371331" y="3488692"/>
            <a:ext cx="1696085" cy="564515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9204010" y="4203065"/>
            <a:ext cx="1349375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1" name="Text Box 29"/>
          <p:cNvSpPr txBox="1"/>
          <p:nvPr/>
        </p:nvSpPr>
        <p:spPr>
          <a:xfrm>
            <a:off x="10074277" y="4352292"/>
            <a:ext cx="555625" cy="564515"/>
          </a:xfrm>
          <a:prstGeom prst="rect">
            <a:avLst/>
          </a:prstGeom>
          <a:noFill/>
          <a:ln w="12700">
            <a:noFill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6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8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03691" y="2905760"/>
            <a:ext cx="1243965" cy="5448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5" name="组合 94"/>
          <p:cNvGrpSpPr/>
          <p:nvPr/>
        </p:nvGrpSpPr>
        <p:grpSpPr>
          <a:xfrm>
            <a:off x="9638119" y="5215892"/>
            <a:ext cx="1294677" cy="954405"/>
            <a:chOff x="15156" y="7976"/>
            <a:chExt cx="1873" cy="1503"/>
          </a:xfrm>
        </p:grpSpPr>
        <p:sp>
          <p:nvSpPr>
            <p:cNvPr id="92" name="TextBox 3"/>
            <p:cNvSpPr txBox="1"/>
            <p:nvPr/>
          </p:nvSpPr>
          <p:spPr>
            <a:xfrm>
              <a:off x="15156" y="7976"/>
              <a:ext cx="1873" cy="15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改商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9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endParaRPr kumimoji="0" lang="zh-CN" altLang="en-US" sz="2800" b="1" kern="1200" cap="none" spc="0" normalizeH="0" baseline="0" noProof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5156" y="7976"/>
              <a:ext cx="1584" cy="78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</p:txBody>
        </p:sp>
      </p:grpSp>
      <p:sp>
        <p:nvSpPr>
          <p:cNvPr id="68" name="文本框 81"/>
          <p:cNvSpPr txBox="1"/>
          <p:nvPr/>
        </p:nvSpPr>
        <p:spPr>
          <a:xfrm>
            <a:off x="4378960" y="1487806"/>
            <a:ext cx="183388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zh-CN" sz="3600" b="1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4" grpId="0"/>
      <p:bldP spid="75" grpId="0"/>
      <p:bldP spid="77" grpId="0"/>
      <p:bldP spid="79" grpId="0"/>
      <p:bldP spid="88" grpId="0"/>
      <p:bldP spid="89" grpId="0"/>
      <p:bldP spid="91" grpId="0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自主探究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390015" y="1431927"/>
            <a:ext cx="1774191" cy="5810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</a:rPr>
              <a:t>方法二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1152525" y="2364740"/>
            <a:ext cx="3307715" cy="665480"/>
          </a:xfrm>
          <a:prstGeom prst="wedgeRoundRectCallout">
            <a:avLst>
              <a:gd name="adj1" fmla="val -37104"/>
              <a:gd name="adj2" fmla="val 89665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想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个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260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96671" y="3853180"/>
            <a:ext cx="2747645" cy="197358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marR="0" algn="l" defTabSz="914400" eaLnBrk="1" hangingPunct="1">
              <a:buClrTx/>
              <a:buSzTx/>
              <a:buFontTx/>
              <a:buNone/>
              <a:defRPr/>
            </a:pP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10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个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26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是</a:t>
            </a:r>
            <a:r>
              <a:rPr lang="en-US" altLang="zh-CN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260</a:t>
            </a:r>
            <a:r>
              <a:rPr lang="zh-CN" altLang="en-US" sz="3200" b="1" noProof="0">
                <a:ln>
                  <a:noFill/>
                </a:ln>
                <a:effectLst/>
                <a:uLnTx/>
                <a:uFillTx/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，</a:t>
            </a:r>
            <a:endParaRPr lang="zh-CN" altLang="en-US" sz="3200" b="1" noProof="0">
              <a:ln>
                <a:noFill/>
              </a:ln>
              <a:effectLst/>
              <a:uLnTx/>
              <a:uFillTx/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marR="0" algn="l" defTabSz="914400" eaLnBrk="1" hangingPunct="1">
              <a:buClrTx/>
              <a:buSzTx/>
              <a:buFontTx/>
              <a:buNone/>
              <a:defRPr/>
            </a:pPr>
            <a:r>
              <a:rPr lang="zh-CN" altLang="en-US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比</a:t>
            </a:r>
            <a:r>
              <a:rPr lang="en-US" altLang="zh-CN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240</a:t>
            </a:r>
            <a:r>
              <a:rPr lang="zh-CN" altLang="en-US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多</a:t>
            </a:r>
            <a:r>
              <a:rPr lang="en-US" altLang="zh-CN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20</a:t>
            </a:r>
            <a:r>
              <a:rPr lang="zh-CN" altLang="en-US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，</a:t>
            </a:r>
            <a:endParaRPr lang="zh-CN" altLang="en-US" sz="3200" b="1" noProof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  <a:p>
            <a:pPr marR="0" algn="l" defTabSz="914400" eaLnBrk="1" hangingPunct="1">
              <a:buClrTx/>
              <a:buSzTx/>
              <a:buFontTx/>
              <a:buNone/>
              <a:defRPr/>
            </a:pPr>
            <a:r>
              <a:rPr lang="zh-CN" altLang="en-US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可以商</a:t>
            </a:r>
            <a:r>
              <a:rPr lang="en-US" altLang="zh-CN" sz="3200" b="1" noProof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+mn-ea"/>
              </a:rPr>
              <a:t>9</a:t>
            </a:r>
            <a:endParaRPr lang="en-US" altLang="zh-CN" sz="3200" b="1" noProof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9258" name="Text Box 29"/>
          <p:cNvSpPr txBox="1"/>
          <p:nvPr/>
        </p:nvSpPr>
        <p:spPr>
          <a:xfrm>
            <a:off x="7440932" y="3420747"/>
            <a:ext cx="1678305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59" name="Text Box 29"/>
          <p:cNvSpPr txBox="1"/>
          <p:nvPr/>
        </p:nvSpPr>
        <p:spPr>
          <a:xfrm>
            <a:off x="6474460" y="3341372"/>
            <a:ext cx="966471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29"/>
          <p:cNvSpPr txBox="1"/>
          <p:nvPr/>
        </p:nvSpPr>
        <p:spPr>
          <a:xfrm>
            <a:off x="8190548" y="2703515"/>
            <a:ext cx="584200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 Box 29"/>
          <p:cNvSpPr txBox="1"/>
          <p:nvPr/>
        </p:nvSpPr>
        <p:spPr>
          <a:xfrm>
            <a:off x="7440931" y="4092577"/>
            <a:ext cx="1851660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29"/>
          <p:cNvSpPr txBox="1"/>
          <p:nvPr/>
        </p:nvSpPr>
        <p:spPr>
          <a:xfrm>
            <a:off x="8190548" y="4969195"/>
            <a:ext cx="584200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70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41540" y="3420745"/>
            <a:ext cx="1533525" cy="67183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8" name="直接连接符 77"/>
          <p:cNvCxnSpPr/>
          <p:nvPr/>
        </p:nvCxnSpPr>
        <p:spPr>
          <a:xfrm>
            <a:off x="7332662" y="4983480"/>
            <a:ext cx="1350963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自主探究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390015" y="1431927"/>
            <a:ext cx="1774191" cy="5810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</a:rPr>
              <a:t>方法三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610235" y="2678430"/>
            <a:ext cx="3666491" cy="665480"/>
          </a:xfrm>
          <a:prstGeom prst="wedgeRoundRectCallout">
            <a:avLst>
              <a:gd name="adj1" fmla="val 1429"/>
              <a:gd name="adj2" fmla="val 93245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把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看作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25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来试商。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8635" y="4171317"/>
            <a:ext cx="5694680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</a:t>
            </a:r>
            <a:r>
              <a:rPr lang="zh-CN" altLang="en-US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个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25</a:t>
            </a:r>
            <a:r>
              <a:rPr lang="zh-CN" altLang="en-US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100</a:t>
            </a:r>
            <a:r>
              <a:rPr lang="zh-CN" altLang="en-US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</a:t>
            </a:r>
            <a:r>
              <a:rPr lang="zh-CN" altLang="en-US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个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25</a:t>
            </a:r>
            <a:r>
              <a:rPr lang="zh-CN" altLang="en-US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是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200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。余下的</a:t>
            </a:r>
            <a:r>
              <a:rPr lang="en-US" altLang="zh-CN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40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里面还有（ </a:t>
            </a:r>
            <a:r>
              <a:rPr lang="en-US" altLang="zh-CN" sz="3200" b="1" noProof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）个</a:t>
            </a:r>
            <a:r>
              <a:rPr lang="en-US" altLang="zh-CN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25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3200" b="1" noProof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lang="en-US" altLang="zh-CN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8+1=9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，因此商</a:t>
            </a:r>
            <a:r>
              <a:rPr lang="en-US" altLang="zh-CN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9</a:t>
            </a:r>
            <a:r>
              <a:rPr lang="zh-CN" altLang="en-US" sz="3200" b="1" noProof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3200" b="1" noProof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9259" name="Text Box 29"/>
          <p:cNvSpPr txBox="1"/>
          <p:nvPr/>
        </p:nvSpPr>
        <p:spPr>
          <a:xfrm>
            <a:off x="6474460" y="3341372"/>
            <a:ext cx="966471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26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Text Box 29"/>
          <p:cNvSpPr txBox="1"/>
          <p:nvPr/>
        </p:nvSpPr>
        <p:spPr>
          <a:xfrm>
            <a:off x="8190548" y="2703515"/>
            <a:ext cx="584200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Text Box 29"/>
          <p:cNvSpPr txBox="1"/>
          <p:nvPr/>
        </p:nvSpPr>
        <p:spPr>
          <a:xfrm>
            <a:off x="7440931" y="4092577"/>
            <a:ext cx="1851660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2 3 4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Text Box 29"/>
          <p:cNvSpPr txBox="1"/>
          <p:nvPr/>
        </p:nvSpPr>
        <p:spPr>
          <a:xfrm>
            <a:off x="8190548" y="4969195"/>
            <a:ext cx="584200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70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41540" y="3420745"/>
            <a:ext cx="1533525" cy="67183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8" name="直接连接符 77"/>
          <p:cNvCxnSpPr/>
          <p:nvPr/>
        </p:nvCxnSpPr>
        <p:spPr>
          <a:xfrm>
            <a:off x="7332662" y="4983480"/>
            <a:ext cx="1350963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58" name="Text Box 29"/>
          <p:cNvSpPr txBox="1"/>
          <p:nvPr/>
        </p:nvSpPr>
        <p:spPr>
          <a:xfrm>
            <a:off x="7440932" y="3420747"/>
            <a:ext cx="1678305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楷体" panose="02010609060101010101" pitchFamily="49" charset="-122"/>
              </a:rPr>
              <a:t>2 4 0</a:t>
            </a:r>
            <a:endParaRPr lang="en-US" altLang="zh-CN" sz="4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Text Box 29"/>
          <p:cNvSpPr txBox="1"/>
          <p:nvPr/>
        </p:nvSpPr>
        <p:spPr>
          <a:xfrm>
            <a:off x="6474460" y="2703832"/>
            <a:ext cx="966471" cy="82994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爆炸形 2 7"/>
          <p:cNvSpPr/>
          <p:nvPr/>
        </p:nvSpPr>
        <p:spPr>
          <a:xfrm>
            <a:off x="6474461" y="-2540"/>
            <a:ext cx="5311140" cy="3829050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我们可以灵活的选用不同方法试商。</a:t>
            </a:r>
            <a:endParaRPr lang="zh-CN" altLang="en-US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5" grpId="0"/>
      <p:bldP spid="17" grpId="0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71705" y="394778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自主探究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内容占位符 4" descr="微信图片_20221204212038"/>
          <p:cNvPicPr>
            <a:picLocks noGrp="1" noChangeAspect="1"/>
          </p:cNvPicPr>
          <p:nvPr>
            <p:ph idx="1"/>
          </p:nvPr>
        </p:nvPicPr>
        <p:blipFill>
          <a:blip r:embed="rId23"/>
          <a:stretch>
            <a:fillRect/>
          </a:stretch>
        </p:blipFill>
        <p:spPr>
          <a:xfrm>
            <a:off x="838200" y="1249680"/>
            <a:ext cx="10722611" cy="43599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76420" y="3647442"/>
            <a:ext cx="56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01740" y="3647441"/>
            <a:ext cx="127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相同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69860" y="4008757"/>
            <a:ext cx="56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562986" y="5445127"/>
            <a:ext cx="7362191" cy="89090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rgbClr val="FF0000"/>
                </a:solidFill>
              </a:rPr>
              <a:t>口诀：同头被小商</a:t>
            </a:r>
            <a:r>
              <a:rPr lang="en-US" altLang="zh-CN" sz="2800">
                <a:solidFill>
                  <a:srgbClr val="FF0000"/>
                </a:solidFill>
              </a:rPr>
              <a:t>8</a:t>
            </a:r>
            <a:r>
              <a:rPr lang="zh-CN" altLang="en-US" sz="2800">
                <a:solidFill>
                  <a:srgbClr val="FF0000"/>
                </a:solidFill>
              </a:rPr>
              <a:t>、</a:t>
            </a:r>
            <a:r>
              <a:rPr lang="en-US" altLang="zh-CN" sz="2800">
                <a:solidFill>
                  <a:srgbClr val="FF0000"/>
                </a:solidFill>
              </a:rPr>
              <a:t>9</a:t>
            </a:r>
            <a:r>
              <a:rPr lang="zh-CN" altLang="en-US" sz="2800">
                <a:solidFill>
                  <a:srgbClr val="FF0000"/>
                </a:solidFill>
              </a:rPr>
              <a:t>，差小商</a:t>
            </a:r>
            <a:r>
              <a:rPr lang="en-US" altLang="zh-CN" sz="2800">
                <a:solidFill>
                  <a:srgbClr val="FF0000"/>
                </a:solidFill>
              </a:rPr>
              <a:t>9</a:t>
            </a:r>
            <a:r>
              <a:rPr lang="zh-CN" altLang="en-US" sz="2800">
                <a:solidFill>
                  <a:srgbClr val="FF0000"/>
                </a:solidFill>
              </a:rPr>
              <a:t>，差大商</a:t>
            </a:r>
            <a:r>
              <a:rPr lang="en-US" altLang="zh-CN" sz="2800">
                <a:solidFill>
                  <a:srgbClr val="FF0000"/>
                </a:solidFill>
              </a:rPr>
              <a:t>8</a:t>
            </a:r>
            <a:endParaRPr lang="en-US" altLang="zh-CN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自主探究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内容占位符 4" descr="微信图片_20221204212031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744221" y="1313815"/>
            <a:ext cx="11349355" cy="34048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51706" y="3319147"/>
            <a:ext cx="154559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一半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59749" y="3319147"/>
            <a:ext cx="56261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"/>
          <p:cNvSpPr txBox="1"/>
          <p:nvPr/>
        </p:nvSpPr>
        <p:spPr>
          <a:xfrm rot="1302608">
            <a:off x="1237325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8" name="文本框 5"/>
          <p:cNvSpPr txBox="1"/>
          <p:nvPr/>
        </p:nvSpPr>
        <p:spPr>
          <a:xfrm rot="1302608">
            <a:off x="4124458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9" name="文本框 6"/>
          <p:cNvSpPr txBox="1"/>
          <p:nvPr/>
        </p:nvSpPr>
        <p:spPr>
          <a:xfrm rot="1302608">
            <a:off x="6802465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0" name="文本框 7"/>
          <p:cNvSpPr txBox="1"/>
          <p:nvPr/>
        </p:nvSpPr>
        <p:spPr>
          <a:xfrm rot="1302608">
            <a:off x="8254498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1" name="文本框 8"/>
          <p:cNvSpPr txBox="1"/>
          <p:nvPr/>
        </p:nvSpPr>
        <p:spPr>
          <a:xfrm rot="1302608">
            <a:off x="9704414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2" name="文本框 9"/>
          <p:cNvSpPr txBox="1"/>
          <p:nvPr/>
        </p:nvSpPr>
        <p:spPr>
          <a:xfrm rot="1302608">
            <a:off x="9947407" y="152158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3" name="文本框 10"/>
          <p:cNvSpPr txBox="1"/>
          <p:nvPr/>
        </p:nvSpPr>
        <p:spPr>
          <a:xfrm rot="1302608">
            <a:off x="2043351" y="219722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4" name="文本框 11"/>
          <p:cNvSpPr txBox="1"/>
          <p:nvPr/>
        </p:nvSpPr>
        <p:spPr>
          <a:xfrm rot="1302608">
            <a:off x="3495385" y="219722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5" name="文本框 12"/>
          <p:cNvSpPr txBox="1"/>
          <p:nvPr/>
        </p:nvSpPr>
        <p:spPr>
          <a:xfrm rot="1302608">
            <a:off x="6458718" y="2096474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6" name="文本框 13"/>
          <p:cNvSpPr txBox="1"/>
          <p:nvPr/>
        </p:nvSpPr>
        <p:spPr>
          <a:xfrm rot="1302608">
            <a:off x="7910751" y="2096474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7" name="文本框 14"/>
          <p:cNvSpPr txBox="1"/>
          <p:nvPr/>
        </p:nvSpPr>
        <p:spPr>
          <a:xfrm rot="1302608">
            <a:off x="3015325" y="4615307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8" name="文本框 15"/>
          <p:cNvSpPr txBox="1"/>
          <p:nvPr/>
        </p:nvSpPr>
        <p:spPr>
          <a:xfrm rot="1302608">
            <a:off x="6278801" y="4816814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0" name="文本框 17"/>
          <p:cNvSpPr txBox="1"/>
          <p:nvPr/>
        </p:nvSpPr>
        <p:spPr>
          <a:xfrm rot="1302608">
            <a:off x="2043351" y="300791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1" name="文本框 18"/>
          <p:cNvSpPr txBox="1"/>
          <p:nvPr/>
        </p:nvSpPr>
        <p:spPr>
          <a:xfrm rot="1302608">
            <a:off x="3495385" y="300791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2" name="文本框 19"/>
          <p:cNvSpPr txBox="1"/>
          <p:nvPr/>
        </p:nvSpPr>
        <p:spPr>
          <a:xfrm rot="1302608">
            <a:off x="6458718" y="2907156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3" name="文本框 20"/>
          <p:cNvSpPr txBox="1"/>
          <p:nvPr/>
        </p:nvSpPr>
        <p:spPr>
          <a:xfrm rot="1302608">
            <a:off x="7910751" y="2907156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4" name="文本框 21"/>
          <p:cNvSpPr txBox="1"/>
          <p:nvPr/>
        </p:nvSpPr>
        <p:spPr>
          <a:xfrm rot="1302608">
            <a:off x="3015325" y="542599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5" name="文本框 22"/>
          <p:cNvSpPr txBox="1"/>
          <p:nvPr/>
        </p:nvSpPr>
        <p:spPr>
          <a:xfrm rot="1302608">
            <a:off x="6278801" y="5627496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7" name="文本框 24"/>
          <p:cNvSpPr txBox="1"/>
          <p:nvPr/>
        </p:nvSpPr>
        <p:spPr>
          <a:xfrm rot="1302608">
            <a:off x="2043351" y="398581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8" name="文本框 25"/>
          <p:cNvSpPr txBox="1"/>
          <p:nvPr/>
        </p:nvSpPr>
        <p:spPr>
          <a:xfrm rot="1302608">
            <a:off x="3495385" y="398581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9" name="文本框 26"/>
          <p:cNvSpPr txBox="1"/>
          <p:nvPr/>
        </p:nvSpPr>
        <p:spPr>
          <a:xfrm rot="1302608">
            <a:off x="6458718" y="3885056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0" name="文本框 27"/>
          <p:cNvSpPr txBox="1"/>
          <p:nvPr/>
        </p:nvSpPr>
        <p:spPr>
          <a:xfrm rot="1302608">
            <a:off x="7910751" y="3885056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1" name="文本框 28"/>
          <p:cNvSpPr txBox="1"/>
          <p:nvPr/>
        </p:nvSpPr>
        <p:spPr>
          <a:xfrm rot="1302608">
            <a:off x="3015325" y="640389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4" name="文本框 31"/>
          <p:cNvSpPr txBox="1"/>
          <p:nvPr/>
        </p:nvSpPr>
        <p:spPr>
          <a:xfrm rot="1302608">
            <a:off x="1237325" y="530407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5" name="文本框 32"/>
          <p:cNvSpPr txBox="1"/>
          <p:nvPr/>
        </p:nvSpPr>
        <p:spPr>
          <a:xfrm rot="1302608">
            <a:off x="2689358" y="530407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6" name="文本框 33"/>
          <p:cNvSpPr txBox="1"/>
          <p:nvPr/>
        </p:nvSpPr>
        <p:spPr>
          <a:xfrm rot="1302608">
            <a:off x="4141391" y="530407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7" name="文本框 34"/>
          <p:cNvSpPr txBox="1"/>
          <p:nvPr/>
        </p:nvSpPr>
        <p:spPr>
          <a:xfrm rot="1302608">
            <a:off x="1563291" y="379277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98" name="文本框 35"/>
          <p:cNvSpPr txBox="1"/>
          <p:nvPr/>
        </p:nvSpPr>
        <p:spPr>
          <a:xfrm rot="1302608">
            <a:off x="3015325" y="7419890"/>
            <a:ext cx="184731" cy="29777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335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301" name="Group 82"/>
          <p:cNvGrpSpPr/>
          <p:nvPr/>
        </p:nvGrpSpPr>
        <p:grpSpPr>
          <a:xfrm>
            <a:off x="6415193" y="4895006"/>
            <a:ext cx="2432051" cy="781049"/>
            <a:chOff x="739" y="1117"/>
            <a:chExt cx="1149" cy="369"/>
          </a:xfrm>
        </p:grpSpPr>
        <p:grpSp>
          <p:nvGrpSpPr>
            <p:cNvPr id="11342" name="Group 78"/>
            <p:cNvGrpSpPr/>
            <p:nvPr/>
          </p:nvGrpSpPr>
          <p:grpSpPr>
            <a:xfrm>
              <a:off x="739" y="1117"/>
              <a:ext cx="1149" cy="369"/>
              <a:chOff x="2463" y="527"/>
              <a:chExt cx="1149" cy="369"/>
            </a:xfrm>
          </p:grpSpPr>
          <p:sp>
            <p:nvSpPr>
              <p:cNvPr id="7" name="Text Box 29"/>
              <p:cNvSpPr txBox="1">
                <a:spLocks noChangeArrowheads="1"/>
              </p:cNvSpPr>
              <p:nvPr/>
            </p:nvSpPr>
            <p:spPr bwMode="auto">
              <a:xfrm>
                <a:off x="2463" y="527"/>
                <a:ext cx="462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24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1 8 2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11343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01" y="1131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302" name="Group 76"/>
          <p:cNvGrpSpPr/>
          <p:nvPr/>
        </p:nvGrpSpPr>
        <p:grpSpPr>
          <a:xfrm>
            <a:off x="2235201" y="4895006"/>
            <a:ext cx="2366433" cy="781049"/>
            <a:chOff x="861" y="981"/>
            <a:chExt cx="1118" cy="369"/>
          </a:xfrm>
        </p:grpSpPr>
        <p:grpSp>
          <p:nvGrpSpPr>
            <p:cNvPr id="11338" name="Group 72"/>
            <p:cNvGrpSpPr/>
            <p:nvPr/>
          </p:nvGrpSpPr>
          <p:grpSpPr>
            <a:xfrm>
              <a:off x="861" y="981"/>
              <a:ext cx="1118" cy="369"/>
              <a:chOff x="2494" y="527"/>
              <a:chExt cx="1118" cy="369"/>
            </a:xfrm>
          </p:grpSpPr>
          <p:sp>
            <p:nvSpPr>
              <p:cNvPr id="12" name="Text Box 29"/>
              <p:cNvSpPr txBox="1">
                <a:spLocks noChangeArrowheads="1"/>
              </p:cNvSpPr>
              <p:nvPr/>
            </p:nvSpPr>
            <p:spPr bwMode="auto">
              <a:xfrm>
                <a:off x="2494" y="527"/>
                <a:ext cx="431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26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1 0 4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11339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92" y="995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303" name="Group 70"/>
          <p:cNvGrpSpPr/>
          <p:nvPr/>
        </p:nvGrpSpPr>
        <p:grpSpPr>
          <a:xfrm>
            <a:off x="6332645" y="2376173"/>
            <a:ext cx="2324100" cy="781049"/>
            <a:chOff x="926" y="1162"/>
            <a:chExt cx="1098" cy="369"/>
          </a:xfrm>
        </p:grpSpPr>
        <p:grpSp>
          <p:nvGrpSpPr>
            <p:cNvPr id="11334" name="Group 66"/>
            <p:cNvGrpSpPr/>
            <p:nvPr/>
          </p:nvGrpSpPr>
          <p:grpSpPr>
            <a:xfrm>
              <a:off x="926" y="1162"/>
              <a:ext cx="1098" cy="369"/>
              <a:chOff x="2514" y="527"/>
              <a:chExt cx="1098" cy="369"/>
            </a:xfrm>
          </p:grpSpPr>
          <p:sp>
            <p:nvSpPr>
              <p:cNvPr id="17" name="Text Box 29"/>
              <p:cNvSpPr txBox="1">
                <a:spLocks noChangeArrowheads="1"/>
              </p:cNvSpPr>
              <p:nvPr/>
            </p:nvSpPr>
            <p:spPr bwMode="auto">
              <a:xfrm>
                <a:off x="2514" y="527"/>
                <a:ext cx="411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25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2 0 0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11335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37" y="1176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304" name="Group 64"/>
          <p:cNvGrpSpPr/>
          <p:nvPr/>
        </p:nvGrpSpPr>
        <p:grpSpPr>
          <a:xfrm>
            <a:off x="2357544" y="2476926"/>
            <a:ext cx="2463800" cy="781049"/>
            <a:chOff x="827" y="1207"/>
            <a:chExt cx="1164" cy="369"/>
          </a:xfrm>
        </p:grpSpPr>
        <p:pic>
          <p:nvPicPr>
            <p:cNvPr id="11330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47" y="1221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331" name="Group 63"/>
            <p:cNvGrpSpPr/>
            <p:nvPr/>
          </p:nvGrpSpPr>
          <p:grpSpPr>
            <a:xfrm>
              <a:off x="827" y="1207"/>
              <a:ext cx="1164" cy="369"/>
              <a:chOff x="827" y="1207"/>
              <a:chExt cx="1164" cy="369"/>
            </a:xfrm>
          </p:grpSpPr>
          <p:sp>
            <p:nvSpPr>
              <p:cNvPr id="22" name="Text Box 29"/>
              <p:cNvSpPr txBox="1">
                <a:spLocks noChangeArrowheads="1"/>
              </p:cNvSpPr>
              <p:nvPr/>
            </p:nvSpPr>
            <p:spPr bwMode="auto">
              <a:xfrm>
                <a:off x="827" y="1207"/>
                <a:ext cx="420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16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" name="Text Box 30"/>
              <p:cNvSpPr txBox="1">
                <a:spLocks noChangeArrowheads="1"/>
              </p:cNvSpPr>
              <p:nvPr/>
            </p:nvSpPr>
            <p:spPr bwMode="auto">
              <a:xfrm>
                <a:off x="1306" y="1207"/>
                <a:ext cx="685" cy="36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735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9 6</a:t>
                </a:r>
                <a:endParaRPr kumimoji="0" lang="en-US" altLang="zh-CN" sz="373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" name="文本框 29"/>
          <p:cNvSpPr txBox="1"/>
          <p:nvPr/>
        </p:nvSpPr>
        <p:spPr>
          <a:xfrm>
            <a:off x="3737611" y="1916009"/>
            <a:ext cx="670984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6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6" name="文本框 30"/>
          <p:cNvSpPr txBox="1"/>
          <p:nvPr/>
        </p:nvSpPr>
        <p:spPr>
          <a:xfrm>
            <a:off x="3365077" y="2955293"/>
            <a:ext cx="1085851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9 6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252894" y="3571240"/>
            <a:ext cx="96096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8" name="文本框 32"/>
          <p:cNvSpPr txBox="1"/>
          <p:nvPr/>
        </p:nvSpPr>
        <p:spPr>
          <a:xfrm>
            <a:off x="3739727" y="3461175"/>
            <a:ext cx="6604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9" name="文本框 33"/>
          <p:cNvSpPr txBox="1"/>
          <p:nvPr/>
        </p:nvSpPr>
        <p:spPr>
          <a:xfrm>
            <a:off x="7924378" y="1815255"/>
            <a:ext cx="673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8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" name="文本框 34"/>
          <p:cNvSpPr txBox="1"/>
          <p:nvPr/>
        </p:nvSpPr>
        <p:spPr>
          <a:xfrm>
            <a:off x="7204712" y="2854539"/>
            <a:ext cx="2175933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2 0 0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198360" y="3470487"/>
            <a:ext cx="139911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2" name="文本框 36"/>
          <p:cNvSpPr txBox="1"/>
          <p:nvPr/>
        </p:nvSpPr>
        <p:spPr>
          <a:xfrm>
            <a:off x="7922260" y="3360420"/>
            <a:ext cx="6604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3" name="文本框 37"/>
          <p:cNvSpPr txBox="1"/>
          <p:nvPr/>
        </p:nvSpPr>
        <p:spPr>
          <a:xfrm>
            <a:off x="3850218" y="4346789"/>
            <a:ext cx="673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4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4" name="文本框 38"/>
          <p:cNvSpPr txBox="1"/>
          <p:nvPr/>
        </p:nvSpPr>
        <p:spPr>
          <a:xfrm>
            <a:off x="3158068" y="5373372"/>
            <a:ext cx="1210733" cy="6671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1 0 4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3160185" y="6012604"/>
            <a:ext cx="1441449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6" name="文本框 40"/>
          <p:cNvSpPr txBox="1"/>
          <p:nvPr/>
        </p:nvSpPr>
        <p:spPr>
          <a:xfrm>
            <a:off x="3892551" y="5917355"/>
            <a:ext cx="6604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7" name="文本框 41"/>
          <p:cNvSpPr txBox="1"/>
          <p:nvPr/>
        </p:nvSpPr>
        <p:spPr>
          <a:xfrm>
            <a:off x="8089478" y="4359489"/>
            <a:ext cx="6731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7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8" name="文本框 42"/>
          <p:cNvSpPr txBox="1"/>
          <p:nvPr/>
        </p:nvSpPr>
        <p:spPr>
          <a:xfrm>
            <a:off x="7388860" y="5373372"/>
            <a:ext cx="1458384" cy="6671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1 6 8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7418493" y="5999904"/>
            <a:ext cx="1559984" cy="127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0" name="文本框 44"/>
          <p:cNvSpPr txBox="1"/>
          <p:nvPr/>
        </p:nvSpPr>
        <p:spPr>
          <a:xfrm>
            <a:off x="7750813" y="5917355"/>
            <a:ext cx="1062567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1 4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1" name="文本框 45"/>
          <p:cNvSpPr txBox="1"/>
          <p:nvPr/>
        </p:nvSpPr>
        <p:spPr>
          <a:xfrm>
            <a:off x="2357546" y="2129792"/>
            <a:ext cx="869951" cy="6671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15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2" name="文本框 47"/>
          <p:cNvSpPr txBox="1"/>
          <p:nvPr/>
        </p:nvSpPr>
        <p:spPr>
          <a:xfrm>
            <a:off x="2235200" y="4535173"/>
            <a:ext cx="905933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25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3" name="文本框 48"/>
          <p:cNvSpPr txBox="1"/>
          <p:nvPr/>
        </p:nvSpPr>
        <p:spPr>
          <a:xfrm>
            <a:off x="6415193" y="4522473"/>
            <a:ext cx="965200" cy="666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3735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+mn-cs"/>
              </a:rPr>
              <a:t>25</a:t>
            </a:r>
            <a:endParaRPr kumimoji="0" lang="zh-CN" altLang="en-US" sz="3735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29268" y="1041400"/>
            <a:ext cx="9953413" cy="74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4265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完成下列竖式，说一说你思考的过程。</a:t>
            </a:r>
            <a:endParaRPr lang="zh-CN" altLang="en-US" sz="4265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96120" y="5527888"/>
            <a:ext cx="2445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思考过程略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巩固练习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4646" y="2250929"/>
            <a:ext cx="9437371" cy="4351655"/>
          </a:xfrm>
        </p:spPr>
        <p:txBody>
          <a:bodyPr/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计算</a:t>
            </a:r>
            <a:r>
              <a:rPr lang="zh-CN" altLang="en-US" sz="4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除数不接近整十数的笔算除法</a:t>
            </a: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时，</a:t>
            </a: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</a:rPr>
              <a:t>针对不同情况</a:t>
            </a:r>
            <a:r>
              <a:rPr lang="zh-CN" altLang="en-US" sz="4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灵活选择</a:t>
            </a:r>
            <a:r>
              <a:rPr lang="zh-CN" altLang="en-US" sz="4400" dirty="0">
                <a:latin typeface="宋体" panose="02010600030101010101" pitchFamily="2" charset="-122"/>
                <a:ea typeface="宋体" panose="02010600030101010101" pitchFamily="2" charset="-122"/>
              </a:rPr>
              <a:t>试商方法。</a:t>
            </a:r>
            <a:endParaRPr lang="zh-CN" altLang="en-US" sz="4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08635" y="208282"/>
            <a:ext cx="2322831" cy="871855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</a:rPr>
              <a:t>巩固练习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SHOW_EDIT_AREA_INDICATION" val="1"/>
  <p:tag name="KSO_WM_UNIT_TYPE" val="a"/>
  <p:tag name="KSO_WM_UNIT_VALUE" val="28"/>
</p:tagLst>
</file>

<file path=ppt/tags/tag2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3.xml><?xml version="1.0" encoding="utf-8"?>
<p:tagLst xmlns:p="http://schemas.openxmlformats.org/presentationml/2006/main">
  <p:tag name="KSO_WM_UNIT_PLACING_PICTURE_USER_VIEWPORT" val="{&quot;height&quot;:4968,&quot;width&quot;:16560}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GFiYzBiMzc1N2Q1Yjg0MTE4Y2RjZDBlOWEyNWVjMz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1347</Words>
  <Application>WPS 演示</Application>
  <PresentationFormat>自定义</PresentationFormat>
  <Paragraphs>184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Times New Roman</vt:lpstr>
      <vt:lpstr>黑体</vt:lpstr>
      <vt:lpstr>楷体</vt:lpstr>
      <vt:lpstr>新宋体</vt:lpstr>
      <vt:lpstr>Calibri</vt:lpstr>
      <vt:lpstr>楷体_GB2312</vt:lpstr>
      <vt:lpstr>Arial</vt:lpstr>
      <vt:lpstr>Arial Unicode MS</vt:lpstr>
      <vt:lpstr>第一PPT模板网-WWW.1PPT.COM</vt:lpstr>
      <vt:lpstr>6.除数是两位数的除法  商是一位数的除法</vt:lpstr>
      <vt:lpstr>用四舍五入法笔算下面两题</vt:lpstr>
      <vt:lpstr>240÷26=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2022-12-04T22:14:00Z</cp:lastPrinted>
  <dcterms:created xsi:type="dcterms:W3CDTF">2022-12-04T22:14:00Z</dcterms:created>
  <dcterms:modified xsi:type="dcterms:W3CDTF">2023-10-27T09:13:01Z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36B2EE7CFFB84CC983C976044C4CFE01_12</vt:lpwstr>
  </property>
  <property fmtid="{D5CDD505-2E9C-101B-9397-08002B2CF9AE}" pid="3" name="KSOProductBuildVer">
    <vt:lpwstr>2052-12.1.0.15712</vt:lpwstr>
  </property>
</Properties>
</file>