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77" r:id="rId3"/>
    <p:sldId id="300" r:id="rId4"/>
    <p:sldId id="301" r:id="rId5"/>
    <p:sldId id="306" r:id="rId6"/>
    <p:sldId id="307" r:id="rId7"/>
    <p:sldId id="308" r:id="rId8"/>
    <p:sldId id="314" r:id="rId9"/>
    <p:sldId id="315" r:id="rId10"/>
    <p:sldId id="294" r:id="rId11"/>
    <p:sldId id="319" r:id="rId12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0" userDrawn="1">
          <p15:clr>
            <a:srgbClr val="A4A3A4"/>
          </p15:clr>
        </p15:guide>
        <p15:guide id="2" pos="38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1356" y="-522"/>
      </p:cViewPr>
      <p:guideLst>
        <p:guide orient="horz" pos="2070"/>
        <p:guide pos="382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2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4348" cy="506652"/>
            <a:chOff x="2422" y="193"/>
            <a:chExt cx="3944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7"/>
              <a:chOff x="1372504" y="175048"/>
              <a:chExt cx="2504348" cy="461767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716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721754" y="166370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7127"/>
            <a:chOff x="2422" y="193"/>
            <a:chExt cx="3944" cy="799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8"/>
              <a:chOff x="1372504" y="175048"/>
              <a:chExt cx="2504348" cy="4622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72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 userDrawn="1"/>
        </p:nvGrpSpPr>
        <p:grpSpPr>
          <a:xfrm>
            <a:off x="941705" y="996315"/>
            <a:ext cx="10599420" cy="5669915"/>
            <a:chOff x="4920" y="1480"/>
            <a:chExt cx="16692" cy="8929"/>
          </a:xfrm>
        </p:grpSpPr>
        <p:cxnSp>
          <p:nvCxnSpPr>
            <p:cNvPr id="68" name="Straight Connector 67"/>
            <p:cNvCxnSpPr/>
            <p:nvPr/>
          </p:nvCxnSpPr>
          <p:spPr>
            <a:xfrm flipH="1">
              <a:off x="4920" y="7502"/>
              <a:ext cx="5688" cy="3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/>
            <p:cNvGrpSpPr/>
            <p:nvPr/>
          </p:nvGrpSpPr>
          <p:grpSpPr>
            <a:xfrm>
              <a:off x="8764" y="1480"/>
              <a:ext cx="11027" cy="8929"/>
              <a:chOff x="8764" y="1480"/>
              <a:chExt cx="11027" cy="8929"/>
            </a:xfrm>
          </p:grpSpPr>
          <p:sp>
            <p:nvSpPr>
              <p:cNvPr id="6" name="Freeform 33"/>
              <p:cNvSpPr/>
              <p:nvPr/>
            </p:nvSpPr>
            <p:spPr bwMode="auto">
              <a:xfrm rot="20192702" flipH="1">
                <a:off x="12789" y="1480"/>
                <a:ext cx="1442" cy="1197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5" name="Freeform 36"/>
              <p:cNvSpPr/>
              <p:nvPr/>
            </p:nvSpPr>
            <p:spPr bwMode="auto">
              <a:xfrm rot="1695130">
                <a:off x="15270" y="2804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6" name="Freeform 30"/>
              <p:cNvSpPr/>
              <p:nvPr/>
            </p:nvSpPr>
            <p:spPr bwMode="auto">
              <a:xfrm rot="19798984">
                <a:off x="12958" y="1824"/>
                <a:ext cx="2492" cy="187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7" name="Freeform 36"/>
              <p:cNvSpPr/>
              <p:nvPr/>
            </p:nvSpPr>
            <p:spPr bwMode="auto">
              <a:xfrm rot="20742510">
                <a:off x="12353" y="2799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8" name="Freeform 30"/>
              <p:cNvSpPr/>
              <p:nvPr/>
            </p:nvSpPr>
            <p:spPr bwMode="auto">
              <a:xfrm rot="1801016" flipH="1">
                <a:off x="11763" y="5525"/>
                <a:ext cx="1621" cy="1219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" name="Freeform 29"/>
              <p:cNvSpPr/>
              <p:nvPr/>
            </p:nvSpPr>
            <p:spPr bwMode="auto">
              <a:xfrm>
                <a:off x="13170" y="4272"/>
                <a:ext cx="2556" cy="1740"/>
              </a:xfrm>
              <a:custGeom>
                <a:avLst/>
                <a:gdLst>
                  <a:gd name="T0" fmla="*/ 129 w 226"/>
                  <a:gd name="T1" fmla="*/ 12 h 154"/>
                  <a:gd name="T2" fmla="*/ 7 w 226"/>
                  <a:gd name="T3" fmla="*/ 154 h 154"/>
                  <a:gd name="T4" fmla="*/ 0 w 226"/>
                  <a:gd name="T5" fmla="*/ 142 h 154"/>
                  <a:gd name="T6" fmla="*/ 120 w 226"/>
                  <a:gd name="T7" fmla="*/ 8 h 154"/>
                  <a:gd name="T8" fmla="*/ 226 w 226"/>
                  <a:gd name="T9" fmla="*/ 19 h 154"/>
                  <a:gd name="T10" fmla="*/ 129 w 226"/>
                  <a:gd name="T11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154">
                    <a:moveTo>
                      <a:pt x="129" y="12"/>
                    </a:moveTo>
                    <a:cubicBezTo>
                      <a:pt x="55" y="28"/>
                      <a:pt x="4" y="90"/>
                      <a:pt x="7" y="154"/>
                    </a:cubicBezTo>
                    <a:cubicBezTo>
                      <a:pt x="4" y="151"/>
                      <a:pt x="3" y="145"/>
                      <a:pt x="0" y="142"/>
                    </a:cubicBezTo>
                    <a:cubicBezTo>
                      <a:pt x="0" y="80"/>
                      <a:pt x="48" y="24"/>
                      <a:pt x="120" y="8"/>
                    </a:cubicBezTo>
                    <a:cubicBezTo>
                      <a:pt x="157" y="0"/>
                      <a:pt x="195" y="5"/>
                      <a:pt x="226" y="19"/>
                    </a:cubicBezTo>
                    <a:cubicBezTo>
                      <a:pt x="197" y="8"/>
                      <a:pt x="163" y="5"/>
                      <a:pt x="129" y="12"/>
                    </a:cubicBezTo>
                    <a:close/>
                  </a:path>
                </a:pathLst>
              </a:custGeom>
              <a:solidFill>
                <a:srgbClr val="5959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1854" y="2631"/>
                <a:ext cx="238" cy="916"/>
              </a:xfrm>
              <a:custGeom>
                <a:avLst/>
                <a:gdLst>
                  <a:gd name="T0" fmla="*/ 12 w 21"/>
                  <a:gd name="T1" fmla="*/ 80 h 81"/>
                  <a:gd name="T2" fmla="*/ 3 w 21"/>
                  <a:gd name="T3" fmla="*/ 81 h 81"/>
                  <a:gd name="T4" fmla="*/ 3 w 21"/>
                  <a:gd name="T5" fmla="*/ 32 h 81"/>
                  <a:gd name="T6" fmla="*/ 5 w 21"/>
                  <a:gd name="T7" fmla="*/ 0 h 81"/>
                  <a:gd name="T8" fmla="*/ 14 w 21"/>
                  <a:gd name="T9" fmla="*/ 28 h 81"/>
                  <a:gd name="T10" fmla="*/ 12 w 21"/>
                  <a:gd name="T11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1">
                    <a:moveTo>
                      <a:pt x="12" y="80"/>
                    </a:moveTo>
                    <a:cubicBezTo>
                      <a:pt x="9" y="81"/>
                      <a:pt x="6" y="81"/>
                      <a:pt x="3" y="81"/>
                    </a:cubicBezTo>
                    <a:cubicBezTo>
                      <a:pt x="3" y="55"/>
                      <a:pt x="3" y="36"/>
                      <a:pt x="3" y="32"/>
                    </a:cubicBezTo>
                    <a:cubicBezTo>
                      <a:pt x="0" y="8"/>
                      <a:pt x="1" y="0"/>
                      <a:pt x="5" y="0"/>
                    </a:cubicBezTo>
                    <a:cubicBezTo>
                      <a:pt x="9" y="0"/>
                      <a:pt x="21" y="3"/>
                      <a:pt x="14" y="28"/>
                    </a:cubicBezTo>
                    <a:cubicBezTo>
                      <a:pt x="13" y="33"/>
                      <a:pt x="12" y="52"/>
                      <a:pt x="12" y="8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" name="Freeform 24"/>
              <p:cNvSpPr/>
              <p:nvPr/>
            </p:nvSpPr>
            <p:spPr bwMode="auto">
              <a:xfrm>
                <a:off x="11129" y="5550"/>
                <a:ext cx="339" cy="3357"/>
              </a:xfrm>
              <a:custGeom>
                <a:avLst/>
                <a:gdLst>
                  <a:gd name="T0" fmla="*/ 21 w 30"/>
                  <a:gd name="T1" fmla="*/ 297 h 297"/>
                  <a:gd name="T2" fmla="*/ 29 w 30"/>
                  <a:gd name="T3" fmla="*/ 290 h 297"/>
                  <a:gd name="T4" fmla="*/ 29 w 30"/>
                  <a:gd name="T5" fmla="*/ 13 h 297"/>
                  <a:gd name="T6" fmla="*/ 21 w 30"/>
                  <a:gd name="T7" fmla="*/ 2 h 297"/>
                  <a:gd name="T8" fmla="*/ 22 w 30"/>
                  <a:gd name="T9" fmla="*/ 7 h 297"/>
                  <a:gd name="T10" fmla="*/ 14 w 30"/>
                  <a:gd name="T11" fmla="*/ 290 h 297"/>
                  <a:gd name="T12" fmla="*/ 21 w 30"/>
                  <a:gd name="T13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7">
                    <a:moveTo>
                      <a:pt x="21" y="297"/>
                    </a:moveTo>
                    <a:cubicBezTo>
                      <a:pt x="25" y="297"/>
                      <a:pt x="29" y="294"/>
                      <a:pt x="29" y="290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9"/>
                      <a:pt x="25" y="2"/>
                      <a:pt x="21" y="2"/>
                    </a:cubicBezTo>
                    <a:cubicBezTo>
                      <a:pt x="17" y="2"/>
                      <a:pt x="0" y="0"/>
                      <a:pt x="22" y="7"/>
                    </a:cubicBezTo>
                    <a:cubicBezTo>
                      <a:pt x="30" y="9"/>
                      <a:pt x="14" y="290"/>
                      <a:pt x="14" y="290"/>
                    </a:cubicBezTo>
                    <a:cubicBezTo>
                      <a:pt x="14" y="294"/>
                      <a:pt x="17" y="297"/>
                      <a:pt x="21" y="29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" name="Freeform 25"/>
              <p:cNvSpPr/>
              <p:nvPr/>
            </p:nvSpPr>
            <p:spPr bwMode="auto">
              <a:xfrm>
                <a:off x="13656" y="6193"/>
                <a:ext cx="291" cy="2713"/>
              </a:xfrm>
              <a:custGeom>
                <a:avLst/>
                <a:gdLst>
                  <a:gd name="T0" fmla="*/ 8 w 26"/>
                  <a:gd name="T1" fmla="*/ 240 h 240"/>
                  <a:gd name="T2" fmla="*/ 16 w 26"/>
                  <a:gd name="T3" fmla="*/ 233 h 240"/>
                  <a:gd name="T4" fmla="*/ 17 w 26"/>
                  <a:gd name="T5" fmla="*/ 34 h 240"/>
                  <a:gd name="T6" fmla="*/ 12 w 26"/>
                  <a:gd name="T7" fmla="*/ 33 h 240"/>
                  <a:gd name="T8" fmla="*/ 1 w 26"/>
                  <a:gd name="T9" fmla="*/ 233 h 240"/>
                  <a:gd name="T10" fmla="*/ 8 w 26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0">
                    <a:moveTo>
                      <a:pt x="8" y="240"/>
                    </a:moveTo>
                    <a:cubicBezTo>
                      <a:pt x="12" y="240"/>
                      <a:pt x="16" y="237"/>
                      <a:pt x="16" y="233"/>
                    </a:cubicBezTo>
                    <a:cubicBezTo>
                      <a:pt x="16" y="233"/>
                      <a:pt x="8" y="68"/>
                      <a:pt x="17" y="34"/>
                    </a:cubicBezTo>
                    <a:cubicBezTo>
                      <a:pt x="26" y="0"/>
                      <a:pt x="15" y="30"/>
                      <a:pt x="12" y="33"/>
                    </a:cubicBezTo>
                    <a:cubicBezTo>
                      <a:pt x="0" y="53"/>
                      <a:pt x="1" y="233"/>
                      <a:pt x="1" y="233"/>
                    </a:cubicBezTo>
                    <a:cubicBezTo>
                      <a:pt x="1" y="237"/>
                      <a:pt x="4" y="240"/>
                      <a:pt x="8" y="24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" name="Freeform 26"/>
              <p:cNvSpPr/>
              <p:nvPr/>
            </p:nvSpPr>
            <p:spPr bwMode="auto">
              <a:xfrm>
                <a:off x="13098" y="5435"/>
                <a:ext cx="229" cy="2971"/>
              </a:xfrm>
              <a:custGeom>
                <a:avLst/>
                <a:gdLst>
                  <a:gd name="T0" fmla="*/ 9 w 20"/>
                  <a:gd name="T1" fmla="*/ 263 h 263"/>
                  <a:gd name="T2" fmla="*/ 17 w 20"/>
                  <a:gd name="T3" fmla="*/ 256 h 263"/>
                  <a:gd name="T4" fmla="*/ 17 w 20"/>
                  <a:gd name="T5" fmla="*/ 19 h 263"/>
                  <a:gd name="T6" fmla="*/ 9 w 20"/>
                  <a:gd name="T7" fmla="*/ 12 h 263"/>
                  <a:gd name="T8" fmla="*/ 2 w 20"/>
                  <a:gd name="T9" fmla="*/ 256 h 263"/>
                  <a:gd name="T10" fmla="*/ 9 w 20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3">
                    <a:moveTo>
                      <a:pt x="9" y="263"/>
                    </a:moveTo>
                    <a:cubicBezTo>
                      <a:pt x="13" y="263"/>
                      <a:pt x="17" y="260"/>
                      <a:pt x="17" y="256"/>
                    </a:cubicBezTo>
                    <a:cubicBezTo>
                      <a:pt x="17" y="256"/>
                      <a:pt x="8" y="67"/>
                      <a:pt x="17" y="19"/>
                    </a:cubicBezTo>
                    <a:cubicBezTo>
                      <a:pt x="20" y="0"/>
                      <a:pt x="12" y="9"/>
                      <a:pt x="9" y="12"/>
                    </a:cubicBezTo>
                    <a:cubicBezTo>
                      <a:pt x="0" y="22"/>
                      <a:pt x="2" y="256"/>
                      <a:pt x="2" y="256"/>
                    </a:cubicBezTo>
                    <a:cubicBezTo>
                      <a:pt x="2" y="260"/>
                      <a:pt x="5" y="263"/>
                      <a:pt x="9" y="26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" name="Freeform 27"/>
              <p:cNvSpPr>
                <a:spLocks noEditPoints="1"/>
              </p:cNvSpPr>
              <p:nvPr/>
            </p:nvSpPr>
            <p:spPr bwMode="auto">
              <a:xfrm>
                <a:off x="11277" y="8206"/>
                <a:ext cx="2561" cy="2203"/>
              </a:xfrm>
              <a:custGeom>
                <a:avLst/>
                <a:gdLst>
                  <a:gd name="T0" fmla="*/ 2 w 226"/>
                  <a:gd name="T1" fmla="*/ 61 h 195"/>
                  <a:gd name="T2" fmla="*/ 56 w 226"/>
                  <a:gd name="T3" fmla="*/ 128 h 195"/>
                  <a:gd name="T4" fmla="*/ 56 w 226"/>
                  <a:gd name="T5" fmla="*/ 128 h 195"/>
                  <a:gd name="T6" fmla="*/ 108 w 226"/>
                  <a:gd name="T7" fmla="*/ 192 h 195"/>
                  <a:gd name="T8" fmla="*/ 113 w 226"/>
                  <a:gd name="T9" fmla="*/ 195 h 195"/>
                  <a:gd name="T10" fmla="*/ 119 w 226"/>
                  <a:gd name="T11" fmla="*/ 192 h 195"/>
                  <a:gd name="T12" fmla="*/ 171 w 226"/>
                  <a:gd name="T13" fmla="*/ 128 h 195"/>
                  <a:gd name="T14" fmla="*/ 171 w 226"/>
                  <a:gd name="T15" fmla="*/ 128 h 195"/>
                  <a:gd name="T16" fmla="*/ 224 w 226"/>
                  <a:gd name="T17" fmla="*/ 61 h 195"/>
                  <a:gd name="T18" fmla="*/ 225 w 226"/>
                  <a:gd name="T19" fmla="*/ 54 h 195"/>
                  <a:gd name="T20" fmla="*/ 219 w 226"/>
                  <a:gd name="T21" fmla="*/ 49 h 195"/>
                  <a:gd name="T22" fmla="*/ 178 w 226"/>
                  <a:gd name="T23" fmla="*/ 7 h 195"/>
                  <a:gd name="T24" fmla="*/ 177 w 226"/>
                  <a:gd name="T25" fmla="*/ 5 h 195"/>
                  <a:gd name="T26" fmla="*/ 169 w 226"/>
                  <a:gd name="T27" fmla="*/ 1 h 195"/>
                  <a:gd name="T28" fmla="*/ 166 w 226"/>
                  <a:gd name="T29" fmla="*/ 2 h 195"/>
                  <a:gd name="T30" fmla="*/ 163 w 226"/>
                  <a:gd name="T31" fmla="*/ 7 h 195"/>
                  <a:gd name="T32" fmla="*/ 113 w 226"/>
                  <a:gd name="T33" fmla="*/ 50 h 195"/>
                  <a:gd name="T34" fmla="*/ 64 w 226"/>
                  <a:gd name="T35" fmla="*/ 7 h 195"/>
                  <a:gd name="T36" fmla="*/ 56 w 226"/>
                  <a:gd name="T37" fmla="*/ 1 h 195"/>
                  <a:gd name="T38" fmla="*/ 56 w 226"/>
                  <a:gd name="T39" fmla="*/ 1 h 195"/>
                  <a:gd name="T40" fmla="*/ 53 w 226"/>
                  <a:gd name="T41" fmla="*/ 2 h 195"/>
                  <a:gd name="T42" fmla="*/ 50 w 226"/>
                  <a:gd name="T43" fmla="*/ 5 h 195"/>
                  <a:gd name="T44" fmla="*/ 49 w 226"/>
                  <a:gd name="T45" fmla="*/ 7 h 195"/>
                  <a:gd name="T46" fmla="*/ 7 w 226"/>
                  <a:gd name="T47" fmla="*/ 49 h 195"/>
                  <a:gd name="T48" fmla="*/ 1 w 226"/>
                  <a:gd name="T49" fmla="*/ 54 h 195"/>
                  <a:gd name="T50" fmla="*/ 2 w 226"/>
                  <a:gd name="T51" fmla="*/ 61 h 195"/>
                  <a:gd name="T52" fmla="*/ 75 w 226"/>
                  <a:gd name="T53" fmla="*/ 128 h 195"/>
                  <a:gd name="T54" fmla="*/ 152 w 226"/>
                  <a:gd name="T55" fmla="*/ 128 h 195"/>
                  <a:gd name="T56" fmla="*/ 113 w 226"/>
                  <a:gd name="T57" fmla="*/ 175 h 195"/>
                  <a:gd name="T58" fmla="*/ 75 w 226"/>
                  <a:gd name="T59" fmla="*/ 12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6" h="195">
                    <a:moveTo>
                      <a:pt x="2" y="61"/>
                    </a:moveTo>
                    <a:cubicBezTo>
                      <a:pt x="56" y="128"/>
                      <a:pt x="56" y="128"/>
                      <a:pt x="56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108" y="192"/>
                      <a:pt x="108" y="192"/>
                      <a:pt x="108" y="192"/>
                    </a:cubicBezTo>
                    <a:cubicBezTo>
                      <a:pt x="109" y="194"/>
                      <a:pt x="111" y="195"/>
                      <a:pt x="113" y="195"/>
                    </a:cubicBezTo>
                    <a:cubicBezTo>
                      <a:pt x="116" y="195"/>
                      <a:pt x="118" y="194"/>
                      <a:pt x="119" y="192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224" y="61"/>
                      <a:pt x="224" y="61"/>
                      <a:pt x="224" y="61"/>
                    </a:cubicBezTo>
                    <a:cubicBezTo>
                      <a:pt x="226" y="59"/>
                      <a:pt x="226" y="56"/>
                      <a:pt x="225" y="54"/>
                    </a:cubicBezTo>
                    <a:cubicBezTo>
                      <a:pt x="224" y="51"/>
                      <a:pt x="222" y="50"/>
                      <a:pt x="219" y="49"/>
                    </a:cubicBezTo>
                    <a:cubicBezTo>
                      <a:pt x="198" y="46"/>
                      <a:pt x="180" y="29"/>
                      <a:pt x="178" y="7"/>
                    </a:cubicBezTo>
                    <a:cubicBezTo>
                      <a:pt x="178" y="6"/>
                      <a:pt x="177" y="5"/>
                      <a:pt x="177" y="5"/>
                    </a:cubicBezTo>
                    <a:cubicBezTo>
                      <a:pt x="175" y="2"/>
                      <a:pt x="172" y="0"/>
                      <a:pt x="169" y="1"/>
                    </a:cubicBezTo>
                    <a:cubicBezTo>
                      <a:pt x="168" y="1"/>
                      <a:pt x="167" y="1"/>
                      <a:pt x="166" y="2"/>
                    </a:cubicBezTo>
                    <a:cubicBezTo>
                      <a:pt x="164" y="3"/>
                      <a:pt x="163" y="5"/>
                      <a:pt x="163" y="7"/>
                    </a:cubicBezTo>
                    <a:cubicBezTo>
                      <a:pt x="160" y="31"/>
                      <a:pt x="138" y="50"/>
                      <a:pt x="113" y="50"/>
                    </a:cubicBezTo>
                    <a:cubicBezTo>
                      <a:pt x="88" y="50"/>
                      <a:pt x="67" y="31"/>
                      <a:pt x="64" y="7"/>
                    </a:cubicBezTo>
                    <a:cubicBezTo>
                      <a:pt x="63" y="3"/>
                      <a:pt x="60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5" y="1"/>
                      <a:pt x="54" y="1"/>
                      <a:pt x="53" y="2"/>
                    </a:cubicBezTo>
                    <a:cubicBezTo>
                      <a:pt x="51" y="2"/>
                      <a:pt x="50" y="3"/>
                      <a:pt x="50" y="5"/>
                    </a:cubicBezTo>
                    <a:cubicBezTo>
                      <a:pt x="49" y="5"/>
                      <a:pt x="49" y="6"/>
                      <a:pt x="49" y="7"/>
                    </a:cubicBezTo>
                    <a:cubicBezTo>
                      <a:pt x="46" y="29"/>
                      <a:pt x="29" y="46"/>
                      <a:pt x="7" y="49"/>
                    </a:cubicBezTo>
                    <a:cubicBezTo>
                      <a:pt x="4" y="50"/>
                      <a:pt x="2" y="51"/>
                      <a:pt x="1" y="54"/>
                    </a:cubicBezTo>
                    <a:cubicBezTo>
                      <a:pt x="0" y="56"/>
                      <a:pt x="1" y="59"/>
                      <a:pt x="2" y="61"/>
                    </a:cubicBezTo>
                    <a:close/>
                    <a:moveTo>
                      <a:pt x="75" y="128"/>
                    </a:moveTo>
                    <a:cubicBezTo>
                      <a:pt x="101" y="123"/>
                      <a:pt x="126" y="123"/>
                      <a:pt x="152" y="128"/>
                    </a:cubicBezTo>
                    <a:cubicBezTo>
                      <a:pt x="113" y="175"/>
                      <a:pt x="113" y="175"/>
                      <a:pt x="113" y="175"/>
                    </a:cubicBezTo>
                    <a:lnTo>
                      <a:pt x="75" y="12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" name="Freeform 28"/>
              <p:cNvSpPr/>
              <p:nvPr/>
            </p:nvSpPr>
            <p:spPr bwMode="auto">
              <a:xfrm>
                <a:off x="8764" y="3240"/>
                <a:ext cx="2851" cy="2624"/>
              </a:xfrm>
              <a:custGeom>
                <a:avLst/>
                <a:gdLst>
                  <a:gd name="T0" fmla="*/ 105 w 164"/>
                  <a:gd name="T1" fmla="*/ 85 h 151"/>
                  <a:gd name="T2" fmla="*/ 149 w 164"/>
                  <a:gd name="T3" fmla="*/ 140 h 151"/>
                  <a:gd name="T4" fmla="*/ 60 w 164"/>
                  <a:gd name="T5" fmla="*/ 126 h 151"/>
                  <a:gd name="T6" fmla="*/ 33 w 164"/>
                  <a:gd name="T7" fmla="*/ 0 h 151"/>
                  <a:gd name="T8" fmla="*/ 126 w 164"/>
                  <a:gd name="T9" fmla="*/ 54 h 151"/>
                  <a:gd name="T10" fmla="*/ 164 w 164"/>
                  <a:gd name="T11" fmla="*/ 127 h 151"/>
                  <a:gd name="T12" fmla="*/ 105 w 164"/>
                  <a:gd name="T13" fmla="*/ 8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" h="151">
                    <a:moveTo>
                      <a:pt x="105" y="85"/>
                    </a:moveTo>
                    <a:cubicBezTo>
                      <a:pt x="105" y="85"/>
                      <a:pt x="156" y="110"/>
                      <a:pt x="149" y="140"/>
                    </a:cubicBezTo>
                    <a:cubicBezTo>
                      <a:pt x="134" y="131"/>
                      <a:pt x="88" y="151"/>
                      <a:pt x="60" y="126"/>
                    </a:cubicBezTo>
                    <a:cubicBezTo>
                      <a:pt x="0" y="69"/>
                      <a:pt x="33" y="0"/>
                      <a:pt x="33" y="0"/>
                    </a:cubicBezTo>
                    <a:cubicBezTo>
                      <a:pt x="39" y="49"/>
                      <a:pt x="90" y="22"/>
                      <a:pt x="126" y="54"/>
                    </a:cubicBezTo>
                    <a:cubicBezTo>
                      <a:pt x="159" y="83"/>
                      <a:pt x="162" y="111"/>
                      <a:pt x="164" y="127"/>
                    </a:cubicBezTo>
                    <a:cubicBezTo>
                      <a:pt x="162" y="121"/>
                      <a:pt x="142" y="91"/>
                      <a:pt x="105" y="85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" name="Freeform 30"/>
              <p:cNvSpPr/>
              <p:nvPr/>
            </p:nvSpPr>
            <p:spPr bwMode="auto">
              <a:xfrm>
                <a:off x="13518" y="3308"/>
                <a:ext cx="2785" cy="209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" name="Freeform 32"/>
              <p:cNvSpPr/>
              <p:nvPr/>
            </p:nvSpPr>
            <p:spPr bwMode="auto">
              <a:xfrm>
                <a:off x="11830" y="5015"/>
                <a:ext cx="172" cy="3390"/>
              </a:xfrm>
              <a:custGeom>
                <a:avLst/>
                <a:gdLst>
                  <a:gd name="T0" fmla="*/ 13 w 15"/>
                  <a:gd name="T1" fmla="*/ 4 h 300"/>
                  <a:gd name="T2" fmla="*/ 15 w 15"/>
                  <a:gd name="T3" fmla="*/ 293 h 300"/>
                  <a:gd name="T4" fmla="*/ 7 w 15"/>
                  <a:gd name="T5" fmla="*/ 300 h 300"/>
                  <a:gd name="T6" fmla="*/ 0 w 15"/>
                  <a:gd name="T7" fmla="*/ 293 h 300"/>
                  <a:gd name="T8" fmla="*/ 4 w 15"/>
                  <a:gd name="T9" fmla="*/ 0 h 300"/>
                  <a:gd name="T10" fmla="*/ 13 w 15"/>
                  <a:gd name="T11" fmla="*/ 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00">
                    <a:moveTo>
                      <a:pt x="13" y="4"/>
                    </a:moveTo>
                    <a:cubicBezTo>
                      <a:pt x="13" y="137"/>
                      <a:pt x="15" y="293"/>
                      <a:pt x="15" y="293"/>
                    </a:cubicBezTo>
                    <a:cubicBezTo>
                      <a:pt x="15" y="297"/>
                      <a:pt x="11" y="300"/>
                      <a:pt x="7" y="300"/>
                    </a:cubicBezTo>
                    <a:cubicBezTo>
                      <a:pt x="3" y="300"/>
                      <a:pt x="0" y="297"/>
                      <a:pt x="0" y="293"/>
                    </a:cubicBezTo>
                    <a:cubicBezTo>
                      <a:pt x="0" y="293"/>
                      <a:pt x="3" y="134"/>
                      <a:pt x="4" y="0"/>
                    </a:cubicBezTo>
                    <a:cubicBezTo>
                      <a:pt x="7" y="2"/>
                      <a:pt x="10" y="3"/>
                      <a:pt x="13" y="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" name="Freeform 33"/>
              <p:cNvSpPr/>
              <p:nvPr/>
            </p:nvSpPr>
            <p:spPr bwMode="auto">
              <a:xfrm>
                <a:off x="11772" y="4023"/>
                <a:ext cx="1713" cy="1422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" name="Freeform 34"/>
              <p:cNvSpPr/>
              <p:nvPr/>
            </p:nvSpPr>
            <p:spPr bwMode="auto">
              <a:xfrm>
                <a:off x="10507" y="2770"/>
                <a:ext cx="882" cy="1178"/>
              </a:xfrm>
              <a:custGeom>
                <a:avLst/>
                <a:gdLst>
                  <a:gd name="T0" fmla="*/ 23 w 78"/>
                  <a:gd name="T1" fmla="*/ 85 h 104"/>
                  <a:gd name="T2" fmla="*/ 18 w 78"/>
                  <a:gd name="T3" fmla="*/ 31 h 104"/>
                  <a:gd name="T4" fmla="*/ 45 w 78"/>
                  <a:gd name="T5" fmla="*/ 0 h 104"/>
                  <a:gd name="T6" fmla="*/ 57 w 78"/>
                  <a:gd name="T7" fmla="*/ 17 h 104"/>
                  <a:gd name="T8" fmla="*/ 75 w 78"/>
                  <a:gd name="T9" fmla="*/ 57 h 104"/>
                  <a:gd name="T10" fmla="*/ 70 w 78"/>
                  <a:gd name="T11" fmla="*/ 79 h 104"/>
                  <a:gd name="T12" fmla="*/ 76 w 78"/>
                  <a:gd name="T13" fmla="*/ 72 h 104"/>
                  <a:gd name="T14" fmla="*/ 73 w 78"/>
                  <a:gd name="T15" fmla="*/ 104 h 104"/>
                  <a:gd name="T16" fmla="*/ 62 w 78"/>
                  <a:gd name="T17" fmla="*/ 95 h 104"/>
                  <a:gd name="T18" fmla="*/ 33 w 78"/>
                  <a:gd name="T19" fmla="*/ 30 h 104"/>
                  <a:gd name="T20" fmla="*/ 57 w 78"/>
                  <a:gd name="T21" fmla="*/ 104 h 104"/>
                  <a:gd name="T22" fmla="*/ 19 w 78"/>
                  <a:gd name="T23" fmla="*/ 85 h 104"/>
                  <a:gd name="T24" fmla="*/ 23 w 78"/>
                  <a:gd name="T25" fmla="*/ 8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104">
                    <a:moveTo>
                      <a:pt x="23" y="85"/>
                    </a:moveTo>
                    <a:cubicBezTo>
                      <a:pt x="23" y="85"/>
                      <a:pt x="0" y="66"/>
                      <a:pt x="18" y="31"/>
                    </a:cubicBezTo>
                    <a:cubicBezTo>
                      <a:pt x="31" y="5"/>
                      <a:pt x="45" y="0"/>
                      <a:pt x="45" y="0"/>
                    </a:cubicBezTo>
                    <a:cubicBezTo>
                      <a:pt x="45" y="0"/>
                      <a:pt x="40" y="8"/>
                      <a:pt x="57" y="17"/>
                    </a:cubicBezTo>
                    <a:cubicBezTo>
                      <a:pt x="67" y="22"/>
                      <a:pt x="78" y="40"/>
                      <a:pt x="75" y="57"/>
                    </a:cubicBezTo>
                    <a:cubicBezTo>
                      <a:pt x="71" y="75"/>
                      <a:pt x="70" y="79"/>
                      <a:pt x="70" y="79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66" y="96"/>
                      <a:pt x="73" y="104"/>
                    </a:cubicBezTo>
                    <a:cubicBezTo>
                      <a:pt x="69" y="101"/>
                      <a:pt x="66" y="98"/>
                      <a:pt x="62" y="95"/>
                    </a:cubicBezTo>
                    <a:cubicBezTo>
                      <a:pt x="41" y="76"/>
                      <a:pt x="31" y="51"/>
                      <a:pt x="33" y="30"/>
                    </a:cubicBezTo>
                    <a:cubicBezTo>
                      <a:pt x="27" y="50"/>
                      <a:pt x="29" y="77"/>
                      <a:pt x="57" y="104"/>
                    </a:cubicBezTo>
                    <a:cubicBezTo>
                      <a:pt x="48" y="104"/>
                      <a:pt x="31" y="101"/>
                      <a:pt x="19" y="85"/>
                    </a:cubicBezTo>
                    <a:lnTo>
                      <a:pt x="23" y="8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" name="Freeform 35"/>
              <p:cNvSpPr/>
              <p:nvPr/>
            </p:nvSpPr>
            <p:spPr bwMode="auto">
              <a:xfrm>
                <a:off x="13690" y="5831"/>
                <a:ext cx="1054" cy="1006"/>
              </a:xfrm>
              <a:custGeom>
                <a:avLst/>
                <a:gdLst>
                  <a:gd name="T0" fmla="*/ 9 w 93"/>
                  <a:gd name="T1" fmla="*/ 37 h 89"/>
                  <a:gd name="T2" fmla="*/ 52 w 93"/>
                  <a:gd name="T3" fmla="*/ 3 h 89"/>
                  <a:gd name="T4" fmla="*/ 93 w 93"/>
                  <a:gd name="T5" fmla="*/ 9 h 89"/>
                  <a:gd name="T6" fmla="*/ 85 w 93"/>
                  <a:gd name="T7" fmla="*/ 28 h 89"/>
                  <a:gd name="T8" fmla="*/ 60 w 93"/>
                  <a:gd name="T9" fmla="*/ 65 h 89"/>
                  <a:gd name="T10" fmla="*/ 40 w 93"/>
                  <a:gd name="T11" fmla="*/ 73 h 89"/>
                  <a:gd name="T12" fmla="*/ 49 w 93"/>
                  <a:gd name="T13" fmla="*/ 74 h 89"/>
                  <a:gd name="T14" fmla="*/ 21 w 93"/>
                  <a:gd name="T15" fmla="*/ 89 h 89"/>
                  <a:gd name="T16" fmla="*/ 22 w 93"/>
                  <a:gd name="T17" fmla="*/ 74 h 89"/>
                  <a:gd name="T18" fmla="*/ 60 w 93"/>
                  <a:gd name="T19" fmla="*/ 15 h 89"/>
                  <a:gd name="T20" fmla="*/ 12 w 93"/>
                  <a:gd name="T21" fmla="*/ 76 h 89"/>
                  <a:gd name="T22" fmla="*/ 7 w 93"/>
                  <a:gd name="T23" fmla="*/ 33 h 89"/>
                  <a:gd name="T24" fmla="*/ 9 w 93"/>
                  <a:gd name="T25" fmla="*/ 3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89">
                    <a:moveTo>
                      <a:pt x="9" y="37"/>
                    </a:moveTo>
                    <a:cubicBezTo>
                      <a:pt x="9" y="37"/>
                      <a:pt x="13" y="7"/>
                      <a:pt x="52" y="3"/>
                    </a:cubicBezTo>
                    <a:cubicBezTo>
                      <a:pt x="80" y="0"/>
                      <a:pt x="93" y="9"/>
                      <a:pt x="93" y="9"/>
                    </a:cubicBezTo>
                    <a:cubicBezTo>
                      <a:pt x="93" y="9"/>
                      <a:pt x="83" y="9"/>
                      <a:pt x="85" y="28"/>
                    </a:cubicBezTo>
                    <a:cubicBezTo>
                      <a:pt x="86" y="39"/>
                      <a:pt x="77" y="58"/>
                      <a:pt x="60" y="65"/>
                    </a:cubicBezTo>
                    <a:cubicBezTo>
                      <a:pt x="44" y="71"/>
                      <a:pt x="40" y="73"/>
                      <a:pt x="40" y="73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74"/>
                      <a:pt x="23" y="78"/>
                      <a:pt x="21" y="89"/>
                    </a:cubicBezTo>
                    <a:cubicBezTo>
                      <a:pt x="21" y="84"/>
                      <a:pt x="21" y="79"/>
                      <a:pt x="22" y="74"/>
                    </a:cubicBezTo>
                    <a:cubicBezTo>
                      <a:pt x="27" y="47"/>
                      <a:pt x="42" y="25"/>
                      <a:pt x="60" y="15"/>
                    </a:cubicBezTo>
                    <a:cubicBezTo>
                      <a:pt x="41" y="21"/>
                      <a:pt x="19" y="37"/>
                      <a:pt x="12" y="76"/>
                    </a:cubicBezTo>
                    <a:cubicBezTo>
                      <a:pt x="7" y="68"/>
                      <a:pt x="0" y="52"/>
                      <a:pt x="7" y="33"/>
                    </a:cubicBez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" name="Freeform 36"/>
              <p:cNvSpPr/>
              <p:nvPr/>
            </p:nvSpPr>
            <p:spPr bwMode="auto">
              <a:xfrm>
                <a:off x="13113" y="2879"/>
                <a:ext cx="892" cy="1144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" name="Freeform 37"/>
              <p:cNvSpPr/>
              <p:nvPr/>
            </p:nvSpPr>
            <p:spPr bwMode="auto">
              <a:xfrm>
                <a:off x="11301" y="1601"/>
                <a:ext cx="1254" cy="1640"/>
              </a:xfrm>
              <a:custGeom>
                <a:avLst/>
                <a:gdLst>
                  <a:gd name="T0" fmla="*/ 15 w 111"/>
                  <a:gd name="T1" fmla="*/ 90 h 145"/>
                  <a:gd name="T2" fmla="*/ 45 w 111"/>
                  <a:gd name="T3" fmla="*/ 21 h 145"/>
                  <a:gd name="T4" fmla="*/ 98 w 111"/>
                  <a:gd name="T5" fmla="*/ 2 h 145"/>
                  <a:gd name="T6" fmla="*/ 101 w 111"/>
                  <a:gd name="T7" fmla="*/ 31 h 145"/>
                  <a:gd name="T8" fmla="*/ 94 w 111"/>
                  <a:gd name="T9" fmla="*/ 91 h 145"/>
                  <a:gd name="T10" fmla="*/ 74 w 111"/>
                  <a:gd name="T11" fmla="*/ 114 h 145"/>
                  <a:gd name="T12" fmla="*/ 86 w 111"/>
                  <a:gd name="T13" fmla="*/ 110 h 145"/>
                  <a:gd name="T14" fmla="*/ 61 w 111"/>
                  <a:gd name="T15" fmla="*/ 145 h 145"/>
                  <a:gd name="T16" fmla="*/ 54 w 111"/>
                  <a:gd name="T17" fmla="*/ 126 h 145"/>
                  <a:gd name="T18" fmla="*/ 63 w 111"/>
                  <a:gd name="T19" fmla="*/ 30 h 145"/>
                  <a:gd name="T20" fmla="*/ 42 w 111"/>
                  <a:gd name="T21" fmla="*/ 134 h 145"/>
                  <a:gd name="T22" fmla="*/ 9 w 111"/>
                  <a:gd name="T23" fmla="*/ 86 h 145"/>
                  <a:gd name="T24" fmla="*/ 15 w 111"/>
                  <a:gd name="T25" fmla="*/ 9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" h="145">
                    <a:moveTo>
                      <a:pt x="15" y="90"/>
                    </a:moveTo>
                    <a:cubicBezTo>
                      <a:pt x="15" y="90"/>
                      <a:pt x="0" y="50"/>
                      <a:pt x="45" y="21"/>
                    </a:cubicBezTo>
                    <a:cubicBezTo>
                      <a:pt x="78" y="0"/>
                      <a:pt x="98" y="2"/>
                      <a:pt x="98" y="2"/>
                    </a:cubicBezTo>
                    <a:cubicBezTo>
                      <a:pt x="98" y="2"/>
                      <a:pt x="86" y="9"/>
                      <a:pt x="101" y="31"/>
                    </a:cubicBezTo>
                    <a:cubicBezTo>
                      <a:pt x="109" y="43"/>
                      <a:pt x="111" y="72"/>
                      <a:pt x="94" y="91"/>
                    </a:cubicBezTo>
                    <a:cubicBezTo>
                      <a:pt x="78" y="109"/>
                      <a:pt x="74" y="114"/>
                      <a:pt x="74" y="114"/>
                    </a:cubicBezTo>
                    <a:cubicBezTo>
                      <a:pt x="86" y="110"/>
                      <a:pt x="86" y="110"/>
                      <a:pt x="86" y="110"/>
                    </a:cubicBezTo>
                    <a:cubicBezTo>
                      <a:pt x="86" y="110"/>
                      <a:pt x="58" y="131"/>
                      <a:pt x="61" y="145"/>
                    </a:cubicBezTo>
                    <a:cubicBezTo>
                      <a:pt x="59" y="139"/>
                      <a:pt x="56" y="133"/>
                      <a:pt x="54" y="126"/>
                    </a:cubicBezTo>
                    <a:cubicBezTo>
                      <a:pt x="42" y="90"/>
                      <a:pt x="47" y="53"/>
                      <a:pt x="63" y="30"/>
                    </a:cubicBezTo>
                    <a:cubicBezTo>
                      <a:pt x="43" y="50"/>
                      <a:pt x="27" y="84"/>
                      <a:pt x="42" y="134"/>
                    </a:cubicBezTo>
                    <a:cubicBezTo>
                      <a:pt x="32" y="128"/>
                      <a:pt x="14" y="113"/>
                      <a:pt x="9" y="86"/>
                    </a:cubicBezTo>
                    <a:lnTo>
                      <a:pt x="15" y="90"/>
                    </a:ln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" name="Freeform 33"/>
              <p:cNvSpPr/>
              <p:nvPr/>
            </p:nvSpPr>
            <p:spPr bwMode="auto">
              <a:xfrm>
                <a:off x="9171" y="2536"/>
                <a:ext cx="1262" cy="1048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" name="TextBox 63"/>
              <p:cNvSpPr txBox="1"/>
              <p:nvPr/>
            </p:nvSpPr>
            <p:spPr>
              <a:xfrm>
                <a:off x="11784" y="8690"/>
                <a:ext cx="179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sz="16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5" name="Straight Connector 66"/>
              <p:cNvCxnSpPr/>
              <p:nvPr/>
            </p:nvCxnSpPr>
            <p:spPr>
              <a:xfrm>
                <a:off x="13327" y="9522"/>
                <a:ext cx="6464" cy="6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70"/>
              <p:cNvCxnSpPr/>
              <p:nvPr/>
            </p:nvCxnSpPr>
            <p:spPr>
              <a:xfrm flipH="1" flipV="1">
                <a:off x="10608" y="5667"/>
                <a:ext cx="0" cy="1831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 flipV="1">
              <a:off x="15438" y="5317"/>
              <a:ext cx="6174" cy="1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2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4.xml"/><Relationship Id="rId24" Type="http://schemas.openxmlformats.org/officeDocument/2006/relationships/image" Target="../media/image4.png"/><Relationship Id="rId23" Type="http://schemas.openxmlformats.org/officeDocument/2006/relationships/image" Target="../media/image5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4726993" y="4287171"/>
            <a:ext cx="6466114" cy="166257"/>
            <a:chOff x="2233239" y="4536372"/>
            <a:chExt cx="6466114" cy="192986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2706807" y="3008466"/>
            <a:ext cx="9210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800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4800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4800" b="1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除数不接近整十数</a:t>
            </a:r>
            <a:r>
              <a:rPr lang="zh-CN" altLang="en-US" sz="48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的除法》</a:t>
            </a:r>
            <a:endParaRPr lang="zh-CN" altLang="en-US" sz="4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49680" y="1816529"/>
            <a:ext cx="967105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1.</a:t>
            </a:r>
            <a:r>
              <a:rPr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有一位老人说：“把我的年龄先加上14，再除以3，然后减去26，最后乘20，恰巧是100岁。”这位老人的年龄是多少岁？</a:t>
            </a:r>
            <a:endParaRPr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84325" y="1045210"/>
            <a:ext cx="1598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拓展题：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59535" y="3583940"/>
            <a:ext cx="921893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2.</a:t>
            </a:r>
            <a:r>
              <a:rPr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420除以一个两位的整十数,没有余数,这样的整十数有多少个?</a:t>
            </a:r>
            <a:endParaRPr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744200" y="103886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986915" y="1019810"/>
            <a:ext cx="879856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 </a:t>
            </a:r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口算下面各题。</a:t>
            </a:r>
            <a:endParaRPr lang="en-US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/>
            <a:r>
              <a:rPr 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15×2=               15×3=                25×4= </a:t>
            </a:r>
            <a:endParaRPr lang="en-US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/>
            <a:r>
              <a:rPr 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15×4=               15×5=                25×8=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54770" y="1875790"/>
            <a:ext cx="11182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200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66790" y="1888490"/>
            <a:ext cx="6394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28470" y="1881505"/>
            <a:ext cx="6394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60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54770" y="1366520"/>
            <a:ext cx="9436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100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66155" y="1450340"/>
            <a:ext cx="6394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37230" y="1450975"/>
            <a:ext cx="6394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30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86915" y="2777490"/>
            <a:ext cx="78320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2.笔算。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294÷58=                            721÷83=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05600" y="4102100"/>
            <a:ext cx="253555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四舍商大下调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986915" y="4102100"/>
            <a:ext cx="253555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五入商小上调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360975" y="1317385"/>
          <a:ext cx="9154094" cy="17240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9118"/>
                <a:gridCol w="1829576"/>
                <a:gridCol w="1697708"/>
                <a:gridCol w="1665259"/>
                <a:gridCol w="1602433"/>
              </a:tblGrid>
              <a:tr h="42672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三年级</a:t>
                      </a:r>
                      <a:endParaRPr lang="en-US" altLang="en-US" sz="2800" b="0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四年级</a:t>
                      </a:r>
                      <a:endParaRPr lang="en-US" altLang="en-US" sz="2800" b="0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五年级</a:t>
                      </a:r>
                      <a:endParaRPr lang="en-US" altLang="en-US" sz="2800" b="0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六年级</a:t>
                      </a:r>
                      <a:endParaRPr lang="en-US" altLang="en-US" sz="2800" b="0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8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总人数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240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200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104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96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每排人数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26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25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24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16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1" dirty="0" err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排数（坐满</a:t>
                      </a:r>
                      <a:r>
                        <a:rPr lang="en-US" sz="2800" b="1" dirty="0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2800" b="1" dirty="0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800" b="1"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1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2800" b="1" dirty="0"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2335530" y="3391308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sz="2800" b="1">
                <a:latin typeface="微软雅黑" panose="020B0503020204020204" charset="-122"/>
                <a:ea typeface="微软雅黑" panose="020B0503020204020204" charset="-122"/>
              </a:rPr>
              <a:t>从统计表中你获得了哪些信息？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35530" y="4052343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</a:rPr>
              <a:t>三年级可以坐满几排？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7"/>
          <p:cNvGrpSpPr/>
          <p:nvPr/>
        </p:nvGrpSpPr>
        <p:grpSpPr>
          <a:xfrm>
            <a:off x="6009958" y="1294130"/>
            <a:ext cx="4875212" cy="1422400"/>
            <a:chOff x="1607" y="437"/>
            <a:chExt cx="3071" cy="896"/>
          </a:xfrm>
        </p:grpSpPr>
        <p:pic>
          <p:nvPicPr>
            <p:cNvPr id="10243" name="Picture 16" descr="女天使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718" y="527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4" name="AutoShape 27"/>
            <p:cNvSpPr/>
            <p:nvPr/>
          </p:nvSpPr>
          <p:spPr>
            <a:xfrm>
              <a:off x="1607" y="437"/>
              <a:ext cx="2111" cy="419"/>
            </a:xfrm>
            <a:prstGeom prst="wedgeRoundRectCallout">
              <a:avLst>
                <a:gd name="adj1" fmla="val 56213"/>
                <a:gd name="adj2" fmla="val 23481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>
                <a:lnSpc>
                  <a:spcPct val="120000"/>
                </a:lnSpc>
              </a:pPr>
              <a:r>
                <a:rPr lang="zh-CN" altLang="en-US" sz="2800" b="1">
                  <a:latin typeface="Times New Roman" panose="02020603050405020304" pitchFamily="18" charset="0"/>
                  <a:ea typeface="黑体" panose="02010609060101010101" pitchFamily="49" charset="-122"/>
                </a:rPr>
                <a:t>怎样能很快想出商？</a:t>
              </a:r>
              <a:endPara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0245" name="Rectangle 110"/>
          <p:cNvSpPr/>
          <p:nvPr/>
        </p:nvSpPr>
        <p:spPr>
          <a:xfrm>
            <a:off x="2682558" y="1437005"/>
            <a:ext cx="1803400" cy="523875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240÷26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文本框 81"/>
          <p:cNvSpPr txBox="1"/>
          <p:nvPr/>
        </p:nvSpPr>
        <p:spPr>
          <a:xfrm>
            <a:off x="4382770" y="1459230"/>
            <a:ext cx="13970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3315" name="Picture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1370" y="3561080"/>
            <a:ext cx="1512888" cy="1938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8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620" y="3494405"/>
            <a:ext cx="1033463" cy="452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AutoShape 27"/>
          <p:cNvSpPr/>
          <p:nvPr/>
        </p:nvSpPr>
        <p:spPr>
          <a:xfrm>
            <a:off x="2428558" y="2114868"/>
            <a:ext cx="3351212" cy="647700"/>
          </a:xfrm>
          <a:prstGeom prst="wedgeRoundRectCallout">
            <a:avLst>
              <a:gd name="adj1" fmla="val -33602"/>
              <a:gd name="adj2" fmla="val 168005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把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26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看作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30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来试商</a:t>
            </a:r>
            <a:endParaRPr lang="en-US" altLang="zh-CN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50" name="Text Box 29"/>
          <p:cNvSpPr txBox="1"/>
          <p:nvPr/>
        </p:nvSpPr>
        <p:spPr>
          <a:xfrm>
            <a:off x="5373370" y="3464243"/>
            <a:ext cx="1047750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2 4 0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251" name="Text Box 29"/>
          <p:cNvSpPr txBox="1"/>
          <p:nvPr/>
        </p:nvSpPr>
        <p:spPr>
          <a:xfrm>
            <a:off x="4719320" y="3464243"/>
            <a:ext cx="7016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Text Box 29"/>
          <p:cNvSpPr txBox="1"/>
          <p:nvPr/>
        </p:nvSpPr>
        <p:spPr>
          <a:xfrm>
            <a:off x="4717733" y="3083243"/>
            <a:ext cx="703262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Text Box 29"/>
          <p:cNvSpPr txBox="1"/>
          <p:nvPr/>
        </p:nvSpPr>
        <p:spPr>
          <a:xfrm>
            <a:off x="5897245" y="3007043"/>
            <a:ext cx="7016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Text Box 29"/>
          <p:cNvSpPr txBox="1"/>
          <p:nvPr/>
        </p:nvSpPr>
        <p:spPr>
          <a:xfrm>
            <a:off x="4719320" y="3465830"/>
            <a:ext cx="5873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Text Box 29"/>
          <p:cNvSpPr txBox="1"/>
          <p:nvPr/>
        </p:nvSpPr>
        <p:spPr>
          <a:xfrm>
            <a:off x="5373370" y="3845243"/>
            <a:ext cx="1047750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2 0 8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070158" y="4408805"/>
            <a:ext cx="1350962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Text Box 29"/>
          <p:cNvSpPr txBox="1"/>
          <p:nvPr/>
        </p:nvSpPr>
        <p:spPr>
          <a:xfrm>
            <a:off x="5648008" y="4332605"/>
            <a:ext cx="874712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3 2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Text Box 29"/>
          <p:cNvSpPr txBox="1"/>
          <p:nvPr/>
        </p:nvSpPr>
        <p:spPr>
          <a:xfrm>
            <a:off x="5897245" y="3013393"/>
            <a:ext cx="7016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4958" y="4942205"/>
            <a:ext cx="2992437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32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里面还有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个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26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2" name="AutoShape 27"/>
          <p:cNvSpPr/>
          <p:nvPr/>
        </p:nvSpPr>
        <p:spPr>
          <a:xfrm>
            <a:off x="6162358" y="2218055"/>
            <a:ext cx="1592262" cy="665163"/>
          </a:xfrm>
          <a:prstGeom prst="wedgeRoundRectCallout">
            <a:avLst>
              <a:gd name="adj1" fmla="val -48472"/>
              <a:gd name="adj2" fmla="val 8935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商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小了</a:t>
            </a:r>
            <a:endParaRPr lang="en-US" altLang="zh-CN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6725920" y="3845243"/>
            <a:ext cx="438150" cy="280988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2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081645" y="3464243"/>
            <a:ext cx="1033463" cy="452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Text Box 29"/>
          <p:cNvSpPr txBox="1"/>
          <p:nvPr/>
        </p:nvSpPr>
        <p:spPr>
          <a:xfrm>
            <a:off x="8240395" y="3410268"/>
            <a:ext cx="9810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2 4 0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6" name="Text Box 29"/>
          <p:cNvSpPr txBox="1"/>
          <p:nvPr/>
        </p:nvSpPr>
        <p:spPr>
          <a:xfrm>
            <a:off x="7626033" y="3422968"/>
            <a:ext cx="585787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04958" y="4942205"/>
            <a:ext cx="2992438" cy="522288"/>
          </a:xfrm>
          <a:prstGeom prst="rect">
            <a:avLst/>
          </a:prstGeom>
          <a:noFill/>
          <a:ln>
            <a:solidFill>
              <a:srgbClr val="14E2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64270" y="3083243"/>
            <a:ext cx="350838" cy="33972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9" name="Text Box 29"/>
          <p:cNvSpPr txBox="1"/>
          <p:nvPr/>
        </p:nvSpPr>
        <p:spPr>
          <a:xfrm>
            <a:off x="8764270" y="2959418"/>
            <a:ext cx="457200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0" name="Text Box 29"/>
          <p:cNvSpPr txBox="1"/>
          <p:nvPr/>
        </p:nvSpPr>
        <p:spPr>
          <a:xfrm>
            <a:off x="8235633" y="3799205"/>
            <a:ext cx="9810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2 3 4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7949883" y="4364355"/>
            <a:ext cx="1350962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Text Box 29"/>
          <p:cNvSpPr txBox="1"/>
          <p:nvPr/>
        </p:nvSpPr>
        <p:spPr>
          <a:xfrm>
            <a:off x="8786495" y="4297680"/>
            <a:ext cx="55562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5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40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4" grpId="0"/>
      <p:bldP spid="15" grpId="0"/>
      <p:bldP spid="16" grpId="0" build="allAtOnce"/>
      <p:bldP spid="16" grpId="1" build="allAtOnce"/>
      <p:bldP spid="17" grpId="0"/>
      <p:bldP spid="19" grpId="0"/>
      <p:bldP spid="20" grpId="0"/>
      <p:bldP spid="20" grpId="1"/>
      <p:bldP spid="20" grpId="2"/>
      <p:bldP spid="4" grpId="0"/>
      <p:bldP spid="22" grpId="0" animBg="1"/>
      <p:bldP spid="6" grpId="0" animBg="1"/>
      <p:bldP spid="25" grpId="0"/>
      <p:bldP spid="26" grpId="0"/>
      <p:bldP spid="9" grpId="0" animBg="1"/>
      <p:bldP spid="10" grpId="0" animBg="1"/>
      <p:bldP spid="29" grpId="0"/>
      <p:bldP spid="30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526887" y="469741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5" name="Rectangle 110"/>
          <p:cNvSpPr/>
          <p:nvPr/>
        </p:nvSpPr>
        <p:spPr>
          <a:xfrm>
            <a:off x="2612708" y="1450975"/>
            <a:ext cx="1803400" cy="523875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240÷26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81"/>
          <p:cNvSpPr txBox="1"/>
          <p:nvPr/>
        </p:nvSpPr>
        <p:spPr>
          <a:xfrm>
            <a:off x="4312920" y="1473200"/>
            <a:ext cx="13970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2023745" y="3736975"/>
            <a:ext cx="1319213" cy="1773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2350770" y="2555875"/>
            <a:ext cx="2900363" cy="665163"/>
          </a:xfrm>
          <a:prstGeom prst="wedgeRoundRectCallout">
            <a:avLst>
              <a:gd name="adj1" fmla="val -29910"/>
              <a:gd name="adj2" fmla="val 126844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想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10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个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26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是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260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。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1269" name="图片 13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6213158" y="3160713"/>
            <a:ext cx="1033462" cy="452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0" name="Text Box 29"/>
          <p:cNvSpPr txBox="1"/>
          <p:nvPr/>
        </p:nvSpPr>
        <p:spPr>
          <a:xfrm>
            <a:off x="6371908" y="3106738"/>
            <a:ext cx="9810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2 4 0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271" name="Text Box 29"/>
          <p:cNvSpPr txBox="1"/>
          <p:nvPr/>
        </p:nvSpPr>
        <p:spPr>
          <a:xfrm>
            <a:off x="5757545" y="3119438"/>
            <a:ext cx="585788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" name="矩形标注 2"/>
          <p:cNvSpPr/>
          <p:nvPr/>
        </p:nvSpPr>
        <p:spPr>
          <a:xfrm>
            <a:off x="7856220" y="1854200"/>
            <a:ext cx="2835275" cy="1023938"/>
          </a:xfrm>
          <a:prstGeom prst="wedgeRectCallout">
            <a:avLst>
              <a:gd name="adj1" fmla="val -73941"/>
              <a:gd name="adj2" fmla="val 41174"/>
            </a:avLst>
          </a:prstGeom>
          <a:noFill/>
          <a:ln w="19050">
            <a:solidFill>
              <a:srgbClr val="0090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75270" y="1885950"/>
            <a:ext cx="2760663" cy="9540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260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比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240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多（    ）可以商（    ）</a:t>
            </a:r>
            <a:endParaRPr lang="zh-CN" altLang="en-US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" name="Text Box 29"/>
          <p:cNvSpPr txBox="1"/>
          <p:nvPr/>
        </p:nvSpPr>
        <p:spPr>
          <a:xfrm>
            <a:off x="10021570" y="1839913"/>
            <a:ext cx="585788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" name="Text Box 29"/>
          <p:cNvSpPr txBox="1"/>
          <p:nvPr/>
        </p:nvSpPr>
        <p:spPr>
          <a:xfrm>
            <a:off x="9404033" y="2257425"/>
            <a:ext cx="584200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Text Box 29"/>
          <p:cNvSpPr txBox="1"/>
          <p:nvPr/>
        </p:nvSpPr>
        <p:spPr>
          <a:xfrm>
            <a:off x="6898958" y="2665413"/>
            <a:ext cx="584200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Text Box 29"/>
          <p:cNvSpPr txBox="1"/>
          <p:nvPr/>
        </p:nvSpPr>
        <p:spPr>
          <a:xfrm>
            <a:off x="6371908" y="3551238"/>
            <a:ext cx="9810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2 3 4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32195" y="4114800"/>
            <a:ext cx="1350963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Text Box 29"/>
          <p:cNvSpPr txBox="1"/>
          <p:nvPr/>
        </p:nvSpPr>
        <p:spPr>
          <a:xfrm>
            <a:off x="6921183" y="4087813"/>
            <a:ext cx="584200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3" grpId="0" animBg="1"/>
      <p:bldP spid="5" grpId="0"/>
      <p:bldP spid="12" grpId="0"/>
      <p:bldP spid="13" grpId="0"/>
      <p:bldP spid="14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男天使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384983" y="1343343"/>
            <a:ext cx="1524000" cy="1416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Rectangle 110"/>
          <p:cNvSpPr/>
          <p:nvPr/>
        </p:nvSpPr>
        <p:spPr>
          <a:xfrm>
            <a:off x="2682558" y="1506855"/>
            <a:ext cx="1803400" cy="523875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240÷26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81"/>
          <p:cNvSpPr txBox="1"/>
          <p:nvPr/>
        </p:nvSpPr>
        <p:spPr>
          <a:xfrm>
            <a:off x="4382770" y="1529080"/>
            <a:ext cx="13970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1505" name="Picture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90458" y="3762693"/>
            <a:ext cx="1452562" cy="200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2111058" y="2772093"/>
            <a:ext cx="3363913" cy="665163"/>
          </a:xfrm>
          <a:prstGeom prst="wedgeRoundRectCallout">
            <a:avLst>
              <a:gd name="adj1" fmla="val 250"/>
              <a:gd name="adj2" fmla="val 98448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把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n-cs"/>
              </a:rPr>
              <a:t>26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看作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n-cs"/>
              </a:rPr>
              <a:t>25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来试商。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7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46483" y="3038793"/>
            <a:ext cx="1033462" cy="452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 Box 29"/>
          <p:cNvSpPr txBox="1"/>
          <p:nvPr/>
        </p:nvSpPr>
        <p:spPr>
          <a:xfrm>
            <a:off x="6305233" y="3038793"/>
            <a:ext cx="9810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2 4 0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Text Box 29"/>
          <p:cNvSpPr txBox="1"/>
          <p:nvPr/>
        </p:nvSpPr>
        <p:spPr>
          <a:xfrm>
            <a:off x="5690870" y="3035618"/>
            <a:ext cx="585788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Text Box 29"/>
          <p:cNvSpPr txBox="1"/>
          <p:nvPr/>
        </p:nvSpPr>
        <p:spPr>
          <a:xfrm>
            <a:off x="5690870" y="2657793"/>
            <a:ext cx="585788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25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7602220" y="3027680"/>
            <a:ext cx="2760663" cy="1847850"/>
          </a:xfrm>
          <a:prstGeom prst="wedgeRectCallout">
            <a:avLst>
              <a:gd name="adj1" fmla="val -59934"/>
              <a:gd name="adj2" fmla="val -62273"/>
            </a:avLst>
          </a:prstGeom>
          <a:noFill/>
          <a:ln w="19050">
            <a:solidFill>
              <a:srgbClr val="0090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67308" y="3018155"/>
            <a:ext cx="2762250" cy="18161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个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25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是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100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个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25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是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200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。余下的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40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里面还有（      ）个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25</a:t>
            </a:r>
            <a:endParaRPr lang="zh-CN" altLang="en-US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3" name="Text Box 29"/>
          <p:cNvSpPr txBox="1"/>
          <p:nvPr/>
        </p:nvSpPr>
        <p:spPr>
          <a:xfrm>
            <a:off x="8194358" y="4257993"/>
            <a:ext cx="585787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29108" y="2702243"/>
            <a:ext cx="350838" cy="33972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7291070" y="1519555"/>
            <a:ext cx="1922463" cy="665163"/>
          </a:xfrm>
          <a:prstGeom prst="wedgeRoundRectCallout">
            <a:avLst>
              <a:gd name="adj1" fmla="val 56274"/>
              <a:gd name="adj2" fmla="val 35197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可以商几？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Text Box 29"/>
          <p:cNvSpPr txBox="1"/>
          <p:nvPr/>
        </p:nvSpPr>
        <p:spPr>
          <a:xfrm>
            <a:off x="6822758" y="2557780"/>
            <a:ext cx="319087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Text Box 29"/>
          <p:cNvSpPr txBox="1"/>
          <p:nvPr/>
        </p:nvSpPr>
        <p:spPr>
          <a:xfrm>
            <a:off x="5689283" y="3035618"/>
            <a:ext cx="5873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Text Box 29"/>
          <p:cNvSpPr txBox="1"/>
          <p:nvPr/>
        </p:nvSpPr>
        <p:spPr>
          <a:xfrm>
            <a:off x="6949758" y="2684780"/>
            <a:ext cx="319087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Text Box 29"/>
          <p:cNvSpPr txBox="1"/>
          <p:nvPr/>
        </p:nvSpPr>
        <p:spPr>
          <a:xfrm>
            <a:off x="6297295" y="3391218"/>
            <a:ext cx="981075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2 3 4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6027420" y="3867468"/>
            <a:ext cx="1350963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Text Box 29"/>
          <p:cNvSpPr txBox="1"/>
          <p:nvPr/>
        </p:nvSpPr>
        <p:spPr>
          <a:xfrm>
            <a:off x="6848158" y="3840480"/>
            <a:ext cx="585787" cy="6096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"/>
                            </p:stCondLst>
                            <p:childTnLst>
                              <p:par>
                                <p:cTn id="61" presetID="36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2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3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64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65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3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7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8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69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70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"/>
                            </p:stCondLst>
                            <p:childTnLst>
                              <p:par>
                                <p:cTn id="7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1"/>
                            </p:stCondLst>
                            <p:childTnLst>
                              <p:par>
                                <p:cTn id="7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8" grpId="0"/>
      <p:bldP spid="9" grpId="0"/>
      <p:bldP spid="10" grpId="0"/>
      <p:bldP spid="11" grpId="0" animBg="1"/>
      <p:bldP spid="12" grpId="0"/>
      <p:bldP spid="13" grpId="0"/>
      <p:bldP spid="14" grpId="0" animBg="1"/>
      <p:bldP spid="15" grpId="0" animBg="1"/>
      <p:bldP spid="16" grpId="0"/>
      <p:bldP spid="17" grpId="0" build="allAtOnce"/>
      <p:bldP spid="17" grpId="1" build="allAtOnce"/>
      <p:bldP spid="18" grpId="0"/>
      <p:bldP spid="18" grpId="1"/>
      <p:bldP spid="18" grpId="2"/>
      <p:bldP spid="19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110"/>
          <p:cNvSpPr/>
          <p:nvPr/>
        </p:nvSpPr>
        <p:spPr>
          <a:xfrm>
            <a:off x="2682558" y="1437005"/>
            <a:ext cx="1803400" cy="523875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240÷26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文本框 81"/>
          <p:cNvSpPr txBox="1"/>
          <p:nvPr/>
        </p:nvSpPr>
        <p:spPr>
          <a:xfrm>
            <a:off x="4382770" y="1459230"/>
            <a:ext cx="13970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3315" name="Picture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83920" y="3561080"/>
            <a:ext cx="1512888" cy="1938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AutoShape 27"/>
          <p:cNvSpPr/>
          <p:nvPr/>
        </p:nvSpPr>
        <p:spPr>
          <a:xfrm>
            <a:off x="1135063" y="2100263"/>
            <a:ext cx="3351212" cy="647700"/>
          </a:xfrm>
          <a:prstGeom prst="wedgeRoundRectCallout">
            <a:avLst>
              <a:gd name="adj1" fmla="val -33602"/>
              <a:gd name="adj2" fmla="val 168005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把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看作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来试商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49545" y="3969385"/>
            <a:ext cx="1319213" cy="1773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5067935" y="2748280"/>
            <a:ext cx="2900363" cy="665163"/>
          </a:xfrm>
          <a:prstGeom prst="wedgeRoundRectCallout">
            <a:avLst>
              <a:gd name="adj1" fmla="val -29910"/>
              <a:gd name="adj2" fmla="val 126844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想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26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260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1505" name="Picture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212898" y="3125788"/>
            <a:ext cx="1452562" cy="200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AutoShape 27"/>
          <p:cNvSpPr>
            <a:spLocks noChangeArrowheads="1"/>
          </p:cNvSpPr>
          <p:nvPr/>
        </p:nvSpPr>
        <p:spPr bwMode="auto">
          <a:xfrm>
            <a:off x="8257223" y="2082483"/>
            <a:ext cx="3363913" cy="665163"/>
          </a:xfrm>
          <a:prstGeom prst="wedgeRoundRectCallout">
            <a:avLst>
              <a:gd name="adj1" fmla="val 250"/>
              <a:gd name="adj2" fmla="val 98448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把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26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看作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25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来试商。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946400" y="685800"/>
            <a:ext cx="695388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>
                <a:latin typeface="微软雅黑" panose="020B0503020204020204" charset="-122"/>
                <a:ea typeface="微软雅黑" panose="020B0503020204020204" charset="-122"/>
              </a:rPr>
              <a:t>这些方法中，哪种方法比较简便？为什么？</a:t>
            </a:r>
            <a:endParaRPr lang="en-US" sz="2800" b="1">
              <a:latin typeface="微软雅黑" panose="020B0503020204020204" charset="-122"/>
              <a:ea typeface="微软雅黑" panose="020B0503020204020204" charset="-122"/>
            </a:endParaRPr>
          </a:p>
          <a:p>
            <a:pPr indent="0"/>
            <a:r>
              <a:rPr lang="en-US" sz="1200" b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8" name="Group 76"/>
          <p:cNvGrpSpPr/>
          <p:nvPr/>
        </p:nvGrpSpPr>
        <p:grpSpPr>
          <a:xfrm>
            <a:off x="5899150" y="2425383"/>
            <a:ext cx="1774825" cy="563562"/>
            <a:chOff x="861" y="981"/>
            <a:chExt cx="1118" cy="355"/>
          </a:xfrm>
        </p:grpSpPr>
        <p:grpSp>
          <p:nvGrpSpPr>
            <p:cNvPr id="13319" name="Group 72"/>
            <p:cNvGrpSpPr/>
            <p:nvPr/>
          </p:nvGrpSpPr>
          <p:grpSpPr>
            <a:xfrm>
              <a:off x="861" y="981"/>
              <a:ext cx="1118" cy="355"/>
              <a:chOff x="2494" y="527"/>
              <a:chExt cx="1118" cy="355"/>
            </a:xfrm>
          </p:grpSpPr>
          <p:sp>
            <p:nvSpPr>
              <p:cNvPr id="12" name="Text Box 29"/>
              <p:cNvSpPr txBox="1">
                <a:spLocks noChangeArrowheads="1"/>
              </p:cNvSpPr>
              <p:nvPr/>
            </p:nvSpPr>
            <p:spPr bwMode="auto">
              <a:xfrm>
                <a:off x="2494" y="527"/>
                <a:ext cx="431" cy="3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26</a:t>
                </a: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Text Box 30"/>
              <p:cNvSpPr txBox="1">
                <a:spLocks noChangeArrowheads="1"/>
              </p:cNvSpPr>
              <p:nvPr/>
            </p:nvSpPr>
            <p:spPr bwMode="auto">
              <a:xfrm>
                <a:off x="2927" y="527"/>
                <a:ext cx="685" cy="3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1 0 4</a:t>
                </a: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pic>
          <p:nvPicPr>
            <p:cNvPr id="13322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192" y="995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323" name="Group 70"/>
          <p:cNvGrpSpPr/>
          <p:nvPr/>
        </p:nvGrpSpPr>
        <p:grpSpPr>
          <a:xfrm>
            <a:off x="4170998" y="2447608"/>
            <a:ext cx="1743075" cy="563562"/>
            <a:chOff x="926" y="1162"/>
            <a:chExt cx="1098" cy="355"/>
          </a:xfrm>
        </p:grpSpPr>
        <p:grpSp>
          <p:nvGrpSpPr>
            <p:cNvPr id="13324" name="Group 66"/>
            <p:cNvGrpSpPr/>
            <p:nvPr/>
          </p:nvGrpSpPr>
          <p:grpSpPr>
            <a:xfrm>
              <a:off x="926" y="1162"/>
              <a:ext cx="1098" cy="355"/>
              <a:chOff x="2514" y="527"/>
              <a:chExt cx="1098" cy="355"/>
            </a:xfrm>
          </p:grpSpPr>
          <p:sp>
            <p:nvSpPr>
              <p:cNvPr id="17" name="Text Box 29"/>
              <p:cNvSpPr txBox="1">
                <a:spLocks noChangeArrowheads="1"/>
              </p:cNvSpPr>
              <p:nvPr/>
            </p:nvSpPr>
            <p:spPr bwMode="auto">
              <a:xfrm>
                <a:off x="2514" y="527"/>
                <a:ext cx="411" cy="3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25</a:t>
                </a: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" name="Text Box 30"/>
              <p:cNvSpPr txBox="1">
                <a:spLocks noChangeArrowheads="1"/>
              </p:cNvSpPr>
              <p:nvPr/>
            </p:nvSpPr>
            <p:spPr bwMode="auto">
              <a:xfrm>
                <a:off x="2927" y="527"/>
                <a:ext cx="685" cy="3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2 0 0</a:t>
                </a: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pic>
          <p:nvPicPr>
            <p:cNvPr id="13327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37" y="1176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328" name="Group 64"/>
          <p:cNvGrpSpPr/>
          <p:nvPr/>
        </p:nvGrpSpPr>
        <p:grpSpPr>
          <a:xfrm>
            <a:off x="2323148" y="2447608"/>
            <a:ext cx="1847850" cy="563562"/>
            <a:chOff x="827" y="1207"/>
            <a:chExt cx="1164" cy="355"/>
          </a:xfrm>
        </p:grpSpPr>
        <p:pic>
          <p:nvPicPr>
            <p:cNvPr id="13329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147" y="1221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3330" name="Group 63"/>
            <p:cNvGrpSpPr/>
            <p:nvPr/>
          </p:nvGrpSpPr>
          <p:grpSpPr>
            <a:xfrm>
              <a:off x="827" y="1207"/>
              <a:ext cx="1164" cy="355"/>
              <a:chOff x="827" y="1207"/>
              <a:chExt cx="1164" cy="355"/>
            </a:xfrm>
          </p:grpSpPr>
          <p:sp>
            <p:nvSpPr>
              <p:cNvPr id="22" name="Text Box 29"/>
              <p:cNvSpPr txBox="1">
                <a:spLocks noChangeArrowheads="1"/>
              </p:cNvSpPr>
              <p:nvPr/>
            </p:nvSpPr>
            <p:spPr bwMode="auto">
              <a:xfrm>
                <a:off x="827" y="1207"/>
                <a:ext cx="420" cy="3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16</a:t>
                </a: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" name="Text Box 30"/>
              <p:cNvSpPr txBox="1">
                <a:spLocks noChangeArrowheads="1"/>
              </p:cNvSpPr>
              <p:nvPr/>
            </p:nvSpPr>
            <p:spPr bwMode="auto">
              <a:xfrm>
                <a:off x="1306" y="1207"/>
                <a:ext cx="685" cy="3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9 6</a:t>
                </a: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25" name="文本框 29"/>
          <p:cNvSpPr txBox="1"/>
          <p:nvPr/>
        </p:nvSpPr>
        <p:spPr>
          <a:xfrm>
            <a:off x="3358198" y="2026920"/>
            <a:ext cx="503237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6" name="文本框 30"/>
          <p:cNvSpPr txBox="1"/>
          <p:nvPr/>
        </p:nvSpPr>
        <p:spPr>
          <a:xfrm>
            <a:off x="3078798" y="2806383"/>
            <a:ext cx="814387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9 6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994660" y="3268345"/>
            <a:ext cx="7207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文本框 32"/>
          <p:cNvSpPr txBox="1"/>
          <p:nvPr/>
        </p:nvSpPr>
        <p:spPr>
          <a:xfrm>
            <a:off x="3359785" y="3185795"/>
            <a:ext cx="4953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9" name="文本框 33"/>
          <p:cNvSpPr txBox="1"/>
          <p:nvPr/>
        </p:nvSpPr>
        <p:spPr>
          <a:xfrm>
            <a:off x="5364798" y="2026920"/>
            <a:ext cx="5048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" name="文本框 34"/>
          <p:cNvSpPr txBox="1"/>
          <p:nvPr/>
        </p:nvSpPr>
        <p:spPr>
          <a:xfrm>
            <a:off x="4825048" y="2806383"/>
            <a:ext cx="163195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2 0 0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4820285" y="3268345"/>
            <a:ext cx="1049338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文本框 36"/>
          <p:cNvSpPr txBox="1"/>
          <p:nvPr/>
        </p:nvSpPr>
        <p:spPr>
          <a:xfrm>
            <a:off x="5363210" y="3185795"/>
            <a:ext cx="4953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" name="文本框 37"/>
          <p:cNvSpPr txBox="1"/>
          <p:nvPr/>
        </p:nvSpPr>
        <p:spPr>
          <a:xfrm>
            <a:off x="7069773" y="2036445"/>
            <a:ext cx="504825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4" name="文本框 38"/>
          <p:cNvSpPr txBox="1"/>
          <p:nvPr/>
        </p:nvSpPr>
        <p:spPr>
          <a:xfrm>
            <a:off x="6550660" y="2806383"/>
            <a:ext cx="90805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1 0 4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52248" y="3285808"/>
            <a:ext cx="1081087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" name="文本框 40"/>
          <p:cNvSpPr txBox="1"/>
          <p:nvPr/>
        </p:nvSpPr>
        <p:spPr>
          <a:xfrm>
            <a:off x="7101523" y="3214370"/>
            <a:ext cx="4953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1" name="文本框 45"/>
          <p:cNvSpPr txBox="1"/>
          <p:nvPr/>
        </p:nvSpPr>
        <p:spPr>
          <a:xfrm>
            <a:off x="2323148" y="2187258"/>
            <a:ext cx="652462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15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2" name="文本框 47"/>
          <p:cNvSpPr txBox="1"/>
          <p:nvPr/>
        </p:nvSpPr>
        <p:spPr>
          <a:xfrm>
            <a:off x="5873115" y="2187258"/>
            <a:ext cx="679450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25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44" name="Group 86"/>
          <p:cNvGrpSpPr/>
          <p:nvPr/>
        </p:nvGrpSpPr>
        <p:grpSpPr>
          <a:xfrm>
            <a:off x="3601085" y="779145"/>
            <a:ext cx="6591300" cy="1510030"/>
            <a:chOff x="-825" y="817"/>
            <a:chExt cx="3850" cy="951"/>
          </a:xfrm>
        </p:grpSpPr>
        <p:sp>
          <p:nvSpPr>
            <p:cNvPr id="45" name="AutoShape 27"/>
            <p:cNvSpPr>
              <a:spLocks noChangeArrowheads="1"/>
            </p:cNvSpPr>
            <p:nvPr/>
          </p:nvSpPr>
          <p:spPr bwMode="auto">
            <a:xfrm>
              <a:off x="-825" y="905"/>
              <a:ext cx="2873" cy="650"/>
            </a:xfrm>
            <a:prstGeom prst="wedgeRoundRectCallout">
              <a:avLst>
                <a:gd name="adj1" fmla="val 61056"/>
                <a:gd name="adj2" fmla="val -846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四、五、六年级呢？独立完成并说说你是怎样想出商的。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3354" name="Picture 84" descr="4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2074" y="817"/>
              <a:ext cx="951" cy="95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7" name="Group 90"/>
          <p:cNvGrpSpPr/>
          <p:nvPr/>
        </p:nvGrpSpPr>
        <p:grpSpPr>
          <a:xfrm>
            <a:off x="1218248" y="3574733"/>
            <a:ext cx="8724900" cy="1800225"/>
            <a:chOff x="-60" y="2586"/>
            <a:chExt cx="5496" cy="1134"/>
          </a:xfrm>
        </p:grpSpPr>
        <p:pic>
          <p:nvPicPr>
            <p:cNvPr id="13356" name="Picture 88" descr="8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-60" y="2586"/>
              <a:ext cx="1004" cy="11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" name="AutoShape 27"/>
            <p:cNvSpPr>
              <a:spLocks noChangeArrowheads="1"/>
            </p:cNvSpPr>
            <p:nvPr/>
          </p:nvSpPr>
          <p:spPr bwMode="auto">
            <a:xfrm>
              <a:off x="1118" y="2810"/>
              <a:ext cx="4318" cy="910"/>
            </a:xfrm>
            <a:prstGeom prst="wedgeRoundRectCallout">
              <a:avLst>
                <a:gd name="adj1" fmla="val -53895"/>
                <a:gd name="adj2" fmla="val -2399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96÷16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，把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16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看作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15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试商，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个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15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是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90,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比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96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少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，试商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。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16×6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＝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96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，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96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－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96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＝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0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，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所以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96÷16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＝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6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。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132965" y="2374324"/>
            <a:ext cx="750252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巩固练习：</a:t>
            </a:r>
            <a:endParaRPr lang="zh-CN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/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书P82第4题，书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</a:t>
            </a:r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82第5、6题。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TABLE_BEAUTIFY" val="smartTable{608a3170-28e1-4d45-bcb5-bbcd37536e48}"/>
  <p:tag name="TABLE_ENDDRAG_ORIGIN_RECT" val="662*125"/>
  <p:tag name="TABLE_ENDDRAG_RECT" val="187*127*662*125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1639</Words>
  <Application>WPS 演示</Application>
  <PresentationFormat>自定义</PresentationFormat>
  <Paragraphs>230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华文新魏</vt:lpstr>
      <vt:lpstr>Arial Unicode MS</vt:lpstr>
      <vt:lpstr>微软雅黑</vt:lpstr>
      <vt:lpstr>Times New Roman</vt:lpstr>
      <vt:lpstr>黑体</vt:lpstr>
      <vt:lpstr>楷体</vt:lpstr>
      <vt:lpstr>Calibri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2022-07-27T11:34:00Z</cp:lastPrinted>
  <dcterms:created xsi:type="dcterms:W3CDTF">2022-07-27T11:34:00Z</dcterms:created>
  <dcterms:modified xsi:type="dcterms:W3CDTF">2023-10-27T09:15:27Z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716A176F7BA8476381109F0DC9687597_12</vt:lpwstr>
  </property>
  <property fmtid="{D5CDD505-2E9C-101B-9397-08002B2CF9AE}" pid="3" name="KSOProductBuildVer">
    <vt:lpwstr>2052-12.1.0.15712</vt:lpwstr>
  </property>
</Properties>
</file>