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5"/>
  </p:notesMasterIdLst>
  <p:sldIdLst>
    <p:sldId id="256" r:id="rId4"/>
    <p:sldId id="542" r:id="rId6"/>
    <p:sldId id="579" r:id="rId7"/>
    <p:sldId id="580" r:id="rId8"/>
    <p:sldId id="582" r:id="rId9"/>
    <p:sldId id="586" r:id="rId10"/>
    <p:sldId id="583" r:id="rId11"/>
    <p:sldId id="584" r:id="rId12"/>
    <p:sldId id="587" r:id="rId13"/>
    <p:sldId id="588" r:id="rId14"/>
    <p:sldId id="585" r:id="rId15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5930" lvl="1" indent="-11303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3130" lvl="2" indent="-22733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0330" lvl="3" indent="-34163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7530" lvl="4" indent="-45593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-45593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-45593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-45593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-45593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90"/>
    <p:restoredTop sz="93654"/>
  </p:normalViewPr>
  <p:slideViewPr>
    <p:cSldViewPr snapToGrid="0" showGuides="1">
      <p:cViewPr>
        <p:scale>
          <a:sx n="130" d="100"/>
          <a:sy n="130" d="100"/>
        </p:scale>
        <p:origin x="-1422" y="-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4080A8-132C-4004-BCA8-32DA0A50CF5C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45593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91313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137033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182753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D22817-F15A-402E-B6C7-68C13D51FC58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/>
            <a:endParaRPr lang="zh-CN" altLang="en-US"/>
          </a:p>
        </p:txBody>
      </p:sp>
      <p:sp>
        <p:nvSpPr>
          <p:cNvPr id="7172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/>
            <a:fld id="{9A0DB2DC-4C9A-4742-B13C-FB6460FD3503}" type="slidenum">
              <a:rPr lang="zh-CN" altLang="en-US" sz="1200">
                <a:ea typeface="黑体" panose="02010609060101010101" pitchFamily="49" charset="-122"/>
              </a:rPr>
            </a:fld>
            <a:endParaRPr lang="zh-CN" altLang="en-US" sz="1200"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56700" cy="51514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804863" y="1363663"/>
            <a:ext cx="892175" cy="719138"/>
          </a:xfrm>
          <a:prstGeom prst="rect">
            <a:avLst/>
          </a:prstGeom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8" name="图片 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190875" y="3551238"/>
            <a:ext cx="1258888" cy="1779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192088" y="2951163"/>
            <a:ext cx="2439988" cy="2441575"/>
          </a:xfrm>
          <a:prstGeom prst="rect">
            <a:avLst/>
          </a:prstGeom>
          <a:noFill/>
          <a:ln>
            <a:noFill/>
          </a:ln>
          <a:effectLst>
            <a:outerShdw blurRad="12700" dist="12700" dir="18900000" algn="b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 bwMode="auto">
          <a:xfrm>
            <a:off x="3325813" y="2614613"/>
            <a:ext cx="2505075" cy="522288"/>
          </a:xfrm>
          <a:prstGeom prst="rect">
            <a:avLst/>
          </a:prstGeom>
          <a:solidFill>
            <a:srgbClr val="327E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字魂105号-简雅黑" panose="00000500000000000000" pitchFamily="2" charset="-122"/>
              <a:ea typeface="字魂105号-简雅黑" panose="00000500000000000000" pitchFamily="2" charset="-122"/>
              <a:cs typeface="字魂105号-简雅黑" panose="00000500000000000000" pitchFamily="2" charset="-122"/>
            </a:endParaRPr>
          </a:p>
        </p:txBody>
      </p:sp>
      <p:pic>
        <p:nvPicPr>
          <p:cNvPr id="1031" name="图片 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839913" y="2549525"/>
            <a:ext cx="1131887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2" name="图片 7"/>
          <p:cNvPicPr>
            <a:picLocks noChangeAspect="1"/>
          </p:cNvPicPr>
          <p:nvPr userDrawn="1"/>
        </p:nvPicPr>
        <p:blipFill>
          <a:blip r:embed="rId7" cstate="email"/>
          <a:stretch>
            <a:fillRect/>
          </a:stretch>
        </p:blipFill>
        <p:spPr>
          <a:xfrm>
            <a:off x="4686300" y="2020888"/>
            <a:ext cx="4686300" cy="3163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293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9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7" Type="http://schemas.openxmlformats.org/officeDocument/2006/relationships/theme" Target="../theme/theme2.xml"/><Relationship Id="rId26" Type="http://schemas.openxmlformats.org/officeDocument/2006/relationships/image" Target="file:///D:\qq&#25991;&#20214;\712321467\Image\C2C\Image2\%7b75232B38-A165-1FB7-499C-2E1C792CACB5%7d.png" TargetMode="External"/><Relationship Id="rId25" Type="http://schemas.openxmlformats.org/officeDocument/2006/relationships/image" Target="../media/image9.png"/><Relationship Id="rId24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24.xml"/><Relationship Id="rId20" Type="http://schemas.openxmlformats.org/officeDocument/2006/relationships/slideLayout" Target="../slideLayouts/slideLayout23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1680" indent="-28448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50"/>
            </a:lvl1pPr>
          </a:lstStyle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50"/>
            </a:lvl1pPr>
          </a:lstStyle>
          <a:p>
            <a:pPr lvl="0"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50"/>
            </a:lvl1pPr>
          </a:lstStyle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25" r:link="rId2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</p:sldLayoutIdLst>
  <p:transition/>
  <p:txStyles>
    <p:titleStyle>
      <a:lvl1pPr marL="0" lvl="0" indent="0" algn="ctr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7.xml"/><Relationship Id="rId1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22.pn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5.xml"/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slideLayout" Target="../slideLayouts/slideLayout24.xml"/><Relationship Id="rId24" Type="http://schemas.openxmlformats.org/officeDocument/2006/relationships/image" Target="../media/image14.png"/><Relationship Id="rId23" Type="http://schemas.openxmlformats.org/officeDocument/2006/relationships/image" Target="../media/image11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0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2.png"/><Relationship Id="rId1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ctrTitle" idx="4294967295"/>
          </p:nvPr>
        </p:nvSpPr>
        <p:spPr>
          <a:xfrm>
            <a:off x="138836" y="686423"/>
            <a:ext cx="6137275" cy="10287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 sz="4400" dirty="0"/>
              <a:t>商是两位数的笔算除法</a:t>
            </a:r>
            <a:endParaRPr lang="zh-CN" altLang="zh-CN" sz="4400" dirty="0"/>
          </a:p>
        </p:txBody>
      </p:sp>
      <p:sp>
        <p:nvSpPr>
          <p:cNvPr id="6147" name="副标题 2"/>
          <p:cNvSpPr>
            <a:spLocks noGrp="1"/>
          </p:cNvSpPr>
          <p:nvPr>
            <p:ph type="subTitle" idx="4294967295"/>
          </p:nvPr>
        </p:nvSpPr>
        <p:spPr>
          <a:xfrm>
            <a:off x="2719374" y="2029587"/>
            <a:ext cx="2551430" cy="39814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 algn="ctr">
              <a:buClrTx/>
              <a:buSzTx/>
              <a:buFontTx/>
              <a:defRPr/>
            </a:lvl1pPr>
            <a:lvl2pPr marL="457200" lvl="1" indent="0" algn="ctr">
              <a:buClrTx/>
              <a:buSzTx/>
              <a:buFont typeface="Arial" panose="020B0604020202020204" pitchFamily="34" charset="0"/>
              <a:buNone/>
              <a:defRPr/>
            </a:lvl2pPr>
            <a:lvl3pPr marL="914400" lvl="2" indent="0" algn="ctr">
              <a:buClrTx/>
              <a:buSzTx/>
              <a:buFont typeface="Arial" panose="020B0604020202020204" pitchFamily="34" charset="0"/>
              <a:buNone/>
              <a:defRPr/>
            </a:lvl3pPr>
            <a:lvl4pPr marL="1371600" lvl="3" indent="0" algn="ctr">
              <a:buClrTx/>
              <a:buSzTx/>
              <a:buFont typeface="Arial" panose="020B0604020202020204" pitchFamily="34" charset="0"/>
              <a:buNone/>
              <a:defRPr/>
            </a:lvl4pPr>
            <a:lvl5pPr marL="1828800" lvl="4" indent="0" algn="ctr">
              <a:buClrTx/>
              <a:buSzTx/>
              <a:buFont typeface="Arial" panose="020B0604020202020204" pitchFamily="34" charset="0"/>
              <a:buNone/>
              <a:defRPr/>
            </a:lvl5pPr>
          </a:lstStyle>
          <a:p>
            <a:pPr lvl="0" algn="l"/>
            <a:r>
              <a:rPr lang="en-US" altLang="zh-CN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R·</a:t>
            </a:r>
            <a:r>
              <a:rPr lang="zh-CN" altLang="en-US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</a:t>
            </a:r>
            <a:r>
              <a:rPr lang="zh-CN" altLang="zh-CN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年级</a:t>
            </a:r>
            <a:r>
              <a:rPr lang="zh-CN" altLang="en-US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数学</a:t>
            </a:r>
            <a:r>
              <a:rPr lang="zh-CN" altLang="zh-CN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上册</a:t>
            </a:r>
            <a:endParaRPr lang="zh-CN" altLang="zh-CN" sz="1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20788" y="369888"/>
            <a:ext cx="7412038" cy="22225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716280" indent="-716280">
              <a:lnSpc>
                <a:spcPct val="150000"/>
              </a:lnSpc>
              <a:defRPr sz="2400" b="1">
                <a:solidFill>
                  <a:srgbClr val="000000"/>
                </a:solidFill>
                <a:effectLst/>
                <a:latin typeface="+mn-lt"/>
                <a:ea typeface="+mj-ea"/>
                <a:cs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学校决定用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600</a:t>
            </a: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元为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“</a:t>
            </a: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中华经典诵读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”</a:t>
            </a: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比赛获奖者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j-ea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购买图书作为奖品。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808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 [★★★]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8080"/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8080"/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8080"/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7411" name="image210.jpe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441700" y="1639888"/>
            <a:ext cx="2547938" cy="831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2" name="image20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76300" y="525463"/>
            <a:ext cx="404813" cy="404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3" name="文本框 10"/>
          <p:cNvSpPr txBox="1"/>
          <p:nvPr/>
        </p:nvSpPr>
        <p:spPr>
          <a:xfrm>
            <a:off x="1220788" y="2571750"/>
            <a:ext cx="7870825" cy="1133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）算式“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600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－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25×8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”解决的问题是：</a:t>
            </a:r>
            <a:endParaRPr lang="en-US" altLang="zh-CN" sz="24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716280" indent="-71628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	_______________________________________</a:t>
            </a:r>
            <a:endParaRPr lang="zh-CN" altLang="zh-CN" sz="24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90725" y="3098800"/>
            <a:ext cx="6148388" cy="576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600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元买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8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本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《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科普知识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》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后还剩多少钱？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image213.jpe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06425" y="2151063"/>
            <a:ext cx="1935163" cy="10366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6" name="image212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6425" y="987425"/>
            <a:ext cx="403225" cy="403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1009650" y="825500"/>
            <a:ext cx="7593013" cy="1130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zh-CN" sz="2400" b="1" kern="1200" cap="none" spc="0" normalizeH="0" baseline="0" noProof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两数相除，商是</a:t>
            </a:r>
            <a:r>
              <a:rPr kumimoji="0" lang="en-US" altLang="zh-CN" sz="2400" b="1" kern="1200" cap="none" spc="0" normalizeH="0" baseline="0" noProof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27</a:t>
            </a:r>
            <a:r>
              <a:rPr kumimoji="0" lang="zh-CN" altLang="zh-CN" sz="2400" b="1" kern="1200" cap="none" spc="0" normalizeH="0" baseline="0" noProof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，没有余数，且被除数、除数与商的和是</a:t>
            </a:r>
            <a:r>
              <a:rPr kumimoji="0" lang="en-US" altLang="zh-CN" sz="2400" b="1" kern="1200" cap="none" spc="0" normalizeH="0" baseline="0" noProof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559</a:t>
            </a:r>
            <a:r>
              <a:rPr kumimoji="0" lang="zh-CN" altLang="zh-CN" sz="2400" b="1" kern="1200" cap="none" spc="0" normalizeH="0" baseline="0" noProof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。被除数、除数分别是多少？</a:t>
            </a:r>
            <a:r>
              <a:rPr kumimoji="0" lang="en-US" altLang="zh-CN" kern="1200" cap="none" spc="-30" normalizeH="0" baseline="0" noProof="0">
                <a:solidFill>
                  <a:srgbClr val="FF8080"/>
                </a:solidFill>
                <a:latin typeface="方正黑体_GBK" panose="03000509000000000000" pitchFamily="65" charset="-122"/>
                <a:ea typeface="方正黑体_GBK" panose="03000509000000000000" pitchFamily="65" charset="-122"/>
                <a:cs typeface="Times New Roman" panose="02020603050405020304" pitchFamily="18" charset="0"/>
              </a:rPr>
              <a:t>[</a:t>
            </a:r>
            <a:r>
              <a:rPr kumimoji="0" lang="en-US" altLang="zh-CN" kern="1200" cap="none" spc="0" normalizeH="0" baseline="0" noProof="0">
                <a:solidFill>
                  <a:srgbClr val="FF8080"/>
                </a:solidFill>
                <a:latin typeface="NEU-BZ" panose="02010600010101010101" pitchFamily="2" charset="-122"/>
                <a:ea typeface="方正黑体_GBK" panose="03000509000000000000" pitchFamily="65" charset="-122"/>
                <a:cs typeface="Times New Roman" panose="02020603050405020304" pitchFamily="18" charset="0"/>
              </a:rPr>
              <a:t>★★★★★</a:t>
            </a:r>
            <a:r>
              <a:rPr kumimoji="0" lang="en-US" altLang="zh-CN" kern="1200" cap="none" spc="-30" normalizeH="0" baseline="0" noProof="0">
                <a:solidFill>
                  <a:srgbClr val="FF8080"/>
                </a:solidFill>
                <a:latin typeface="方正黑体_GBK" panose="03000509000000000000" pitchFamily="65" charset="-122"/>
                <a:ea typeface="方正黑体_GBK" panose="03000509000000000000" pitchFamily="65" charset="-122"/>
                <a:cs typeface="Times New Roman" panose="02020603050405020304" pitchFamily="18" charset="0"/>
              </a:rPr>
              <a:t>]</a:t>
            </a:r>
            <a:endParaRPr kumimoji="0" lang="zh-CN" altLang="en-US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92400" y="1995488"/>
            <a:ext cx="5218113" cy="576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除数：（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559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27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÷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27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＋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19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92400" y="2571750"/>
            <a:ext cx="5218113" cy="576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被除数：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19×27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513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92400" y="3181350"/>
            <a:ext cx="4775200" cy="576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答：被除数是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513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，除数是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19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。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18437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0769600" y="122428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7"/>
          <p:cNvGrpSpPr/>
          <p:nvPr/>
        </p:nvGrpSpPr>
        <p:grpSpPr>
          <a:xfrm>
            <a:off x="373063" y="317500"/>
            <a:ext cx="2628900" cy="658813"/>
            <a:chOff x="373380" y="317319"/>
            <a:chExt cx="2628900" cy="658832"/>
          </a:xfrm>
        </p:grpSpPr>
        <p:sp>
          <p:nvSpPr>
            <p:cNvPr id="3" name="矩形: 圆角 2"/>
            <p:cNvSpPr/>
            <p:nvPr/>
          </p:nvSpPr>
          <p:spPr>
            <a:xfrm>
              <a:off x="373380" y="385584"/>
              <a:ext cx="2628900" cy="569928"/>
            </a:xfrm>
            <a:prstGeom prst="roundRect">
              <a:avLst>
                <a:gd name="adj" fmla="val 50000"/>
              </a:avLst>
            </a:prstGeom>
            <a:solidFill>
              <a:srgbClr val="327E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8231" name="图片 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77044" y="317319"/>
              <a:ext cx="526436" cy="58596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Rectangle 2"/>
            <p:cNvSpPr>
              <a:spLocks noChangeArrowheads="1"/>
            </p:cNvSpPr>
            <p:nvPr/>
          </p:nvSpPr>
          <p:spPr bwMode="auto">
            <a:xfrm>
              <a:off x="913130" y="333194"/>
              <a:ext cx="1978025" cy="642957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rgbClr val="808080"/>
              </a:outerShdw>
            </a:effectLst>
          </p:spPr>
          <p:txBody>
            <a:bodyPr anchor="ctr"/>
            <a:lstStyle>
              <a:lvl1pPr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黑体" panose="02010609060101010101" pitchFamily="49" charset="-122"/>
                  <a:cs typeface="+mn-cs"/>
                </a:rPr>
                <a:t>整理复习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8195" name="文本框 11"/>
          <p:cNvSpPr txBox="1"/>
          <p:nvPr/>
        </p:nvSpPr>
        <p:spPr>
          <a:xfrm>
            <a:off x="1174750" y="1317625"/>
            <a:ext cx="136525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</a:rPr>
              <a:t>612</a:t>
            </a:r>
            <a:r>
              <a:rPr lang="zh-CN" altLang="zh-CN" sz="2400" b="1" dirty="0">
                <a:latin typeface="Times New Roman" panose="02020603050405020304" pitchFamily="18" charset="0"/>
              </a:rPr>
              <a:t>÷</a:t>
            </a:r>
            <a:r>
              <a:rPr lang="en-US" altLang="zh-CN" sz="2400" b="1" dirty="0">
                <a:latin typeface="Times New Roman" panose="02020603050405020304" pitchFamily="18" charset="0"/>
              </a:rPr>
              <a:t>18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grpSp>
        <p:nvGrpSpPr>
          <p:cNvPr id="14" name="Group 60"/>
          <p:cNvGrpSpPr/>
          <p:nvPr/>
        </p:nvGrpSpPr>
        <p:grpSpPr>
          <a:xfrm>
            <a:off x="958850" y="2325688"/>
            <a:ext cx="1692275" cy="496887"/>
            <a:chOff x="2168" y="2523"/>
            <a:chExt cx="1066" cy="313"/>
          </a:xfrm>
        </p:grpSpPr>
        <p:grpSp>
          <p:nvGrpSpPr>
            <p:cNvPr id="8226" name="Group 59"/>
            <p:cNvGrpSpPr/>
            <p:nvPr/>
          </p:nvGrpSpPr>
          <p:grpSpPr>
            <a:xfrm>
              <a:off x="2168" y="2523"/>
              <a:ext cx="1066" cy="313"/>
              <a:chOff x="2168" y="2523"/>
              <a:chExt cx="1066" cy="313"/>
            </a:xfrm>
          </p:grpSpPr>
          <p:sp>
            <p:nvSpPr>
              <p:cNvPr id="8228" name="Text Box 29"/>
              <p:cNvSpPr txBox="1"/>
              <p:nvPr/>
            </p:nvSpPr>
            <p:spPr>
              <a:xfrm>
                <a:off x="2168" y="2523"/>
                <a:ext cx="499" cy="31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400" b="1">
                    <a:latin typeface="Times New Roman" panose="02020603050405020304" pitchFamily="18" charset="0"/>
                    <a:ea typeface="楷体" panose="02010609060101010101" pitchFamily="49" charset="-122"/>
                  </a:rPr>
                  <a:t>18</a:t>
                </a:r>
                <a:endParaRPr lang="en-US" altLang="zh-CN" sz="2400" b="1">
                  <a:latin typeface="Times New Roman" panose="02020603050405020304" pitchFamily="18" charset="0"/>
                  <a:ea typeface="楷体" panose="02010609060101010101" pitchFamily="49" charset="-122"/>
                </a:endParaRPr>
              </a:p>
            </p:txBody>
          </p:sp>
          <p:sp>
            <p:nvSpPr>
              <p:cNvPr id="8229" name="Text Box 30"/>
              <p:cNvSpPr txBox="1"/>
              <p:nvPr/>
            </p:nvSpPr>
            <p:spPr>
              <a:xfrm>
                <a:off x="2549" y="2523"/>
                <a:ext cx="685" cy="31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400" b="1">
                    <a:latin typeface="Times New Roman" panose="02020603050405020304" pitchFamily="18" charset="0"/>
                    <a:ea typeface="楷体" panose="02010609060101010101" pitchFamily="49" charset="-122"/>
                  </a:rPr>
                  <a:t>6 1 2</a:t>
                </a:r>
                <a:endParaRPr lang="en-US" altLang="zh-CN" sz="2400" b="1">
                  <a:latin typeface="Times New Roman" panose="02020603050405020304" pitchFamily="18" charset="0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8227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447" y="2537"/>
              <a:ext cx="651" cy="285"/>
            </a:xfrm>
            <a:prstGeom prst="rect">
              <a:avLst/>
            </a:prstGeom>
            <a:noFill/>
            <a:ln w="9525">
              <a:noFill/>
            </a:ln>
          </p:spPr>
        </p:pic>
      </p:grpSp>
      <p:cxnSp>
        <p:nvCxnSpPr>
          <p:cNvPr id="19" name="直接连接符 18"/>
          <p:cNvCxnSpPr/>
          <p:nvPr/>
        </p:nvCxnSpPr>
        <p:spPr>
          <a:xfrm>
            <a:off x="1419225" y="3121025"/>
            <a:ext cx="1016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401763" y="3813175"/>
            <a:ext cx="10953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77"/>
          <p:cNvSpPr txBox="1"/>
          <p:nvPr/>
        </p:nvSpPr>
        <p:spPr>
          <a:xfrm>
            <a:off x="1812925" y="1952625"/>
            <a:ext cx="47783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endParaRPr lang="en-US" altLang="zh-CN" sz="24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2" name="TextBox 78"/>
          <p:cNvSpPr txBox="1"/>
          <p:nvPr/>
        </p:nvSpPr>
        <p:spPr>
          <a:xfrm>
            <a:off x="1550988" y="2700338"/>
            <a:ext cx="7334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49" charset="-122"/>
              </a:rPr>
              <a:t>5 4</a:t>
            </a:r>
            <a:endParaRPr lang="en-US" altLang="zh-CN" sz="24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3" name="TextBox 79"/>
          <p:cNvSpPr txBox="1"/>
          <p:nvPr/>
        </p:nvSpPr>
        <p:spPr>
          <a:xfrm>
            <a:off x="1784350" y="3092450"/>
            <a:ext cx="4762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49" charset="-122"/>
              </a:rPr>
              <a:t>7</a:t>
            </a:r>
            <a:endParaRPr lang="en-US" altLang="zh-CN" sz="24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4" name="TextBox 80"/>
          <p:cNvSpPr txBox="1"/>
          <p:nvPr/>
        </p:nvSpPr>
        <p:spPr>
          <a:xfrm>
            <a:off x="2041525" y="3090863"/>
            <a:ext cx="4762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endParaRPr lang="en-US" altLang="zh-CN" sz="24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5" name="TextBox 81"/>
          <p:cNvSpPr txBox="1"/>
          <p:nvPr/>
        </p:nvSpPr>
        <p:spPr>
          <a:xfrm>
            <a:off x="1797050" y="3397250"/>
            <a:ext cx="73342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49" charset="-122"/>
              </a:rPr>
              <a:t>7 2</a:t>
            </a:r>
            <a:endParaRPr lang="en-US" altLang="zh-CN" sz="24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6" name="TextBox 82"/>
          <p:cNvSpPr txBox="1"/>
          <p:nvPr/>
        </p:nvSpPr>
        <p:spPr>
          <a:xfrm>
            <a:off x="2022475" y="3811588"/>
            <a:ext cx="47625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49" charset="-122"/>
              </a:rPr>
              <a:t>0</a:t>
            </a:r>
            <a:endParaRPr lang="en-US" altLang="zh-CN" sz="24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7" name="TextBox 83"/>
          <p:cNvSpPr txBox="1"/>
          <p:nvPr/>
        </p:nvSpPr>
        <p:spPr>
          <a:xfrm>
            <a:off x="2020888" y="1947863"/>
            <a:ext cx="47625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endParaRPr lang="en-US" altLang="zh-CN" sz="24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8" name="TextBox 84"/>
          <p:cNvSpPr txBox="1"/>
          <p:nvPr/>
        </p:nvSpPr>
        <p:spPr>
          <a:xfrm>
            <a:off x="2279650" y="1317625"/>
            <a:ext cx="1147763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34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29" name="Group 64"/>
          <p:cNvGrpSpPr/>
          <p:nvPr/>
        </p:nvGrpSpPr>
        <p:grpSpPr>
          <a:xfrm>
            <a:off x="3970338" y="1968500"/>
            <a:ext cx="1651000" cy="500063"/>
            <a:chOff x="4528" y="2067"/>
            <a:chExt cx="1040" cy="315"/>
          </a:xfrm>
        </p:grpSpPr>
        <p:pic>
          <p:nvPicPr>
            <p:cNvPr id="8222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781" y="2083"/>
              <a:ext cx="651" cy="28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8223" name="Group 60"/>
            <p:cNvGrpSpPr/>
            <p:nvPr/>
          </p:nvGrpSpPr>
          <p:grpSpPr>
            <a:xfrm>
              <a:off x="4528" y="2067"/>
              <a:ext cx="1040" cy="315"/>
              <a:chOff x="2194" y="2521"/>
              <a:chExt cx="1040" cy="315"/>
            </a:xfrm>
          </p:grpSpPr>
          <p:sp>
            <p:nvSpPr>
              <p:cNvPr id="8224" name="Text Box 29"/>
              <p:cNvSpPr txBox="1"/>
              <p:nvPr/>
            </p:nvSpPr>
            <p:spPr>
              <a:xfrm>
                <a:off x="2194" y="2521"/>
                <a:ext cx="463" cy="31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26</a:t>
                </a:r>
                <a:endParaRPr lang="en-US" altLang="zh-CN" sz="240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8225" name="Text Box 30"/>
              <p:cNvSpPr txBox="1"/>
              <p:nvPr/>
            </p:nvSpPr>
            <p:spPr>
              <a:xfrm>
                <a:off x="2549" y="2523"/>
                <a:ext cx="685" cy="31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5 8 4</a:t>
                </a:r>
                <a:endParaRPr lang="en-US" altLang="zh-CN" sz="240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35" name="Group 64"/>
          <p:cNvGrpSpPr/>
          <p:nvPr/>
        </p:nvGrpSpPr>
        <p:grpSpPr>
          <a:xfrm>
            <a:off x="5953125" y="1966913"/>
            <a:ext cx="1651000" cy="500062"/>
            <a:chOff x="4528" y="2067"/>
            <a:chExt cx="1040" cy="315"/>
          </a:xfrm>
        </p:grpSpPr>
        <p:pic>
          <p:nvPicPr>
            <p:cNvPr id="8218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781" y="2083"/>
              <a:ext cx="651" cy="28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8219" name="Group 60"/>
            <p:cNvGrpSpPr/>
            <p:nvPr/>
          </p:nvGrpSpPr>
          <p:grpSpPr>
            <a:xfrm>
              <a:off x="4528" y="2067"/>
              <a:ext cx="1040" cy="315"/>
              <a:chOff x="2194" y="2521"/>
              <a:chExt cx="1040" cy="315"/>
            </a:xfrm>
          </p:grpSpPr>
          <p:sp>
            <p:nvSpPr>
              <p:cNvPr id="8220" name="Text Box 29"/>
              <p:cNvSpPr txBox="1"/>
              <p:nvPr/>
            </p:nvSpPr>
            <p:spPr>
              <a:xfrm>
                <a:off x="2194" y="2521"/>
                <a:ext cx="463" cy="31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39</a:t>
                </a:r>
                <a:endParaRPr lang="en-US" altLang="zh-CN" sz="240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8221" name="Text Box 30"/>
              <p:cNvSpPr txBox="1"/>
              <p:nvPr/>
            </p:nvSpPr>
            <p:spPr>
              <a:xfrm>
                <a:off x="2549" y="2523"/>
                <a:ext cx="685" cy="31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3 7 0</a:t>
                </a:r>
                <a:endParaRPr lang="en-US" altLang="zh-CN" sz="2400" b="1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41" name="文本框 40"/>
          <p:cNvSpPr txBox="1"/>
          <p:nvPr/>
        </p:nvSpPr>
        <p:spPr>
          <a:xfrm>
            <a:off x="3519488" y="1250950"/>
            <a:ext cx="45720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怎么样判断商是一位数还是两位数呢？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3352800" y="1250950"/>
            <a:ext cx="0" cy="3616325"/>
          </a:xfrm>
          <a:prstGeom prst="line">
            <a:avLst/>
          </a:prstGeom>
          <a:ln w="28575">
            <a:solidFill>
              <a:srgbClr val="327E8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4560888" y="2068513"/>
            <a:ext cx="504825" cy="3540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959225" y="2068513"/>
            <a:ext cx="503238" cy="3540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" name="TextBox 84"/>
          <p:cNvSpPr txBox="1"/>
          <p:nvPr/>
        </p:nvSpPr>
        <p:spPr>
          <a:xfrm>
            <a:off x="4256088" y="2652713"/>
            <a:ext cx="11493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两位数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6543675" y="2068513"/>
            <a:ext cx="503238" cy="3540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5940425" y="2068513"/>
            <a:ext cx="503238" cy="3540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" name="TextBox 84"/>
          <p:cNvSpPr txBox="1"/>
          <p:nvPr/>
        </p:nvSpPr>
        <p:spPr>
          <a:xfrm>
            <a:off x="6238875" y="2616200"/>
            <a:ext cx="114935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一位数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606800" y="3190875"/>
            <a:ext cx="5022850" cy="1404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判断商是几位数的方法：当被除数的前两位比除数大，商是两位数；当被除数的前两位比除数小，商是一位数。</a:t>
            </a:r>
            <a:endParaRPr lang="zh-CN" altLang="en-US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41" grpId="0"/>
      <p:bldP spid="10" grpId="0" animBg="1"/>
      <p:bldP spid="45" grpId="0" animBg="1"/>
      <p:bldP spid="46" grpId="0"/>
      <p:bldP spid="49" grpId="0" animBg="1"/>
      <p:bldP spid="50" grpId="0" animBg="1"/>
      <p:bldP spid="51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2"/>
          <p:cNvGrpSpPr/>
          <p:nvPr/>
        </p:nvGrpSpPr>
        <p:grpSpPr>
          <a:xfrm>
            <a:off x="1590675" y="1951038"/>
            <a:ext cx="1635125" cy="1606550"/>
            <a:chOff x="2980" y="100"/>
            <a:chExt cx="1030" cy="1012"/>
          </a:xfrm>
        </p:grpSpPr>
        <p:grpSp>
          <p:nvGrpSpPr>
            <p:cNvPr id="9239" name="Group 55"/>
            <p:cNvGrpSpPr/>
            <p:nvPr/>
          </p:nvGrpSpPr>
          <p:grpSpPr>
            <a:xfrm>
              <a:off x="2980" y="333"/>
              <a:ext cx="1030" cy="320"/>
              <a:chOff x="203" y="1875"/>
              <a:chExt cx="1030" cy="320"/>
            </a:xfrm>
          </p:grpSpPr>
          <p:pic>
            <p:nvPicPr>
              <p:cNvPr id="9244" name="图片 13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452" y="1902"/>
                <a:ext cx="651" cy="28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9245" name="Group 56"/>
              <p:cNvGrpSpPr/>
              <p:nvPr/>
            </p:nvGrpSpPr>
            <p:grpSpPr>
              <a:xfrm>
                <a:off x="203" y="1875"/>
                <a:ext cx="1030" cy="320"/>
                <a:chOff x="444" y="1875"/>
                <a:chExt cx="1030" cy="320"/>
              </a:xfrm>
            </p:grpSpPr>
            <p:sp>
              <p:nvSpPr>
                <p:cNvPr id="9246" name="Text Box 29"/>
                <p:cNvSpPr txBox="1"/>
                <p:nvPr/>
              </p:nvSpPr>
              <p:spPr>
                <a:xfrm>
                  <a:off x="444" y="1875"/>
                  <a:ext cx="310" cy="313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400" b="1">
                      <a:latin typeface="Times New Roman" panose="02020603050405020304" pitchFamily="18" charset="0"/>
                      <a:ea typeface="楷体" panose="02010609060101010101" pitchFamily="49" charset="-122"/>
                    </a:rPr>
                    <a:t>30</a:t>
                  </a:r>
                  <a:endParaRPr lang="en-US" altLang="zh-CN" sz="2400" b="1">
                    <a:latin typeface="Times New Roman" panose="02020603050405020304" pitchFamily="18" charset="0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9247" name="Text Box 30"/>
                <p:cNvSpPr txBox="1"/>
                <p:nvPr/>
              </p:nvSpPr>
              <p:spPr>
                <a:xfrm>
                  <a:off x="789" y="1882"/>
                  <a:ext cx="685" cy="313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50000"/>
                    </a:spcBef>
                  </a:pPr>
                  <a:r>
                    <a:rPr lang="en-US" altLang="zh-CN" sz="2400" b="1">
                      <a:latin typeface="Times New Roman" panose="02020603050405020304" pitchFamily="18" charset="0"/>
                      <a:ea typeface="楷体" panose="02010609060101010101" pitchFamily="49" charset="-122"/>
                    </a:rPr>
                    <a:t>6 0 7</a:t>
                  </a:r>
                  <a:endParaRPr lang="en-US" altLang="zh-CN" sz="2400" b="1">
                    <a:latin typeface="Times New Roman" panose="02020603050405020304" pitchFamily="18" charset="0"/>
                    <a:ea typeface="楷体" panose="02010609060101010101" pitchFamily="49" charset="-122"/>
                  </a:endParaRPr>
                </a:p>
              </p:txBody>
            </p:sp>
          </p:grpSp>
        </p:grpSp>
        <p:sp>
          <p:nvSpPr>
            <p:cNvPr id="9240" name="文本框 3"/>
            <p:cNvSpPr txBox="1"/>
            <p:nvPr/>
          </p:nvSpPr>
          <p:spPr>
            <a:xfrm>
              <a:off x="3480" y="100"/>
              <a:ext cx="204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  <a:endParaRPr lang="en-US" altLang="zh-CN" sz="2400" b="1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9241" name="文本框 4"/>
            <p:cNvSpPr txBox="1"/>
            <p:nvPr/>
          </p:nvSpPr>
          <p:spPr>
            <a:xfrm>
              <a:off x="3333" y="584"/>
              <a:ext cx="537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Times New Roman" panose="02020603050405020304" pitchFamily="18" charset="0"/>
                  <a:ea typeface="黑体" panose="02010609060101010101" pitchFamily="49" charset="-122"/>
                </a:rPr>
                <a:t>6 0</a:t>
              </a:r>
              <a:endParaRPr lang="en-US" altLang="zh-CN" sz="2400" b="1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cxnSp>
          <p:nvCxnSpPr>
            <p:cNvPr id="9242" name="直接连接符 5"/>
            <p:cNvCxnSpPr/>
            <p:nvPr/>
          </p:nvCxnSpPr>
          <p:spPr>
            <a:xfrm>
              <a:off x="3290" y="829"/>
              <a:ext cx="566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9243" name="文本框 38"/>
            <p:cNvSpPr txBox="1"/>
            <p:nvPr/>
          </p:nvSpPr>
          <p:spPr>
            <a:xfrm>
              <a:off x="3602" y="821"/>
              <a:ext cx="226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Times New Roman" panose="02020603050405020304" pitchFamily="18" charset="0"/>
                  <a:ea typeface="黑体" panose="02010609060101010101" pitchFamily="49" charset="-122"/>
                </a:rPr>
                <a:t>7</a:t>
              </a:r>
              <a:endParaRPr lang="en-US" altLang="zh-CN" sz="2400" b="1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9219" name="组合 7"/>
          <p:cNvGrpSpPr/>
          <p:nvPr/>
        </p:nvGrpSpPr>
        <p:grpSpPr>
          <a:xfrm>
            <a:off x="373063" y="317500"/>
            <a:ext cx="2628900" cy="658813"/>
            <a:chOff x="373380" y="317319"/>
            <a:chExt cx="2628900" cy="658832"/>
          </a:xfrm>
        </p:grpSpPr>
        <p:sp>
          <p:nvSpPr>
            <p:cNvPr id="21" name="矩形: 圆角 20"/>
            <p:cNvSpPr/>
            <p:nvPr/>
          </p:nvSpPr>
          <p:spPr>
            <a:xfrm>
              <a:off x="373380" y="385584"/>
              <a:ext cx="2628900" cy="569928"/>
            </a:xfrm>
            <a:prstGeom prst="roundRect">
              <a:avLst>
                <a:gd name="adj" fmla="val 50000"/>
              </a:avLst>
            </a:prstGeom>
            <a:solidFill>
              <a:srgbClr val="327E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9237" name="图片 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77044" y="317319"/>
              <a:ext cx="526436" cy="58596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3" name="Rectangle 2"/>
            <p:cNvSpPr>
              <a:spLocks noChangeArrowheads="1"/>
            </p:cNvSpPr>
            <p:nvPr/>
          </p:nvSpPr>
          <p:spPr bwMode="auto">
            <a:xfrm>
              <a:off x="913130" y="333194"/>
              <a:ext cx="1978025" cy="642957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rgbClr val="808080"/>
              </a:outerShdw>
            </a:effectLst>
          </p:spPr>
          <p:txBody>
            <a:bodyPr anchor="ctr"/>
            <a:lstStyle>
              <a:lvl1pPr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黑体" panose="02010609060101010101" pitchFamily="49" charset="-122"/>
                  <a:cs typeface="+mn-cs"/>
                </a:rPr>
                <a:t>整理复习</a:t>
              </a:r>
              <a:endPara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9220" name="文本框 26"/>
          <p:cNvSpPr txBox="1"/>
          <p:nvPr/>
        </p:nvSpPr>
        <p:spPr>
          <a:xfrm>
            <a:off x="912813" y="1343025"/>
            <a:ext cx="4572000" cy="401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下面的计算对吗？把不对的改正过来。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84"/>
          <p:cNvSpPr txBox="1"/>
          <p:nvPr/>
        </p:nvSpPr>
        <p:spPr>
          <a:xfrm>
            <a:off x="2255838" y="3616325"/>
            <a:ext cx="550862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×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527425" y="1951038"/>
            <a:ext cx="2390775" cy="1606550"/>
            <a:chOff x="3526977" y="1950297"/>
            <a:chExt cx="2391673" cy="1606551"/>
          </a:xfrm>
        </p:grpSpPr>
        <p:sp>
          <p:nvSpPr>
            <p:cNvPr id="9224" name="文本框 46"/>
            <p:cNvSpPr txBox="1"/>
            <p:nvPr/>
          </p:nvSpPr>
          <p:spPr>
            <a:xfrm>
              <a:off x="3526977" y="1950595"/>
              <a:ext cx="1172155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EE1D23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改正：</a:t>
              </a:r>
              <a:endParaRPr lang="en-US" altLang="zh-CN" sz="2400" b="1">
                <a:solidFill>
                  <a:srgbClr val="EE1D23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225" name="Group 72"/>
            <p:cNvGrpSpPr/>
            <p:nvPr/>
          </p:nvGrpSpPr>
          <p:grpSpPr>
            <a:xfrm>
              <a:off x="4283525" y="1950298"/>
              <a:ext cx="1635125" cy="1606550"/>
              <a:chOff x="2980" y="100"/>
              <a:chExt cx="1030" cy="1012"/>
            </a:xfrm>
          </p:grpSpPr>
          <p:grpSp>
            <p:nvGrpSpPr>
              <p:cNvPr id="9227" name="Group 55"/>
              <p:cNvGrpSpPr/>
              <p:nvPr/>
            </p:nvGrpSpPr>
            <p:grpSpPr>
              <a:xfrm>
                <a:off x="2980" y="333"/>
                <a:ext cx="1030" cy="320"/>
                <a:chOff x="203" y="1875"/>
                <a:chExt cx="1030" cy="320"/>
              </a:xfrm>
            </p:grpSpPr>
            <p:pic>
              <p:nvPicPr>
                <p:cNvPr id="9232" name="图片 13"/>
                <p:cNvPicPr>
                  <a:picLocks noChangeAspect="1"/>
                </p:cNvPicPr>
                <p:nvPr/>
              </p:nvPicPr>
              <p:blipFill>
                <a:blip r:embed="rId3" cstate="email"/>
                <a:stretch>
                  <a:fillRect/>
                </a:stretch>
              </p:blipFill>
              <p:spPr>
                <a:xfrm>
                  <a:off x="452" y="1902"/>
                  <a:ext cx="651" cy="28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grpSp>
              <p:nvGrpSpPr>
                <p:cNvPr id="9233" name="Group 56"/>
                <p:cNvGrpSpPr/>
                <p:nvPr/>
              </p:nvGrpSpPr>
              <p:grpSpPr>
                <a:xfrm>
                  <a:off x="203" y="1875"/>
                  <a:ext cx="1030" cy="320"/>
                  <a:chOff x="444" y="1875"/>
                  <a:chExt cx="1030" cy="320"/>
                </a:xfrm>
              </p:grpSpPr>
              <p:sp>
                <p:nvSpPr>
                  <p:cNvPr id="9234" name="Text Box 29"/>
                  <p:cNvSpPr txBox="1"/>
                  <p:nvPr/>
                </p:nvSpPr>
                <p:spPr>
                  <a:xfrm>
                    <a:off x="444" y="1875"/>
                    <a:ext cx="310" cy="313"/>
                  </a:xfrm>
                  <a:prstGeom prst="rect">
                    <a:avLst/>
                  </a:prstGeom>
                  <a:noFill/>
                  <a:ln w="12700">
                    <a:noFill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lnSpc>
                        <a:spcPct val="120000"/>
                      </a:lnSpc>
                      <a:spcBef>
                        <a:spcPct val="50000"/>
                      </a:spcBef>
                    </a:pPr>
                    <a:r>
                      <a:rPr lang="en-US" altLang="zh-CN" sz="2400" b="1">
                        <a:latin typeface="Times New Roman" panose="02020603050405020304" pitchFamily="18" charset="0"/>
                        <a:ea typeface="楷体" panose="02010609060101010101" pitchFamily="49" charset="-122"/>
                      </a:rPr>
                      <a:t>30</a:t>
                    </a:r>
                    <a:endParaRPr lang="en-US" altLang="zh-CN" sz="2400" b="1">
                      <a:latin typeface="Times New Roman" panose="02020603050405020304" pitchFamily="18" charset="0"/>
                      <a:ea typeface="楷体" panose="02010609060101010101" pitchFamily="49" charset="-122"/>
                    </a:endParaRPr>
                  </a:p>
                </p:txBody>
              </p:sp>
              <p:sp>
                <p:nvSpPr>
                  <p:cNvPr id="9235" name="Text Box 30"/>
                  <p:cNvSpPr txBox="1"/>
                  <p:nvPr/>
                </p:nvSpPr>
                <p:spPr>
                  <a:xfrm>
                    <a:off x="789" y="1882"/>
                    <a:ext cx="685" cy="313"/>
                  </a:xfrm>
                  <a:prstGeom prst="rect">
                    <a:avLst/>
                  </a:prstGeom>
                  <a:noFill/>
                  <a:ln w="12700">
                    <a:noFill/>
                  </a:ln>
                </p:spPr>
                <p:txBody>
                  <a:bodyPr>
                    <a:spAutoFit/>
                  </a:bodyPr>
                  <a:lstStyle/>
                  <a:p>
                    <a:pPr>
                      <a:lnSpc>
                        <a:spcPct val="120000"/>
                      </a:lnSpc>
                      <a:spcBef>
                        <a:spcPct val="50000"/>
                      </a:spcBef>
                    </a:pPr>
                    <a:r>
                      <a:rPr lang="en-US" altLang="zh-CN" sz="2400" b="1">
                        <a:latin typeface="Times New Roman" panose="02020603050405020304" pitchFamily="18" charset="0"/>
                        <a:ea typeface="楷体" panose="02010609060101010101" pitchFamily="49" charset="-122"/>
                      </a:rPr>
                      <a:t>6 0 7</a:t>
                    </a:r>
                    <a:endParaRPr lang="en-US" altLang="zh-CN" sz="2400" b="1">
                      <a:latin typeface="Times New Roman" panose="02020603050405020304" pitchFamily="18" charset="0"/>
                      <a:ea typeface="楷体" panose="02010609060101010101" pitchFamily="49" charset="-122"/>
                    </a:endParaRPr>
                  </a:p>
                </p:txBody>
              </p:sp>
            </p:grpSp>
          </p:grpSp>
          <p:sp>
            <p:nvSpPr>
              <p:cNvPr id="9228" name="文本框 49"/>
              <p:cNvSpPr txBox="1"/>
              <p:nvPr/>
            </p:nvSpPr>
            <p:spPr>
              <a:xfrm>
                <a:off x="3480" y="100"/>
                <a:ext cx="204" cy="29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400" b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2</a:t>
                </a:r>
                <a:endParaRPr lang="en-US" altLang="zh-CN" sz="2400" b="1"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9229" name="文本框 50"/>
              <p:cNvSpPr txBox="1"/>
              <p:nvPr/>
            </p:nvSpPr>
            <p:spPr>
              <a:xfrm>
                <a:off x="3333" y="584"/>
                <a:ext cx="537" cy="29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400" b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6 0</a:t>
                </a:r>
                <a:endParaRPr lang="en-US" altLang="zh-CN" sz="2400" b="1"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  <p:cxnSp>
            <p:nvCxnSpPr>
              <p:cNvPr id="9230" name="直接连接符 51"/>
              <p:cNvCxnSpPr/>
              <p:nvPr/>
            </p:nvCxnSpPr>
            <p:spPr>
              <a:xfrm>
                <a:off x="3290" y="829"/>
                <a:ext cx="566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9231" name="文本框 38"/>
              <p:cNvSpPr txBox="1"/>
              <p:nvPr/>
            </p:nvSpPr>
            <p:spPr>
              <a:xfrm>
                <a:off x="3602" y="821"/>
                <a:ext cx="226" cy="29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2400" b="1">
                    <a:latin typeface="Times New Roman" panose="02020603050405020304" pitchFamily="18" charset="0"/>
                    <a:ea typeface="黑体" panose="02010609060101010101" pitchFamily="49" charset="-122"/>
                  </a:rPr>
                  <a:t>7</a:t>
                </a:r>
                <a:endParaRPr lang="en-US" altLang="zh-CN" sz="2400" b="1"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9226" name="文本框 57"/>
            <p:cNvSpPr txBox="1"/>
            <p:nvPr/>
          </p:nvSpPr>
          <p:spPr>
            <a:xfrm>
              <a:off x="5302991" y="1950297"/>
              <a:ext cx="323850" cy="46196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400" b="1">
                  <a:solidFill>
                    <a:srgbClr val="EE1D23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0</a:t>
              </a:r>
              <a:endParaRPr lang="en-US" altLang="zh-CN" sz="2400" b="1">
                <a:solidFill>
                  <a:srgbClr val="EE1D23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5965825" y="1919288"/>
            <a:ext cx="2657475" cy="942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当除到哪一位不够商</a:t>
            </a:r>
            <a:r>
              <a:rPr lang="en-US" altLang="zh-CN" sz="2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时，我们要商</a:t>
            </a:r>
            <a:r>
              <a:rPr lang="en-US" altLang="zh-CN" sz="2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zh-CN" sz="2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占位。</a:t>
            </a:r>
            <a:endParaRPr lang="zh-CN" altLang="en-US" sz="2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6962781" y="442684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2" name="文本框 3"/>
          <p:cNvSpPr txBox="1"/>
          <p:nvPr/>
        </p:nvSpPr>
        <p:spPr>
          <a:xfrm>
            <a:off x="617538" y="1120775"/>
            <a:ext cx="457200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sz="2000" b="1">
                <a:solidFill>
                  <a:srgbClr val="327E88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除数是两位数的除法的计算方法。</a:t>
            </a:r>
            <a:endParaRPr lang="zh-CN" altLang="en-US" sz="2000" b="1">
              <a:solidFill>
                <a:srgbClr val="327E88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2813" y="1570038"/>
            <a:ext cx="7353300" cy="942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71780" indent="-271780"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从被除数的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位除起，先用除数试除被除数的前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位数，如果它比除数小，再试除前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zh-CN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位数。</a:t>
            </a:r>
            <a:endParaRPr lang="zh-CN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44" name="组合 7"/>
          <p:cNvGrpSpPr/>
          <p:nvPr/>
        </p:nvGrpSpPr>
        <p:grpSpPr>
          <a:xfrm>
            <a:off x="373063" y="317500"/>
            <a:ext cx="2628900" cy="658813"/>
            <a:chOff x="373380" y="317319"/>
            <a:chExt cx="2628900" cy="658832"/>
          </a:xfrm>
        </p:grpSpPr>
        <p:sp>
          <p:nvSpPr>
            <p:cNvPr id="9" name="矩形: 圆角 8"/>
            <p:cNvSpPr/>
            <p:nvPr/>
          </p:nvSpPr>
          <p:spPr>
            <a:xfrm>
              <a:off x="373380" y="385584"/>
              <a:ext cx="2628900" cy="569928"/>
            </a:xfrm>
            <a:prstGeom prst="roundRect">
              <a:avLst>
                <a:gd name="adj" fmla="val 50000"/>
              </a:avLst>
            </a:prstGeom>
            <a:solidFill>
              <a:srgbClr val="327E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0254" name="图片 8"/>
            <p:cNvPicPr>
              <a:picLocks noChangeAspect="1"/>
            </p:cNvPicPr>
            <p:nvPr/>
          </p:nvPicPr>
          <p:blipFill>
            <a:blip r:embed="rId23" cstate="email"/>
            <a:stretch>
              <a:fillRect/>
            </a:stretch>
          </p:blipFill>
          <p:spPr>
            <a:xfrm>
              <a:off x="477044" y="317319"/>
              <a:ext cx="526436" cy="58596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Rectangle 2"/>
            <p:cNvSpPr>
              <a:spLocks noChangeArrowheads="1"/>
            </p:cNvSpPr>
            <p:nvPr/>
          </p:nvSpPr>
          <p:spPr bwMode="auto">
            <a:xfrm>
              <a:off x="913130" y="333194"/>
              <a:ext cx="1978025" cy="642957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rgbClr val="808080"/>
              </a:outerShdw>
            </a:effectLst>
          </p:spPr>
          <p:txBody>
            <a:bodyPr anchor="ctr"/>
            <a:lstStyle>
              <a:lvl1pPr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572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9144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13716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1828800" algn="ctr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黑体" panose="02010609060101010101" pitchFamily="49" charset="-122"/>
                  <a:cs typeface="+mn-cs"/>
                </a:rPr>
                <a:t>整理复习</a:t>
              </a:r>
              <a:endPara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930275" y="2620963"/>
            <a:ext cx="6348413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除到被除数的哪一位，就在那一位上面写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0" name="文本框 13"/>
          <p:cNvSpPr txBox="1"/>
          <p:nvPr/>
        </p:nvSpPr>
        <p:spPr>
          <a:xfrm>
            <a:off x="930275" y="3135313"/>
            <a:ext cx="6115050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求出每一位商，余下的数必须比除数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7" name="图片 4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6369050" y="3078163"/>
            <a:ext cx="2657475" cy="179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TextBox 84"/>
          <p:cNvSpPr txBox="1"/>
          <p:nvPr/>
        </p:nvSpPr>
        <p:spPr>
          <a:xfrm>
            <a:off x="2840038" y="1579563"/>
            <a:ext cx="49212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84"/>
          <p:cNvSpPr txBox="1"/>
          <p:nvPr/>
        </p:nvSpPr>
        <p:spPr>
          <a:xfrm>
            <a:off x="1511300" y="2044700"/>
            <a:ext cx="493713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84"/>
          <p:cNvSpPr txBox="1"/>
          <p:nvPr/>
        </p:nvSpPr>
        <p:spPr>
          <a:xfrm>
            <a:off x="6119813" y="2044700"/>
            <a:ext cx="493712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84"/>
          <p:cNvSpPr txBox="1"/>
          <p:nvPr/>
        </p:nvSpPr>
        <p:spPr>
          <a:xfrm>
            <a:off x="5919788" y="2544763"/>
            <a:ext cx="493712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商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84"/>
          <p:cNvSpPr txBox="1"/>
          <p:nvPr/>
        </p:nvSpPr>
        <p:spPr>
          <a:xfrm>
            <a:off x="5519738" y="3065463"/>
            <a:ext cx="493712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1270" grpId="0"/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image207.jpe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2788" y="938213"/>
            <a:ext cx="354012" cy="354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文本框 6"/>
          <p:cNvSpPr txBox="1"/>
          <p:nvPr/>
        </p:nvSpPr>
        <p:spPr>
          <a:xfrm>
            <a:off x="890588" y="801688"/>
            <a:ext cx="6819900" cy="1130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482÷36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的商的最高位在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      ）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位上，商是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      ）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位数。</a:t>
            </a:r>
            <a:endParaRPr lang="zh-CN" altLang="en-US" sz="24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2293" name="文本框 7"/>
          <p:cNvSpPr txBox="1"/>
          <p:nvPr/>
        </p:nvSpPr>
        <p:spPr>
          <a:xfrm>
            <a:off x="890588" y="1931988"/>
            <a:ext cx="7673975" cy="1125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□65÷54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商是一位数，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□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里可以填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          ）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；商是两位数，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□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里可以填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        ）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。</a:t>
            </a:r>
            <a:endParaRPr lang="zh-CN" altLang="en-US" sz="24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2294" name="文本框 9"/>
          <p:cNvSpPr txBox="1"/>
          <p:nvPr/>
        </p:nvSpPr>
        <p:spPr>
          <a:xfrm>
            <a:off x="890588" y="3133725"/>
            <a:ext cx="7605712" cy="11255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6□3÷63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商是一位数，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□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里可以填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        ）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；商是两位数，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□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里可以填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        ）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。</a:t>
            </a:r>
            <a:endParaRPr lang="zh-CN" altLang="en-US" sz="24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56213" y="801688"/>
            <a:ext cx="59531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十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87550" y="1325563"/>
            <a:ext cx="595313" cy="576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两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679825" y="1703388"/>
            <a:ext cx="1189038" cy="455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□6&lt;54</a:t>
            </a:r>
            <a:endParaRPr lang="zh-CN" altLang="en-US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078663" y="1901825"/>
            <a:ext cx="965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1~4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12788" y="2697683"/>
            <a:ext cx="9461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□</a:t>
            </a: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6&gt;54</a:t>
            </a:r>
            <a:endParaRPr lang="zh-CN" altLang="en-US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68925" y="2478088"/>
            <a:ext cx="9652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5~9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75075" y="2906713"/>
            <a:ext cx="965200" cy="454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en-US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r>
              <a:rPr lang="zh-CN" altLang="en-US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□</a:t>
            </a:r>
            <a:r>
              <a:rPr lang="en-US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&lt;63</a:t>
            </a:r>
            <a:endParaRPr lang="zh-CN" altLang="en-US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002463" y="3098800"/>
            <a:ext cx="965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0~2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971675" y="4187825"/>
            <a:ext cx="2263775" cy="455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en-US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r>
              <a:rPr lang="zh-CN" altLang="en-US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□</a:t>
            </a:r>
            <a:r>
              <a:rPr lang="en-US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&gt;63</a:t>
            </a:r>
            <a:r>
              <a:rPr lang="zh-CN" altLang="en-US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或</a:t>
            </a:r>
            <a:r>
              <a:rPr lang="en-US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</a:t>
            </a:r>
            <a:r>
              <a:rPr lang="zh-CN" altLang="en-US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□</a:t>
            </a:r>
            <a:r>
              <a:rPr lang="en-US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=63</a:t>
            </a:r>
            <a:endParaRPr lang="zh-CN" altLang="en-US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368925" y="3657600"/>
            <a:ext cx="96520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3~9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6" grpId="0"/>
      <p:bldP spid="20" grpId="0"/>
      <p:bldP spid="21" grpId="0"/>
      <p:bldP spid="24" grpId="0"/>
      <p:bldP spid="25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3"/>
          <p:cNvSpPr txBox="1"/>
          <p:nvPr/>
        </p:nvSpPr>
        <p:spPr>
          <a:xfrm>
            <a:off x="473075" y="838200"/>
            <a:ext cx="7916863" cy="1130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）便民超市运回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720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袋食用盐，平均装在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个纸箱里，每箱有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12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盒，平均每盒装多少袋食用盐？</a:t>
            </a:r>
            <a:endParaRPr lang="zh-CN" altLang="en-US" sz="24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3315" name="文本框 6"/>
          <p:cNvSpPr txBox="1"/>
          <p:nvPr/>
        </p:nvSpPr>
        <p:spPr>
          <a:xfrm>
            <a:off x="1257300" y="2074863"/>
            <a:ext cx="7002463" cy="576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方法一：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720÷4÷12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是先求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_________________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。</a:t>
            </a:r>
            <a:endParaRPr lang="zh-CN" altLang="en-US" sz="24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3316" name="文本框 7"/>
          <p:cNvSpPr txBox="1"/>
          <p:nvPr/>
        </p:nvSpPr>
        <p:spPr>
          <a:xfrm>
            <a:off x="1257300" y="2757488"/>
            <a:ext cx="7002463" cy="576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方法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二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：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720÷(4×12)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是先求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_________________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。</a:t>
            </a:r>
            <a:endParaRPr lang="zh-CN" altLang="en-US" sz="24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94275" y="2055813"/>
            <a:ext cx="2870200" cy="576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平均每箱装多少袋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83200" y="2730500"/>
            <a:ext cx="2870200" cy="576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箱一共有多少盒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age208.jpe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74663" y="796925"/>
            <a:ext cx="395287" cy="395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文本框 4"/>
          <p:cNvSpPr txBox="1">
            <a:spLocks noChangeArrowheads="1"/>
          </p:cNvSpPr>
          <p:nvPr/>
        </p:nvSpPr>
        <p:spPr bwMode="auto">
          <a:xfrm>
            <a:off x="869950" y="730250"/>
            <a:ext cx="62706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tabLst>
                <a:tab pos="4489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tabLst>
                <a:tab pos="4489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tabLst>
                <a:tab pos="4489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tabLst>
                <a:tab pos="4489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tabLst>
                <a:tab pos="4489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84730" indent="-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4489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41930" indent="-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4489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99130" indent="-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4489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56330" indent="-455930" eaLnBrk="0" fontAlgn="base" hangingPunct="0">
              <a:spcBef>
                <a:spcPct val="0"/>
              </a:spcBef>
              <a:spcAft>
                <a:spcPct val="0"/>
              </a:spcAft>
              <a:tabLst>
                <a:tab pos="44894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565"/>
              </a:spcBef>
              <a:spcAft>
                <a:spcPct val="0"/>
              </a:spcAft>
              <a:buClrTx/>
              <a:buSzTx/>
              <a:buFontTx/>
              <a:buNone/>
              <a:tabLst>
                <a:tab pos="448945" algn="l"/>
              </a:tabLst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列竖式计算，带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※</a:t>
            </a: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的要验算。</a:t>
            </a: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808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[★★★]</a:t>
            </a:r>
            <a:endParaRPr kumimoji="0" lang="zh-CN" altLang="zh-CN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4340" name="文本框 7"/>
          <p:cNvSpPr txBox="1"/>
          <p:nvPr/>
        </p:nvSpPr>
        <p:spPr>
          <a:xfrm>
            <a:off x="869950" y="1320800"/>
            <a:ext cx="7267575" cy="536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420÷28</a:t>
            </a:r>
            <a:r>
              <a:rPr lang="zh-CN" altLang="en-US" sz="22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	   ※537÷35</a:t>
            </a:r>
            <a:r>
              <a:rPr lang="zh-CN" altLang="en-US" sz="22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		      ※877÷43</a:t>
            </a:r>
            <a:r>
              <a:rPr lang="zh-CN" altLang="en-US" sz="22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endParaRPr lang="zh-CN" altLang="zh-CN" sz="22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69950" y="2071688"/>
            <a:ext cx="1603375" cy="1936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2136775" y="1300163"/>
            <a:ext cx="592138" cy="539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en-US" altLang="zh-CN" sz="2200">
                <a:solidFill>
                  <a:srgbClr val="E92B95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15</a:t>
            </a:r>
            <a:endParaRPr lang="zh-CN" altLang="en-US" sz="2200">
              <a:solidFill>
                <a:srgbClr val="E92B95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87638" y="1982788"/>
            <a:ext cx="1450975" cy="1857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5932488" y="749300"/>
            <a:ext cx="2852737" cy="455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除数×商</a:t>
            </a:r>
            <a:r>
              <a:rPr lang="en-US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+</a:t>
            </a:r>
            <a:r>
              <a:rPr lang="zh-CN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余数</a:t>
            </a:r>
            <a:r>
              <a:rPr lang="zh-CN" altLang="en-US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zh-CN" altLang="zh-CN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被除数</a:t>
            </a:r>
            <a:endParaRPr lang="zh-CN" altLang="en-US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33850" y="1982788"/>
            <a:ext cx="1450975" cy="20875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文本框 11"/>
          <p:cNvSpPr txBox="1"/>
          <p:nvPr/>
        </p:nvSpPr>
        <p:spPr>
          <a:xfrm>
            <a:off x="4406900" y="1320800"/>
            <a:ext cx="1419225" cy="539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en-US" altLang="zh-CN" sz="2200">
                <a:solidFill>
                  <a:srgbClr val="E92B95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15······12</a:t>
            </a:r>
            <a:endParaRPr lang="zh-CN" altLang="en-US" sz="2200">
              <a:solidFill>
                <a:srgbClr val="E92B95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932488" y="1973263"/>
            <a:ext cx="1320800" cy="1303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364413" y="1973263"/>
            <a:ext cx="1385887" cy="1544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文本框 14"/>
          <p:cNvSpPr txBox="1"/>
          <p:nvPr/>
        </p:nvSpPr>
        <p:spPr>
          <a:xfrm>
            <a:off x="7489825" y="1312863"/>
            <a:ext cx="1419225" cy="539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en-US" altLang="zh-CN" sz="2200">
                <a:solidFill>
                  <a:srgbClr val="E92B95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20······17</a:t>
            </a:r>
            <a:endParaRPr lang="zh-CN" altLang="en-US" sz="2200">
              <a:solidFill>
                <a:srgbClr val="E92B95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092825" y="3638550"/>
            <a:ext cx="2657475" cy="942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当除到哪一位不够商</a:t>
            </a:r>
            <a:r>
              <a:rPr lang="en-US" altLang="zh-CN" sz="2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时，我们要商</a:t>
            </a:r>
            <a:r>
              <a:rPr lang="en-US" altLang="zh-CN" sz="2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zh-CN" sz="2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占位。</a:t>
            </a:r>
            <a:endParaRPr lang="zh-CN" altLang="en-US" sz="2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/>
      <p:bldP spid="15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ge209.jpe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76300" y="525463"/>
            <a:ext cx="404813" cy="404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1220788" y="369888"/>
            <a:ext cx="7412038" cy="27924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716280" indent="-716280">
              <a:lnSpc>
                <a:spcPct val="150000"/>
              </a:lnSpc>
              <a:defRPr sz="2400" b="1">
                <a:solidFill>
                  <a:srgbClr val="000000"/>
                </a:solidFill>
                <a:effectLst/>
                <a:latin typeface="+mn-lt"/>
                <a:ea typeface="+mj-ea"/>
                <a:cs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学校决定用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600</a:t>
            </a: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元为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“</a:t>
            </a: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中华经典诵读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”</a:t>
            </a: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比赛获奖者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j-ea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购买图书作为奖品。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808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 [★★★]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8080"/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8080"/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8080"/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（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1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）</a:t>
            </a: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如果全部用来买《童话故事》，能买多少本？</a:t>
            </a:r>
            <a:endParaRPr kumimoji="0" lang="zh-CN" altLang="zh-CN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5364" name="image210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41700" y="1639888"/>
            <a:ext cx="2547938" cy="831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981325" y="3162300"/>
            <a:ext cx="2787650" cy="576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600÷24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25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（本）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84375" y="3738563"/>
            <a:ext cx="6648450" cy="576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答：如果全部用来买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《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童话故事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》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，能买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25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本。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20788" y="369888"/>
            <a:ext cx="7412038" cy="22225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716280" indent="-716280">
              <a:lnSpc>
                <a:spcPct val="150000"/>
              </a:lnSpc>
              <a:defRPr sz="2400" b="1">
                <a:solidFill>
                  <a:srgbClr val="000000"/>
                </a:solidFill>
                <a:effectLst/>
                <a:latin typeface="+mn-lt"/>
                <a:ea typeface="+mj-ea"/>
                <a:cs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学校决定用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600</a:t>
            </a: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元为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“</a:t>
            </a: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中华经典诵读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”</a:t>
            </a: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比赛获奖者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j-ea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Times New Roman" panose="02020603050405020304" pitchFamily="18" charset="0"/>
              </a:rPr>
              <a:t>购买图书作为奖品。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808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 [★★★]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8080"/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8080"/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8080"/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6387" name="image210.jpe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441700" y="1639888"/>
            <a:ext cx="2547938" cy="831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8" name="image20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76300" y="525463"/>
            <a:ext cx="404813" cy="404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9" name="文本框 10"/>
          <p:cNvSpPr txBox="1"/>
          <p:nvPr/>
        </p:nvSpPr>
        <p:spPr>
          <a:xfrm>
            <a:off x="1220788" y="2571750"/>
            <a:ext cx="7870825" cy="576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）</a:t>
            </a:r>
            <a:r>
              <a:rPr lang="zh-CN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如果全部用来买《寓言故事》，最多能买多少本？</a:t>
            </a:r>
            <a:endParaRPr lang="zh-CN" altLang="zh-CN" sz="24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81325" y="3162300"/>
            <a:ext cx="4699000" cy="576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600÷18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33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（本）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······6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（元）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92288" y="3752850"/>
            <a:ext cx="7351712" cy="576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16280" indent="-71628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答：如果全部用来买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《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寓言故事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》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，最多能买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33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本。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上课">
      <a:majorFont>
        <a:latin typeface="Times New Roman"/>
        <a:ea typeface="黑体"/>
        <a:cs typeface="Arial"/>
      </a:majorFont>
      <a:minorFont>
        <a:latin typeface="Times New Roman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2031</Words>
  <Application>WPS 演示</Application>
  <PresentationFormat>全屏显示(16:9)</PresentationFormat>
  <Paragraphs>198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Times New Roman</vt:lpstr>
      <vt:lpstr>黑体</vt:lpstr>
      <vt:lpstr>字魂105号-简雅黑</vt:lpstr>
      <vt:lpstr>Calibri</vt:lpstr>
      <vt:lpstr>楷体</vt:lpstr>
      <vt:lpstr>微软雅黑</vt:lpstr>
      <vt:lpstr>方正黑体_GBK</vt:lpstr>
      <vt:lpstr>NEU-BZ</vt:lpstr>
      <vt:lpstr>Arial</vt:lpstr>
      <vt:lpstr>Arial Unicode MS</vt:lpstr>
      <vt:lpstr>第一PPT模板网-WWW.1PPT.COM </vt:lpstr>
      <vt:lpstr>第一PPT模板网-WWW.1PPT.COM</vt:lpstr>
      <vt:lpstr>商是两位数的笔算除法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2023-01-09T19:06:00Z</cp:lastPrinted>
  <dcterms:created xsi:type="dcterms:W3CDTF">2023-01-09T19:06:00Z</dcterms:created>
  <dcterms:modified xsi:type="dcterms:W3CDTF">2023-10-27T09:17:11Z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D74DE2E715AC40D5B884C437D8DAC974_12</vt:lpwstr>
  </property>
  <property fmtid="{D5CDD505-2E9C-101B-9397-08002B2CF9AE}" pid="7" name="KSOProductBuildVer">
    <vt:lpwstr>2052-12.1.0.15712</vt:lpwstr>
  </property>
</Properties>
</file>