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4" r:id="rId3"/>
  </p:sldMasterIdLst>
  <p:notesMasterIdLst>
    <p:notesMasterId r:id="rId20"/>
  </p:notesMasterIdLst>
  <p:sldIdLst>
    <p:sldId id="277" r:id="rId4"/>
    <p:sldId id="327" r:id="rId5"/>
    <p:sldId id="328" r:id="rId6"/>
    <p:sldId id="301" r:id="rId7"/>
    <p:sldId id="332" r:id="rId8"/>
    <p:sldId id="330" r:id="rId9"/>
    <p:sldId id="333" r:id="rId10"/>
    <p:sldId id="334" r:id="rId11"/>
    <p:sldId id="335" r:id="rId12"/>
    <p:sldId id="336" r:id="rId13"/>
    <p:sldId id="337" r:id="rId14"/>
    <p:sldId id="338" r:id="rId15"/>
    <p:sldId id="339" r:id="rId16"/>
    <p:sldId id="324" r:id="rId17"/>
    <p:sldId id="340" r:id="rId18"/>
    <p:sldId id="341" r:id="rId19"/>
  </p:sldIdLst>
  <p:sldSz cx="12192000" cy="6858000"/>
  <p:notesSz cx="6858000" cy="9144000"/>
  <p:custDataLst>
    <p:tags r:id="rId2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80" d="100"/>
          <a:sy n="80" d="100"/>
        </p:scale>
        <p:origin x="-1716" y="-720"/>
      </p:cViewPr>
      <p:guideLst>
        <p:guide orient="horz" pos="2160"/>
        <p:guide pos="384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4" Type="http://schemas.openxmlformats.org/officeDocument/2006/relationships/tags" Target="tags/tag4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notesMaster" Target="notesMasters/notesMaster1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4BBF06-C0F1-4EEA-9161-94E5AE50D86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1358CC-A703-4029-B39F-0A33770C7D5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838C-BFF6-44EE-AD8D-5776E64BEE18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25F6B-40D9-4ED2-9306-49B62633A4C2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  <p:grpSp>
        <p:nvGrpSpPr>
          <p:cNvPr id="14" name="组合 13"/>
          <p:cNvGrpSpPr/>
          <p:nvPr userDrawn="1"/>
        </p:nvGrpSpPr>
        <p:grpSpPr>
          <a:xfrm rot="619297">
            <a:off x="2853655" y="202547"/>
            <a:ext cx="6484691" cy="6452906"/>
            <a:chOff x="6940262" y="3251983"/>
            <a:chExt cx="971550" cy="966788"/>
          </a:xfrm>
        </p:grpSpPr>
        <p:sp>
          <p:nvSpPr>
            <p:cNvPr id="15" name="Freeform 5"/>
            <p:cNvSpPr/>
            <p:nvPr/>
          </p:nvSpPr>
          <p:spPr bwMode="auto">
            <a:xfrm>
              <a:off x="6959312" y="3251983"/>
              <a:ext cx="928688" cy="966788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6"/>
            <p:cNvSpPr/>
            <p:nvPr/>
          </p:nvSpPr>
          <p:spPr bwMode="auto">
            <a:xfrm>
              <a:off x="6956137" y="3256746"/>
              <a:ext cx="936625" cy="962025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7"/>
            <p:cNvSpPr/>
            <p:nvPr/>
          </p:nvSpPr>
          <p:spPr bwMode="auto">
            <a:xfrm>
              <a:off x="6956137" y="3259921"/>
              <a:ext cx="936625" cy="955675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8"/>
            <p:cNvSpPr/>
            <p:nvPr/>
          </p:nvSpPr>
          <p:spPr bwMode="auto">
            <a:xfrm>
              <a:off x="6951375" y="3259921"/>
              <a:ext cx="944563" cy="950913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9"/>
            <p:cNvSpPr/>
            <p:nvPr/>
          </p:nvSpPr>
          <p:spPr bwMode="auto">
            <a:xfrm>
              <a:off x="6948200" y="3263096"/>
              <a:ext cx="950913" cy="947738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0"/>
            <p:cNvSpPr/>
            <p:nvPr/>
          </p:nvSpPr>
          <p:spPr bwMode="auto">
            <a:xfrm>
              <a:off x="6948200" y="3263096"/>
              <a:ext cx="950913" cy="944563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1"/>
            <p:cNvSpPr/>
            <p:nvPr/>
          </p:nvSpPr>
          <p:spPr bwMode="auto">
            <a:xfrm>
              <a:off x="6945025" y="3267858"/>
              <a:ext cx="958850" cy="936625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2"/>
            <p:cNvSpPr/>
            <p:nvPr/>
          </p:nvSpPr>
          <p:spPr bwMode="auto">
            <a:xfrm>
              <a:off x="6945025" y="3271033"/>
              <a:ext cx="958850" cy="928688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3"/>
            <p:cNvSpPr/>
            <p:nvPr/>
          </p:nvSpPr>
          <p:spPr bwMode="auto">
            <a:xfrm>
              <a:off x="6940262" y="3271033"/>
              <a:ext cx="966788" cy="928688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4"/>
            <p:cNvSpPr/>
            <p:nvPr/>
          </p:nvSpPr>
          <p:spPr bwMode="auto">
            <a:xfrm>
              <a:off x="6940262" y="3271033"/>
              <a:ext cx="971550" cy="933450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 userDrawn="1"/>
        </p:nvGrpSpPr>
        <p:grpSpPr>
          <a:xfrm rot="619297">
            <a:off x="-2209912" y="-1844306"/>
            <a:ext cx="6484691" cy="6452906"/>
            <a:chOff x="6940262" y="3251983"/>
            <a:chExt cx="971550" cy="966788"/>
          </a:xfrm>
        </p:grpSpPr>
        <p:sp>
          <p:nvSpPr>
            <p:cNvPr id="37" name="Freeform 5"/>
            <p:cNvSpPr/>
            <p:nvPr/>
          </p:nvSpPr>
          <p:spPr bwMode="auto">
            <a:xfrm>
              <a:off x="6959312" y="3251983"/>
              <a:ext cx="928688" cy="966788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6"/>
            <p:cNvSpPr/>
            <p:nvPr/>
          </p:nvSpPr>
          <p:spPr bwMode="auto">
            <a:xfrm>
              <a:off x="6956137" y="3256746"/>
              <a:ext cx="936625" cy="962025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7"/>
            <p:cNvSpPr/>
            <p:nvPr/>
          </p:nvSpPr>
          <p:spPr bwMode="auto">
            <a:xfrm>
              <a:off x="6956137" y="3259921"/>
              <a:ext cx="936625" cy="955675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8"/>
            <p:cNvSpPr/>
            <p:nvPr/>
          </p:nvSpPr>
          <p:spPr bwMode="auto">
            <a:xfrm>
              <a:off x="6951375" y="3259921"/>
              <a:ext cx="944563" cy="950913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9"/>
            <p:cNvSpPr/>
            <p:nvPr/>
          </p:nvSpPr>
          <p:spPr bwMode="auto">
            <a:xfrm>
              <a:off x="6948200" y="3263096"/>
              <a:ext cx="950913" cy="947738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10"/>
            <p:cNvSpPr/>
            <p:nvPr/>
          </p:nvSpPr>
          <p:spPr bwMode="auto">
            <a:xfrm>
              <a:off x="6948200" y="3263096"/>
              <a:ext cx="950913" cy="944563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11"/>
            <p:cNvSpPr/>
            <p:nvPr/>
          </p:nvSpPr>
          <p:spPr bwMode="auto">
            <a:xfrm>
              <a:off x="6945025" y="3267858"/>
              <a:ext cx="958850" cy="936625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12"/>
            <p:cNvSpPr/>
            <p:nvPr/>
          </p:nvSpPr>
          <p:spPr bwMode="auto">
            <a:xfrm>
              <a:off x="6945025" y="3271033"/>
              <a:ext cx="958850" cy="928688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13"/>
            <p:cNvSpPr/>
            <p:nvPr/>
          </p:nvSpPr>
          <p:spPr bwMode="auto">
            <a:xfrm>
              <a:off x="6940262" y="3271033"/>
              <a:ext cx="966788" cy="928688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14"/>
            <p:cNvSpPr/>
            <p:nvPr/>
          </p:nvSpPr>
          <p:spPr bwMode="auto">
            <a:xfrm>
              <a:off x="6940262" y="3271033"/>
              <a:ext cx="971550" cy="933450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74" name="组合 73"/>
          <p:cNvGrpSpPr/>
          <p:nvPr userDrawn="1"/>
        </p:nvGrpSpPr>
        <p:grpSpPr>
          <a:xfrm>
            <a:off x="9720110" y="5206815"/>
            <a:ext cx="2490176" cy="2478236"/>
            <a:chOff x="5588764" y="391169"/>
            <a:chExt cx="2614564" cy="2602028"/>
          </a:xfrm>
        </p:grpSpPr>
        <p:sp>
          <p:nvSpPr>
            <p:cNvPr id="75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EFE52-2D3F-4BD5-AFD2-08925509856C}" type="datetime1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DC7CF-6A18-4EBB-9944-CC735FF06DA2}" type="datetime1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19CA9-6F5A-421B-95A9-7871EC999B68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27A39-82AA-4E11-A7C9-5F620A269A31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838C-BFF6-44EE-AD8D-5776E64BEE18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8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8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 userDrawn="1"/>
        </p:nvGrpSpPr>
        <p:grpSpPr>
          <a:xfrm>
            <a:off x="1710959" y="166370"/>
            <a:ext cx="2504348" cy="506652"/>
            <a:chOff x="2422" y="193"/>
            <a:chExt cx="3944" cy="798"/>
          </a:xfrm>
        </p:grpSpPr>
        <p:grpSp>
          <p:nvGrpSpPr>
            <p:cNvPr id="38" name="组合 37"/>
            <p:cNvGrpSpPr/>
            <p:nvPr/>
          </p:nvGrpSpPr>
          <p:grpSpPr>
            <a:xfrm>
              <a:off x="2422" y="264"/>
              <a:ext cx="3944" cy="727"/>
              <a:chOff x="1372504" y="175048"/>
              <a:chExt cx="2504348" cy="461767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1372504" y="175048"/>
                <a:ext cx="1101090" cy="4605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rgbClr val="3563A8"/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环节一</a:t>
                </a:r>
                <a:endParaRPr lang="zh-CN" sz="2400" b="1">
                  <a:solidFill>
                    <a:srgbClr val="3563A8"/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2469692" y="176258"/>
                <a:ext cx="1407160" cy="4605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chemeClr val="bg1">
                        <a:lumMod val="50000"/>
                      </a:schemeClr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情景引入</a:t>
                </a:r>
                <a:endParaRPr lang="zh-CN" sz="2400" b="1">
                  <a:solidFill>
                    <a:schemeClr val="bg1">
                      <a:lumMod val="50000"/>
                    </a:schemeClr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</p:grpSp>
        <p:cxnSp>
          <p:nvCxnSpPr>
            <p:cNvPr id="16" name="直接连接符 15"/>
            <p:cNvCxnSpPr/>
            <p:nvPr/>
          </p:nvCxnSpPr>
          <p:spPr>
            <a:xfrm flipH="1">
              <a:off x="4148" y="193"/>
              <a:ext cx="0" cy="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矩形 1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8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 userDrawn="1"/>
        </p:nvGrpSpPr>
        <p:grpSpPr>
          <a:xfrm>
            <a:off x="1721754" y="166370"/>
            <a:ext cx="2504348" cy="505448"/>
            <a:chOff x="2422" y="193"/>
            <a:chExt cx="3944" cy="796"/>
          </a:xfrm>
        </p:grpSpPr>
        <p:grpSp>
          <p:nvGrpSpPr>
            <p:cNvPr id="38" name="组合 37"/>
            <p:cNvGrpSpPr/>
            <p:nvPr/>
          </p:nvGrpSpPr>
          <p:grpSpPr>
            <a:xfrm>
              <a:off x="2422" y="216"/>
              <a:ext cx="3944" cy="773"/>
              <a:chOff x="1372504" y="144568"/>
              <a:chExt cx="2504348" cy="491042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1372504" y="175048"/>
                <a:ext cx="1101090" cy="4605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rgbClr val="3563A8"/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环节二</a:t>
                </a:r>
                <a:endParaRPr lang="zh-CN" sz="2400" b="1">
                  <a:solidFill>
                    <a:srgbClr val="3563A8"/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2469692" y="144568"/>
                <a:ext cx="1407160" cy="4605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chemeClr val="bg1">
                        <a:lumMod val="50000"/>
                      </a:schemeClr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新知探究</a:t>
                </a:r>
                <a:endParaRPr lang="zh-CN" sz="2400" b="1">
                  <a:solidFill>
                    <a:schemeClr val="bg1">
                      <a:lumMod val="50000"/>
                    </a:schemeClr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</p:grpSp>
        <p:cxnSp>
          <p:nvCxnSpPr>
            <p:cNvPr id="3" name="直接连接符 2"/>
            <p:cNvCxnSpPr/>
            <p:nvPr/>
          </p:nvCxnSpPr>
          <p:spPr>
            <a:xfrm flipH="1">
              <a:off x="4148" y="193"/>
              <a:ext cx="0" cy="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8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8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 userDrawn="1"/>
        </p:nvGrpSpPr>
        <p:grpSpPr>
          <a:xfrm>
            <a:off x="1538239" y="198755"/>
            <a:ext cx="2504348" cy="507127"/>
            <a:chOff x="2422" y="193"/>
            <a:chExt cx="3944" cy="799"/>
          </a:xfrm>
        </p:grpSpPr>
        <p:grpSp>
          <p:nvGrpSpPr>
            <p:cNvPr id="38" name="组合 37"/>
            <p:cNvGrpSpPr/>
            <p:nvPr/>
          </p:nvGrpSpPr>
          <p:grpSpPr>
            <a:xfrm>
              <a:off x="2422" y="264"/>
              <a:ext cx="3944" cy="728"/>
              <a:chOff x="1372504" y="175048"/>
              <a:chExt cx="2504348" cy="462242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1372504" y="175048"/>
                <a:ext cx="1101090" cy="4605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rgbClr val="3563A8"/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环节三</a:t>
                </a:r>
                <a:endParaRPr lang="zh-CN" sz="2400" b="1">
                  <a:solidFill>
                    <a:srgbClr val="3563A8"/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2469692" y="176728"/>
                <a:ext cx="1407160" cy="4605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chemeClr val="bg1">
                        <a:lumMod val="50000"/>
                      </a:schemeClr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开放延伸</a:t>
                </a:r>
                <a:endParaRPr lang="zh-CN" sz="2400" b="1">
                  <a:solidFill>
                    <a:schemeClr val="bg1">
                      <a:lumMod val="50000"/>
                    </a:schemeClr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</p:grpSp>
        <p:cxnSp>
          <p:nvCxnSpPr>
            <p:cNvPr id="3" name="直接连接符 2"/>
            <p:cNvCxnSpPr/>
            <p:nvPr/>
          </p:nvCxnSpPr>
          <p:spPr>
            <a:xfrm flipH="1">
              <a:off x="4148" y="193"/>
              <a:ext cx="0" cy="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3"/>
          <p:cNvGrpSpPr/>
          <p:nvPr userDrawn="1"/>
        </p:nvGrpSpPr>
        <p:grpSpPr>
          <a:xfrm>
            <a:off x="941705" y="996315"/>
            <a:ext cx="10599420" cy="5669915"/>
            <a:chOff x="4920" y="1480"/>
            <a:chExt cx="16692" cy="8929"/>
          </a:xfrm>
        </p:grpSpPr>
        <p:cxnSp>
          <p:nvCxnSpPr>
            <p:cNvPr id="68" name="Straight Connector 67"/>
            <p:cNvCxnSpPr/>
            <p:nvPr/>
          </p:nvCxnSpPr>
          <p:spPr>
            <a:xfrm flipH="1">
              <a:off x="4920" y="7502"/>
              <a:ext cx="5688" cy="3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" name="组合 4"/>
            <p:cNvGrpSpPr/>
            <p:nvPr/>
          </p:nvGrpSpPr>
          <p:grpSpPr>
            <a:xfrm>
              <a:off x="8764" y="1480"/>
              <a:ext cx="11027" cy="8929"/>
              <a:chOff x="8764" y="1480"/>
              <a:chExt cx="11027" cy="8929"/>
            </a:xfrm>
          </p:grpSpPr>
          <p:sp>
            <p:nvSpPr>
              <p:cNvPr id="6" name="Freeform 33"/>
              <p:cNvSpPr/>
              <p:nvPr/>
            </p:nvSpPr>
            <p:spPr bwMode="auto">
              <a:xfrm rot="20192702" flipH="1">
                <a:off x="12789" y="1480"/>
                <a:ext cx="1442" cy="1197"/>
              </a:xfrm>
              <a:custGeom>
                <a:avLst/>
                <a:gdLst>
                  <a:gd name="T0" fmla="*/ 167 w 196"/>
                  <a:gd name="T1" fmla="*/ 142 h 163"/>
                  <a:gd name="T2" fmla="*/ 170 w 196"/>
                  <a:gd name="T3" fmla="*/ 48 h 163"/>
                  <a:gd name="T4" fmla="*/ 167 w 196"/>
                  <a:gd name="T5" fmla="*/ 57 h 163"/>
                  <a:gd name="T6" fmla="*/ 75 w 196"/>
                  <a:gd name="T7" fmla="*/ 3 h 163"/>
                  <a:gd name="T8" fmla="*/ 0 w 196"/>
                  <a:gd name="T9" fmla="*/ 26 h 163"/>
                  <a:gd name="T10" fmla="*/ 20 w 196"/>
                  <a:gd name="T11" fmla="*/ 60 h 163"/>
                  <a:gd name="T12" fmla="*/ 77 w 196"/>
                  <a:gd name="T13" fmla="*/ 124 h 163"/>
                  <a:gd name="T14" fmla="*/ 119 w 196"/>
                  <a:gd name="T15" fmla="*/ 134 h 163"/>
                  <a:gd name="T16" fmla="*/ 102 w 196"/>
                  <a:gd name="T17" fmla="*/ 139 h 163"/>
                  <a:gd name="T18" fmla="*/ 161 w 196"/>
                  <a:gd name="T19" fmla="*/ 163 h 163"/>
                  <a:gd name="T20" fmla="*/ 81 w 196"/>
                  <a:gd name="T21" fmla="*/ 35 h 163"/>
                  <a:gd name="T22" fmla="*/ 167 w 196"/>
                  <a:gd name="T23" fmla="*/ 142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6" h="163">
                    <a:moveTo>
                      <a:pt x="167" y="142"/>
                    </a:moveTo>
                    <a:cubicBezTo>
                      <a:pt x="167" y="142"/>
                      <a:pt x="196" y="98"/>
                      <a:pt x="170" y="48"/>
                    </a:cubicBezTo>
                    <a:cubicBezTo>
                      <a:pt x="167" y="57"/>
                      <a:pt x="167" y="57"/>
                      <a:pt x="167" y="57"/>
                    </a:cubicBezTo>
                    <a:cubicBezTo>
                      <a:pt x="167" y="57"/>
                      <a:pt x="152" y="0"/>
                      <a:pt x="75" y="3"/>
                    </a:cubicBezTo>
                    <a:cubicBezTo>
                      <a:pt x="21" y="6"/>
                      <a:pt x="0" y="26"/>
                      <a:pt x="0" y="26"/>
                    </a:cubicBezTo>
                    <a:cubicBezTo>
                      <a:pt x="0" y="26"/>
                      <a:pt x="19" y="23"/>
                      <a:pt x="20" y="60"/>
                    </a:cubicBezTo>
                    <a:cubicBezTo>
                      <a:pt x="21" y="81"/>
                      <a:pt x="43" y="116"/>
                      <a:pt x="77" y="124"/>
                    </a:cubicBezTo>
                    <a:cubicBezTo>
                      <a:pt x="111" y="131"/>
                      <a:pt x="119" y="134"/>
                      <a:pt x="119" y="134"/>
                    </a:cubicBezTo>
                    <a:cubicBezTo>
                      <a:pt x="102" y="139"/>
                      <a:pt x="102" y="139"/>
                      <a:pt x="102" y="139"/>
                    </a:cubicBezTo>
                    <a:cubicBezTo>
                      <a:pt x="102" y="139"/>
                      <a:pt x="159" y="140"/>
                      <a:pt x="161" y="163"/>
                    </a:cubicBezTo>
                    <a:cubicBezTo>
                      <a:pt x="161" y="163"/>
                      <a:pt x="157" y="56"/>
                      <a:pt x="81" y="35"/>
                    </a:cubicBezTo>
                    <a:cubicBezTo>
                      <a:pt x="81" y="35"/>
                      <a:pt x="153" y="45"/>
                      <a:pt x="167" y="142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15" name="Freeform 36"/>
              <p:cNvSpPr/>
              <p:nvPr/>
            </p:nvSpPr>
            <p:spPr bwMode="auto">
              <a:xfrm rot="1695130">
                <a:off x="15270" y="2804"/>
                <a:ext cx="682" cy="875"/>
              </a:xfrm>
              <a:custGeom>
                <a:avLst/>
                <a:gdLst>
                  <a:gd name="T0" fmla="*/ 4 w 79"/>
                  <a:gd name="T1" fmla="*/ 55 h 101"/>
                  <a:gd name="T2" fmla="*/ 37 w 79"/>
                  <a:gd name="T3" fmla="*/ 10 h 101"/>
                  <a:gd name="T4" fmla="*/ 77 w 79"/>
                  <a:gd name="T5" fmla="*/ 5 h 101"/>
                  <a:gd name="T6" fmla="*/ 75 w 79"/>
                  <a:gd name="T7" fmla="*/ 25 h 101"/>
                  <a:gd name="T8" fmla="*/ 61 w 79"/>
                  <a:gd name="T9" fmla="*/ 67 h 101"/>
                  <a:gd name="T10" fmla="*/ 43 w 79"/>
                  <a:gd name="T11" fmla="*/ 81 h 101"/>
                  <a:gd name="T12" fmla="*/ 52 w 79"/>
                  <a:gd name="T13" fmla="*/ 80 h 101"/>
                  <a:gd name="T14" fmla="*/ 30 w 79"/>
                  <a:gd name="T15" fmla="*/ 101 h 101"/>
                  <a:gd name="T16" fmla="*/ 27 w 79"/>
                  <a:gd name="T17" fmla="*/ 87 h 101"/>
                  <a:gd name="T18" fmla="*/ 48 w 79"/>
                  <a:gd name="T19" fmla="*/ 20 h 101"/>
                  <a:gd name="T20" fmla="*/ 18 w 79"/>
                  <a:gd name="T21" fmla="*/ 91 h 101"/>
                  <a:gd name="T22" fmla="*/ 1 w 79"/>
                  <a:gd name="T23" fmla="*/ 51 h 101"/>
                  <a:gd name="T24" fmla="*/ 4 w 79"/>
                  <a:gd name="T25" fmla="*/ 55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9" h="100">
                    <a:moveTo>
                      <a:pt x="4" y="55"/>
                    </a:moveTo>
                    <a:cubicBezTo>
                      <a:pt x="4" y="55"/>
                      <a:pt x="0" y="25"/>
                      <a:pt x="37" y="10"/>
                    </a:cubicBezTo>
                    <a:cubicBezTo>
                      <a:pt x="63" y="0"/>
                      <a:pt x="77" y="5"/>
                      <a:pt x="77" y="5"/>
                    </a:cubicBezTo>
                    <a:cubicBezTo>
                      <a:pt x="77" y="5"/>
                      <a:pt x="67" y="7"/>
                      <a:pt x="75" y="25"/>
                    </a:cubicBezTo>
                    <a:cubicBezTo>
                      <a:pt x="79" y="35"/>
                      <a:pt x="76" y="57"/>
                      <a:pt x="61" y="67"/>
                    </a:cubicBezTo>
                    <a:cubicBezTo>
                      <a:pt x="47" y="78"/>
                      <a:pt x="43" y="81"/>
                      <a:pt x="43" y="81"/>
                    </a:cubicBezTo>
                    <a:cubicBezTo>
                      <a:pt x="52" y="80"/>
                      <a:pt x="52" y="80"/>
                      <a:pt x="52" y="80"/>
                    </a:cubicBezTo>
                    <a:cubicBezTo>
                      <a:pt x="52" y="80"/>
                      <a:pt x="29" y="91"/>
                      <a:pt x="30" y="101"/>
                    </a:cubicBezTo>
                    <a:cubicBezTo>
                      <a:pt x="28" y="97"/>
                      <a:pt x="28" y="92"/>
                      <a:pt x="27" y="87"/>
                    </a:cubicBezTo>
                    <a:cubicBezTo>
                      <a:pt x="24" y="59"/>
                      <a:pt x="33" y="34"/>
                      <a:pt x="48" y="20"/>
                    </a:cubicBezTo>
                    <a:cubicBezTo>
                      <a:pt x="30" y="31"/>
                      <a:pt x="14" y="52"/>
                      <a:pt x="18" y="91"/>
                    </a:cubicBezTo>
                    <a:cubicBezTo>
                      <a:pt x="11" y="85"/>
                      <a:pt x="0" y="71"/>
                      <a:pt x="1" y="51"/>
                    </a:cubicBezTo>
                    <a:lnTo>
                      <a:pt x="4" y="55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16" name="Freeform 30"/>
              <p:cNvSpPr/>
              <p:nvPr/>
            </p:nvSpPr>
            <p:spPr bwMode="auto">
              <a:xfrm rot="19798984">
                <a:off x="12958" y="1824"/>
                <a:ext cx="2492" cy="1873"/>
              </a:xfrm>
              <a:custGeom>
                <a:avLst/>
                <a:gdLst>
                  <a:gd name="T0" fmla="*/ 9 w 246"/>
                  <a:gd name="T1" fmla="*/ 121 h 185"/>
                  <a:gd name="T2" fmla="*/ 73 w 246"/>
                  <a:gd name="T3" fmla="*/ 31 h 185"/>
                  <a:gd name="T4" fmla="*/ 69 w 246"/>
                  <a:gd name="T5" fmla="*/ 42 h 185"/>
                  <a:gd name="T6" fmla="*/ 192 w 246"/>
                  <a:gd name="T7" fmla="*/ 58 h 185"/>
                  <a:gd name="T8" fmla="*/ 246 w 246"/>
                  <a:gd name="T9" fmla="*/ 133 h 185"/>
                  <a:gd name="T10" fmla="*/ 203 w 246"/>
                  <a:gd name="T11" fmla="*/ 150 h 185"/>
                  <a:gd name="T12" fmla="*/ 105 w 246"/>
                  <a:gd name="T13" fmla="*/ 168 h 185"/>
                  <a:gd name="T14" fmla="*/ 59 w 246"/>
                  <a:gd name="T15" fmla="*/ 147 h 185"/>
                  <a:gd name="T16" fmla="*/ 71 w 246"/>
                  <a:gd name="T17" fmla="*/ 164 h 185"/>
                  <a:gd name="T18" fmla="*/ 0 w 246"/>
                  <a:gd name="T19" fmla="*/ 145 h 185"/>
                  <a:gd name="T20" fmla="*/ 165 w 246"/>
                  <a:gd name="T21" fmla="*/ 83 h 185"/>
                  <a:gd name="T22" fmla="*/ 9 w 246"/>
                  <a:gd name="T23" fmla="*/ 121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6" h="185">
                    <a:moveTo>
                      <a:pt x="9" y="121"/>
                    </a:moveTo>
                    <a:cubicBezTo>
                      <a:pt x="9" y="121"/>
                      <a:pt x="14" y="59"/>
                      <a:pt x="73" y="31"/>
                    </a:cubicBezTo>
                    <a:cubicBezTo>
                      <a:pt x="69" y="42"/>
                      <a:pt x="69" y="42"/>
                      <a:pt x="69" y="42"/>
                    </a:cubicBezTo>
                    <a:cubicBezTo>
                      <a:pt x="69" y="42"/>
                      <a:pt x="124" y="0"/>
                      <a:pt x="192" y="58"/>
                    </a:cubicBezTo>
                    <a:cubicBezTo>
                      <a:pt x="241" y="99"/>
                      <a:pt x="246" y="133"/>
                      <a:pt x="246" y="133"/>
                    </a:cubicBezTo>
                    <a:cubicBezTo>
                      <a:pt x="246" y="133"/>
                      <a:pt x="230" y="116"/>
                      <a:pt x="203" y="150"/>
                    </a:cubicBezTo>
                    <a:cubicBezTo>
                      <a:pt x="187" y="169"/>
                      <a:pt x="142" y="185"/>
                      <a:pt x="105" y="168"/>
                    </a:cubicBezTo>
                    <a:cubicBezTo>
                      <a:pt x="68" y="151"/>
                      <a:pt x="59" y="147"/>
                      <a:pt x="59" y="147"/>
                    </a:cubicBezTo>
                    <a:cubicBezTo>
                      <a:pt x="71" y="164"/>
                      <a:pt x="71" y="164"/>
                      <a:pt x="71" y="164"/>
                    </a:cubicBezTo>
                    <a:cubicBezTo>
                      <a:pt x="71" y="164"/>
                      <a:pt x="17" y="124"/>
                      <a:pt x="0" y="145"/>
                    </a:cubicBezTo>
                    <a:cubicBezTo>
                      <a:pt x="0" y="145"/>
                      <a:pt x="79" y="49"/>
                      <a:pt x="165" y="83"/>
                    </a:cubicBezTo>
                    <a:cubicBezTo>
                      <a:pt x="165" y="83"/>
                      <a:pt x="91" y="41"/>
                      <a:pt x="9" y="121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17" name="Freeform 36"/>
              <p:cNvSpPr/>
              <p:nvPr/>
            </p:nvSpPr>
            <p:spPr bwMode="auto">
              <a:xfrm rot="20742510">
                <a:off x="12353" y="2799"/>
                <a:ext cx="682" cy="875"/>
              </a:xfrm>
              <a:custGeom>
                <a:avLst/>
                <a:gdLst>
                  <a:gd name="T0" fmla="*/ 4 w 79"/>
                  <a:gd name="T1" fmla="*/ 55 h 101"/>
                  <a:gd name="T2" fmla="*/ 37 w 79"/>
                  <a:gd name="T3" fmla="*/ 10 h 101"/>
                  <a:gd name="T4" fmla="*/ 77 w 79"/>
                  <a:gd name="T5" fmla="*/ 5 h 101"/>
                  <a:gd name="T6" fmla="*/ 75 w 79"/>
                  <a:gd name="T7" fmla="*/ 25 h 101"/>
                  <a:gd name="T8" fmla="*/ 61 w 79"/>
                  <a:gd name="T9" fmla="*/ 67 h 101"/>
                  <a:gd name="T10" fmla="*/ 43 w 79"/>
                  <a:gd name="T11" fmla="*/ 81 h 101"/>
                  <a:gd name="T12" fmla="*/ 52 w 79"/>
                  <a:gd name="T13" fmla="*/ 80 h 101"/>
                  <a:gd name="T14" fmla="*/ 30 w 79"/>
                  <a:gd name="T15" fmla="*/ 101 h 101"/>
                  <a:gd name="T16" fmla="*/ 27 w 79"/>
                  <a:gd name="T17" fmla="*/ 87 h 101"/>
                  <a:gd name="T18" fmla="*/ 48 w 79"/>
                  <a:gd name="T19" fmla="*/ 20 h 101"/>
                  <a:gd name="T20" fmla="*/ 18 w 79"/>
                  <a:gd name="T21" fmla="*/ 91 h 101"/>
                  <a:gd name="T22" fmla="*/ 1 w 79"/>
                  <a:gd name="T23" fmla="*/ 51 h 101"/>
                  <a:gd name="T24" fmla="*/ 4 w 79"/>
                  <a:gd name="T25" fmla="*/ 55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9" h="100">
                    <a:moveTo>
                      <a:pt x="4" y="55"/>
                    </a:moveTo>
                    <a:cubicBezTo>
                      <a:pt x="4" y="55"/>
                      <a:pt x="0" y="25"/>
                      <a:pt x="37" y="10"/>
                    </a:cubicBezTo>
                    <a:cubicBezTo>
                      <a:pt x="63" y="0"/>
                      <a:pt x="77" y="5"/>
                      <a:pt x="77" y="5"/>
                    </a:cubicBezTo>
                    <a:cubicBezTo>
                      <a:pt x="77" y="5"/>
                      <a:pt x="67" y="7"/>
                      <a:pt x="75" y="25"/>
                    </a:cubicBezTo>
                    <a:cubicBezTo>
                      <a:pt x="79" y="35"/>
                      <a:pt x="76" y="57"/>
                      <a:pt x="61" y="67"/>
                    </a:cubicBezTo>
                    <a:cubicBezTo>
                      <a:pt x="47" y="78"/>
                      <a:pt x="43" y="81"/>
                      <a:pt x="43" y="81"/>
                    </a:cubicBezTo>
                    <a:cubicBezTo>
                      <a:pt x="52" y="80"/>
                      <a:pt x="52" y="80"/>
                      <a:pt x="52" y="80"/>
                    </a:cubicBezTo>
                    <a:cubicBezTo>
                      <a:pt x="52" y="80"/>
                      <a:pt x="29" y="91"/>
                      <a:pt x="30" y="101"/>
                    </a:cubicBezTo>
                    <a:cubicBezTo>
                      <a:pt x="28" y="97"/>
                      <a:pt x="28" y="92"/>
                      <a:pt x="27" y="87"/>
                    </a:cubicBezTo>
                    <a:cubicBezTo>
                      <a:pt x="24" y="59"/>
                      <a:pt x="33" y="34"/>
                      <a:pt x="48" y="20"/>
                    </a:cubicBezTo>
                    <a:cubicBezTo>
                      <a:pt x="30" y="31"/>
                      <a:pt x="14" y="52"/>
                      <a:pt x="18" y="91"/>
                    </a:cubicBezTo>
                    <a:cubicBezTo>
                      <a:pt x="11" y="85"/>
                      <a:pt x="0" y="71"/>
                      <a:pt x="1" y="51"/>
                    </a:cubicBezTo>
                    <a:lnTo>
                      <a:pt x="4" y="55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18" name="Freeform 30"/>
              <p:cNvSpPr/>
              <p:nvPr/>
            </p:nvSpPr>
            <p:spPr bwMode="auto">
              <a:xfrm rot="1801016" flipH="1">
                <a:off x="11763" y="5525"/>
                <a:ext cx="1621" cy="1219"/>
              </a:xfrm>
              <a:custGeom>
                <a:avLst/>
                <a:gdLst>
                  <a:gd name="T0" fmla="*/ 9 w 246"/>
                  <a:gd name="T1" fmla="*/ 121 h 185"/>
                  <a:gd name="T2" fmla="*/ 73 w 246"/>
                  <a:gd name="T3" fmla="*/ 31 h 185"/>
                  <a:gd name="T4" fmla="*/ 69 w 246"/>
                  <a:gd name="T5" fmla="*/ 42 h 185"/>
                  <a:gd name="T6" fmla="*/ 192 w 246"/>
                  <a:gd name="T7" fmla="*/ 58 h 185"/>
                  <a:gd name="T8" fmla="*/ 246 w 246"/>
                  <a:gd name="T9" fmla="*/ 133 h 185"/>
                  <a:gd name="T10" fmla="*/ 203 w 246"/>
                  <a:gd name="T11" fmla="*/ 150 h 185"/>
                  <a:gd name="T12" fmla="*/ 105 w 246"/>
                  <a:gd name="T13" fmla="*/ 168 h 185"/>
                  <a:gd name="T14" fmla="*/ 59 w 246"/>
                  <a:gd name="T15" fmla="*/ 147 h 185"/>
                  <a:gd name="T16" fmla="*/ 71 w 246"/>
                  <a:gd name="T17" fmla="*/ 164 h 185"/>
                  <a:gd name="T18" fmla="*/ 0 w 246"/>
                  <a:gd name="T19" fmla="*/ 145 h 185"/>
                  <a:gd name="T20" fmla="*/ 165 w 246"/>
                  <a:gd name="T21" fmla="*/ 83 h 185"/>
                  <a:gd name="T22" fmla="*/ 9 w 246"/>
                  <a:gd name="T23" fmla="*/ 121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6" h="185">
                    <a:moveTo>
                      <a:pt x="9" y="121"/>
                    </a:moveTo>
                    <a:cubicBezTo>
                      <a:pt x="9" y="121"/>
                      <a:pt x="14" y="59"/>
                      <a:pt x="73" y="31"/>
                    </a:cubicBezTo>
                    <a:cubicBezTo>
                      <a:pt x="69" y="42"/>
                      <a:pt x="69" y="42"/>
                      <a:pt x="69" y="42"/>
                    </a:cubicBezTo>
                    <a:cubicBezTo>
                      <a:pt x="69" y="42"/>
                      <a:pt x="124" y="0"/>
                      <a:pt x="192" y="58"/>
                    </a:cubicBezTo>
                    <a:cubicBezTo>
                      <a:pt x="241" y="99"/>
                      <a:pt x="246" y="133"/>
                      <a:pt x="246" y="133"/>
                    </a:cubicBezTo>
                    <a:cubicBezTo>
                      <a:pt x="246" y="133"/>
                      <a:pt x="230" y="116"/>
                      <a:pt x="203" y="150"/>
                    </a:cubicBezTo>
                    <a:cubicBezTo>
                      <a:pt x="187" y="169"/>
                      <a:pt x="142" y="185"/>
                      <a:pt x="105" y="168"/>
                    </a:cubicBezTo>
                    <a:cubicBezTo>
                      <a:pt x="68" y="151"/>
                      <a:pt x="59" y="147"/>
                      <a:pt x="59" y="147"/>
                    </a:cubicBezTo>
                    <a:cubicBezTo>
                      <a:pt x="71" y="164"/>
                      <a:pt x="71" y="164"/>
                      <a:pt x="71" y="164"/>
                    </a:cubicBezTo>
                    <a:cubicBezTo>
                      <a:pt x="71" y="164"/>
                      <a:pt x="17" y="124"/>
                      <a:pt x="0" y="145"/>
                    </a:cubicBezTo>
                    <a:cubicBezTo>
                      <a:pt x="0" y="145"/>
                      <a:pt x="79" y="49"/>
                      <a:pt x="165" y="83"/>
                    </a:cubicBezTo>
                    <a:cubicBezTo>
                      <a:pt x="165" y="83"/>
                      <a:pt x="91" y="41"/>
                      <a:pt x="9" y="121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19" name="Freeform 29"/>
              <p:cNvSpPr/>
              <p:nvPr/>
            </p:nvSpPr>
            <p:spPr bwMode="auto">
              <a:xfrm>
                <a:off x="13170" y="4272"/>
                <a:ext cx="2556" cy="1740"/>
              </a:xfrm>
              <a:custGeom>
                <a:avLst/>
                <a:gdLst>
                  <a:gd name="T0" fmla="*/ 129 w 226"/>
                  <a:gd name="T1" fmla="*/ 12 h 154"/>
                  <a:gd name="T2" fmla="*/ 7 w 226"/>
                  <a:gd name="T3" fmla="*/ 154 h 154"/>
                  <a:gd name="T4" fmla="*/ 0 w 226"/>
                  <a:gd name="T5" fmla="*/ 142 h 154"/>
                  <a:gd name="T6" fmla="*/ 120 w 226"/>
                  <a:gd name="T7" fmla="*/ 8 h 154"/>
                  <a:gd name="T8" fmla="*/ 226 w 226"/>
                  <a:gd name="T9" fmla="*/ 19 h 154"/>
                  <a:gd name="T10" fmla="*/ 129 w 226"/>
                  <a:gd name="T11" fmla="*/ 1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154">
                    <a:moveTo>
                      <a:pt x="129" y="12"/>
                    </a:moveTo>
                    <a:cubicBezTo>
                      <a:pt x="55" y="28"/>
                      <a:pt x="4" y="90"/>
                      <a:pt x="7" y="154"/>
                    </a:cubicBezTo>
                    <a:cubicBezTo>
                      <a:pt x="4" y="151"/>
                      <a:pt x="3" y="145"/>
                      <a:pt x="0" y="142"/>
                    </a:cubicBezTo>
                    <a:cubicBezTo>
                      <a:pt x="0" y="80"/>
                      <a:pt x="48" y="24"/>
                      <a:pt x="120" y="8"/>
                    </a:cubicBezTo>
                    <a:cubicBezTo>
                      <a:pt x="157" y="0"/>
                      <a:pt x="195" y="5"/>
                      <a:pt x="226" y="19"/>
                    </a:cubicBezTo>
                    <a:cubicBezTo>
                      <a:pt x="197" y="8"/>
                      <a:pt x="163" y="5"/>
                      <a:pt x="129" y="12"/>
                    </a:cubicBezTo>
                    <a:close/>
                  </a:path>
                </a:pathLst>
              </a:custGeom>
              <a:solidFill>
                <a:srgbClr val="59595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0" name="Freeform 31"/>
              <p:cNvSpPr/>
              <p:nvPr/>
            </p:nvSpPr>
            <p:spPr bwMode="auto">
              <a:xfrm>
                <a:off x="11854" y="2631"/>
                <a:ext cx="238" cy="916"/>
              </a:xfrm>
              <a:custGeom>
                <a:avLst/>
                <a:gdLst>
                  <a:gd name="T0" fmla="*/ 12 w 21"/>
                  <a:gd name="T1" fmla="*/ 80 h 81"/>
                  <a:gd name="T2" fmla="*/ 3 w 21"/>
                  <a:gd name="T3" fmla="*/ 81 h 81"/>
                  <a:gd name="T4" fmla="*/ 3 w 21"/>
                  <a:gd name="T5" fmla="*/ 32 h 81"/>
                  <a:gd name="T6" fmla="*/ 5 w 21"/>
                  <a:gd name="T7" fmla="*/ 0 h 81"/>
                  <a:gd name="T8" fmla="*/ 14 w 21"/>
                  <a:gd name="T9" fmla="*/ 28 h 81"/>
                  <a:gd name="T10" fmla="*/ 12 w 21"/>
                  <a:gd name="T11" fmla="*/ 8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81">
                    <a:moveTo>
                      <a:pt x="12" y="80"/>
                    </a:moveTo>
                    <a:cubicBezTo>
                      <a:pt x="9" y="81"/>
                      <a:pt x="6" y="81"/>
                      <a:pt x="3" y="81"/>
                    </a:cubicBezTo>
                    <a:cubicBezTo>
                      <a:pt x="3" y="55"/>
                      <a:pt x="3" y="36"/>
                      <a:pt x="3" y="32"/>
                    </a:cubicBezTo>
                    <a:cubicBezTo>
                      <a:pt x="0" y="8"/>
                      <a:pt x="1" y="0"/>
                      <a:pt x="5" y="0"/>
                    </a:cubicBezTo>
                    <a:cubicBezTo>
                      <a:pt x="9" y="0"/>
                      <a:pt x="21" y="3"/>
                      <a:pt x="14" y="28"/>
                    </a:cubicBezTo>
                    <a:cubicBezTo>
                      <a:pt x="13" y="33"/>
                      <a:pt x="12" y="52"/>
                      <a:pt x="12" y="8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1" name="Freeform 24"/>
              <p:cNvSpPr/>
              <p:nvPr/>
            </p:nvSpPr>
            <p:spPr bwMode="auto">
              <a:xfrm>
                <a:off x="11129" y="5550"/>
                <a:ext cx="339" cy="3357"/>
              </a:xfrm>
              <a:custGeom>
                <a:avLst/>
                <a:gdLst>
                  <a:gd name="T0" fmla="*/ 21 w 30"/>
                  <a:gd name="T1" fmla="*/ 297 h 297"/>
                  <a:gd name="T2" fmla="*/ 29 w 30"/>
                  <a:gd name="T3" fmla="*/ 290 h 297"/>
                  <a:gd name="T4" fmla="*/ 29 w 30"/>
                  <a:gd name="T5" fmla="*/ 13 h 297"/>
                  <a:gd name="T6" fmla="*/ 21 w 30"/>
                  <a:gd name="T7" fmla="*/ 2 h 297"/>
                  <a:gd name="T8" fmla="*/ 22 w 30"/>
                  <a:gd name="T9" fmla="*/ 7 h 297"/>
                  <a:gd name="T10" fmla="*/ 14 w 30"/>
                  <a:gd name="T11" fmla="*/ 290 h 297"/>
                  <a:gd name="T12" fmla="*/ 21 w 30"/>
                  <a:gd name="T13" fmla="*/ 297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97">
                    <a:moveTo>
                      <a:pt x="21" y="297"/>
                    </a:moveTo>
                    <a:cubicBezTo>
                      <a:pt x="25" y="297"/>
                      <a:pt x="29" y="294"/>
                      <a:pt x="29" y="290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29" y="9"/>
                      <a:pt x="25" y="2"/>
                      <a:pt x="21" y="2"/>
                    </a:cubicBezTo>
                    <a:cubicBezTo>
                      <a:pt x="17" y="2"/>
                      <a:pt x="0" y="0"/>
                      <a:pt x="22" y="7"/>
                    </a:cubicBezTo>
                    <a:cubicBezTo>
                      <a:pt x="30" y="9"/>
                      <a:pt x="14" y="290"/>
                      <a:pt x="14" y="290"/>
                    </a:cubicBezTo>
                    <a:cubicBezTo>
                      <a:pt x="14" y="294"/>
                      <a:pt x="17" y="297"/>
                      <a:pt x="21" y="297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2" name="Freeform 25"/>
              <p:cNvSpPr/>
              <p:nvPr/>
            </p:nvSpPr>
            <p:spPr bwMode="auto">
              <a:xfrm>
                <a:off x="13656" y="6193"/>
                <a:ext cx="291" cy="2713"/>
              </a:xfrm>
              <a:custGeom>
                <a:avLst/>
                <a:gdLst>
                  <a:gd name="T0" fmla="*/ 8 w 26"/>
                  <a:gd name="T1" fmla="*/ 240 h 240"/>
                  <a:gd name="T2" fmla="*/ 16 w 26"/>
                  <a:gd name="T3" fmla="*/ 233 h 240"/>
                  <a:gd name="T4" fmla="*/ 17 w 26"/>
                  <a:gd name="T5" fmla="*/ 34 h 240"/>
                  <a:gd name="T6" fmla="*/ 12 w 26"/>
                  <a:gd name="T7" fmla="*/ 33 h 240"/>
                  <a:gd name="T8" fmla="*/ 1 w 26"/>
                  <a:gd name="T9" fmla="*/ 233 h 240"/>
                  <a:gd name="T10" fmla="*/ 8 w 26"/>
                  <a:gd name="T11" fmla="*/ 24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240">
                    <a:moveTo>
                      <a:pt x="8" y="240"/>
                    </a:moveTo>
                    <a:cubicBezTo>
                      <a:pt x="12" y="240"/>
                      <a:pt x="16" y="237"/>
                      <a:pt x="16" y="233"/>
                    </a:cubicBezTo>
                    <a:cubicBezTo>
                      <a:pt x="16" y="233"/>
                      <a:pt x="8" y="68"/>
                      <a:pt x="17" y="34"/>
                    </a:cubicBezTo>
                    <a:cubicBezTo>
                      <a:pt x="26" y="0"/>
                      <a:pt x="15" y="30"/>
                      <a:pt x="12" y="33"/>
                    </a:cubicBezTo>
                    <a:cubicBezTo>
                      <a:pt x="0" y="53"/>
                      <a:pt x="1" y="233"/>
                      <a:pt x="1" y="233"/>
                    </a:cubicBezTo>
                    <a:cubicBezTo>
                      <a:pt x="1" y="237"/>
                      <a:pt x="4" y="240"/>
                      <a:pt x="8" y="24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3" name="Freeform 26"/>
              <p:cNvSpPr/>
              <p:nvPr/>
            </p:nvSpPr>
            <p:spPr bwMode="auto">
              <a:xfrm>
                <a:off x="13098" y="5435"/>
                <a:ext cx="229" cy="2971"/>
              </a:xfrm>
              <a:custGeom>
                <a:avLst/>
                <a:gdLst>
                  <a:gd name="T0" fmla="*/ 9 w 20"/>
                  <a:gd name="T1" fmla="*/ 263 h 263"/>
                  <a:gd name="T2" fmla="*/ 17 w 20"/>
                  <a:gd name="T3" fmla="*/ 256 h 263"/>
                  <a:gd name="T4" fmla="*/ 17 w 20"/>
                  <a:gd name="T5" fmla="*/ 19 h 263"/>
                  <a:gd name="T6" fmla="*/ 9 w 20"/>
                  <a:gd name="T7" fmla="*/ 12 h 263"/>
                  <a:gd name="T8" fmla="*/ 2 w 20"/>
                  <a:gd name="T9" fmla="*/ 256 h 263"/>
                  <a:gd name="T10" fmla="*/ 9 w 20"/>
                  <a:gd name="T11" fmla="*/ 263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263">
                    <a:moveTo>
                      <a:pt x="9" y="263"/>
                    </a:moveTo>
                    <a:cubicBezTo>
                      <a:pt x="13" y="263"/>
                      <a:pt x="17" y="260"/>
                      <a:pt x="17" y="256"/>
                    </a:cubicBezTo>
                    <a:cubicBezTo>
                      <a:pt x="17" y="256"/>
                      <a:pt x="8" y="67"/>
                      <a:pt x="17" y="19"/>
                    </a:cubicBezTo>
                    <a:cubicBezTo>
                      <a:pt x="20" y="0"/>
                      <a:pt x="12" y="9"/>
                      <a:pt x="9" y="12"/>
                    </a:cubicBezTo>
                    <a:cubicBezTo>
                      <a:pt x="0" y="22"/>
                      <a:pt x="2" y="256"/>
                      <a:pt x="2" y="256"/>
                    </a:cubicBezTo>
                    <a:cubicBezTo>
                      <a:pt x="2" y="260"/>
                      <a:pt x="5" y="263"/>
                      <a:pt x="9" y="263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4" name="Freeform 27"/>
              <p:cNvSpPr>
                <a:spLocks noEditPoints="1"/>
              </p:cNvSpPr>
              <p:nvPr/>
            </p:nvSpPr>
            <p:spPr bwMode="auto">
              <a:xfrm>
                <a:off x="11277" y="8206"/>
                <a:ext cx="2561" cy="2203"/>
              </a:xfrm>
              <a:custGeom>
                <a:avLst/>
                <a:gdLst>
                  <a:gd name="T0" fmla="*/ 2 w 226"/>
                  <a:gd name="T1" fmla="*/ 61 h 195"/>
                  <a:gd name="T2" fmla="*/ 56 w 226"/>
                  <a:gd name="T3" fmla="*/ 128 h 195"/>
                  <a:gd name="T4" fmla="*/ 56 w 226"/>
                  <a:gd name="T5" fmla="*/ 128 h 195"/>
                  <a:gd name="T6" fmla="*/ 108 w 226"/>
                  <a:gd name="T7" fmla="*/ 192 h 195"/>
                  <a:gd name="T8" fmla="*/ 113 w 226"/>
                  <a:gd name="T9" fmla="*/ 195 h 195"/>
                  <a:gd name="T10" fmla="*/ 119 w 226"/>
                  <a:gd name="T11" fmla="*/ 192 h 195"/>
                  <a:gd name="T12" fmla="*/ 171 w 226"/>
                  <a:gd name="T13" fmla="*/ 128 h 195"/>
                  <a:gd name="T14" fmla="*/ 171 w 226"/>
                  <a:gd name="T15" fmla="*/ 128 h 195"/>
                  <a:gd name="T16" fmla="*/ 224 w 226"/>
                  <a:gd name="T17" fmla="*/ 61 h 195"/>
                  <a:gd name="T18" fmla="*/ 225 w 226"/>
                  <a:gd name="T19" fmla="*/ 54 h 195"/>
                  <a:gd name="T20" fmla="*/ 219 w 226"/>
                  <a:gd name="T21" fmla="*/ 49 h 195"/>
                  <a:gd name="T22" fmla="*/ 178 w 226"/>
                  <a:gd name="T23" fmla="*/ 7 h 195"/>
                  <a:gd name="T24" fmla="*/ 177 w 226"/>
                  <a:gd name="T25" fmla="*/ 5 h 195"/>
                  <a:gd name="T26" fmla="*/ 169 w 226"/>
                  <a:gd name="T27" fmla="*/ 1 h 195"/>
                  <a:gd name="T28" fmla="*/ 166 w 226"/>
                  <a:gd name="T29" fmla="*/ 2 h 195"/>
                  <a:gd name="T30" fmla="*/ 163 w 226"/>
                  <a:gd name="T31" fmla="*/ 7 h 195"/>
                  <a:gd name="T32" fmla="*/ 113 w 226"/>
                  <a:gd name="T33" fmla="*/ 50 h 195"/>
                  <a:gd name="T34" fmla="*/ 64 w 226"/>
                  <a:gd name="T35" fmla="*/ 7 h 195"/>
                  <a:gd name="T36" fmla="*/ 56 w 226"/>
                  <a:gd name="T37" fmla="*/ 1 h 195"/>
                  <a:gd name="T38" fmla="*/ 56 w 226"/>
                  <a:gd name="T39" fmla="*/ 1 h 195"/>
                  <a:gd name="T40" fmla="*/ 53 w 226"/>
                  <a:gd name="T41" fmla="*/ 2 h 195"/>
                  <a:gd name="T42" fmla="*/ 50 w 226"/>
                  <a:gd name="T43" fmla="*/ 5 h 195"/>
                  <a:gd name="T44" fmla="*/ 49 w 226"/>
                  <a:gd name="T45" fmla="*/ 7 h 195"/>
                  <a:gd name="T46" fmla="*/ 7 w 226"/>
                  <a:gd name="T47" fmla="*/ 49 h 195"/>
                  <a:gd name="T48" fmla="*/ 1 w 226"/>
                  <a:gd name="T49" fmla="*/ 54 h 195"/>
                  <a:gd name="T50" fmla="*/ 2 w 226"/>
                  <a:gd name="T51" fmla="*/ 61 h 195"/>
                  <a:gd name="T52" fmla="*/ 75 w 226"/>
                  <a:gd name="T53" fmla="*/ 128 h 195"/>
                  <a:gd name="T54" fmla="*/ 152 w 226"/>
                  <a:gd name="T55" fmla="*/ 128 h 195"/>
                  <a:gd name="T56" fmla="*/ 113 w 226"/>
                  <a:gd name="T57" fmla="*/ 175 h 195"/>
                  <a:gd name="T58" fmla="*/ 75 w 226"/>
                  <a:gd name="T59" fmla="*/ 128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26" h="195">
                    <a:moveTo>
                      <a:pt x="2" y="61"/>
                    </a:moveTo>
                    <a:cubicBezTo>
                      <a:pt x="56" y="128"/>
                      <a:pt x="56" y="128"/>
                      <a:pt x="56" y="128"/>
                    </a:cubicBezTo>
                    <a:cubicBezTo>
                      <a:pt x="56" y="128"/>
                      <a:pt x="56" y="128"/>
                      <a:pt x="56" y="128"/>
                    </a:cubicBezTo>
                    <a:cubicBezTo>
                      <a:pt x="108" y="192"/>
                      <a:pt x="108" y="192"/>
                      <a:pt x="108" y="192"/>
                    </a:cubicBezTo>
                    <a:cubicBezTo>
                      <a:pt x="109" y="194"/>
                      <a:pt x="111" y="195"/>
                      <a:pt x="113" y="195"/>
                    </a:cubicBezTo>
                    <a:cubicBezTo>
                      <a:pt x="116" y="195"/>
                      <a:pt x="118" y="194"/>
                      <a:pt x="119" y="192"/>
                    </a:cubicBezTo>
                    <a:cubicBezTo>
                      <a:pt x="171" y="128"/>
                      <a:pt x="171" y="128"/>
                      <a:pt x="171" y="128"/>
                    </a:cubicBezTo>
                    <a:cubicBezTo>
                      <a:pt x="171" y="128"/>
                      <a:pt x="171" y="128"/>
                      <a:pt x="171" y="128"/>
                    </a:cubicBezTo>
                    <a:cubicBezTo>
                      <a:pt x="224" y="61"/>
                      <a:pt x="224" y="61"/>
                      <a:pt x="224" y="61"/>
                    </a:cubicBezTo>
                    <a:cubicBezTo>
                      <a:pt x="226" y="59"/>
                      <a:pt x="226" y="56"/>
                      <a:pt x="225" y="54"/>
                    </a:cubicBezTo>
                    <a:cubicBezTo>
                      <a:pt x="224" y="51"/>
                      <a:pt x="222" y="50"/>
                      <a:pt x="219" y="49"/>
                    </a:cubicBezTo>
                    <a:cubicBezTo>
                      <a:pt x="198" y="46"/>
                      <a:pt x="180" y="29"/>
                      <a:pt x="178" y="7"/>
                    </a:cubicBezTo>
                    <a:cubicBezTo>
                      <a:pt x="178" y="6"/>
                      <a:pt x="177" y="5"/>
                      <a:pt x="177" y="5"/>
                    </a:cubicBezTo>
                    <a:cubicBezTo>
                      <a:pt x="175" y="2"/>
                      <a:pt x="172" y="0"/>
                      <a:pt x="169" y="1"/>
                    </a:cubicBezTo>
                    <a:cubicBezTo>
                      <a:pt x="168" y="1"/>
                      <a:pt x="167" y="1"/>
                      <a:pt x="166" y="2"/>
                    </a:cubicBezTo>
                    <a:cubicBezTo>
                      <a:pt x="164" y="3"/>
                      <a:pt x="163" y="5"/>
                      <a:pt x="163" y="7"/>
                    </a:cubicBezTo>
                    <a:cubicBezTo>
                      <a:pt x="160" y="31"/>
                      <a:pt x="138" y="50"/>
                      <a:pt x="113" y="50"/>
                    </a:cubicBezTo>
                    <a:cubicBezTo>
                      <a:pt x="88" y="50"/>
                      <a:pt x="67" y="31"/>
                      <a:pt x="64" y="7"/>
                    </a:cubicBezTo>
                    <a:cubicBezTo>
                      <a:pt x="63" y="3"/>
                      <a:pt x="60" y="1"/>
                      <a:pt x="56" y="1"/>
                    </a:cubicBezTo>
                    <a:cubicBezTo>
                      <a:pt x="56" y="1"/>
                      <a:pt x="56" y="1"/>
                      <a:pt x="56" y="1"/>
                    </a:cubicBezTo>
                    <a:cubicBezTo>
                      <a:pt x="55" y="1"/>
                      <a:pt x="54" y="1"/>
                      <a:pt x="53" y="2"/>
                    </a:cubicBezTo>
                    <a:cubicBezTo>
                      <a:pt x="51" y="2"/>
                      <a:pt x="50" y="3"/>
                      <a:pt x="50" y="5"/>
                    </a:cubicBezTo>
                    <a:cubicBezTo>
                      <a:pt x="49" y="5"/>
                      <a:pt x="49" y="6"/>
                      <a:pt x="49" y="7"/>
                    </a:cubicBezTo>
                    <a:cubicBezTo>
                      <a:pt x="46" y="29"/>
                      <a:pt x="29" y="46"/>
                      <a:pt x="7" y="49"/>
                    </a:cubicBezTo>
                    <a:cubicBezTo>
                      <a:pt x="4" y="50"/>
                      <a:pt x="2" y="51"/>
                      <a:pt x="1" y="54"/>
                    </a:cubicBezTo>
                    <a:cubicBezTo>
                      <a:pt x="0" y="56"/>
                      <a:pt x="1" y="59"/>
                      <a:pt x="2" y="61"/>
                    </a:cubicBezTo>
                    <a:close/>
                    <a:moveTo>
                      <a:pt x="75" y="128"/>
                    </a:moveTo>
                    <a:cubicBezTo>
                      <a:pt x="101" y="123"/>
                      <a:pt x="126" y="123"/>
                      <a:pt x="152" y="128"/>
                    </a:cubicBezTo>
                    <a:cubicBezTo>
                      <a:pt x="113" y="175"/>
                      <a:pt x="113" y="175"/>
                      <a:pt x="113" y="175"/>
                    </a:cubicBezTo>
                    <a:lnTo>
                      <a:pt x="75" y="128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5" name="Freeform 28"/>
              <p:cNvSpPr/>
              <p:nvPr/>
            </p:nvSpPr>
            <p:spPr bwMode="auto">
              <a:xfrm>
                <a:off x="8764" y="3240"/>
                <a:ext cx="2851" cy="2624"/>
              </a:xfrm>
              <a:custGeom>
                <a:avLst/>
                <a:gdLst>
                  <a:gd name="T0" fmla="*/ 105 w 164"/>
                  <a:gd name="T1" fmla="*/ 85 h 151"/>
                  <a:gd name="T2" fmla="*/ 149 w 164"/>
                  <a:gd name="T3" fmla="*/ 140 h 151"/>
                  <a:gd name="T4" fmla="*/ 60 w 164"/>
                  <a:gd name="T5" fmla="*/ 126 h 151"/>
                  <a:gd name="T6" fmla="*/ 33 w 164"/>
                  <a:gd name="T7" fmla="*/ 0 h 151"/>
                  <a:gd name="T8" fmla="*/ 126 w 164"/>
                  <a:gd name="T9" fmla="*/ 54 h 151"/>
                  <a:gd name="T10" fmla="*/ 164 w 164"/>
                  <a:gd name="T11" fmla="*/ 127 h 151"/>
                  <a:gd name="T12" fmla="*/ 105 w 164"/>
                  <a:gd name="T13" fmla="*/ 85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4" h="151">
                    <a:moveTo>
                      <a:pt x="105" y="85"/>
                    </a:moveTo>
                    <a:cubicBezTo>
                      <a:pt x="105" y="85"/>
                      <a:pt x="156" y="110"/>
                      <a:pt x="149" y="140"/>
                    </a:cubicBezTo>
                    <a:cubicBezTo>
                      <a:pt x="134" y="131"/>
                      <a:pt x="88" y="151"/>
                      <a:pt x="60" y="126"/>
                    </a:cubicBezTo>
                    <a:cubicBezTo>
                      <a:pt x="0" y="69"/>
                      <a:pt x="33" y="0"/>
                      <a:pt x="33" y="0"/>
                    </a:cubicBezTo>
                    <a:cubicBezTo>
                      <a:pt x="39" y="49"/>
                      <a:pt x="90" y="22"/>
                      <a:pt x="126" y="54"/>
                    </a:cubicBezTo>
                    <a:cubicBezTo>
                      <a:pt x="159" y="83"/>
                      <a:pt x="162" y="111"/>
                      <a:pt x="164" y="127"/>
                    </a:cubicBezTo>
                    <a:cubicBezTo>
                      <a:pt x="162" y="121"/>
                      <a:pt x="142" y="91"/>
                      <a:pt x="105" y="85"/>
                    </a:cubicBezTo>
                    <a:close/>
                  </a:path>
                </a:pathLst>
              </a:custGeom>
              <a:solidFill>
                <a:srgbClr val="358FC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6" name="Freeform 30"/>
              <p:cNvSpPr/>
              <p:nvPr/>
            </p:nvSpPr>
            <p:spPr bwMode="auto">
              <a:xfrm>
                <a:off x="13518" y="3308"/>
                <a:ext cx="2785" cy="2093"/>
              </a:xfrm>
              <a:custGeom>
                <a:avLst/>
                <a:gdLst>
                  <a:gd name="T0" fmla="*/ 9 w 246"/>
                  <a:gd name="T1" fmla="*/ 121 h 185"/>
                  <a:gd name="T2" fmla="*/ 73 w 246"/>
                  <a:gd name="T3" fmla="*/ 31 h 185"/>
                  <a:gd name="T4" fmla="*/ 69 w 246"/>
                  <a:gd name="T5" fmla="*/ 42 h 185"/>
                  <a:gd name="T6" fmla="*/ 192 w 246"/>
                  <a:gd name="T7" fmla="*/ 58 h 185"/>
                  <a:gd name="T8" fmla="*/ 246 w 246"/>
                  <a:gd name="T9" fmla="*/ 133 h 185"/>
                  <a:gd name="T10" fmla="*/ 203 w 246"/>
                  <a:gd name="T11" fmla="*/ 150 h 185"/>
                  <a:gd name="T12" fmla="*/ 105 w 246"/>
                  <a:gd name="T13" fmla="*/ 168 h 185"/>
                  <a:gd name="T14" fmla="*/ 59 w 246"/>
                  <a:gd name="T15" fmla="*/ 147 h 185"/>
                  <a:gd name="T16" fmla="*/ 71 w 246"/>
                  <a:gd name="T17" fmla="*/ 164 h 185"/>
                  <a:gd name="T18" fmla="*/ 0 w 246"/>
                  <a:gd name="T19" fmla="*/ 145 h 185"/>
                  <a:gd name="T20" fmla="*/ 165 w 246"/>
                  <a:gd name="T21" fmla="*/ 83 h 185"/>
                  <a:gd name="T22" fmla="*/ 9 w 246"/>
                  <a:gd name="T23" fmla="*/ 121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6" h="185">
                    <a:moveTo>
                      <a:pt x="9" y="121"/>
                    </a:moveTo>
                    <a:cubicBezTo>
                      <a:pt x="9" y="121"/>
                      <a:pt x="14" y="59"/>
                      <a:pt x="73" y="31"/>
                    </a:cubicBezTo>
                    <a:cubicBezTo>
                      <a:pt x="69" y="42"/>
                      <a:pt x="69" y="42"/>
                      <a:pt x="69" y="42"/>
                    </a:cubicBezTo>
                    <a:cubicBezTo>
                      <a:pt x="69" y="42"/>
                      <a:pt x="124" y="0"/>
                      <a:pt x="192" y="58"/>
                    </a:cubicBezTo>
                    <a:cubicBezTo>
                      <a:pt x="241" y="99"/>
                      <a:pt x="246" y="133"/>
                      <a:pt x="246" y="133"/>
                    </a:cubicBezTo>
                    <a:cubicBezTo>
                      <a:pt x="246" y="133"/>
                      <a:pt x="230" y="116"/>
                      <a:pt x="203" y="150"/>
                    </a:cubicBezTo>
                    <a:cubicBezTo>
                      <a:pt x="187" y="169"/>
                      <a:pt x="142" y="185"/>
                      <a:pt x="105" y="168"/>
                    </a:cubicBezTo>
                    <a:cubicBezTo>
                      <a:pt x="68" y="151"/>
                      <a:pt x="59" y="147"/>
                      <a:pt x="59" y="147"/>
                    </a:cubicBezTo>
                    <a:cubicBezTo>
                      <a:pt x="71" y="164"/>
                      <a:pt x="71" y="164"/>
                      <a:pt x="71" y="164"/>
                    </a:cubicBezTo>
                    <a:cubicBezTo>
                      <a:pt x="71" y="164"/>
                      <a:pt x="17" y="124"/>
                      <a:pt x="0" y="145"/>
                    </a:cubicBezTo>
                    <a:cubicBezTo>
                      <a:pt x="0" y="145"/>
                      <a:pt x="79" y="49"/>
                      <a:pt x="165" y="83"/>
                    </a:cubicBezTo>
                    <a:cubicBezTo>
                      <a:pt x="165" y="83"/>
                      <a:pt x="91" y="41"/>
                      <a:pt x="9" y="121"/>
                    </a:cubicBezTo>
                    <a:close/>
                  </a:path>
                </a:pathLst>
              </a:custGeom>
              <a:solidFill>
                <a:srgbClr val="358FC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7" name="Freeform 32"/>
              <p:cNvSpPr/>
              <p:nvPr/>
            </p:nvSpPr>
            <p:spPr bwMode="auto">
              <a:xfrm>
                <a:off x="11830" y="5015"/>
                <a:ext cx="172" cy="3390"/>
              </a:xfrm>
              <a:custGeom>
                <a:avLst/>
                <a:gdLst>
                  <a:gd name="T0" fmla="*/ 13 w 15"/>
                  <a:gd name="T1" fmla="*/ 4 h 300"/>
                  <a:gd name="T2" fmla="*/ 15 w 15"/>
                  <a:gd name="T3" fmla="*/ 293 h 300"/>
                  <a:gd name="T4" fmla="*/ 7 w 15"/>
                  <a:gd name="T5" fmla="*/ 300 h 300"/>
                  <a:gd name="T6" fmla="*/ 0 w 15"/>
                  <a:gd name="T7" fmla="*/ 293 h 300"/>
                  <a:gd name="T8" fmla="*/ 4 w 15"/>
                  <a:gd name="T9" fmla="*/ 0 h 300"/>
                  <a:gd name="T10" fmla="*/ 13 w 15"/>
                  <a:gd name="T11" fmla="*/ 4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300">
                    <a:moveTo>
                      <a:pt x="13" y="4"/>
                    </a:moveTo>
                    <a:cubicBezTo>
                      <a:pt x="13" y="137"/>
                      <a:pt x="15" y="293"/>
                      <a:pt x="15" y="293"/>
                    </a:cubicBezTo>
                    <a:cubicBezTo>
                      <a:pt x="15" y="297"/>
                      <a:pt x="11" y="300"/>
                      <a:pt x="7" y="300"/>
                    </a:cubicBezTo>
                    <a:cubicBezTo>
                      <a:pt x="3" y="300"/>
                      <a:pt x="0" y="297"/>
                      <a:pt x="0" y="293"/>
                    </a:cubicBezTo>
                    <a:cubicBezTo>
                      <a:pt x="0" y="293"/>
                      <a:pt x="3" y="134"/>
                      <a:pt x="4" y="0"/>
                    </a:cubicBezTo>
                    <a:cubicBezTo>
                      <a:pt x="7" y="2"/>
                      <a:pt x="10" y="3"/>
                      <a:pt x="13" y="4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8" name="Freeform 33"/>
              <p:cNvSpPr/>
              <p:nvPr/>
            </p:nvSpPr>
            <p:spPr bwMode="auto">
              <a:xfrm>
                <a:off x="11772" y="4023"/>
                <a:ext cx="1713" cy="1422"/>
              </a:xfrm>
              <a:custGeom>
                <a:avLst/>
                <a:gdLst>
                  <a:gd name="T0" fmla="*/ 167 w 196"/>
                  <a:gd name="T1" fmla="*/ 142 h 163"/>
                  <a:gd name="T2" fmla="*/ 170 w 196"/>
                  <a:gd name="T3" fmla="*/ 48 h 163"/>
                  <a:gd name="T4" fmla="*/ 167 w 196"/>
                  <a:gd name="T5" fmla="*/ 57 h 163"/>
                  <a:gd name="T6" fmla="*/ 75 w 196"/>
                  <a:gd name="T7" fmla="*/ 3 h 163"/>
                  <a:gd name="T8" fmla="*/ 0 w 196"/>
                  <a:gd name="T9" fmla="*/ 26 h 163"/>
                  <a:gd name="T10" fmla="*/ 20 w 196"/>
                  <a:gd name="T11" fmla="*/ 60 h 163"/>
                  <a:gd name="T12" fmla="*/ 77 w 196"/>
                  <a:gd name="T13" fmla="*/ 124 h 163"/>
                  <a:gd name="T14" fmla="*/ 119 w 196"/>
                  <a:gd name="T15" fmla="*/ 134 h 163"/>
                  <a:gd name="T16" fmla="*/ 102 w 196"/>
                  <a:gd name="T17" fmla="*/ 139 h 163"/>
                  <a:gd name="T18" fmla="*/ 161 w 196"/>
                  <a:gd name="T19" fmla="*/ 163 h 163"/>
                  <a:gd name="T20" fmla="*/ 81 w 196"/>
                  <a:gd name="T21" fmla="*/ 35 h 163"/>
                  <a:gd name="T22" fmla="*/ 167 w 196"/>
                  <a:gd name="T23" fmla="*/ 142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6" h="163">
                    <a:moveTo>
                      <a:pt x="167" y="142"/>
                    </a:moveTo>
                    <a:cubicBezTo>
                      <a:pt x="167" y="142"/>
                      <a:pt x="196" y="98"/>
                      <a:pt x="170" y="48"/>
                    </a:cubicBezTo>
                    <a:cubicBezTo>
                      <a:pt x="167" y="57"/>
                      <a:pt x="167" y="57"/>
                      <a:pt x="167" y="57"/>
                    </a:cubicBezTo>
                    <a:cubicBezTo>
                      <a:pt x="167" y="57"/>
                      <a:pt x="152" y="0"/>
                      <a:pt x="75" y="3"/>
                    </a:cubicBezTo>
                    <a:cubicBezTo>
                      <a:pt x="21" y="6"/>
                      <a:pt x="0" y="26"/>
                      <a:pt x="0" y="26"/>
                    </a:cubicBezTo>
                    <a:cubicBezTo>
                      <a:pt x="0" y="26"/>
                      <a:pt x="19" y="23"/>
                      <a:pt x="20" y="60"/>
                    </a:cubicBezTo>
                    <a:cubicBezTo>
                      <a:pt x="21" y="81"/>
                      <a:pt x="43" y="116"/>
                      <a:pt x="77" y="124"/>
                    </a:cubicBezTo>
                    <a:cubicBezTo>
                      <a:pt x="111" y="131"/>
                      <a:pt x="119" y="134"/>
                      <a:pt x="119" y="134"/>
                    </a:cubicBezTo>
                    <a:cubicBezTo>
                      <a:pt x="102" y="139"/>
                      <a:pt x="102" y="139"/>
                      <a:pt x="102" y="139"/>
                    </a:cubicBezTo>
                    <a:cubicBezTo>
                      <a:pt x="102" y="139"/>
                      <a:pt x="159" y="140"/>
                      <a:pt x="161" y="163"/>
                    </a:cubicBezTo>
                    <a:cubicBezTo>
                      <a:pt x="161" y="163"/>
                      <a:pt x="157" y="56"/>
                      <a:pt x="81" y="35"/>
                    </a:cubicBezTo>
                    <a:cubicBezTo>
                      <a:pt x="81" y="35"/>
                      <a:pt x="153" y="45"/>
                      <a:pt x="167" y="142"/>
                    </a:cubicBezTo>
                    <a:close/>
                  </a:path>
                </a:pathLst>
              </a:custGeom>
              <a:solidFill>
                <a:srgbClr val="358FC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9" name="Freeform 34"/>
              <p:cNvSpPr/>
              <p:nvPr/>
            </p:nvSpPr>
            <p:spPr bwMode="auto">
              <a:xfrm>
                <a:off x="10507" y="2770"/>
                <a:ext cx="882" cy="1178"/>
              </a:xfrm>
              <a:custGeom>
                <a:avLst/>
                <a:gdLst>
                  <a:gd name="T0" fmla="*/ 23 w 78"/>
                  <a:gd name="T1" fmla="*/ 85 h 104"/>
                  <a:gd name="T2" fmla="*/ 18 w 78"/>
                  <a:gd name="T3" fmla="*/ 31 h 104"/>
                  <a:gd name="T4" fmla="*/ 45 w 78"/>
                  <a:gd name="T5" fmla="*/ 0 h 104"/>
                  <a:gd name="T6" fmla="*/ 57 w 78"/>
                  <a:gd name="T7" fmla="*/ 17 h 104"/>
                  <a:gd name="T8" fmla="*/ 75 w 78"/>
                  <a:gd name="T9" fmla="*/ 57 h 104"/>
                  <a:gd name="T10" fmla="*/ 70 w 78"/>
                  <a:gd name="T11" fmla="*/ 79 h 104"/>
                  <a:gd name="T12" fmla="*/ 76 w 78"/>
                  <a:gd name="T13" fmla="*/ 72 h 104"/>
                  <a:gd name="T14" fmla="*/ 73 w 78"/>
                  <a:gd name="T15" fmla="*/ 104 h 104"/>
                  <a:gd name="T16" fmla="*/ 62 w 78"/>
                  <a:gd name="T17" fmla="*/ 95 h 104"/>
                  <a:gd name="T18" fmla="*/ 33 w 78"/>
                  <a:gd name="T19" fmla="*/ 30 h 104"/>
                  <a:gd name="T20" fmla="*/ 57 w 78"/>
                  <a:gd name="T21" fmla="*/ 104 h 104"/>
                  <a:gd name="T22" fmla="*/ 19 w 78"/>
                  <a:gd name="T23" fmla="*/ 85 h 104"/>
                  <a:gd name="T24" fmla="*/ 23 w 78"/>
                  <a:gd name="T25" fmla="*/ 85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8" h="104">
                    <a:moveTo>
                      <a:pt x="23" y="85"/>
                    </a:moveTo>
                    <a:cubicBezTo>
                      <a:pt x="23" y="85"/>
                      <a:pt x="0" y="66"/>
                      <a:pt x="18" y="31"/>
                    </a:cubicBezTo>
                    <a:cubicBezTo>
                      <a:pt x="31" y="5"/>
                      <a:pt x="45" y="0"/>
                      <a:pt x="45" y="0"/>
                    </a:cubicBezTo>
                    <a:cubicBezTo>
                      <a:pt x="45" y="0"/>
                      <a:pt x="40" y="8"/>
                      <a:pt x="57" y="17"/>
                    </a:cubicBezTo>
                    <a:cubicBezTo>
                      <a:pt x="67" y="22"/>
                      <a:pt x="78" y="40"/>
                      <a:pt x="75" y="57"/>
                    </a:cubicBezTo>
                    <a:cubicBezTo>
                      <a:pt x="71" y="75"/>
                      <a:pt x="70" y="79"/>
                      <a:pt x="70" y="79"/>
                    </a:cubicBezTo>
                    <a:cubicBezTo>
                      <a:pt x="76" y="72"/>
                      <a:pt x="76" y="72"/>
                      <a:pt x="76" y="72"/>
                    </a:cubicBezTo>
                    <a:cubicBezTo>
                      <a:pt x="76" y="72"/>
                      <a:pt x="66" y="96"/>
                      <a:pt x="73" y="104"/>
                    </a:cubicBezTo>
                    <a:cubicBezTo>
                      <a:pt x="69" y="101"/>
                      <a:pt x="66" y="98"/>
                      <a:pt x="62" y="95"/>
                    </a:cubicBezTo>
                    <a:cubicBezTo>
                      <a:pt x="41" y="76"/>
                      <a:pt x="31" y="51"/>
                      <a:pt x="33" y="30"/>
                    </a:cubicBezTo>
                    <a:cubicBezTo>
                      <a:pt x="27" y="50"/>
                      <a:pt x="29" y="77"/>
                      <a:pt x="57" y="104"/>
                    </a:cubicBezTo>
                    <a:cubicBezTo>
                      <a:pt x="48" y="104"/>
                      <a:pt x="31" y="101"/>
                      <a:pt x="19" y="85"/>
                    </a:cubicBezTo>
                    <a:lnTo>
                      <a:pt x="23" y="85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0" name="Freeform 35"/>
              <p:cNvSpPr/>
              <p:nvPr/>
            </p:nvSpPr>
            <p:spPr bwMode="auto">
              <a:xfrm>
                <a:off x="13690" y="5831"/>
                <a:ext cx="1054" cy="1006"/>
              </a:xfrm>
              <a:custGeom>
                <a:avLst/>
                <a:gdLst>
                  <a:gd name="T0" fmla="*/ 9 w 93"/>
                  <a:gd name="T1" fmla="*/ 37 h 89"/>
                  <a:gd name="T2" fmla="*/ 52 w 93"/>
                  <a:gd name="T3" fmla="*/ 3 h 89"/>
                  <a:gd name="T4" fmla="*/ 93 w 93"/>
                  <a:gd name="T5" fmla="*/ 9 h 89"/>
                  <a:gd name="T6" fmla="*/ 85 w 93"/>
                  <a:gd name="T7" fmla="*/ 28 h 89"/>
                  <a:gd name="T8" fmla="*/ 60 w 93"/>
                  <a:gd name="T9" fmla="*/ 65 h 89"/>
                  <a:gd name="T10" fmla="*/ 40 w 93"/>
                  <a:gd name="T11" fmla="*/ 73 h 89"/>
                  <a:gd name="T12" fmla="*/ 49 w 93"/>
                  <a:gd name="T13" fmla="*/ 74 h 89"/>
                  <a:gd name="T14" fmla="*/ 21 w 93"/>
                  <a:gd name="T15" fmla="*/ 89 h 89"/>
                  <a:gd name="T16" fmla="*/ 22 w 93"/>
                  <a:gd name="T17" fmla="*/ 74 h 89"/>
                  <a:gd name="T18" fmla="*/ 60 w 93"/>
                  <a:gd name="T19" fmla="*/ 15 h 89"/>
                  <a:gd name="T20" fmla="*/ 12 w 93"/>
                  <a:gd name="T21" fmla="*/ 76 h 89"/>
                  <a:gd name="T22" fmla="*/ 7 w 93"/>
                  <a:gd name="T23" fmla="*/ 33 h 89"/>
                  <a:gd name="T24" fmla="*/ 9 w 93"/>
                  <a:gd name="T25" fmla="*/ 37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3" h="89">
                    <a:moveTo>
                      <a:pt x="9" y="37"/>
                    </a:moveTo>
                    <a:cubicBezTo>
                      <a:pt x="9" y="37"/>
                      <a:pt x="13" y="7"/>
                      <a:pt x="52" y="3"/>
                    </a:cubicBezTo>
                    <a:cubicBezTo>
                      <a:pt x="80" y="0"/>
                      <a:pt x="93" y="9"/>
                      <a:pt x="93" y="9"/>
                    </a:cubicBezTo>
                    <a:cubicBezTo>
                      <a:pt x="93" y="9"/>
                      <a:pt x="83" y="9"/>
                      <a:pt x="85" y="28"/>
                    </a:cubicBezTo>
                    <a:cubicBezTo>
                      <a:pt x="86" y="39"/>
                      <a:pt x="77" y="58"/>
                      <a:pt x="60" y="65"/>
                    </a:cubicBezTo>
                    <a:cubicBezTo>
                      <a:pt x="44" y="71"/>
                      <a:pt x="40" y="73"/>
                      <a:pt x="40" y="73"/>
                    </a:cubicBezTo>
                    <a:cubicBezTo>
                      <a:pt x="49" y="74"/>
                      <a:pt x="49" y="74"/>
                      <a:pt x="49" y="74"/>
                    </a:cubicBezTo>
                    <a:cubicBezTo>
                      <a:pt x="49" y="74"/>
                      <a:pt x="23" y="78"/>
                      <a:pt x="21" y="89"/>
                    </a:cubicBezTo>
                    <a:cubicBezTo>
                      <a:pt x="21" y="84"/>
                      <a:pt x="21" y="79"/>
                      <a:pt x="22" y="74"/>
                    </a:cubicBezTo>
                    <a:cubicBezTo>
                      <a:pt x="27" y="47"/>
                      <a:pt x="42" y="25"/>
                      <a:pt x="60" y="15"/>
                    </a:cubicBezTo>
                    <a:cubicBezTo>
                      <a:pt x="41" y="21"/>
                      <a:pt x="19" y="37"/>
                      <a:pt x="12" y="76"/>
                    </a:cubicBezTo>
                    <a:cubicBezTo>
                      <a:pt x="7" y="68"/>
                      <a:pt x="0" y="52"/>
                      <a:pt x="7" y="33"/>
                    </a:cubicBezTo>
                    <a:lnTo>
                      <a:pt x="9" y="37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1" name="Freeform 36"/>
              <p:cNvSpPr/>
              <p:nvPr/>
            </p:nvSpPr>
            <p:spPr bwMode="auto">
              <a:xfrm>
                <a:off x="13113" y="2879"/>
                <a:ext cx="892" cy="1144"/>
              </a:xfrm>
              <a:custGeom>
                <a:avLst/>
                <a:gdLst>
                  <a:gd name="T0" fmla="*/ 4 w 79"/>
                  <a:gd name="T1" fmla="*/ 55 h 101"/>
                  <a:gd name="T2" fmla="*/ 37 w 79"/>
                  <a:gd name="T3" fmla="*/ 10 h 101"/>
                  <a:gd name="T4" fmla="*/ 77 w 79"/>
                  <a:gd name="T5" fmla="*/ 5 h 101"/>
                  <a:gd name="T6" fmla="*/ 75 w 79"/>
                  <a:gd name="T7" fmla="*/ 25 h 101"/>
                  <a:gd name="T8" fmla="*/ 61 w 79"/>
                  <a:gd name="T9" fmla="*/ 67 h 101"/>
                  <a:gd name="T10" fmla="*/ 43 w 79"/>
                  <a:gd name="T11" fmla="*/ 81 h 101"/>
                  <a:gd name="T12" fmla="*/ 52 w 79"/>
                  <a:gd name="T13" fmla="*/ 80 h 101"/>
                  <a:gd name="T14" fmla="*/ 30 w 79"/>
                  <a:gd name="T15" fmla="*/ 101 h 101"/>
                  <a:gd name="T16" fmla="*/ 27 w 79"/>
                  <a:gd name="T17" fmla="*/ 87 h 101"/>
                  <a:gd name="T18" fmla="*/ 48 w 79"/>
                  <a:gd name="T19" fmla="*/ 20 h 101"/>
                  <a:gd name="T20" fmla="*/ 18 w 79"/>
                  <a:gd name="T21" fmla="*/ 91 h 101"/>
                  <a:gd name="T22" fmla="*/ 1 w 79"/>
                  <a:gd name="T23" fmla="*/ 51 h 101"/>
                  <a:gd name="T24" fmla="*/ 4 w 79"/>
                  <a:gd name="T25" fmla="*/ 55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9" h="100">
                    <a:moveTo>
                      <a:pt x="4" y="55"/>
                    </a:moveTo>
                    <a:cubicBezTo>
                      <a:pt x="4" y="55"/>
                      <a:pt x="0" y="25"/>
                      <a:pt x="37" y="10"/>
                    </a:cubicBezTo>
                    <a:cubicBezTo>
                      <a:pt x="63" y="0"/>
                      <a:pt x="77" y="5"/>
                      <a:pt x="77" y="5"/>
                    </a:cubicBezTo>
                    <a:cubicBezTo>
                      <a:pt x="77" y="5"/>
                      <a:pt x="67" y="7"/>
                      <a:pt x="75" y="25"/>
                    </a:cubicBezTo>
                    <a:cubicBezTo>
                      <a:pt x="79" y="35"/>
                      <a:pt x="76" y="57"/>
                      <a:pt x="61" y="67"/>
                    </a:cubicBezTo>
                    <a:cubicBezTo>
                      <a:pt x="47" y="78"/>
                      <a:pt x="43" y="81"/>
                      <a:pt x="43" y="81"/>
                    </a:cubicBezTo>
                    <a:cubicBezTo>
                      <a:pt x="52" y="80"/>
                      <a:pt x="52" y="80"/>
                      <a:pt x="52" y="80"/>
                    </a:cubicBezTo>
                    <a:cubicBezTo>
                      <a:pt x="52" y="80"/>
                      <a:pt x="29" y="91"/>
                      <a:pt x="30" y="101"/>
                    </a:cubicBezTo>
                    <a:cubicBezTo>
                      <a:pt x="28" y="97"/>
                      <a:pt x="28" y="92"/>
                      <a:pt x="27" y="87"/>
                    </a:cubicBezTo>
                    <a:cubicBezTo>
                      <a:pt x="24" y="59"/>
                      <a:pt x="33" y="34"/>
                      <a:pt x="48" y="20"/>
                    </a:cubicBezTo>
                    <a:cubicBezTo>
                      <a:pt x="30" y="31"/>
                      <a:pt x="14" y="52"/>
                      <a:pt x="18" y="91"/>
                    </a:cubicBezTo>
                    <a:cubicBezTo>
                      <a:pt x="11" y="85"/>
                      <a:pt x="0" y="71"/>
                      <a:pt x="1" y="51"/>
                    </a:cubicBezTo>
                    <a:lnTo>
                      <a:pt x="4" y="55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2" name="Freeform 37"/>
              <p:cNvSpPr/>
              <p:nvPr/>
            </p:nvSpPr>
            <p:spPr bwMode="auto">
              <a:xfrm>
                <a:off x="11301" y="1601"/>
                <a:ext cx="1254" cy="1640"/>
              </a:xfrm>
              <a:custGeom>
                <a:avLst/>
                <a:gdLst>
                  <a:gd name="T0" fmla="*/ 15 w 111"/>
                  <a:gd name="T1" fmla="*/ 90 h 145"/>
                  <a:gd name="T2" fmla="*/ 45 w 111"/>
                  <a:gd name="T3" fmla="*/ 21 h 145"/>
                  <a:gd name="T4" fmla="*/ 98 w 111"/>
                  <a:gd name="T5" fmla="*/ 2 h 145"/>
                  <a:gd name="T6" fmla="*/ 101 w 111"/>
                  <a:gd name="T7" fmla="*/ 31 h 145"/>
                  <a:gd name="T8" fmla="*/ 94 w 111"/>
                  <a:gd name="T9" fmla="*/ 91 h 145"/>
                  <a:gd name="T10" fmla="*/ 74 w 111"/>
                  <a:gd name="T11" fmla="*/ 114 h 145"/>
                  <a:gd name="T12" fmla="*/ 86 w 111"/>
                  <a:gd name="T13" fmla="*/ 110 h 145"/>
                  <a:gd name="T14" fmla="*/ 61 w 111"/>
                  <a:gd name="T15" fmla="*/ 145 h 145"/>
                  <a:gd name="T16" fmla="*/ 54 w 111"/>
                  <a:gd name="T17" fmla="*/ 126 h 145"/>
                  <a:gd name="T18" fmla="*/ 63 w 111"/>
                  <a:gd name="T19" fmla="*/ 30 h 145"/>
                  <a:gd name="T20" fmla="*/ 42 w 111"/>
                  <a:gd name="T21" fmla="*/ 134 h 145"/>
                  <a:gd name="T22" fmla="*/ 9 w 111"/>
                  <a:gd name="T23" fmla="*/ 86 h 145"/>
                  <a:gd name="T24" fmla="*/ 15 w 111"/>
                  <a:gd name="T25" fmla="*/ 9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0" h="145">
                    <a:moveTo>
                      <a:pt x="15" y="90"/>
                    </a:moveTo>
                    <a:cubicBezTo>
                      <a:pt x="15" y="90"/>
                      <a:pt x="0" y="50"/>
                      <a:pt x="45" y="21"/>
                    </a:cubicBezTo>
                    <a:cubicBezTo>
                      <a:pt x="78" y="0"/>
                      <a:pt x="98" y="2"/>
                      <a:pt x="98" y="2"/>
                    </a:cubicBezTo>
                    <a:cubicBezTo>
                      <a:pt x="98" y="2"/>
                      <a:pt x="86" y="9"/>
                      <a:pt x="101" y="31"/>
                    </a:cubicBezTo>
                    <a:cubicBezTo>
                      <a:pt x="109" y="43"/>
                      <a:pt x="111" y="72"/>
                      <a:pt x="94" y="91"/>
                    </a:cubicBezTo>
                    <a:cubicBezTo>
                      <a:pt x="78" y="109"/>
                      <a:pt x="74" y="114"/>
                      <a:pt x="74" y="114"/>
                    </a:cubicBezTo>
                    <a:cubicBezTo>
                      <a:pt x="86" y="110"/>
                      <a:pt x="86" y="110"/>
                      <a:pt x="86" y="110"/>
                    </a:cubicBezTo>
                    <a:cubicBezTo>
                      <a:pt x="86" y="110"/>
                      <a:pt x="58" y="131"/>
                      <a:pt x="61" y="145"/>
                    </a:cubicBezTo>
                    <a:cubicBezTo>
                      <a:pt x="59" y="139"/>
                      <a:pt x="56" y="133"/>
                      <a:pt x="54" y="126"/>
                    </a:cubicBezTo>
                    <a:cubicBezTo>
                      <a:pt x="42" y="90"/>
                      <a:pt x="47" y="53"/>
                      <a:pt x="63" y="30"/>
                    </a:cubicBezTo>
                    <a:cubicBezTo>
                      <a:pt x="43" y="50"/>
                      <a:pt x="27" y="84"/>
                      <a:pt x="42" y="134"/>
                    </a:cubicBezTo>
                    <a:cubicBezTo>
                      <a:pt x="32" y="128"/>
                      <a:pt x="14" y="113"/>
                      <a:pt x="9" y="86"/>
                    </a:cubicBezTo>
                    <a:lnTo>
                      <a:pt x="15" y="90"/>
                    </a:lnTo>
                    <a:close/>
                  </a:path>
                </a:pathLst>
              </a:custGeom>
              <a:solidFill>
                <a:srgbClr val="358FC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3" name="Freeform 33"/>
              <p:cNvSpPr/>
              <p:nvPr/>
            </p:nvSpPr>
            <p:spPr bwMode="auto">
              <a:xfrm>
                <a:off x="9171" y="2536"/>
                <a:ext cx="1262" cy="1048"/>
              </a:xfrm>
              <a:custGeom>
                <a:avLst/>
                <a:gdLst>
                  <a:gd name="T0" fmla="*/ 167 w 196"/>
                  <a:gd name="T1" fmla="*/ 142 h 163"/>
                  <a:gd name="T2" fmla="*/ 170 w 196"/>
                  <a:gd name="T3" fmla="*/ 48 h 163"/>
                  <a:gd name="T4" fmla="*/ 167 w 196"/>
                  <a:gd name="T5" fmla="*/ 57 h 163"/>
                  <a:gd name="T6" fmla="*/ 75 w 196"/>
                  <a:gd name="T7" fmla="*/ 3 h 163"/>
                  <a:gd name="T8" fmla="*/ 0 w 196"/>
                  <a:gd name="T9" fmla="*/ 26 h 163"/>
                  <a:gd name="T10" fmla="*/ 20 w 196"/>
                  <a:gd name="T11" fmla="*/ 60 h 163"/>
                  <a:gd name="T12" fmla="*/ 77 w 196"/>
                  <a:gd name="T13" fmla="*/ 124 h 163"/>
                  <a:gd name="T14" fmla="*/ 119 w 196"/>
                  <a:gd name="T15" fmla="*/ 134 h 163"/>
                  <a:gd name="T16" fmla="*/ 102 w 196"/>
                  <a:gd name="T17" fmla="*/ 139 h 163"/>
                  <a:gd name="T18" fmla="*/ 161 w 196"/>
                  <a:gd name="T19" fmla="*/ 163 h 163"/>
                  <a:gd name="T20" fmla="*/ 81 w 196"/>
                  <a:gd name="T21" fmla="*/ 35 h 163"/>
                  <a:gd name="T22" fmla="*/ 167 w 196"/>
                  <a:gd name="T23" fmla="*/ 142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6" h="163">
                    <a:moveTo>
                      <a:pt x="167" y="142"/>
                    </a:moveTo>
                    <a:cubicBezTo>
                      <a:pt x="167" y="142"/>
                      <a:pt x="196" y="98"/>
                      <a:pt x="170" y="48"/>
                    </a:cubicBezTo>
                    <a:cubicBezTo>
                      <a:pt x="167" y="57"/>
                      <a:pt x="167" y="57"/>
                      <a:pt x="167" y="57"/>
                    </a:cubicBezTo>
                    <a:cubicBezTo>
                      <a:pt x="167" y="57"/>
                      <a:pt x="152" y="0"/>
                      <a:pt x="75" y="3"/>
                    </a:cubicBezTo>
                    <a:cubicBezTo>
                      <a:pt x="21" y="6"/>
                      <a:pt x="0" y="26"/>
                      <a:pt x="0" y="26"/>
                    </a:cubicBezTo>
                    <a:cubicBezTo>
                      <a:pt x="0" y="26"/>
                      <a:pt x="19" y="23"/>
                      <a:pt x="20" y="60"/>
                    </a:cubicBezTo>
                    <a:cubicBezTo>
                      <a:pt x="21" y="81"/>
                      <a:pt x="43" y="116"/>
                      <a:pt x="77" y="124"/>
                    </a:cubicBezTo>
                    <a:cubicBezTo>
                      <a:pt x="111" y="131"/>
                      <a:pt x="119" y="134"/>
                      <a:pt x="119" y="134"/>
                    </a:cubicBezTo>
                    <a:cubicBezTo>
                      <a:pt x="102" y="139"/>
                      <a:pt x="102" y="139"/>
                      <a:pt x="102" y="139"/>
                    </a:cubicBezTo>
                    <a:cubicBezTo>
                      <a:pt x="102" y="139"/>
                      <a:pt x="159" y="140"/>
                      <a:pt x="161" y="163"/>
                    </a:cubicBezTo>
                    <a:cubicBezTo>
                      <a:pt x="161" y="163"/>
                      <a:pt x="157" y="56"/>
                      <a:pt x="81" y="35"/>
                    </a:cubicBezTo>
                    <a:cubicBezTo>
                      <a:pt x="81" y="35"/>
                      <a:pt x="153" y="45"/>
                      <a:pt x="167" y="142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4" name="TextBox 63"/>
              <p:cNvSpPr txBox="1"/>
              <p:nvPr/>
            </p:nvSpPr>
            <p:spPr>
              <a:xfrm>
                <a:off x="11784" y="8690"/>
                <a:ext cx="1797" cy="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zh-CN" sz="1600" b="1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35" name="Straight Connector 66"/>
              <p:cNvCxnSpPr/>
              <p:nvPr/>
            </p:nvCxnSpPr>
            <p:spPr>
              <a:xfrm>
                <a:off x="13327" y="9522"/>
                <a:ext cx="6464" cy="60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</a:schemeClr>
                </a:solidFill>
                <a:prstDash val="sysDot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70"/>
              <p:cNvCxnSpPr/>
              <p:nvPr/>
            </p:nvCxnSpPr>
            <p:spPr>
              <a:xfrm flipH="1" flipV="1">
                <a:off x="10608" y="5667"/>
                <a:ext cx="0" cy="1831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</a:schemeClr>
                </a:solidFill>
                <a:prstDash val="sysDot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4" name="Straight Connector 73"/>
            <p:cNvCxnSpPr/>
            <p:nvPr/>
          </p:nvCxnSpPr>
          <p:spPr>
            <a:xfrm flipV="1">
              <a:off x="15438" y="5317"/>
              <a:ext cx="6174" cy="11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8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 userDrawn="1"/>
        </p:nvGrpSpPr>
        <p:grpSpPr>
          <a:xfrm>
            <a:off x="1538239" y="198755"/>
            <a:ext cx="2504348" cy="505448"/>
            <a:chOff x="2422" y="193"/>
            <a:chExt cx="3944" cy="796"/>
          </a:xfrm>
        </p:grpSpPr>
        <p:grpSp>
          <p:nvGrpSpPr>
            <p:cNvPr id="38" name="组合 37"/>
            <p:cNvGrpSpPr/>
            <p:nvPr/>
          </p:nvGrpSpPr>
          <p:grpSpPr>
            <a:xfrm>
              <a:off x="2422" y="216"/>
              <a:ext cx="3944" cy="773"/>
              <a:chOff x="1372504" y="144568"/>
              <a:chExt cx="2504348" cy="491042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1372504" y="175048"/>
                <a:ext cx="1101090" cy="4605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rgbClr val="3563A8"/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环节三</a:t>
                </a:r>
                <a:endParaRPr lang="zh-CN" sz="2400" b="1">
                  <a:solidFill>
                    <a:srgbClr val="3563A8"/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2469692" y="144568"/>
                <a:ext cx="1407160" cy="4605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chemeClr val="bg1">
                        <a:lumMod val="50000"/>
                      </a:schemeClr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开放延伸</a:t>
                </a:r>
                <a:endParaRPr lang="zh-CN" sz="2400" b="1">
                  <a:solidFill>
                    <a:schemeClr val="bg1">
                      <a:lumMod val="50000"/>
                    </a:schemeClr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</p:grpSp>
        <p:cxnSp>
          <p:nvCxnSpPr>
            <p:cNvPr id="3" name="直接连接符 2"/>
            <p:cNvCxnSpPr/>
            <p:nvPr/>
          </p:nvCxnSpPr>
          <p:spPr>
            <a:xfrm flipH="1">
              <a:off x="4148" y="193"/>
              <a:ext cx="0" cy="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6879A-9CBE-4B28-AD8B-12F5DF23C6A9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grpSp>
        <p:nvGrpSpPr>
          <p:cNvPr id="9" name="组合 8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10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6" name="矩形 15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A92DD-C6AF-4BE5-B518-78EF51980AF8}" type="datetime1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  <p:grpSp>
        <p:nvGrpSpPr>
          <p:cNvPr id="9" name="组合 8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10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6" name="矩形 15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D006E-3573-49D4-BEA0-7B5B64C8EDFE}" type="datetime1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  <p:grpSp>
        <p:nvGrpSpPr>
          <p:cNvPr id="11" name="组合 10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12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7" name="矩形 16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25F6B-40D9-4ED2-9306-49B62633A4C2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  <p:grpSp>
        <p:nvGrpSpPr>
          <p:cNvPr id="14" name="组合 13"/>
          <p:cNvGrpSpPr/>
          <p:nvPr userDrawn="1"/>
        </p:nvGrpSpPr>
        <p:grpSpPr>
          <a:xfrm rot="619297">
            <a:off x="2853655" y="202547"/>
            <a:ext cx="6484691" cy="6452906"/>
            <a:chOff x="6940262" y="3251983"/>
            <a:chExt cx="971550" cy="966788"/>
          </a:xfrm>
        </p:grpSpPr>
        <p:sp>
          <p:nvSpPr>
            <p:cNvPr id="15" name="Freeform 5"/>
            <p:cNvSpPr/>
            <p:nvPr/>
          </p:nvSpPr>
          <p:spPr bwMode="auto">
            <a:xfrm>
              <a:off x="6959312" y="3251983"/>
              <a:ext cx="928688" cy="966788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6"/>
            <p:cNvSpPr/>
            <p:nvPr/>
          </p:nvSpPr>
          <p:spPr bwMode="auto">
            <a:xfrm>
              <a:off x="6956137" y="3256746"/>
              <a:ext cx="936625" cy="962025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7"/>
            <p:cNvSpPr/>
            <p:nvPr/>
          </p:nvSpPr>
          <p:spPr bwMode="auto">
            <a:xfrm>
              <a:off x="6956137" y="3259921"/>
              <a:ext cx="936625" cy="955675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8"/>
            <p:cNvSpPr/>
            <p:nvPr/>
          </p:nvSpPr>
          <p:spPr bwMode="auto">
            <a:xfrm>
              <a:off x="6951375" y="3259921"/>
              <a:ext cx="944563" cy="950913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9"/>
            <p:cNvSpPr/>
            <p:nvPr/>
          </p:nvSpPr>
          <p:spPr bwMode="auto">
            <a:xfrm>
              <a:off x="6948200" y="3263096"/>
              <a:ext cx="950913" cy="947738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0"/>
            <p:cNvSpPr/>
            <p:nvPr/>
          </p:nvSpPr>
          <p:spPr bwMode="auto">
            <a:xfrm>
              <a:off x="6948200" y="3263096"/>
              <a:ext cx="950913" cy="944563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1"/>
            <p:cNvSpPr/>
            <p:nvPr/>
          </p:nvSpPr>
          <p:spPr bwMode="auto">
            <a:xfrm>
              <a:off x="6945025" y="3267858"/>
              <a:ext cx="958850" cy="936625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2"/>
            <p:cNvSpPr/>
            <p:nvPr/>
          </p:nvSpPr>
          <p:spPr bwMode="auto">
            <a:xfrm>
              <a:off x="6945025" y="3271033"/>
              <a:ext cx="958850" cy="928688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3"/>
            <p:cNvSpPr/>
            <p:nvPr/>
          </p:nvSpPr>
          <p:spPr bwMode="auto">
            <a:xfrm>
              <a:off x="6940262" y="3271033"/>
              <a:ext cx="966788" cy="928688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4"/>
            <p:cNvSpPr/>
            <p:nvPr/>
          </p:nvSpPr>
          <p:spPr bwMode="auto">
            <a:xfrm>
              <a:off x="6940262" y="3271033"/>
              <a:ext cx="971550" cy="933450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 userDrawn="1"/>
        </p:nvGrpSpPr>
        <p:grpSpPr>
          <a:xfrm rot="619297">
            <a:off x="-2209912" y="-1844306"/>
            <a:ext cx="6484691" cy="6452906"/>
            <a:chOff x="6940262" y="3251983"/>
            <a:chExt cx="971550" cy="966788"/>
          </a:xfrm>
        </p:grpSpPr>
        <p:sp>
          <p:nvSpPr>
            <p:cNvPr id="37" name="Freeform 5"/>
            <p:cNvSpPr/>
            <p:nvPr/>
          </p:nvSpPr>
          <p:spPr bwMode="auto">
            <a:xfrm>
              <a:off x="6959312" y="3251983"/>
              <a:ext cx="928688" cy="966788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6"/>
            <p:cNvSpPr/>
            <p:nvPr/>
          </p:nvSpPr>
          <p:spPr bwMode="auto">
            <a:xfrm>
              <a:off x="6956137" y="3256746"/>
              <a:ext cx="936625" cy="962025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7"/>
            <p:cNvSpPr/>
            <p:nvPr/>
          </p:nvSpPr>
          <p:spPr bwMode="auto">
            <a:xfrm>
              <a:off x="6956137" y="3259921"/>
              <a:ext cx="936625" cy="955675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8"/>
            <p:cNvSpPr/>
            <p:nvPr/>
          </p:nvSpPr>
          <p:spPr bwMode="auto">
            <a:xfrm>
              <a:off x="6951375" y="3259921"/>
              <a:ext cx="944563" cy="950913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9"/>
            <p:cNvSpPr/>
            <p:nvPr/>
          </p:nvSpPr>
          <p:spPr bwMode="auto">
            <a:xfrm>
              <a:off x="6948200" y="3263096"/>
              <a:ext cx="950913" cy="947738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10"/>
            <p:cNvSpPr/>
            <p:nvPr/>
          </p:nvSpPr>
          <p:spPr bwMode="auto">
            <a:xfrm>
              <a:off x="6948200" y="3263096"/>
              <a:ext cx="950913" cy="944563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11"/>
            <p:cNvSpPr/>
            <p:nvPr/>
          </p:nvSpPr>
          <p:spPr bwMode="auto">
            <a:xfrm>
              <a:off x="6945025" y="3267858"/>
              <a:ext cx="958850" cy="936625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12"/>
            <p:cNvSpPr/>
            <p:nvPr/>
          </p:nvSpPr>
          <p:spPr bwMode="auto">
            <a:xfrm>
              <a:off x="6945025" y="3271033"/>
              <a:ext cx="958850" cy="928688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13"/>
            <p:cNvSpPr/>
            <p:nvPr/>
          </p:nvSpPr>
          <p:spPr bwMode="auto">
            <a:xfrm>
              <a:off x="6940262" y="3271033"/>
              <a:ext cx="966788" cy="928688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14"/>
            <p:cNvSpPr/>
            <p:nvPr/>
          </p:nvSpPr>
          <p:spPr bwMode="auto">
            <a:xfrm>
              <a:off x="6940262" y="3271033"/>
              <a:ext cx="971550" cy="933450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74" name="组合 73"/>
          <p:cNvGrpSpPr/>
          <p:nvPr userDrawn="1"/>
        </p:nvGrpSpPr>
        <p:grpSpPr>
          <a:xfrm>
            <a:off x="9720110" y="5206815"/>
            <a:ext cx="2490176" cy="2478236"/>
            <a:chOff x="5588764" y="391169"/>
            <a:chExt cx="2614564" cy="2602028"/>
          </a:xfrm>
        </p:grpSpPr>
        <p:sp>
          <p:nvSpPr>
            <p:cNvPr id="75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EFE52-2D3F-4BD5-AFD2-08925509856C}" type="datetime1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DC7CF-6A18-4EBB-9944-CC735FF06DA2}" type="datetime1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19CA9-6F5A-421B-95A9-7871EC999B68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8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 userDrawn="1"/>
        </p:nvGrpSpPr>
        <p:grpSpPr>
          <a:xfrm>
            <a:off x="1710959" y="166370"/>
            <a:ext cx="2504348" cy="506652"/>
            <a:chOff x="2422" y="193"/>
            <a:chExt cx="3944" cy="798"/>
          </a:xfrm>
        </p:grpSpPr>
        <p:grpSp>
          <p:nvGrpSpPr>
            <p:cNvPr id="38" name="组合 37"/>
            <p:cNvGrpSpPr/>
            <p:nvPr/>
          </p:nvGrpSpPr>
          <p:grpSpPr>
            <a:xfrm>
              <a:off x="2422" y="264"/>
              <a:ext cx="3944" cy="727"/>
              <a:chOff x="1372504" y="175048"/>
              <a:chExt cx="2504348" cy="461767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1372504" y="175048"/>
                <a:ext cx="1101090" cy="4605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rgbClr val="3563A8"/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环节一</a:t>
                </a:r>
                <a:endParaRPr lang="zh-CN" sz="2400" b="1">
                  <a:solidFill>
                    <a:srgbClr val="3563A8"/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2469692" y="176258"/>
                <a:ext cx="1407160" cy="4605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chemeClr val="bg1">
                        <a:lumMod val="50000"/>
                      </a:schemeClr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情景引入</a:t>
                </a:r>
                <a:endParaRPr lang="zh-CN" sz="2400" b="1">
                  <a:solidFill>
                    <a:schemeClr val="bg1">
                      <a:lumMod val="50000"/>
                    </a:schemeClr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</p:grpSp>
        <p:cxnSp>
          <p:nvCxnSpPr>
            <p:cNvPr id="16" name="直接连接符 15"/>
            <p:cNvCxnSpPr/>
            <p:nvPr/>
          </p:nvCxnSpPr>
          <p:spPr>
            <a:xfrm flipH="1">
              <a:off x="4148" y="193"/>
              <a:ext cx="0" cy="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矩形 1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27A39-82AA-4E11-A7C9-5F620A269A31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8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 userDrawn="1"/>
        </p:nvGrpSpPr>
        <p:grpSpPr>
          <a:xfrm>
            <a:off x="1721754" y="166370"/>
            <a:ext cx="2504348" cy="505448"/>
            <a:chOff x="2422" y="193"/>
            <a:chExt cx="3944" cy="796"/>
          </a:xfrm>
        </p:grpSpPr>
        <p:grpSp>
          <p:nvGrpSpPr>
            <p:cNvPr id="38" name="组合 37"/>
            <p:cNvGrpSpPr/>
            <p:nvPr/>
          </p:nvGrpSpPr>
          <p:grpSpPr>
            <a:xfrm>
              <a:off x="2422" y="216"/>
              <a:ext cx="3944" cy="773"/>
              <a:chOff x="1372504" y="144568"/>
              <a:chExt cx="2504348" cy="491042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1372504" y="175048"/>
                <a:ext cx="1101090" cy="4605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rgbClr val="3563A8"/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环节二</a:t>
                </a:r>
                <a:endParaRPr lang="zh-CN" sz="2400" b="1">
                  <a:solidFill>
                    <a:srgbClr val="3563A8"/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2469692" y="144568"/>
                <a:ext cx="1407160" cy="4605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chemeClr val="bg1">
                        <a:lumMod val="50000"/>
                      </a:schemeClr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新知探究</a:t>
                </a:r>
                <a:endParaRPr lang="zh-CN" sz="2400" b="1">
                  <a:solidFill>
                    <a:schemeClr val="bg1">
                      <a:lumMod val="50000"/>
                    </a:schemeClr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</p:grpSp>
        <p:cxnSp>
          <p:nvCxnSpPr>
            <p:cNvPr id="3" name="直接连接符 2"/>
            <p:cNvCxnSpPr/>
            <p:nvPr/>
          </p:nvCxnSpPr>
          <p:spPr>
            <a:xfrm flipH="1">
              <a:off x="4148" y="193"/>
              <a:ext cx="0" cy="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8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 userDrawn="1"/>
        </p:nvGrpSpPr>
        <p:grpSpPr>
          <a:xfrm>
            <a:off x="1538239" y="198755"/>
            <a:ext cx="2504348" cy="507127"/>
            <a:chOff x="2422" y="193"/>
            <a:chExt cx="3944" cy="799"/>
          </a:xfrm>
        </p:grpSpPr>
        <p:grpSp>
          <p:nvGrpSpPr>
            <p:cNvPr id="38" name="组合 37"/>
            <p:cNvGrpSpPr/>
            <p:nvPr/>
          </p:nvGrpSpPr>
          <p:grpSpPr>
            <a:xfrm>
              <a:off x="2422" y="264"/>
              <a:ext cx="3944" cy="728"/>
              <a:chOff x="1372504" y="175048"/>
              <a:chExt cx="2504348" cy="462242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1372504" y="175048"/>
                <a:ext cx="1101090" cy="4605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rgbClr val="3563A8"/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环节三</a:t>
                </a:r>
                <a:endParaRPr lang="zh-CN" sz="2400" b="1">
                  <a:solidFill>
                    <a:srgbClr val="3563A8"/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2469692" y="176728"/>
                <a:ext cx="1407160" cy="4605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chemeClr val="bg1">
                        <a:lumMod val="50000"/>
                      </a:schemeClr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开放延伸</a:t>
                </a:r>
                <a:endParaRPr lang="zh-CN" sz="2400" b="1">
                  <a:solidFill>
                    <a:schemeClr val="bg1">
                      <a:lumMod val="50000"/>
                    </a:schemeClr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</p:grpSp>
        <p:cxnSp>
          <p:nvCxnSpPr>
            <p:cNvPr id="3" name="直接连接符 2"/>
            <p:cNvCxnSpPr/>
            <p:nvPr/>
          </p:nvCxnSpPr>
          <p:spPr>
            <a:xfrm flipH="1">
              <a:off x="4148" y="193"/>
              <a:ext cx="0" cy="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3"/>
          <p:cNvGrpSpPr/>
          <p:nvPr userDrawn="1"/>
        </p:nvGrpSpPr>
        <p:grpSpPr>
          <a:xfrm>
            <a:off x="941705" y="996315"/>
            <a:ext cx="10599420" cy="5669915"/>
            <a:chOff x="4920" y="1480"/>
            <a:chExt cx="16692" cy="8929"/>
          </a:xfrm>
        </p:grpSpPr>
        <p:cxnSp>
          <p:nvCxnSpPr>
            <p:cNvPr id="68" name="Straight Connector 67"/>
            <p:cNvCxnSpPr/>
            <p:nvPr/>
          </p:nvCxnSpPr>
          <p:spPr>
            <a:xfrm flipH="1">
              <a:off x="4920" y="7502"/>
              <a:ext cx="5688" cy="3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" name="组合 4"/>
            <p:cNvGrpSpPr/>
            <p:nvPr/>
          </p:nvGrpSpPr>
          <p:grpSpPr>
            <a:xfrm>
              <a:off x="8764" y="1480"/>
              <a:ext cx="11027" cy="8929"/>
              <a:chOff x="8764" y="1480"/>
              <a:chExt cx="11027" cy="8929"/>
            </a:xfrm>
          </p:grpSpPr>
          <p:sp>
            <p:nvSpPr>
              <p:cNvPr id="6" name="Freeform 33"/>
              <p:cNvSpPr/>
              <p:nvPr/>
            </p:nvSpPr>
            <p:spPr bwMode="auto">
              <a:xfrm rot="20192702" flipH="1">
                <a:off x="12789" y="1480"/>
                <a:ext cx="1442" cy="1197"/>
              </a:xfrm>
              <a:custGeom>
                <a:avLst/>
                <a:gdLst>
                  <a:gd name="T0" fmla="*/ 167 w 196"/>
                  <a:gd name="T1" fmla="*/ 142 h 163"/>
                  <a:gd name="T2" fmla="*/ 170 w 196"/>
                  <a:gd name="T3" fmla="*/ 48 h 163"/>
                  <a:gd name="T4" fmla="*/ 167 w 196"/>
                  <a:gd name="T5" fmla="*/ 57 h 163"/>
                  <a:gd name="T6" fmla="*/ 75 w 196"/>
                  <a:gd name="T7" fmla="*/ 3 h 163"/>
                  <a:gd name="T8" fmla="*/ 0 w 196"/>
                  <a:gd name="T9" fmla="*/ 26 h 163"/>
                  <a:gd name="T10" fmla="*/ 20 w 196"/>
                  <a:gd name="T11" fmla="*/ 60 h 163"/>
                  <a:gd name="T12" fmla="*/ 77 w 196"/>
                  <a:gd name="T13" fmla="*/ 124 h 163"/>
                  <a:gd name="T14" fmla="*/ 119 w 196"/>
                  <a:gd name="T15" fmla="*/ 134 h 163"/>
                  <a:gd name="T16" fmla="*/ 102 w 196"/>
                  <a:gd name="T17" fmla="*/ 139 h 163"/>
                  <a:gd name="T18" fmla="*/ 161 w 196"/>
                  <a:gd name="T19" fmla="*/ 163 h 163"/>
                  <a:gd name="T20" fmla="*/ 81 w 196"/>
                  <a:gd name="T21" fmla="*/ 35 h 163"/>
                  <a:gd name="T22" fmla="*/ 167 w 196"/>
                  <a:gd name="T23" fmla="*/ 142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6" h="163">
                    <a:moveTo>
                      <a:pt x="167" y="142"/>
                    </a:moveTo>
                    <a:cubicBezTo>
                      <a:pt x="167" y="142"/>
                      <a:pt x="196" y="98"/>
                      <a:pt x="170" y="48"/>
                    </a:cubicBezTo>
                    <a:cubicBezTo>
                      <a:pt x="167" y="57"/>
                      <a:pt x="167" y="57"/>
                      <a:pt x="167" y="57"/>
                    </a:cubicBezTo>
                    <a:cubicBezTo>
                      <a:pt x="167" y="57"/>
                      <a:pt x="152" y="0"/>
                      <a:pt x="75" y="3"/>
                    </a:cubicBezTo>
                    <a:cubicBezTo>
                      <a:pt x="21" y="6"/>
                      <a:pt x="0" y="26"/>
                      <a:pt x="0" y="26"/>
                    </a:cubicBezTo>
                    <a:cubicBezTo>
                      <a:pt x="0" y="26"/>
                      <a:pt x="19" y="23"/>
                      <a:pt x="20" y="60"/>
                    </a:cubicBezTo>
                    <a:cubicBezTo>
                      <a:pt x="21" y="81"/>
                      <a:pt x="43" y="116"/>
                      <a:pt x="77" y="124"/>
                    </a:cubicBezTo>
                    <a:cubicBezTo>
                      <a:pt x="111" y="131"/>
                      <a:pt x="119" y="134"/>
                      <a:pt x="119" y="134"/>
                    </a:cubicBezTo>
                    <a:cubicBezTo>
                      <a:pt x="102" y="139"/>
                      <a:pt x="102" y="139"/>
                      <a:pt x="102" y="139"/>
                    </a:cubicBezTo>
                    <a:cubicBezTo>
                      <a:pt x="102" y="139"/>
                      <a:pt x="159" y="140"/>
                      <a:pt x="161" y="163"/>
                    </a:cubicBezTo>
                    <a:cubicBezTo>
                      <a:pt x="161" y="163"/>
                      <a:pt x="157" y="56"/>
                      <a:pt x="81" y="35"/>
                    </a:cubicBezTo>
                    <a:cubicBezTo>
                      <a:pt x="81" y="35"/>
                      <a:pt x="153" y="45"/>
                      <a:pt x="167" y="142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15" name="Freeform 36"/>
              <p:cNvSpPr/>
              <p:nvPr/>
            </p:nvSpPr>
            <p:spPr bwMode="auto">
              <a:xfrm rot="1695130">
                <a:off x="15270" y="2804"/>
                <a:ext cx="682" cy="875"/>
              </a:xfrm>
              <a:custGeom>
                <a:avLst/>
                <a:gdLst>
                  <a:gd name="T0" fmla="*/ 4 w 79"/>
                  <a:gd name="T1" fmla="*/ 55 h 101"/>
                  <a:gd name="T2" fmla="*/ 37 w 79"/>
                  <a:gd name="T3" fmla="*/ 10 h 101"/>
                  <a:gd name="T4" fmla="*/ 77 w 79"/>
                  <a:gd name="T5" fmla="*/ 5 h 101"/>
                  <a:gd name="T6" fmla="*/ 75 w 79"/>
                  <a:gd name="T7" fmla="*/ 25 h 101"/>
                  <a:gd name="T8" fmla="*/ 61 w 79"/>
                  <a:gd name="T9" fmla="*/ 67 h 101"/>
                  <a:gd name="T10" fmla="*/ 43 w 79"/>
                  <a:gd name="T11" fmla="*/ 81 h 101"/>
                  <a:gd name="T12" fmla="*/ 52 w 79"/>
                  <a:gd name="T13" fmla="*/ 80 h 101"/>
                  <a:gd name="T14" fmla="*/ 30 w 79"/>
                  <a:gd name="T15" fmla="*/ 101 h 101"/>
                  <a:gd name="T16" fmla="*/ 27 w 79"/>
                  <a:gd name="T17" fmla="*/ 87 h 101"/>
                  <a:gd name="T18" fmla="*/ 48 w 79"/>
                  <a:gd name="T19" fmla="*/ 20 h 101"/>
                  <a:gd name="T20" fmla="*/ 18 w 79"/>
                  <a:gd name="T21" fmla="*/ 91 h 101"/>
                  <a:gd name="T22" fmla="*/ 1 w 79"/>
                  <a:gd name="T23" fmla="*/ 51 h 101"/>
                  <a:gd name="T24" fmla="*/ 4 w 79"/>
                  <a:gd name="T25" fmla="*/ 55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9" h="100">
                    <a:moveTo>
                      <a:pt x="4" y="55"/>
                    </a:moveTo>
                    <a:cubicBezTo>
                      <a:pt x="4" y="55"/>
                      <a:pt x="0" y="25"/>
                      <a:pt x="37" y="10"/>
                    </a:cubicBezTo>
                    <a:cubicBezTo>
                      <a:pt x="63" y="0"/>
                      <a:pt x="77" y="5"/>
                      <a:pt x="77" y="5"/>
                    </a:cubicBezTo>
                    <a:cubicBezTo>
                      <a:pt x="77" y="5"/>
                      <a:pt x="67" y="7"/>
                      <a:pt x="75" y="25"/>
                    </a:cubicBezTo>
                    <a:cubicBezTo>
                      <a:pt x="79" y="35"/>
                      <a:pt x="76" y="57"/>
                      <a:pt x="61" y="67"/>
                    </a:cubicBezTo>
                    <a:cubicBezTo>
                      <a:pt x="47" y="78"/>
                      <a:pt x="43" y="81"/>
                      <a:pt x="43" y="81"/>
                    </a:cubicBezTo>
                    <a:cubicBezTo>
                      <a:pt x="52" y="80"/>
                      <a:pt x="52" y="80"/>
                      <a:pt x="52" y="80"/>
                    </a:cubicBezTo>
                    <a:cubicBezTo>
                      <a:pt x="52" y="80"/>
                      <a:pt x="29" y="91"/>
                      <a:pt x="30" y="101"/>
                    </a:cubicBezTo>
                    <a:cubicBezTo>
                      <a:pt x="28" y="97"/>
                      <a:pt x="28" y="92"/>
                      <a:pt x="27" y="87"/>
                    </a:cubicBezTo>
                    <a:cubicBezTo>
                      <a:pt x="24" y="59"/>
                      <a:pt x="33" y="34"/>
                      <a:pt x="48" y="20"/>
                    </a:cubicBezTo>
                    <a:cubicBezTo>
                      <a:pt x="30" y="31"/>
                      <a:pt x="14" y="52"/>
                      <a:pt x="18" y="91"/>
                    </a:cubicBezTo>
                    <a:cubicBezTo>
                      <a:pt x="11" y="85"/>
                      <a:pt x="0" y="71"/>
                      <a:pt x="1" y="51"/>
                    </a:cubicBezTo>
                    <a:lnTo>
                      <a:pt x="4" y="55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16" name="Freeform 30"/>
              <p:cNvSpPr/>
              <p:nvPr/>
            </p:nvSpPr>
            <p:spPr bwMode="auto">
              <a:xfrm rot="19798984">
                <a:off x="12958" y="1824"/>
                <a:ext cx="2492" cy="1873"/>
              </a:xfrm>
              <a:custGeom>
                <a:avLst/>
                <a:gdLst>
                  <a:gd name="T0" fmla="*/ 9 w 246"/>
                  <a:gd name="T1" fmla="*/ 121 h 185"/>
                  <a:gd name="T2" fmla="*/ 73 w 246"/>
                  <a:gd name="T3" fmla="*/ 31 h 185"/>
                  <a:gd name="T4" fmla="*/ 69 w 246"/>
                  <a:gd name="T5" fmla="*/ 42 h 185"/>
                  <a:gd name="T6" fmla="*/ 192 w 246"/>
                  <a:gd name="T7" fmla="*/ 58 h 185"/>
                  <a:gd name="T8" fmla="*/ 246 w 246"/>
                  <a:gd name="T9" fmla="*/ 133 h 185"/>
                  <a:gd name="T10" fmla="*/ 203 w 246"/>
                  <a:gd name="T11" fmla="*/ 150 h 185"/>
                  <a:gd name="T12" fmla="*/ 105 w 246"/>
                  <a:gd name="T13" fmla="*/ 168 h 185"/>
                  <a:gd name="T14" fmla="*/ 59 w 246"/>
                  <a:gd name="T15" fmla="*/ 147 h 185"/>
                  <a:gd name="T16" fmla="*/ 71 w 246"/>
                  <a:gd name="T17" fmla="*/ 164 h 185"/>
                  <a:gd name="T18" fmla="*/ 0 w 246"/>
                  <a:gd name="T19" fmla="*/ 145 h 185"/>
                  <a:gd name="T20" fmla="*/ 165 w 246"/>
                  <a:gd name="T21" fmla="*/ 83 h 185"/>
                  <a:gd name="T22" fmla="*/ 9 w 246"/>
                  <a:gd name="T23" fmla="*/ 121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6" h="185">
                    <a:moveTo>
                      <a:pt x="9" y="121"/>
                    </a:moveTo>
                    <a:cubicBezTo>
                      <a:pt x="9" y="121"/>
                      <a:pt x="14" y="59"/>
                      <a:pt x="73" y="31"/>
                    </a:cubicBezTo>
                    <a:cubicBezTo>
                      <a:pt x="69" y="42"/>
                      <a:pt x="69" y="42"/>
                      <a:pt x="69" y="42"/>
                    </a:cubicBezTo>
                    <a:cubicBezTo>
                      <a:pt x="69" y="42"/>
                      <a:pt x="124" y="0"/>
                      <a:pt x="192" y="58"/>
                    </a:cubicBezTo>
                    <a:cubicBezTo>
                      <a:pt x="241" y="99"/>
                      <a:pt x="246" y="133"/>
                      <a:pt x="246" y="133"/>
                    </a:cubicBezTo>
                    <a:cubicBezTo>
                      <a:pt x="246" y="133"/>
                      <a:pt x="230" y="116"/>
                      <a:pt x="203" y="150"/>
                    </a:cubicBezTo>
                    <a:cubicBezTo>
                      <a:pt x="187" y="169"/>
                      <a:pt x="142" y="185"/>
                      <a:pt x="105" y="168"/>
                    </a:cubicBezTo>
                    <a:cubicBezTo>
                      <a:pt x="68" y="151"/>
                      <a:pt x="59" y="147"/>
                      <a:pt x="59" y="147"/>
                    </a:cubicBezTo>
                    <a:cubicBezTo>
                      <a:pt x="71" y="164"/>
                      <a:pt x="71" y="164"/>
                      <a:pt x="71" y="164"/>
                    </a:cubicBezTo>
                    <a:cubicBezTo>
                      <a:pt x="71" y="164"/>
                      <a:pt x="17" y="124"/>
                      <a:pt x="0" y="145"/>
                    </a:cubicBezTo>
                    <a:cubicBezTo>
                      <a:pt x="0" y="145"/>
                      <a:pt x="79" y="49"/>
                      <a:pt x="165" y="83"/>
                    </a:cubicBezTo>
                    <a:cubicBezTo>
                      <a:pt x="165" y="83"/>
                      <a:pt x="91" y="41"/>
                      <a:pt x="9" y="121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17" name="Freeform 36"/>
              <p:cNvSpPr/>
              <p:nvPr/>
            </p:nvSpPr>
            <p:spPr bwMode="auto">
              <a:xfrm rot="20742510">
                <a:off x="12353" y="2799"/>
                <a:ext cx="682" cy="875"/>
              </a:xfrm>
              <a:custGeom>
                <a:avLst/>
                <a:gdLst>
                  <a:gd name="T0" fmla="*/ 4 w 79"/>
                  <a:gd name="T1" fmla="*/ 55 h 101"/>
                  <a:gd name="T2" fmla="*/ 37 w 79"/>
                  <a:gd name="T3" fmla="*/ 10 h 101"/>
                  <a:gd name="T4" fmla="*/ 77 w 79"/>
                  <a:gd name="T5" fmla="*/ 5 h 101"/>
                  <a:gd name="T6" fmla="*/ 75 w 79"/>
                  <a:gd name="T7" fmla="*/ 25 h 101"/>
                  <a:gd name="T8" fmla="*/ 61 w 79"/>
                  <a:gd name="T9" fmla="*/ 67 h 101"/>
                  <a:gd name="T10" fmla="*/ 43 w 79"/>
                  <a:gd name="T11" fmla="*/ 81 h 101"/>
                  <a:gd name="T12" fmla="*/ 52 w 79"/>
                  <a:gd name="T13" fmla="*/ 80 h 101"/>
                  <a:gd name="T14" fmla="*/ 30 w 79"/>
                  <a:gd name="T15" fmla="*/ 101 h 101"/>
                  <a:gd name="T16" fmla="*/ 27 w 79"/>
                  <a:gd name="T17" fmla="*/ 87 h 101"/>
                  <a:gd name="T18" fmla="*/ 48 w 79"/>
                  <a:gd name="T19" fmla="*/ 20 h 101"/>
                  <a:gd name="T20" fmla="*/ 18 w 79"/>
                  <a:gd name="T21" fmla="*/ 91 h 101"/>
                  <a:gd name="T22" fmla="*/ 1 w 79"/>
                  <a:gd name="T23" fmla="*/ 51 h 101"/>
                  <a:gd name="T24" fmla="*/ 4 w 79"/>
                  <a:gd name="T25" fmla="*/ 55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9" h="100">
                    <a:moveTo>
                      <a:pt x="4" y="55"/>
                    </a:moveTo>
                    <a:cubicBezTo>
                      <a:pt x="4" y="55"/>
                      <a:pt x="0" y="25"/>
                      <a:pt x="37" y="10"/>
                    </a:cubicBezTo>
                    <a:cubicBezTo>
                      <a:pt x="63" y="0"/>
                      <a:pt x="77" y="5"/>
                      <a:pt x="77" y="5"/>
                    </a:cubicBezTo>
                    <a:cubicBezTo>
                      <a:pt x="77" y="5"/>
                      <a:pt x="67" y="7"/>
                      <a:pt x="75" y="25"/>
                    </a:cubicBezTo>
                    <a:cubicBezTo>
                      <a:pt x="79" y="35"/>
                      <a:pt x="76" y="57"/>
                      <a:pt x="61" y="67"/>
                    </a:cubicBezTo>
                    <a:cubicBezTo>
                      <a:pt x="47" y="78"/>
                      <a:pt x="43" y="81"/>
                      <a:pt x="43" y="81"/>
                    </a:cubicBezTo>
                    <a:cubicBezTo>
                      <a:pt x="52" y="80"/>
                      <a:pt x="52" y="80"/>
                      <a:pt x="52" y="80"/>
                    </a:cubicBezTo>
                    <a:cubicBezTo>
                      <a:pt x="52" y="80"/>
                      <a:pt x="29" y="91"/>
                      <a:pt x="30" y="101"/>
                    </a:cubicBezTo>
                    <a:cubicBezTo>
                      <a:pt x="28" y="97"/>
                      <a:pt x="28" y="92"/>
                      <a:pt x="27" y="87"/>
                    </a:cubicBezTo>
                    <a:cubicBezTo>
                      <a:pt x="24" y="59"/>
                      <a:pt x="33" y="34"/>
                      <a:pt x="48" y="20"/>
                    </a:cubicBezTo>
                    <a:cubicBezTo>
                      <a:pt x="30" y="31"/>
                      <a:pt x="14" y="52"/>
                      <a:pt x="18" y="91"/>
                    </a:cubicBezTo>
                    <a:cubicBezTo>
                      <a:pt x="11" y="85"/>
                      <a:pt x="0" y="71"/>
                      <a:pt x="1" y="51"/>
                    </a:cubicBezTo>
                    <a:lnTo>
                      <a:pt x="4" y="55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18" name="Freeform 30"/>
              <p:cNvSpPr/>
              <p:nvPr/>
            </p:nvSpPr>
            <p:spPr bwMode="auto">
              <a:xfrm rot="1801016" flipH="1">
                <a:off x="11763" y="5525"/>
                <a:ext cx="1621" cy="1219"/>
              </a:xfrm>
              <a:custGeom>
                <a:avLst/>
                <a:gdLst>
                  <a:gd name="T0" fmla="*/ 9 w 246"/>
                  <a:gd name="T1" fmla="*/ 121 h 185"/>
                  <a:gd name="T2" fmla="*/ 73 w 246"/>
                  <a:gd name="T3" fmla="*/ 31 h 185"/>
                  <a:gd name="T4" fmla="*/ 69 w 246"/>
                  <a:gd name="T5" fmla="*/ 42 h 185"/>
                  <a:gd name="T6" fmla="*/ 192 w 246"/>
                  <a:gd name="T7" fmla="*/ 58 h 185"/>
                  <a:gd name="T8" fmla="*/ 246 w 246"/>
                  <a:gd name="T9" fmla="*/ 133 h 185"/>
                  <a:gd name="T10" fmla="*/ 203 w 246"/>
                  <a:gd name="T11" fmla="*/ 150 h 185"/>
                  <a:gd name="T12" fmla="*/ 105 w 246"/>
                  <a:gd name="T13" fmla="*/ 168 h 185"/>
                  <a:gd name="T14" fmla="*/ 59 w 246"/>
                  <a:gd name="T15" fmla="*/ 147 h 185"/>
                  <a:gd name="T16" fmla="*/ 71 w 246"/>
                  <a:gd name="T17" fmla="*/ 164 h 185"/>
                  <a:gd name="T18" fmla="*/ 0 w 246"/>
                  <a:gd name="T19" fmla="*/ 145 h 185"/>
                  <a:gd name="T20" fmla="*/ 165 w 246"/>
                  <a:gd name="T21" fmla="*/ 83 h 185"/>
                  <a:gd name="T22" fmla="*/ 9 w 246"/>
                  <a:gd name="T23" fmla="*/ 121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6" h="185">
                    <a:moveTo>
                      <a:pt x="9" y="121"/>
                    </a:moveTo>
                    <a:cubicBezTo>
                      <a:pt x="9" y="121"/>
                      <a:pt x="14" y="59"/>
                      <a:pt x="73" y="31"/>
                    </a:cubicBezTo>
                    <a:cubicBezTo>
                      <a:pt x="69" y="42"/>
                      <a:pt x="69" y="42"/>
                      <a:pt x="69" y="42"/>
                    </a:cubicBezTo>
                    <a:cubicBezTo>
                      <a:pt x="69" y="42"/>
                      <a:pt x="124" y="0"/>
                      <a:pt x="192" y="58"/>
                    </a:cubicBezTo>
                    <a:cubicBezTo>
                      <a:pt x="241" y="99"/>
                      <a:pt x="246" y="133"/>
                      <a:pt x="246" y="133"/>
                    </a:cubicBezTo>
                    <a:cubicBezTo>
                      <a:pt x="246" y="133"/>
                      <a:pt x="230" y="116"/>
                      <a:pt x="203" y="150"/>
                    </a:cubicBezTo>
                    <a:cubicBezTo>
                      <a:pt x="187" y="169"/>
                      <a:pt x="142" y="185"/>
                      <a:pt x="105" y="168"/>
                    </a:cubicBezTo>
                    <a:cubicBezTo>
                      <a:pt x="68" y="151"/>
                      <a:pt x="59" y="147"/>
                      <a:pt x="59" y="147"/>
                    </a:cubicBezTo>
                    <a:cubicBezTo>
                      <a:pt x="71" y="164"/>
                      <a:pt x="71" y="164"/>
                      <a:pt x="71" y="164"/>
                    </a:cubicBezTo>
                    <a:cubicBezTo>
                      <a:pt x="71" y="164"/>
                      <a:pt x="17" y="124"/>
                      <a:pt x="0" y="145"/>
                    </a:cubicBezTo>
                    <a:cubicBezTo>
                      <a:pt x="0" y="145"/>
                      <a:pt x="79" y="49"/>
                      <a:pt x="165" y="83"/>
                    </a:cubicBezTo>
                    <a:cubicBezTo>
                      <a:pt x="165" y="83"/>
                      <a:pt x="91" y="41"/>
                      <a:pt x="9" y="121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19" name="Freeform 29"/>
              <p:cNvSpPr/>
              <p:nvPr/>
            </p:nvSpPr>
            <p:spPr bwMode="auto">
              <a:xfrm>
                <a:off x="13170" y="4272"/>
                <a:ext cx="2556" cy="1740"/>
              </a:xfrm>
              <a:custGeom>
                <a:avLst/>
                <a:gdLst>
                  <a:gd name="T0" fmla="*/ 129 w 226"/>
                  <a:gd name="T1" fmla="*/ 12 h 154"/>
                  <a:gd name="T2" fmla="*/ 7 w 226"/>
                  <a:gd name="T3" fmla="*/ 154 h 154"/>
                  <a:gd name="T4" fmla="*/ 0 w 226"/>
                  <a:gd name="T5" fmla="*/ 142 h 154"/>
                  <a:gd name="T6" fmla="*/ 120 w 226"/>
                  <a:gd name="T7" fmla="*/ 8 h 154"/>
                  <a:gd name="T8" fmla="*/ 226 w 226"/>
                  <a:gd name="T9" fmla="*/ 19 h 154"/>
                  <a:gd name="T10" fmla="*/ 129 w 226"/>
                  <a:gd name="T11" fmla="*/ 1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154">
                    <a:moveTo>
                      <a:pt x="129" y="12"/>
                    </a:moveTo>
                    <a:cubicBezTo>
                      <a:pt x="55" y="28"/>
                      <a:pt x="4" y="90"/>
                      <a:pt x="7" y="154"/>
                    </a:cubicBezTo>
                    <a:cubicBezTo>
                      <a:pt x="4" y="151"/>
                      <a:pt x="3" y="145"/>
                      <a:pt x="0" y="142"/>
                    </a:cubicBezTo>
                    <a:cubicBezTo>
                      <a:pt x="0" y="80"/>
                      <a:pt x="48" y="24"/>
                      <a:pt x="120" y="8"/>
                    </a:cubicBezTo>
                    <a:cubicBezTo>
                      <a:pt x="157" y="0"/>
                      <a:pt x="195" y="5"/>
                      <a:pt x="226" y="19"/>
                    </a:cubicBezTo>
                    <a:cubicBezTo>
                      <a:pt x="197" y="8"/>
                      <a:pt x="163" y="5"/>
                      <a:pt x="129" y="12"/>
                    </a:cubicBezTo>
                    <a:close/>
                  </a:path>
                </a:pathLst>
              </a:custGeom>
              <a:solidFill>
                <a:srgbClr val="59595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0" name="Freeform 31"/>
              <p:cNvSpPr/>
              <p:nvPr/>
            </p:nvSpPr>
            <p:spPr bwMode="auto">
              <a:xfrm>
                <a:off x="11854" y="2631"/>
                <a:ext cx="238" cy="916"/>
              </a:xfrm>
              <a:custGeom>
                <a:avLst/>
                <a:gdLst>
                  <a:gd name="T0" fmla="*/ 12 w 21"/>
                  <a:gd name="T1" fmla="*/ 80 h 81"/>
                  <a:gd name="T2" fmla="*/ 3 w 21"/>
                  <a:gd name="T3" fmla="*/ 81 h 81"/>
                  <a:gd name="T4" fmla="*/ 3 w 21"/>
                  <a:gd name="T5" fmla="*/ 32 h 81"/>
                  <a:gd name="T6" fmla="*/ 5 w 21"/>
                  <a:gd name="T7" fmla="*/ 0 h 81"/>
                  <a:gd name="T8" fmla="*/ 14 w 21"/>
                  <a:gd name="T9" fmla="*/ 28 h 81"/>
                  <a:gd name="T10" fmla="*/ 12 w 21"/>
                  <a:gd name="T11" fmla="*/ 8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81">
                    <a:moveTo>
                      <a:pt x="12" y="80"/>
                    </a:moveTo>
                    <a:cubicBezTo>
                      <a:pt x="9" y="81"/>
                      <a:pt x="6" y="81"/>
                      <a:pt x="3" y="81"/>
                    </a:cubicBezTo>
                    <a:cubicBezTo>
                      <a:pt x="3" y="55"/>
                      <a:pt x="3" y="36"/>
                      <a:pt x="3" y="32"/>
                    </a:cubicBezTo>
                    <a:cubicBezTo>
                      <a:pt x="0" y="8"/>
                      <a:pt x="1" y="0"/>
                      <a:pt x="5" y="0"/>
                    </a:cubicBezTo>
                    <a:cubicBezTo>
                      <a:pt x="9" y="0"/>
                      <a:pt x="21" y="3"/>
                      <a:pt x="14" y="28"/>
                    </a:cubicBezTo>
                    <a:cubicBezTo>
                      <a:pt x="13" y="33"/>
                      <a:pt x="12" y="52"/>
                      <a:pt x="12" y="8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1" name="Freeform 24"/>
              <p:cNvSpPr/>
              <p:nvPr/>
            </p:nvSpPr>
            <p:spPr bwMode="auto">
              <a:xfrm>
                <a:off x="11129" y="5550"/>
                <a:ext cx="339" cy="3357"/>
              </a:xfrm>
              <a:custGeom>
                <a:avLst/>
                <a:gdLst>
                  <a:gd name="T0" fmla="*/ 21 w 30"/>
                  <a:gd name="T1" fmla="*/ 297 h 297"/>
                  <a:gd name="T2" fmla="*/ 29 w 30"/>
                  <a:gd name="T3" fmla="*/ 290 h 297"/>
                  <a:gd name="T4" fmla="*/ 29 w 30"/>
                  <a:gd name="T5" fmla="*/ 13 h 297"/>
                  <a:gd name="T6" fmla="*/ 21 w 30"/>
                  <a:gd name="T7" fmla="*/ 2 h 297"/>
                  <a:gd name="T8" fmla="*/ 22 w 30"/>
                  <a:gd name="T9" fmla="*/ 7 h 297"/>
                  <a:gd name="T10" fmla="*/ 14 w 30"/>
                  <a:gd name="T11" fmla="*/ 290 h 297"/>
                  <a:gd name="T12" fmla="*/ 21 w 30"/>
                  <a:gd name="T13" fmla="*/ 297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97">
                    <a:moveTo>
                      <a:pt x="21" y="297"/>
                    </a:moveTo>
                    <a:cubicBezTo>
                      <a:pt x="25" y="297"/>
                      <a:pt x="29" y="294"/>
                      <a:pt x="29" y="290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29" y="9"/>
                      <a:pt x="25" y="2"/>
                      <a:pt x="21" y="2"/>
                    </a:cubicBezTo>
                    <a:cubicBezTo>
                      <a:pt x="17" y="2"/>
                      <a:pt x="0" y="0"/>
                      <a:pt x="22" y="7"/>
                    </a:cubicBezTo>
                    <a:cubicBezTo>
                      <a:pt x="30" y="9"/>
                      <a:pt x="14" y="290"/>
                      <a:pt x="14" y="290"/>
                    </a:cubicBezTo>
                    <a:cubicBezTo>
                      <a:pt x="14" y="294"/>
                      <a:pt x="17" y="297"/>
                      <a:pt x="21" y="297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2" name="Freeform 25"/>
              <p:cNvSpPr/>
              <p:nvPr/>
            </p:nvSpPr>
            <p:spPr bwMode="auto">
              <a:xfrm>
                <a:off x="13656" y="6193"/>
                <a:ext cx="291" cy="2713"/>
              </a:xfrm>
              <a:custGeom>
                <a:avLst/>
                <a:gdLst>
                  <a:gd name="T0" fmla="*/ 8 w 26"/>
                  <a:gd name="T1" fmla="*/ 240 h 240"/>
                  <a:gd name="T2" fmla="*/ 16 w 26"/>
                  <a:gd name="T3" fmla="*/ 233 h 240"/>
                  <a:gd name="T4" fmla="*/ 17 w 26"/>
                  <a:gd name="T5" fmla="*/ 34 h 240"/>
                  <a:gd name="T6" fmla="*/ 12 w 26"/>
                  <a:gd name="T7" fmla="*/ 33 h 240"/>
                  <a:gd name="T8" fmla="*/ 1 w 26"/>
                  <a:gd name="T9" fmla="*/ 233 h 240"/>
                  <a:gd name="T10" fmla="*/ 8 w 26"/>
                  <a:gd name="T11" fmla="*/ 24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240">
                    <a:moveTo>
                      <a:pt x="8" y="240"/>
                    </a:moveTo>
                    <a:cubicBezTo>
                      <a:pt x="12" y="240"/>
                      <a:pt x="16" y="237"/>
                      <a:pt x="16" y="233"/>
                    </a:cubicBezTo>
                    <a:cubicBezTo>
                      <a:pt x="16" y="233"/>
                      <a:pt x="8" y="68"/>
                      <a:pt x="17" y="34"/>
                    </a:cubicBezTo>
                    <a:cubicBezTo>
                      <a:pt x="26" y="0"/>
                      <a:pt x="15" y="30"/>
                      <a:pt x="12" y="33"/>
                    </a:cubicBezTo>
                    <a:cubicBezTo>
                      <a:pt x="0" y="53"/>
                      <a:pt x="1" y="233"/>
                      <a:pt x="1" y="233"/>
                    </a:cubicBezTo>
                    <a:cubicBezTo>
                      <a:pt x="1" y="237"/>
                      <a:pt x="4" y="240"/>
                      <a:pt x="8" y="24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3" name="Freeform 26"/>
              <p:cNvSpPr/>
              <p:nvPr/>
            </p:nvSpPr>
            <p:spPr bwMode="auto">
              <a:xfrm>
                <a:off x="13098" y="5435"/>
                <a:ext cx="229" cy="2971"/>
              </a:xfrm>
              <a:custGeom>
                <a:avLst/>
                <a:gdLst>
                  <a:gd name="T0" fmla="*/ 9 w 20"/>
                  <a:gd name="T1" fmla="*/ 263 h 263"/>
                  <a:gd name="T2" fmla="*/ 17 w 20"/>
                  <a:gd name="T3" fmla="*/ 256 h 263"/>
                  <a:gd name="T4" fmla="*/ 17 w 20"/>
                  <a:gd name="T5" fmla="*/ 19 h 263"/>
                  <a:gd name="T6" fmla="*/ 9 w 20"/>
                  <a:gd name="T7" fmla="*/ 12 h 263"/>
                  <a:gd name="T8" fmla="*/ 2 w 20"/>
                  <a:gd name="T9" fmla="*/ 256 h 263"/>
                  <a:gd name="T10" fmla="*/ 9 w 20"/>
                  <a:gd name="T11" fmla="*/ 263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263">
                    <a:moveTo>
                      <a:pt x="9" y="263"/>
                    </a:moveTo>
                    <a:cubicBezTo>
                      <a:pt x="13" y="263"/>
                      <a:pt x="17" y="260"/>
                      <a:pt x="17" y="256"/>
                    </a:cubicBezTo>
                    <a:cubicBezTo>
                      <a:pt x="17" y="256"/>
                      <a:pt x="8" y="67"/>
                      <a:pt x="17" y="19"/>
                    </a:cubicBezTo>
                    <a:cubicBezTo>
                      <a:pt x="20" y="0"/>
                      <a:pt x="12" y="9"/>
                      <a:pt x="9" y="12"/>
                    </a:cubicBezTo>
                    <a:cubicBezTo>
                      <a:pt x="0" y="22"/>
                      <a:pt x="2" y="256"/>
                      <a:pt x="2" y="256"/>
                    </a:cubicBezTo>
                    <a:cubicBezTo>
                      <a:pt x="2" y="260"/>
                      <a:pt x="5" y="263"/>
                      <a:pt x="9" y="263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4" name="Freeform 27"/>
              <p:cNvSpPr>
                <a:spLocks noEditPoints="1"/>
              </p:cNvSpPr>
              <p:nvPr/>
            </p:nvSpPr>
            <p:spPr bwMode="auto">
              <a:xfrm>
                <a:off x="11277" y="8206"/>
                <a:ext cx="2561" cy="2203"/>
              </a:xfrm>
              <a:custGeom>
                <a:avLst/>
                <a:gdLst>
                  <a:gd name="T0" fmla="*/ 2 w 226"/>
                  <a:gd name="T1" fmla="*/ 61 h 195"/>
                  <a:gd name="T2" fmla="*/ 56 w 226"/>
                  <a:gd name="T3" fmla="*/ 128 h 195"/>
                  <a:gd name="T4" fmla="*/ 56 w 226"/>
                  <a:gd name="T5" fmla="*/ 128 h 195"/>
                  <a:gd name="T6" fmla="*/ 108 w 226"/>
                  <a:gd name="T7" fmla="*/ 192 h 195"/>
                  <a:gd name="T8" fmla="*/ 113 w 226"/>
                  <a:gd name="T9" fmla="*/ 195 h 195"/>
                  <a:gd name="T10" fmla="*/ 119 w 226"/>
                  <a:gd name="T11" fmla="*/ 192 h 195"/>
                  <a:gd name="T12" fmla="*/ 171 w 226"/>
                  <a:gd name="T13" fmla="*/ 128 h 195"/>
                  <a:gd name="T14" fmla="*/ 171 w 226"/>
                  <a:gd name="T15" fmla="*/ 128 h 195"/>
                  <a:gd name="T16" fmla="*/ 224 w 226"/>
                  <a:gd name="T17" fmla="*/ 61 h 195"/>
                  <a:gd name="T18" fmla="*/ 225 w 226"/>
                  <a:gd name="T19" fmla="*/ 54 h 195"/>
                  <a:gd name="T20" fmla="*/ 219 w 226"/>
                  <a:gd name="T21" fmla="*/ 49 h 195"/>
                  <a:gd name="T22" fmla="*/ 178 w 226"/>
                  <a:gd name="T23" fmla="*/ 7 h 195"/>
                  <a:gd name="T24" fmla="*/ 177 w 226"/>
                  <a:gd name="T25" fmla="*/ 5 h 195"/>
                  <a:gd name="T26" fmla="*/ 169 w 226"/>
                  <a:gd name="T27" fmla="*/ 1 h 195"/>
                  <a:gd name="T28" fmla="*/ 166 w 226"/>
                  <a:gd name="T29" fmla="*/ 2 h 195"/>
                  <a:gd name="T30" fmla="*/ 163 w 226"/>
                  <a:gd name="T31" fmla="*/ 7 h 195"/>
                  <a:gd name="T32" fmla="*/ 113 w 226"/>
                  <a:gd name="T33" fmla="*/ 50 h 195"/>
                  <a:gd name="T34" fmla="*/ 64 w 226"/>
                  <a:gd name="T35" fmla="*/ 7 h 195"/>
                  <a:gd name="T36" fmla="*/ 56 w 226"/>
                  <a:gd name="T37" fmla="*/ 1 h 195"/>
                  <a:gd name="T38" fmla="*/ 56 w 226"/>
                  <a:gd name="T39" fmla="*/ 1 h 195"/>
                  <a:gd name="T40" fmla="*/ 53 w 226"/>
                  <a:gd name="T41" fmla="*/ 2 h 195"/>
                  <a:gd name="T42" fmla="*/ 50 w 226"/>
                  <a:gd name="T43" fmla="*/ 5 h 195"/>
                  <a:gd name="T44" fmla="*/ 49 w 226"/>
                  <a:gd name="T45" fmla="*/ 7 h 195"/>
                  <a:gd name="T46" fmla="*/ 7 w 226"/>
                  <a:gd name="T47" fmla="*/ 49 h 195"/>
                  <a:gd name="T48" fmla="*/ 1 w 226"/>
                  <a:gd name="T49" fmla="*/ 54 h 195"/>
                  <a:gd name="T50" fmla="*/ 2 w 226"/>
                  <a:gd name="T51" fmla="*/ 61 h 195"/>
                  <a:gd name="T52" fmla="*/ 75 w 226"/>
                  <a:gd name="T53" fmla="*/ 128 h 195"/>
                  <a:gd name="T54" fmla="*/ 152 w 226"/>
                  <a:gd name="T55" fmla="*/ 128 h 195"/>
                  <a:gd name="T56" fmla="*/ 113 w 226"/>
                  <a:gd name="T57" fmla="*/ 175 h 195"/>
                  <a:gd name="T58" fmla="*/ 75 w 226"/>
                  <a:gd name="T59" fmla="*/ 128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26" h="195">
                    <a:moveTo>
                      <a:pt x="2" y="61"/>
                    </a:moveTo>
                    <a:cubicBezTo>
                      <a:pt x="56" y="128"/>
                      <a:pt x="56" y="128"/>
                      <a:pt x="56" y="128"/>
                    </a:cubicBezTo>
                    <a:cubicBezTo>
                      <a:pt x="56" y="128"/>
                      <a:pt x="56" y="128"/>
                      <a:pt x="56" y="128"/>
                    </a:cubicBezTo>
                    <a:cubicBezTo>
                      <a:pt x="108" y="192"/>
                      <a:pt x="108" y="192"/>
                      <a:pt x="108" y="192"/>
                    </a:cubicBezTo>
                    <a:cubicBezTo>
                      <a:pt x="109" y="194"/>
                      <a:pt x="111" y="195"/>
                      <a:pt x="113" y="195"/>
                    </a:cubicBezTo>
                    <a:cubicBezTo>
                      <a:pt x="116" y="195"/>
                      <a:pt x="118" y="194"/>
                      <a:pt x="119" y="192"/>
                    </a:cubicBezTo>
                    <a:cubicBezTo>
                      <a:pt x="171" y="128"/>
                      <a:pt x="171" y="128"/>
                      <a:pt x="171" y="128"/>
                    </a:cubicBezTo>
                    <a:cubicBezTo>
                      <a:pt x="171" y="128"/>
                      <a:pt x="171" y="128"/>
                      <a:pt x="171" y="128"/>
                    </a:cubicBezTo>
                    <a:cubicBezTo>
                      <a:pt x="224" y="61"/>
                      <a:pt x="224" y="61"/>
                      <a:pt x="224" y="61"/>
                    </a:cubicBezTo>
                    <a:cubicBezTo>
                      <a:pt x="226" y="59"/>
                      <a:pt x="226" y="56"/>
                      <a:pt x="225" y="54"/>
                    </a:cubicBezTo>
                    <a:cubicBezTo>
                      <a:pt x="224" y="51"/>
                      <a:pt x="222" y="50"/>
                      <a:pt x="219" y="49"/>
                    </a:cubicBezTo>
                    <a:cubicBezTo>
                      <a:pt x="198" y="46"/>
                      <a:pt x="180" y="29"/>
                      <a:pt x="178" y="7"/>
                    </a:cubicBezTo>
                    <a:cubicBezTo>
                      <a:pt x="178" y="6"/>
                      <a:pt x="177" y="5"/>
                      <a:pt x="177" y="5"/>
                    </a:cubicBezTo>
                    <a:cubicBezTo>
                      <a:pt x="175" y="2"/>
                      <a:pt x="172" y="0"/>
                      <a:pt x="169" y="1"/>
                    </a:cubicBezTo>
                    <a:cubicBezTo>
                      <a:pt x="168" y="1"/>
                      <a:pt x="167" y="1"/>
                      <a:pt x="166" y="2"/>
                    </a:cubicBezTo>
                    <a:cubicBezTo>
                      <a:pt x="164" y="3"/>
                      <a:pt x="163" y="5"/>
                      <a:pt x="163" y="7"/>
                    </a:cubicBezTo>
                    <a:cubicBezTo>
                      <a:pt x="160" y="31"/>
                      <a:pt x="138" y="50"/>
                      <a:pt x="113" y="50"/>
                    </a:cubicBezTo>
                    <a:cubicBezTo>
                      <a:pt x="88" y="50"/>
                      <a:pt x="67" y="31"/>
                      <a:pt x="64" y="7"/>
                    </a:cubicBezTo>
                    <a:cubicBezTo>
                      <a:pt x="63" y="3"/>
                      <a:pt x="60" y="1"/>
                      <a:pt x="56" y="1"/>
                    </a:cubicBezTo>
                    <a:cubicBezTo>
                      <a:pt x="56" y="1"/>
                      <a:pt x="56" y="1"/>
                      <a:pt x="56" y="1"/>
                    </a:cubicBezTo>
                    <a:cubicBezTo>
                      <a:pt x="55" y="1"/>
                      <a:pt x="54" y="1"/>
                      <a:pt x="53" y="2"/>
                    </a:cubicBezTo>
                    <a:cubicBezTo>
                      <a:pt x="51" y="2"/>
                      <a:pt x="50" y="3"/>
                      <a:pt x="50" y="5"/>
                    </a:cubicBezTo>
                    <a:cubicBezTo>
                      <a:pt x="49" y="5"/>
                      <a:pt x="49" y="6"/>
                      <a:pt x="49" y="7"/>
                    </a:cubicBezTo>
                    <a:cubicBezTo>
                      <a:pt x="46" y="29"/>
                      <a:pt x="29" y="46"/>
                      <a:pt x="7" y="49"/>
                    </a:cubicBezTo>
                    <a:cubicBezTo>
                      <a:pt x="4" y="50"/>
                      <a:pt x="2" y="51"/>
                      <a:pt x="1" y="54"/>
                    </a:cubicBezTo>
                    <a:cubicBezTo>
                      <a:pt x="0" y="56"/>
                      <a:pt x="1" y="59"/>
                      <a:pt x="2" y="61"/>
                    </a:cubicBezTo>
                    <a:close/>
                    <a:moveTo>
                      <a:pt x="75" y="128"/>
                    </a:moveTo>
                    <a:cubicBezTo>
                      <a:pt x="101" y="123"/>
                      <a:pt x="126" y="123"/>
                      <a:pt x="152" y="128"/>
                    </a:cubicBezTo>
                    <a:cubicBezTo>
                      <a:pt x="113" y="175"/>
                      <a:pt x="113" y="175"/>
                      <a:pt x="113" y="175"/>
                    </a:cubicBezTo>
                    <a:lnTo>
                      <a:pt x="75" y="128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5" name="Freeform 28"/>
              <p:cNvSpPr/>
              <p:nvPr/>
            </p:nvSpPr>
            <p:spPr bwMode="auto">
              <a:xfrm>
                <a:off x="8764" y="3240"/>
                <a:ext cx="2851" cy="2624"/>
              </a:xfrm>
              <a:custGeom>
                <a:avLst/>
                <a:gdLst>
                  <a:gd name="T0" fmla="*/ 105 w 164"/>
                  <a:gd name="T1" fmla="*/ 85 h 151"/>
                  <a:gd name="T2" fmla="*/ 149 w 164"/>
                  <a:gd name="T3" fmla="*/ 140 h 151"/>
                  <a:gd name="T4" fmla="*/ 60 w 164"/>
                  <a:gd name="T5" fmla="*/ 126 h 151"/>
                  <a:gd name="T6" fmla="*/ 33 w 164"/>
                  <a:gd name="T7" fmla="*/ 0 h 151"/>
                  <a:gd name="T8" fmla="*/ 126 w 164"/>
                  <a:gd name="T9" fmla="*/ 54 h 151"/>
                  <a:gd name="T10" fmla="*/ 164 w 164"/>
                  <a:gd name="T11" fmla="*/ 127 h 151"/>
                  <a:gd name="T12" fmla="*/ 105 w 164"/>
                  <a:gd name="T13" fmla="*/ 85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4" h="151">
                    <a:moveTo>
                      <a:pt x="105" y="85"/>
                    </a:moveTo>
                    <a:cubicBezTo>
                      <a:pt x="105" y="85"/>
                      <a:pt x="156" y="110"/>
                      <a:pt x="149" y="140"/>
                    </a:cubicBezTo>
                    <a:cubicBezTo>
                      <a:pt x="134" y="131"/>
                      <a:pt x="88" y="151"/>
                      <a:pt x="60" y="126"/>
                    </a:cubicBezTo>
                    <a:cubicBezTo>
                      <a:pt x="0" y="69"/>
                      <a:pt x="33" y="0"/>
                      <a:pt x="33" y="0"/>
                    </a:cubicBezTo>
                    <a:cubicBezTo>
                      <a:pt x="39" y="49"/>
                      <a:pt x="90" y="22"/>
                      <a:pt x="126" y="54"/>
                    </a:cubicBezTo>
                    <a:cubicBezTo>
                      <a:pt x="159" y="83"/>
                      <a:pt x="162" y="111"/>
                      <a:pt x="164" y="127"/>
                    </a:cubicBezTo>
                    <a:cubicBezTo>
                      <a:pt x="162" y="121"/>
                      <a:pt x="142" y="91"/>
                      <a:pt x="105" y="85"/>
                    </a:cubicBezTo>
                    <a:close/>
                  </a:path>
                </a:pathLst>
              </a:custGeom>
              <a:solidFill>
                <a:srgbClr val="358FC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6" name="Freeform 30"/>
              <p:cNvSpPr/>
              <p:nvPr/>
            </p:nvSpPr>
            <p:spPr bwMode="auto">
              <a:xfrm>
                <a:off x="13518" y="3308"/>
                <a:ext cx="2785" cy="2093"/>
              </a:xfrm>
              <a:custGeom>
                <a:avLst/>
                <a:gdLst>
                  <a:gd name="T0" fmla="*/ 9 w 246"/>
                  <a:gd name="T1" fmla="*/ 121 h 185"/>
                  <a:gd name="T2" fmla="*/ 73 w 246"/>
                  <a:gd name="T3" fmla="*/ 31 h 185"/>
                  <a:gd name="T4" fmla="*/ 69 w 246"/>
                  <a:gd name="T5" fmla="*/ 42 h 185"/>
                  <a:gd name="T6" fmla="*/ 192 w 246"/>
                  <a:gd name="T7" fmla="*/ 58 h 185"/>
                  <a:gd name="T8" fmla="*/ 246 w 246"/>
                  <a:gd name="T9" fmla="*/ 133 h 185"/>
                  <a:gd name="T10" fmla="*/ 203 w 246"/>
                  <a:gd name="T11" fmla="*/ 150 h 185"/>
                  <a:gd name="T12" fmla="*/ 105 w 246"/>
                  <a:gd name="T13" fmla="*/ 168 h 185"/>
                  <a:gd name="T14" fmla="*/ 59 w 246"/>
                  <a:gd name="T15" fmla="*/ 147 h 185"/>
                  <a:gd name="T16" fmla="*/ 71 w 246"/>
                  <a:gd name="T17" fmla="*/ 164 h 185"/>
                  <a:gd name="T18" fmla="*/ 0 w 246"/>
                  <a:gd name="T19" fmla="*/ 145 h 185"/>
                  <a:gd name="T20" fmla="*/ 165 w 246"/>
                  <a:gd name="T21" fmla="*/ 83 h 185"/>
                  <a:gd name="T22" fmla="*/ 9 w 246"/>
                  <a:gd name="T23" fmla="*/ 121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6" h="185">
                    <a:moveTo>
                      <a:pt x="9" y="121"/>
                    </a:moveTo>
                    <a:cubicBezTo>
                      <a:pt x="9" y="121"/>
                      <a:pt x="14" y="59"/>
                      <a:pt x="73" y="31"/>
                    </a:cubicBezTo>
                    <a:cubicBezTo>
                      <a:pt x="69" y="42"/>
                      <a:pt x="69" y="42"/>
                      <a:pt x="69" y="42"/>
                    </a:cubicBezTo>
                    <a:cubicBezTo>
                      <a:pt x="69" y="42"/>
                      <a:pt x="124" y="0"/>
                      <a:pt x="192" y="58"/>
                    </a:cubicBezTo>
                    <a:cubicBezTo>
                      <a:pt x="241" y="99"/>
                      <a:pt x="246" y="133"/>
                      <a:pt x="246" y="133"/>
                    </a:cubicBezTo>
                    <a:cubicBezTo>
                      <a:pt x="246" y="133"/>
                      <a:pt x="230" y="116"/>
                      <a:pt x="203" y="150"/>
                    </a:cubicBezTo>
                    <a:cubicBezTo>
                      <a:pt x="187" y="169"/>
                      <a:pt x="142" y="185"/>
                      <a:pt x="105" y="168"/>
                    </a:cubicBezTo>
                    <a:cubicBezTo>
                      <a:pt x="68" y="151"/>
                      <a:pt x="59" y="147"/>
                      <a:pt x="59" y="147"/>
                    </a:cubicBezTo>
                    <a:cubicBezTo>
                      <a:pt x="71" y="164"/>
                      <a:pt x="71" y="164"/>
                      <a:pt x="71" y="164"/>
                    </a:cubicBezTo>
                    <a:cubicBezTo>
                      <a:pt x="71" y="164"/>
                      <a:pt x="17" y="124"/>
                      <a:pt x="0" y="145"/>
                    </a:cubicBezTo>
                    <a:cubicBezTo>
                      <a:pt x="0" y="145"/>
                      <a:pt x="79" y="49"/>
                      <a:pt x="165" y="83"/>
                    </a:cubicBezTo>
                    <a:cubicBezTo>
                      <a:pt x="165" y="83"/>
                      <a:pt x="91" y="41"/>
                      <a:pt x="9" y="121"/>
                    </a:cubicBezTo>
                    <a:close/>
                  </a:path>
                </a:pathLst>
              </a:custGeom>
              <a:solidFill>
                <a:srgbClr val="358FC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7" name="Freeform 32"/>
              <p:cNvSpPr/>
              <p:nvPr/>
            </p:nvSpPr>
            <p:spPr bwMode="auto">
              <a:xfrm>
                <a:off x="11830" y="5015"/>
                <a:ext cx="172" cy="3390"/>
              </a:xfrm>
              <a:custGeom>
                <a:avLst/>
                <a:gdLst>
                  <a:gd name="T0" fmla="*/ 13 w 15"/>
                  <a:gd name="T1" fmla="*/ 4 h 300"/>
                  <a:gd name="T2" fmla="*/ 15 w 15"/>
                  <a:gd name="T3" fmla="*/ 293 h 300"/>
                  <a:gd name="T4" fmla="*/ 7 w 15"/>
                  <a:gd name="T5" fmla="*/ 300 h 300"/>
                  <a:gd name="T6" fmla="*/ 0 w 15"/>
                  <a:gd name="T7" fmla="*/ 293 h 300"/>
                  <a:gd name="T8" fmla="*/ 4 w 15"/>
                  <a:gd name="T9" fmla="*/ 0 h 300"/>
                  <a:gd name="T10" fmla="*/ 13 w 15"/>
                  <a:gd name="T11" fmla="*/ 4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300">
                    <a:moveTo>
                      <a:pt x="13" y="4"/>
                    </a:moveTo>
                    <a:cubicBezTo>
                      <a:pt x="13" y="137"/>
                      <a:pt x="15" y="293"/>
                      <a:pt x="15" y="293"/>
                    </a:cubicBezTo>
                    <a:cubicBezTo>
                      <a:pt x="15" y="297"/>
                      <a:pt x="11" y="300"/>
                      <a:pt x="7" y="300"/>
                    </a:cubicBezTo>
                    <a:cubicBezTo>
                      <a:pt x="3" y="300"/>
                      <a:pt x="0" y="297"/>
                      <a:pt x="0" y="293"/>
                    </a:cubicBezTo>
                    <a:cubicBezTo>
                      <a:pt x="0" y="293"/>
                      <a:pt x="3" y="134"/>
                      <a:pt x="4" y="0"/>
                    </a:cubicBezTo>
                    <a:cubicBezTo>
                      <a:pt x="7" y="2"/>
                      <a:pt x="10" y="3"/>
                      <a:pt x="13" y="4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8" name="Freeform 33"/>
              <p:cNvSpPr/>
              <p:nvPr/>
            </p:nvSpPr>
            <p:spPr bwMode="auto">
              <a:xfrm>
                <a:off x="11772" y="4023"/>
                <a:ext cx="1713" cy="1422"/>
              </a:xfrm>
              <a:custGeom>
                <a:avLst/>
                <a:gdLst>
                  <a:gd name="T0" fmla="*/ 167 w 196"/>
                  <a:gd name="T1" fmla="*/ 142 h 163"/>
                  <a:gd name="T2" fmla="*/ 170 w 196"/>
                  <a:gd name="T3" fmla="*/ 48 h 163"/>
                  <a:gd name="T4" fmla="*/ 167 w 196"/>
                  <a:gd name="T5" fmla="*/ 57 h 163"/>
                  <a:gd name="T6" fmla="*/ 75 w 196"/>
                  <a:gd name="T7" fmla="*/ 3 h 163"/>
                  <a:gd name="T8" fmla="*/ 0 w 196"/>
                  <a:gd name="T9" fmla="*/ 26 h 163"/>
                  <a:gd name="T10" fmla="*/ 20 w 196"/>
                  <a:gd name="T11" fmla="*/ 60 h 163"/>
                  <a:gd name="T12" fmla="*/ 77 w 196"/>
                  <a:gd name="T13" fmla="*/ 124 h 163"/>
                  <a:gd name="T14" fmla="*/ 119 w 196"/>
                  <a:gd name="T15" fmla="*/ 134 h 163"/>
                  <a:gd name="T16" fmla="*/ 102 w 196"/>
                  <a:gd name="T17" fmla="*/ 139 h 163"/>
                  <a:gd name="T18" fmla="*/ 161 w 196"/>
                  <a:gd name="T19" fmla="*/ 163 h 163"/>
                  <a:gd name="T20" fmla="*/ 81 w 196"/>
                  <a:gd name="T21" fmla="*/ 35 h 163"/>
                  <a:gd name="T22" fmla="*/ 167 w 196"/>
                  <a:gd name="T23" fmla="*/ 142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6" h="163">
                    <a:moveTo>
                      <a:pt x="167" y="142"/>
                    </a:moveTo>
                    <a:cubicBezTo>
                      <a:pt x="167" y="142"/>
                      <a:pt x="196" y="98"/>
                      <a:pt x="170" y="48"/>
                    </a:cubicBezTo>
                    <a:cubicBezTo>
                      <a:pt x="167" y="57"/>
                      <a:pt x="167" y="57"/>
                      <a:pt x="167" y="57"/>
                    </a:cubicBezTo>
                    <a:cubicBezTo>
                      <a:pt x="167" y="57"/>
                      <a:pt x="152" y="0"/>
                      <a:pt x="75" y="3"/>
                    </a:cubicBezTo>
                    <a:cubicBezTo>
                      <a:pt x="21" y="6"/>
                      <a:pt x="0" y="26"/>
                      <a:pt x="0" y="26"/>
                    </a:cubicBezTo>
                    <a:cubicBezTo>
                      <a:pt x="0" y="26"/>
                      <a:pt x="19" y="23"/>
                      <a:pt x="20" y="60"/>
                    </a:cubicBezTo>
                    <a:cubicBezTo>
                      <a:pt x="21" y="81"/>
                      <a:pt x="43" y="116"/>
                      <a:pt x="77" y="124"/>
                    </a:cubicBezTo>
                    <a:cubicBezTo>
                      <a:pt x="111" y="131"/>
                      <a:pt x="119" y="134"/>
                      <a:pt x="119" y="134"/>
                    </a:cubicBezTo>
                    <a:cubicBezTo>
                      <a:pt x="102" y="139"/>
                      <a:pt x="102" y="139"/>
                      <a:pt x="102" y="139"/>
                    </a:cubicBezTo>
                    <a:cubicBezTo>
                      <a:pt x="102" y="139"/>
                      <a:pt x="159" y="140"/>
                      <a:pt x="161" y="163"/>
                    </a:cubicBezTo>
                    <a:cubicBezTo>
                      <a:pt x="161" y="163"/>
                      <a:pt x="157" y="56"/>
                      <a:pt x="81" y="35"/>
                    </a:cubicBezTo>
                    <a:cubicBezTo>
                      <a:pt x="81" y="35"/>
                      <a:pt x="153" y="45"/>
                      <a:pt x="167" y="142"/>
                    </a:cubicBezTo>
                    <a:close/>
                  </a:path>
                </a:pathLst>
              </a:custGeom>
              <a:solidFill>
                <a:srgbClr val="358FC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9" name="Freeform 34"/>
              <p:cNvSpPr/>
              <p:nvPr/>
            </p:nvSpPr>
            <p:spPr bwMode="auto">
              <a:xfrm>
                <a:off x="10507" y="2770"/>
                <a:ext cx="882" cy="1178"/>
              </a:xfrm>
              <a:custGeom>
                <a:avLst/>
                <a:gdLst>
                  <a:gd name="T0" fmla="*/ 23 w 78"/>
                  <a:gd name="T1" fmla="*/ 85 h 104"/>
                  <a:gd name="T2" fmla="*/ 18 w 78"/>
                  <a:gd name="T3" fmla="*/ 31 h 104"/>
                  <a:gd name="T4" fmla="*/ 45 w 78"/>
                  <a:gd name="T5" fmla="*/ 0 h 104"/>
                  <a:gd name="T6" fmla="*/ 57 w 78"/>
                  <a:gd name="T7" fmla="*/ 17 h 104"/>
                  <a:gd name="T8" fmla="*/ 75 w 78"/>
                  <a:gd name="T9" fmla="*/ 57 h 104"/>
                  <a:gd name="T10" fmla="*/ 70 w 78"/>
                  <a:gd name="T11" fmla="*/ 79 h 104"/>
                  <a:gd name="T12" fmla="*/ 76 w 78"/>
                  <a:gd name="T13" fmla="*/ 72 h 104"/>
                  <a:gd name="T14" fmla="*/ 73 w 78"/>
                  <a:gd name="T15" fmla="*/ 104 h 104"/>
                  <a:gd name="T16" fmla="*/ 62 w 78"/>
                  <a:gd name="T17" fmla="*/ 95 h 104"/>
                  <a:gd name="T18" fmla="*/ 33 w 78"/>
                  <a:gd name="T19" fmla="*/ 30 h 104"/>
                  <a:gd name="T20" fmla="*/ 57 w 78"/>
                  <a:gd name="T21" fmla="*/ 104 h 104"/>
                  <a:gd name="T22" fmla="*/ 19 w 78"/>
                  <a:gd name="T23" fmla="*/ 85 h 104"/>
                  <a:gd name="T24" fmla="*/ 23 w 78"/>
                  <a:gd name="T25" fmla="*/ 85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8" h="104">
                    <a:moveTo>
                      <a:pt x="23" y="85"/>
                    </a:moveTo>
                    <a:cubicBezTo>
                      <a:pt x="23" y="85"/>
                      <a:pt x="0" y="66"/>
                      <a:pt x="18" y="31"/>
                    </a:cubicBezTo>
                    <a:cubicBezTo>
                      <a:pt x="31" y="5"/>
                      <a:pt x="45" y="0"/>
                      <a:pt x="45" y="0"/>
                    </a:cubicBezTo>
                    <a:cubicBezTo>
                      <a:pt x="45" y="0"/>
                      <a:pt x="40" y="8"/>
                      <a:pt x="57" y="17"/>
                    </a:cubicBezTo>
                    <a:cubicBezTo>
                      <a:pt x="67" y="22"/>
                      <a:pt x="78" y="40"/>
                      <a:pt x="75" y="57"/>
                    </a:cubicBezTo>
                    <a:cubicBezTo>
                      <a:pt x="71" y="75"/>
                      <a:pt x="70" y="79"/>
                      <a:pt x="70" y="79"/>
                    </a:cubicBezTo>
                    <a:cubicBezTo>
                      <a:pt x="76" y="72"/>
                      <a:pt x="76" y="72"/>
                      <a:pt x="76" y="72"/>
                    </a:cubicBezTo>
                    <a:cubicBezTo>
                      <a:pt x="76" y="72"/>
                      <a:pt x="66" y="96"/>
                      <a:pt x="73" y="104"/>
                    </a:cubicBezTo>
                    <a:cubicBezTo>
                      <a:pt x="69" y="101"/>
                      <a:pt x="66" y="98"/>
                      <a:pt x="62" y="95"/>
                    </a:cubicBezTo>
                    <a:cubicBezTo>
                      <a:pt x="41" y="76"/>
                      <a:pt x="31" y="51"/>
                      <a:pt x="33" y="30"/>
                    </a:cubicBezTo>
                    <a:cubicBezTo>
                      <a:pt x="27" y="50"/>
                      <a:pt x="29" y="77"/>
                      <a:pt x="57" y="104"/>
                    </a:cubicBezTo>
                    <a:cubicBezTo>
                      <a:pt x="48" y="104"/>
                      <a:pt x="31" y="101"/>
                      <a:pt x="19" y="85"/>
                    </a:cubicBezTo>
                    <a:lnTo>
                      <a:pt x="23" y="85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0" name="Freeform 35"/>
              <p:cNvSpPr/>
              <p:nvPr/>
            </p:nvSpPr>
            <p:spPr bwMode="auto">
              <a:xfrm>
                <a:off x="13690" y="5831"/>
                <a:ext cx="1054" cy="1006"/>
              </a:xfrm>
              <a:custGeom>
                <a:avLst/>
                <a:gdLst>
                  <a:gd name="T0" fmla="*/ 9 w 93"/>
                  <a:gd name="T1" fmla="*/ 37 h 89"/>
                  <a:gd name="T2" fmla="*/ 52 w 93"/>
                  <a:gd name="T3" fmla="*/ 3 h 89"/>
                  <a:gd name="T4" fmla="*/ 93 w 93"/>
                  <a:gd name="T5" fmla="*/ 9 h 89"/>
                  <a:gd name="T6" fmla="*/ 85 w 93"/>
                  <a:gd name="T7" fmla="*/ 28 h 89"/>
                  <a:gd name="T8" fmla="*/ 60 w 93"/>
                  <a:gd name="T9" fmla="*/ 65 h 89"/>
                  <a:gd name="T10" fmla="*/ 40 w 93"/>
                  <a:gd name="T11" fmla="*/ 73 h 89"/>
                  <a:gd name="T12" fmla="*/ 49 w 93"/>
                  <a:gd name="T13" fmla="*/ 74 h 89"/>
                  <a:gd name="T14" fmla="*/ 21 w 93"/>
                  <a:gd name="T15" fmla="*/ 89 h 89"/>
                  <a:gd name="T16" fmla="*/ 22 w 93"/>
                  <a:gd name="T17" fmla="*/ 74 h 89"/>
                  <a:gd name="T18" fmla="*/ 60 w 93"/>
                  <a:gd name="T19" fmla="*/ 15 h 89"/>
                  <a:gd name="T20" fmla="*/ 12 w 93"/>
                  <a:gd name="T21" fmla="*/ 76 h 89"/>
                  <a:gd name="T22" fmla="*/ 7 w 93"/>
                  <a:gd name="T23" fmla="*/ 33 h 89"/>
                  <a:gd name="T24" fmla="*/ 9 w 93"/>
                  <a:gd name="T25" fmla="*/ 37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3" h="89">
                    <a:moveTo>
                      <a:pt x="9" y="37"/>
                    </a:moveTo>
                    <a:cubicBezTo>
                      <a:pt x="9" y="37"/>
                      <a:pt x="13" y="7"/>
                      <a:pt x="52" y="3"/>
                    </a:cubicBezTo>
                    <a:cubicBezTo>
                      <a:pt x="80" y="0"/>
                      <a:pt x="93" y="9"/>
                      <a:pt x="93" y="9"/>
                    </a:cubicBezTo>
                    <a:cubicBezTo>
                      <a:pt x="93" y="9"/>
                      <a:pt x="83" y="9"/>
                      <a:pt x="85" y="28"/>
                    </a:cubicBezTo>
                    <a:cubicBezTo>
                      <a:pt x="86" y="39"/>
                      <a:pt x="77" y="58"/>
                      <a:pt x="60" y="65"/>
                    </a:cubicBezTo>
                    <a:cubicBezTo>
                      <a:pt x="44" y="71"/>
                      <a:pt x="40" y="73"/>
                      <a:pt x="40" y="73"/>
                    </a:cubicBezTo>
                    <a:cubicBezTo>
                      <a:pt x="49" y="74"/>
                      <a:pt x="49" y="74"/>
                      <a:pt x="49" y="74"/>
                    </a:cubicBezTo>
                    <a:cubicBezTo>
                      <a:pt x="49" y="74"/>
                      <a:pt x="23" y="78"/>
                      <a:pt x="21" y="89"/>
                    </a:cubicBezTo>
                    <a:cubicBezTo>
                      <a:pt x="21" y="84"/>
                      <a:pt x="21" y="79"/>
                      <a:pt x="22" y="74"/>
                    </a:cubicBezTo>
                    <a:cubicBezTo>
                      <a:pt x="27" y="47"/>
                      <a:pt x="42" y="25"/>
                      <a:pt x="60" y="15"/>
                    </a:cubicBezTo>
                    <a:cubicBezTo>
                      <a:pt x="41" y="21"/>
                      <a:pt x="19" y="37"/>
                      <a:pt x="12" y="76"/>
                    </a:cubicBezTo>
                    <a:cubicBezTo>
                      <a:pt x="7" y="68"/>
                      <a:pt x="0" y="52"/>
                      <a:pt x="7" y="33"/>
                    </a:cubicBezTo>
                    <a:lnTo>
                      <a:pt x="9" y="37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1" name="Freeform 36"/>
              <p:cNvSpPr/>
              <p:nvPr/>
            </p:nvSpPr>
            <p:spPr bwMode="auto">
              <a:xfrm>
                <a:off x="13113" y="2879"/>
                <a:ext cx="892" cy="1144"/>
              </a:xfrm>
              <a:custGeom>
                <a:avLst/>
                <a:gdLst>
                  <a:gd name="T0" fmla="*/ 4 w 79"/>
                  <a:gd name="T1" fmla="*/ 55 h 101"/>
                  <a:gd name="T2" fmla="*/ 37 w 79"/>
                  <a:gd name="T3" fmla="*/ 10 h 101"/>
                  <a:gd name="T4" fmla="*/ 77 w 79"/>
                  <a:gd name="T5" fmla="*/ 5 h 101"/>
                  <a:gd name="T6" fmla="*/ 75 w 79"/>
                  <a:gd name="T7" fmla="*/ 25 h 101"/>
                  <a:gd name="T8" fmla="*/ 61 w 79"/>
                  <a:gd name="T9" fmla="*/ 67 h 101"/>
                  <a:gd name="T10" fmla="*/ 43 w 79"/>
                  <a:gd name="T11" fmla="*/ 81 h 101"/>
                  <a:gd name="T12" fmla="*/ 52 w 79"/>
                  <a:gd name="T13" fmla="*/ 80 h 101"/>
                  <a:gd name="T14" fmla="*/ 30 w 79"/>
                  <a:gd name="T15" fmla="*/ 101 h 101"/>
                  <a:gd name="T16" fmla="*/ 27 w 79"/>
                  <a:gd name="T17" fmla="*/ 87 h 101"/>
                  <a:gd name="T18" fmla="*/ 48 w 79"/>
                  <a:gd name="T19" fmla="*/ 20 h 101"/>
                  <a:gd name="T20" fmla="*/ 18 w 79"/>
                  <a:gd name="T21" fmla="*/ 91 h 101"/>
                  <a:gd name="T22" fmla="*/ 1 w 79"/>
                  <a:gd name="T23" fmla="*/ 51 h 101"/>
                  <a:gd name="T24" fmla="*/ 4 w 79"/>
                  <a:gd name="T25" fmla="*/ 55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9" h="100">
                    <a:moveTo>
                      <a:pt x="4" y="55"/>
                    </a:moveTo>
                    <a:cubicBezTo>
                      <a:pt x="4" y="55"/>
                      <a:pt x="0" y="25"/>
                      <a:pt x="37" y="10"/>
                    </a:cubicBezTo>
                    <a:cubicBezTo>
                      <a:pt x="63" y="0"/>
                      <a:pt x="77" y="5"/>
                      <a:pt x="77" y="5"/>
                    </a:cubicBezTo>
                    <a:cubicBezTo>
                      <a:pt x="77" y="5"/>
                      <a:pt x="67" y="7"/>
                      <a:pt x="75" y="25"/>
                    </a:cubicBezTo>
                    <a:cubicBezTo>
                      <a:pt x="79" y="35"/>
                      <a:pt x="76" y="57"/>
                      <a:pt x="61" y="67"/>
                    </a:cubicBezTo>
                    <a:cubicBezTo>
                      <a:pt x="47" y="78"/>
                      <a:pt x="43" y="81"/>
                      <a:pt x="43" y="81"/>
                    </a:cubicBezTo>
                    <a:cubicBezTo>
                      <a:pt x="52" y="80"/>
                      <a:pt x="52" y="80"/>
                      <a:pt x="52" y="80"/>
                    </a:cubicBezTo>
                    <a:cubicBezTo>
                      <a:pt x="52" y="80"/>
                      <a:pt x="29" y="91"/>
                      <a:pt x="30" y="101"/>
                    </a:cubicBezTo>
                    <a:cubicBezTo>
                      <a:pt x="28" y="97"/>
                      <a:pt x="28" y="92"/>
                      <a:pt x="27" y="87"/>
                    </a:cubicBezTo>
                    <a:cubicBezTo>
                      <a:pt x="24" y="59"/>
                      <a:pt x="33" y="34"/>
                      <a:pt x="48" y="20"/>
                    </a:cubicBezTo>
                    <a:cubicBezTo>
                      <a:pt x="30" y="31"/>
                      <a:pt x="14" y="52"/>
                      <a:pt x="18" y="91"/>
                    </a:cubicBezTo>
                    <a:cubicBezTo>
                      <a:pt x="11" y="85"/>
                      <a:pt x="0" y="71"/>
                      <a:pt x="1" y="51"/>
                    </a:cubicBezTo>
                    <a:lnTo>
                      <a:pt x="4" y="55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2" name="Freeform 37"/>
              <p:cNvSpPr/>
              <p:nvPr/>
            </p:nvSpPr>
            <p:spPr bwMode="auto">
              <a:xfrm>
                <a:off x="11301" y="1601"/>
                <a:ext cx="1254" cy="1640"/>
              </a:xfrm>
              <a:custGeom>
                <a:avLst/>
                <a:gdLst>
                  <a:gd name="T0" fmla="*/ 15 w 111"/>
                  <a:gd name="T1" fmla="*/ 90 h 145"/>
                  <a:gd name="T2" fmla="*/ 45 w 111"/>
                  <a:gd name="T3" fmla="*/ 21 h 145"/>
                  <a:gd name="T4" fmla="*/ 98 w 111"/>
                  <a:gd name="T5" fmla="*/ 2 h 145"/>
                  <a:gd name="T6" fmla="*/ 101 w 111"/>
                  <a:gd name="T7" fmla="*/ 31 h 145"/>
                  <a:gd name="T8" fmla="*/ 94 w 111"/>
                  <a:gd name="T9" fmla="*/ 91 h 145"/>
                  <a:gd name="T10" fmla="*/ 74 w 111"/>
                  <a:gd name="T11" fmla="*/ 114 h 145"/>
                  <a:gd name="T12" fmla="*/ 86 w 111"/>
                  <a:gd name="T13" fmla="*/ 110 h 145"/>
                  <a:gd name="T14" fmla="*/ 61 w 111"/>
                  <a:gd name="T15" fmla="*/ 145 h 145"/>
                  <a:gd name="T16" fmla="*/ 54 w 111"/>
                  <a:gd name="T17" fmla="*/ 126 h 145"/>
                  <a:gd name="T18" fmla="*/ 63 w 111"/>
                  <a:gd name="T19" fmla="*/ 30 h 145"/>
                  <a:gd name="T20" fmla="*/ 42 w 111"/>
                  <a:gd name="T21" fmla="*/ 134 h 145"/>
                  <a:gd name="T22" fmla="*/ 9 w 111"/>
                  <a:gd name="T23" fmla="*/ 86 h 145"/>
                  <a:gd name="T24" fmla="*/ 15 w 111"/>
                  <a:gd name="T25" fmla="*/ 9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0" h="145">
                    <a:moveTo>
                      <a:pt x="15" y="90"/>
                    </a:moveTo>
                    <a:cubicBezTo>
                      <a:pt x="15" y="90"/>
                      <a:pt x="0" y="50"/>
                      <a:pt x="45" y="21"/>
                    </a:cubicBezTo>
                    <a:cubicBezTo>
                      <a:pt x="78" y="0"/>
                      <a:pt x="98" y="2"/>
                      <a:pt x="98" y="2"/>
                    </a:cubicBezTo>
                    <a:cubicBezTo>
                      <a:pt x="98" y="2"/>
                      <a:pt x="86" y="9"/>
                      <a:pt x="101" y="31"/>
                    </a:cubicBezTo>
                    <a:cubicBezTo>
                      <a:pt x="109" y="43"/>
                      <a:pt x="111" y="72"/>
                      <a:pt x="94" y="91"/>
                    </a:cubicBezTo>
                    <a:cubicBezTo>
                      <a:pt x="78" y="109"/>
                      <a:pt x="74" y="114"/>
                      <a:pt x="74" y="114"/>
                    </a:cubicBezTo>
                    <a:cubicBezTo>
                      <a:pt x="86" y="110"/>
                      <a:pt x="86" y="110"/>
                      <a:pt x="86" y="110"/>
                    </a:cubicBezTo>
                    <a:cubicBezTo>
                      <a:pt x="86" y="110"/>
                      <a:pt x="58" y="131"/>
                      <a:pt x="61" y="145"/>
                    </a:cubicBezTo>
                    <a:cubicBezTo>
                      <a:pt x="59" y="139"/>
                      <a:pt x="56" y="133"/>
                      <a:pt x="54" y="126"/>
                    </a:cubicBezTo>
                    <a:cubicBezTo>
                      <a:pt x="42" y="90"/>
                      <a:pt x="47" y="53"/>
                      <a:pt x="63" y="30"/>
                    </a:cubicBezTo>
                    <a:cubicBezTo>
                      <a:pt x="43" y="50"/>
                      <a:pt x="27" y="84"/>
                      <a:pt x="42" y="134"/>
                    </a:cubicBezTo>
                    <a:cubicBezTo>
                      <a:pt x="32" y="128"/>
                      <a:pt x="14" y="113"/>
                      <a:pt x="9" y="86"/>
                    </a:cubicBezTo>
                    <a:lnTo>
                      <a:pt x="15" y="90"/>
                    </a:lnTo>
                    <a:close/>
                  </a:path>
                </a:pathLst>
              </a:custGeom>
              <a:solidFill>
                <a:srgbClr val="358FC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3" name="Freeform 33"/>
              <p:cNvSpPr/>
              <p:nvPr/>
            </p:nvSpPr>
            <p:spPr bwMode="auto">
              <a:xfrm>
                <a:off x="9171" y="2536"/>
                <a:ext cx="1262" cy="1048"/>
              </a:xfrm>
              <a:custGeom>
                <a:avLst/>
                <a:gdLst>
                  <a:gd name="T0" fmla="*/ 167 w 196"/>
                  <a:gd name="T1" fmla="*/ 142 h 163"/>
                  <a:gd name="T2" fmla="*/ 170 w 196"/>
                  <a:gd name="T3" fmla="*/ 48 h 163"/>
                  <a:gd name="T4" fmla="*/ 167 w 196"/>
                  <a:gd name="T5" fmla="*/ 57 h 163"/>
                  <a:gd name="T6" fmla="*/ 75 w 196"/>
                  <a:gd name="T7" fmla="*/ 3 h 163"/>
                  <a:gd name="T8" fmla="*/ 0 w 196"/>
                  <a:gd name="T9" fmla="*/ 26 h 163"/>
                  <a:gd name="T10" fmla="*/ 20 w 196"/>
                  <a:gd name="T11" fmla="*/ 60 h 163"/>
                  <a:gd name="T12" fmla="*/ 77 w 196"/>
                  <a:gd name="T13" fmla="*/ 124 h 163"/>
                  <a:gd name="T14" fmla="*/ 119 w 196"/>
                  <a:gd name="T15" fmla="*/ 134 h 163"/>
                  <a:gd name="T16" fmla="*/ 102 w 196"/>
                  <a:gd name="T17" fmla="*/ 139 h 163"/>
                  <a:gd name="T18" fmla="*/ 161 w 196"/>
                  <a:gd name="T19" fmla="*/ 163 h 163"/>
                  <a:gd name="T20" fmla="*/ 81 w 196"/>
                  <a:gd name="T21" fmla="*/ 35 h 163"/>
                  <a:gd name="T22" fmla="*/ 167 w 196"/>
                  <a:gd name="T23" fmla="*/ 142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6" h="163">
                    <a:moveTo>
                      <a:pt x="167" y="142"/>
                    </a:moveTo>
                    <a:cubicBezTo>
                      <a:pt x="167" y="142"/>
                      <a:pt x="196" y="98"/>
                      <a:pt x="170" y="48"/>
                    </a:cubicBezTo>
                    <a:cubicBezTo>
                      <a:pt x="167" y="57"/>
                      <a:pt x="167" y="57"/>
                      <a:pt x="167" y="57"/>
                    </a:cubicBezTo>
                    <a:cubicBezTo>
                      <a:pt x="167" y="57"/>
                      <a:pt x="152" y="0"/>
                      <a:pt x="75" y="3"/>
                    </a:cubicBezTo>
                    <a:cubicBezTo>
                      <a:pt x="21" y="6"/>
                      <a:pt x="0" y="26"/>
                      <a:pt x="0" y="26"/>
                    </a:cubicBezTo>
                    <a:cubicBezTo>
                      <a:pt x="0" y="26"/>
                      <a:pt x="19" y="23"/>
                      <a:pt x="20" y="60"/>
                    </a:cubicBezTo>
                    <a:cubicBezTo>
                      <a:pt x="21" y="81"/>
                      <a:pt x="43" y="116"/>
                      <a:pt x="77" y="124"/>
                    </a:cubicBezTo>
                    <a:cubicBezTo>
                      <a:pt x="111" y="131"/>
                      <a:pt x="119" y="134"/>
                      <a:pt x="119" y="134"/>
                    </a:cubicBezTo>
                    <a:cubicBezTo>
                      <a:pt x="102" y="139"/>
                      <a:pt x="102" y="139"/>
                      <a:pt x="102" y="139"/>
                    </a:cubicBezTo>
                    <a:cubicBezTo>
                      <a:pt x="102" y="139"/>
                      <a:pt x="159" y="140"/>
                      <a:pt x="161" y="163"/>
                    </a:cubicBezTo>
                    <a:cubicBezTo>
                      <a:pt x="161" y="163"/>
                      <a:pt x="157" y="56"/>
                      <a:pt x="81" y="35"/>
                    </a:cubicBezTo>
                    <a:cubicBezTo>
                      <a:pt x="81" y="35"/>
                      <a:pt x="153" y="45"/>
                      <a:pt x="167" y="142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4" name="TextBox 63"/>
              <p:cNvSpPr txBox="1"/>
              <p:nvPr/>
            </p:nvSpPr>
            <p:spPr>
              <a:xfrm>
                <a:off x="11784" y="8690"/>
                <a:ext cx="1797" cy="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zh-CN" sz="1600" b="1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35" name="Straight Connector 66"/>
              <p:cNvCxnSpPr/>
              <p:nvPr/>
            </p:nvCxnSpPr>
            <p:spPr>
              <a:xfrm>
                <a:off x="13327" y="9522"/>
                <a:ext cx="6464" cy="60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</a:schemeClr>
                </a:solidFill>
                <a:prstDash val="sysDot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70"/>
              <p:cNvCxnSpPr/>
              <p:nvPr/>
            </p:nvCxnSpPr>
            <p:spPr>
              <a:xfrm flipH="1" flipV="1">
                <a:off x="10608" y="5667"/>
                <a:ext cx="0" cy="1831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</a:schemeClr>
                </a:solidFill>
                <a:prstDash val="sysDot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4" name="Straight Connector 73"/>
            <p:cNvCxnSpPr/>
            <p:nvPr/>
          </p:nvCxnSpPr>
          <p:spPr>
            <a:xfrm flipV="1">
              <a:off x="15438" y="5317"/>
              <a:ext cx="6174" cy="11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8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 userDrawn="1"/>
        </p:nvGrpSpPr>
        <p:grpSpPr>
          <a:xfrm>
            <a:off x="1538239" y="198755"/>
            <a:ext cx="2504348" cy="505448"/>
            <a:chOff x="2422" y="193"/>
            <a:chExt cx="3944" cy="796"/>
          </a:xfrm>
        </p:grpSpPr>
        <p:grpSp>
          <p:nvGrpSpPr>
            <p:cNvPr id="38" name="组合 37"/>
            <p:cNvGrpSpPr/>
            <p:nvPr/>
          </p:nvGrpSpPr>
          <p:grpSpPr>
            <a:xfrm>
              <a:off x="2422" y="216"/>
              <a:ext cx="3944" cy="773"/>
              <a:chOff x="1372504" y="144568"/>
              <a:chExt cx="2504348" cy="491042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1372504" y="175048"/>
                <a:ext cx="1101090" cy="4605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rgbClr val="3563A8"/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环节三</a:t>
                </a:r>
                <a:endParaRPr lang="zh-CN" sz="2400" b="1">
                  <a:solidFill>
                    <a:srgbClr val="3563A8"/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2469692" y="144568"/>
                <a:ext cx="1407160" cy="4605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chemeClr val="bg1">
                        <a:lumMod val="50000"/>
                      </a:schemeClr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开放延伸</a:t>
                </a:r>
                <a:endParaRPr lang="zh-CN" sz="2400" b="1">
                  <a:solidFill>
                    <a:schemeClr val="bg1">
                      <a:lumMod val="50000"/>
                    </a:schemeClr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</p:grpSp>
        <p:cxnSp>
          <p:nvCxnSpPr>
            <p:cNvPr id="3" name="直接连接符 2"/>
            <p:cNvCxnSpPr/>
            <p:nvPr/>
          </p:nvCxnSpPr>
          <p:spPr>
            <a:xfrm flipH="1">
              <a:off x="4148" y="193"/>
              <a:ext cx="0" cy="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6879A-9CBE-4B28-AD8B-12F5DF23C6A9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grpSp>
        <p:nvGrpSpPr>
          <p:cNvPr id="9" name="组合 8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10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6" name="矩形 15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A92DD-C6AF-4BE5-B518-78EF51980AF8}" type="datetime1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  <p:grpSp>
        <p:nvGrpSpPr>
          <p:cNvPr id="9" name="组合 8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10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6" name="矩形 15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D006E-3573-49D4-BEA0-7B5B64C8EDFE}" type="datetime1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  <p:grpSp>
        <p:nvGrpSpPr>
          <p:cNvPr id="11" name="组合 10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12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7" name="矩形 16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image" Target="file:///D:\qq&#25991;&#20214;\712321467\Image\C2C\Image2\%7b75232B38-A165-1FB7-499C-2E1C792CACB5%7d.png" TargetMode="External"/><Relationship Id="rId16" Type="http://schemas.openxmlformats.org/officeDocument/2006/relationships/image" Target="../media/image1.png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4.xml"/><Relationship Id="rId8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17" Type="http://schemas.openxmlformats.org/officeDocument/2006/relationships/image" Target="file:///D:\qq&#25991;&#20214;\712321467\Image\C2C\Image2\%7b75232B38-A165-1FB7-499C-2E1C792CACB5%7d.png" TargetMode="External"/><Relationship Id="rId16" Type="http://schemas.openxmlformats.org/officeDocument/2006/relationships/image" Target="../media/image1.png"/><Relationship Id="rId15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5.xml"/><Relationship Id="rId1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FC4C6-D029-4A02-8D8A-374C012F707B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6" r:link="rId17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/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FC4C6-D029-4A02-8D8A-374C012F707B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6" r:link="rId17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</p:sldLayoutIdLst>
  <p:transition/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14.png"/><Relationship Id="rId3" Type="http://schemas.openxmlformats.org/officeDocument/2006/relationships/tags" Target="../tags/tag2.xml"/><Relationship Id="rId2" Type="http://schemas.openxmlformats.org/officeDocument/2006/relationships/image" Target="../media/image13.jpeg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audio" Target="../media/audio2.wav"/><Relationship Id="rId3" Type="http://schemas.openxmlformats.org/officeDocument/2006/relationships/audio" Target="../media/audio1.wav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7.png"/><Relationship Id="rId1" Type="http://schemas.openxmlformats.org/officeDocument/2006/relationships/tags" Target="../tags/tag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8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audio" Target="../media/audio3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组合 48"/>
          <p:cNvGrpSpPr/>
          <p:nvPr/>
        </p:nvGrpSpPr>
        <p:grpSpPr>
          <a:xfrm>
            <a:off x="3751855" y="4453428"/>
            <a:ext cx="6466114" cy="166257"/>
            <a:chOff x="2233239" y="4536372"/>
            <a:chExt cx="6466114" cy="192986"/>
          </a:xfrm>
        </p:grpSpPr>
        <p:cxnSp>
          <p:nvCxnSpPr>
            <p:cNvPr id="45" name="直接连接符 44"/>
            <p:cNvCxnSpPr/>
            <p:nvPr/>
          </p:nvCxnSpPr>
          <p:spPr>
            <a:xfrm>
              <a:off x="2233239" y="4536372"/>
              <a:ext cx="6466114" cy="0"/>
            </a:xfrm>
            <a:prstGeom prst="line">
              <a:avLst/>
            </a:prstGeom>
            <a:ln w="6350"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>
              <a:off x="3212953" y="4729358"/>
              <a:ext cx="5486400" cy="0"/>
            </a:xfrm>
            <a:prstGeom prst="line">
              <a:avLst/>
            </a:prstGeom>
            <a:ln w="6350"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文本框 1"/>
          <p:cNvSpPr txBox="1"/>
          <p:nvPr/>
        </p:nvSpPr>
        <p:spPr>
          <a:xfrm>
            <a:off x="4731440" y="1635765"/>
            <a:ext cx="5486529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1500" dirty="0" smtClean="0">
                <a:latin typeface="汉仪大宋简" pitchFamily="49" charset="-122"/>
                <a:ea typeface="汉仪大宋简" pitchFamily="49" charset="-122"/>
              </a:rPr>
              <a:t>对策</a:t>
            </a:r>
            <a:endParaRPr lang="zh-CN" altLang="en-US" sz="11500" dirty="0">
              <a:latin typeface="汉仪大宋简" pitchFamily="49" charset="-122"/>
              <a:ea typeface="汉仪大宋简" pitchFamily="49" charset="-122"/>
            </a:endParaRPr>
          </a:p>
          <a:p>
            <a:pPr algn="r"/>
            <a:r>
              <a:rPr lang="zh-CN" altLang="en-US" sz="5400" b="1" dirty="0" smtClean="0">
                <a:solidFill>
                  <a:srgbClr val="3563A8"/>
                </a:solidFill>
                <a:latin typeface="微软雅黑" panose="020B0503020204020204" charset="-122"/>
                <a:ea typeface="微软雅黑" panose="020B0503020204020204" charset="-122"/>
              </a:rPr>
              <a:t>田</a:t>
            </a:r>
            <a:r>
              <a:rPr lang="zh-CN" altLang="en-US" sz="5400" b="1" dirty="0">
                <a:solidFill>
                  <a:srgbClr val="3563A8"/>
                </a:solidFill>
                <a:latin typeface="微软雅黑" panose="020B0503020204020204" charset="-122"/>
                <a:ea typeface="微软雅黑" panose="020B0503020204020204" charset="-122"/>
              </a:rPr>
              <a:t>忌赛马</a:t>
            </a:r>
            <a:endParaRPr lang="zh-CN" altLang="en-US" sz="5400" b="1" dirty="0">
              <a:solidFill>
                <a:srgbClr val="3563A8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/>
        </p:nvSpPr>
        <p:spPr>
          <a:xfrm>
            <a:off x="2366010" y="2780665"/>
            <a:ext cx="6600825" cy="2675255"/>
          </a:xfrm>
          <a:prstGeom prst="roundRect">
            <a:avLst/>
          </a:prstGeom>
          <a:solidFill>
            <a:srgbClr val="F0F8FB"/>
          </a:solidFill>
          <a:ln w="28575">
            <a:solidFill>
              <a:srgbClr val="0985B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Group 43"/>
          <p:cNvGrpSpPr/>
          <p:nvPr/>
        </p:nvGrpSpPr>
        <p:grpSpPr>
          <a:xfrm>
            <a:off x="2644736" y="1042254"/>
            <a:ext cx="7316789" cy="1212850"/>
            <a:chOff x="-1993" y="-129"/>
            <a:chExt cx="4609" cy="764"/>
          </a:xfrm>
        </p:grpSpPr>
        <p:pic>
          <p:nvPicPr>
            <p:cNvPr id="8" name="Picture 20" descr="男天使副本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 flipH="1">
              <a:off x="1791" y="-129"/>
              <a:ext cx="825" cy="7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AutoShape 27"/>
            <p:cNvSpPr>
              <a:spLocks noChangeArrowheads="1"/>
            </p:cNvSpPr>
            <p:nvPr/>
          </p:nvSpPr>
          <p:spPr bwMode="auto">
            <a:xfrm>
              <a:off x="-1993" y="33"/>
              <a:ext cx="3534" cy="367"/>
            </a:xfrm>
            <a:prstGeom prst="wedgeRoundRectCallout">
              <a:avLst>
                <a:gd name="adj1" fmla="val 59514"/>
                <a:gd name="adj2" fmla="val -11847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/>
            <a:p>
              <a:pPr>
                <a:buFontTx/>
                <a:buNone/>
              </a:pPr>
              <a:r>
                <a:rPr lang="zh-CN" altLang="en-US" sz="24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田忌“以弱制强”要具备哪些前提条件？</a:t>
              </a:r>
              <a:endParaRPr lang="zh-CN" altLang="en-US"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2522855" y="3032125"/>
            <a:ext cx="6639560" cy="2030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28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en-US" sz="28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要有</a:t>
            </a:r>
            <a:r>
              <a:rPr lang="en-US" altLang="zh-CN" sz="2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匹</a:t>
            </a:r>
            <a:r>
              <a:rPr lang="zh-CN" altLang="en-US" sz="28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跑得赢齐王的马。</a:t>
            </a:r>
            <a:endParaRPr lang="en-US" altLang="zh-CN" sz="2800" b="1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28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sz="28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要知道齐王的出马策略，必须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后出马</a:t>
            </a:r>
            <a:r>
              <a:rPr lang="zh-CN" altLang="en-US" sz="28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en-US" altLang="zh-CN" sz="2800" b="1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28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3.</a:t>
            </a:r>
            <a:r>
              <a:rPr lang="zh-CN" altLang="en-US" sz="28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要用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最弱的马应对齐王最强的马</a:t>
            </a:r>
            <a:endParaRPr lang="zh-CN" altLang="en-US" sz="28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0"/>
          <p:cNvSpPr txBox="1"/>
          <p:nvPr/>
        </p:nvSpPr>
        <p:spPr>
          <a:xfrm>
            <a:off x="1523683" y="988060"/>
            <a:ext cx="9144000" cy="45323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zh-CN" altLang="en-US" sz="4800" b="1">
                <a:latin typeface="华文彩云" panose="02010800040101010101" pitchFamily="2" charset="-122"/>
                <a:ea typeface="华文彩云" panose="02010800040101010101" pitchFamily="2" charset="-122"/>
              </a:rPr>
              <a:t>拍  球  比  赛</a:t>
            </a:r>
            <a:endParaRPr lang="zh-CN" altLang="en-US" sz="4800" b="1">
              <a:latin typeface="华文彩云" panose="02010800040101010101" pitchFamily="2" charset="-122"/>
              <a:ea typeface="华文彩云" panose="02010800040101010101" pitchFamily="2" charset="-122"/>
            </a:endParaRPr>
          </a:p>
          <a:p>
            <a:pPr algn="ctr"/>
            <a:endParaRPr lang="zh-CN" altLang="en-US" sz="3600" b="1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ctr"/>
            <a:r>
              <a:rPr lang="zh-CN" altLang="en-US" sz="36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四（</a:t>
            </a:r>
            <a:r>
              <a:rPr lang="en-US" altLang="zh-CN" sz="36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36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）班代表队</a:t>
            </a:r>
            <a:r>
              <a:rPr lang="zh-CN" altLang="en-US" sz="3600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</a:t>
            </a:r>
            <a:r>
              <a:rPr lang="zh-CN" altLang="en-US" sz="36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四（</a:t>
            </a:r>
            <a:r>
              <a:rPr lang="en-US" altLang="zh-CN" sz="36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36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）班代表队</a:t>
            </a:r>
            <a:endParaRPr lang="zh-CN" altLang="en-US" sz="3600" b="1">
              <a:solidFill>
                <a:srgbClr val="FF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ctr"/>
            <a:endParaRPr lang="zh-CN" altLang="en-US" sz="36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ctr"/>
            <a:r>
              <a:rPr lang="zh-CN" altLang="en-US" sz="3600" b="1">
                <a:latin typeface="Arial" panose="020B0604020202020204" pitchFamily="34" charset="0"/>
                <a:ea typeface="宋体" panose="02010600030101010101" pitchFamily="2" charset="-122"/>
              </a:rPr>
              <a:t>小军   </a:t>
            </a: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230</a:t>
            </a:r>
            <a:r>
              <a:rPr lang="zh-CN" altLang="en-US" sz="3600" b="1">
                <a:latin typeface="Arial" panose="020B0604020202020204" pitchFamily="34" charset="0"/>
                <a:ea typeface="宋体" panose="02010600030101010101" pitchFamily="2" charset="-122"/>
              </a:rPr>
              <a:t>下</a:t>
            </a: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/</a:t>
            </a:r>
            <a:r>
              <a:rPr lang="zh-CN" altLang="en-US" sz="3600" b="1">
                <a:latin typeface="Arial" panose="020B0604020202020204" pitchFamily="34" charset="0"/>
                <a:ea typeface="宋体" panose="02010600030101010101" pitchFamily="2" charset="-122"/>
              </a:rPr>
              <a:t>分             小平   </a:t>
            </a: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200</a:t>
            </a:r>
            <a:r>
              <a:rPr lang="zh-CN" altLang="en-US" sz="3600" b="1">
                <a:latin typeface="Arial" panose="020B0604020202020204" pitchFamily="34" charset="0"/>
                <a:ea typeface="宋体" panose="02010600030101010101" pitchFamily="2" charset="-122"/>
              </a:rPr>
              <a:t>下</a:t>
            </a: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/</a:t>
            </a:r>
            <a:r>
              <a:rPr lang="zh-CN" altLang="en-US" sz="3600" b="1">
                <a:latin typeface="Arial" panose="020B0604020202020204" pitchFamily="34" charset="0"/>
                <a:ea typeface="宋体" panose="02010600030101010101" pitchFamily="2" charset="-122"/>
              </a:rPr>
              <a:t>分</a:t>
            </a:r>
            <a:endParaRPr lang="zh-CN" altLang="en-US" sz="36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ctr"/>
            <a:r>
              <a:rPr lang="zh-CN" altLang="en-US" sz="3600" b="1">
                <a:latin typeface="Arial" panose="020B0604020202020204" pitchFamily="34" charset="0"/>
                <a:ea typeface="宋体" panose="02010600030101010101" pitchFamily="2" charset="-122"/>
              </a:rPr>
              <a:t>小虎   </a:t>
            </a: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189</a:t>
            </a:r>
            <a:r>
              <a:rPr lang="zh-CN" altLang="en-US" sz="3600" b="1">
                <a:latin typeface="Arial" panose="020B0604020202020204" pitchFamily="34" charset="0"/>
                <a:ea typeface="宋体" panose="02010600030101010101" pitchFamily="2" charset="-122"/>
              </a:rPr>
              <a:t>下</a:t>
            </a: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/</a:t>
            </a:r>
            <a:r>
              <a:rPr lang="zh-CN" altLang="en-US" sz="3600" b="1">
                <a:latin typeface="Arial" panose="020B0604020202020204" pitchFamily="34" charset="0"/>
                <a:ea typeface="宋体" panose="02010600030101010101" pitchFamily="2" charset="-122"/>
              </a:rPr>
              <a:t>分             小青   </a:t>
            </a: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165</a:t>
            </a:r>
            <a:r>
              <a:rPr lang="zh-CN" altLang="en-US" sz="3600" b="1">
                <a:latin typeface="Arial" panose="020B0604020202020204" pitchFamily="34" charset="0"/>
                <a:ea typeface="宋体" panose="02010600030101010101" pitchFamily="2" charset="-122"/>
              </a:rPr>
              <a:t>下</a:t>
            </a: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/</a:t>
            </a:r>
            <a:r>
              <a:rPr lang="zh-CN" altLang="en-US" sz="3600" b="1">
                <a:latin typeface="Arial" panose="020B0604020202020204" pitchFamily="34" charset="0"/>
                <a:ea typeface="宋体" panose="02010600030101010101" pitchFamily="2" charset="-122"/>
              </a:rPr>
              <a:t>分</a:t>
            </a:r>
            <a:endParaRPr lang="zh-CN" altLang="en-US" sz="36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ctr"/>
            <a:r>
              <a:rPr lang="zh-CN" altLang="en-US" sz="3600" b="1">
                <a:latin typeface="Arial" panose="020B0604020202020204" pitchFamily="34" charset="0"/>
                <a:ea typeface="宋体" panose="02010600030101010101" pitchFamily="2" charset="-122"/>
              </a:rPr>
              <a:t>小刚   </a:t>
            </a: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150</a:t>
            </a:r>
            <a:r>
              <a:rPr lang="zh-CN" altLang="en-US" sz="3600" b="1">
                <a:latin typeface="Arial" panose="020B0604020202020204" pitchFamily="34" charset="0"/>
                <a:ea typeface="宋体" panose="02010600030101010101" pitchFamily="2" charset="-122"/>
              </a:rPr>
              <a:t>下</a:t>
            </a: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/</a:t>
            </a:r>
            <a:r>
              <a:rPr lang="zh-CN" altLang="en-US" sz="3600" b="1">
                <a:latin typeface="Arial" panose="020B0604020202020204" pitchFamily="34" charset="0"/>
                <a:ea typeface="宋体" panose="02010600030101010101" pitchFamily="2" charset="-122"/>
              </a:rPr>
              <a:t>分             小强   </a:t>
            </a: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140</a:t>
            </a:r>
            <a:r>
              <a:rPr lang="zh-CN" altLang="en-US" sz="3600" b="1">
                <a:latin typeface="Arial" panose="020B0604020202020204" pitchFamily="34" charset="0"/>
                <a:ea typeface="宋体" panose="02010600030101010101" pitchFamily="2" charset="-122"/>
              </a:rPr>
              <a:t>下</a:t>
            </a: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/</a:t>
            </a:r>
            <a:r>
              <a:rPr lang="zh-CN" altLang="en-US" sz="3600" b="1">
                <a:latin typeface="Arial" panose="020B0604020202020204" pitchFamily="34" charset="0"/>
                <a:ea typeface="宋体" panose="02010600030101010101" pitchFamily="2" charset="-122"/>
              </a:rPr>
              <a:t>分</a:t>
            </a:r>
            <a:endParaRPr lang="zh-CN" altLang="en-US" sz="36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69" name="Line 5"/>
          <p:cNvSpPr/>
          <p:nvPr/>
        </p:nvSpPr>
        <p:spPr>
          <a:xfrm>
            <a:off x="5338445" y="3851910"/>
            <a:ext cx="1655763" cy="1079500"/>
          </a:xfrm>
          <a:prstGeom prst="line">
            <a:avLst/>
          </a:prstGeom>
          <a:ln w="31750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11270" name="Line 6"/>
          <p:cNvSpPr/>
          <p:nvPr/>
        </p:nvSpPr>
        <p:spPr>
          <a:xfrm flipV="1">
            <a:off x="5144770" y="3788410"/>
            <a:ext cx="1800225" cy="576263"/>
          </a:xfrm>
          <a:prstGeom prst="line">
            <a:avLst/>
          </a:prstGeom>
          <a:ln w="31750" cap="flat" cmpd="sng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11271" name="Line 7"/>
          <p:cNvSpPr/>
          <p:nvPr/>
        </p:nvSpPr>
        <p:spPr>
          <a:xfrm flipV="1">
            <a:off x="5195570" y="4356735"/>
            <a:ext cx="1800225" cy="504825"/>
          </a:xfrm>
          <a:prstGeom prst="line">
            <a:avLst/>
          </a:prstGeom>
          <a:ln w="31750" cap="flat" cmpd="sng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12293" name="Text Box 9"/>
          <p:cNvSpPr txBox="1"/>
          <p:nvPr/>
        </p:nvSpPr>
        <p:spPr>
          <a:xfrm>
            <a:off x="2026920" y="5580698"/>
            <a:ext cx="7924800" cy="579437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200" b="1">
                <a:solidFill>
                  <a:srgbClr val="FF3300"/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比赛规则：三局两胜制</a:t>
            </a:r>
            <a:endParaRPr lang="zh-CN" altLang="en-US" sz="3200" b="1">
              <a:solidFill>
                <a:srgbClr val="FF3300"/>
              </a:solidFill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10"/>
          <p:cNvSpPr txBox="1"/>
          <p:nvPr/>
        </p:nvSpPr>
        <p:spPr>
          <a:xfrm>
            <a:off x="1699578" y="975360"/>
            <a:ext cx="9144000" cy="45323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zh-CN" altLang="en-US" sz="4800" b="1">
                <a:latin typeface="华文彩云" panose="02010800040101010101" pitchFamily="2" charset="-122"/>
                <a:ea typeface="华文彩云" panose="02010800040101010101" pitchFamily="2" charset="-122"/>
              </a:rPr>
              <a:t>拍  球  比  赛</a:t>
            </a:r>
            <a:endParaRPr lang="zh-CN" altLang="en-US" sz="4800" b="1">
              <a:latin typeface="华文彩云" panose="02010800040101010101" pitchFamily="2" charset="-122"/>
              <a:ea typeface="华文彩云" panose="02010800040101010101" pitchFamily="2" charset="-122"/>
            </a:endParaRPr>
          </a:p>
          <a:p>
            <a:pPr algn="ctr"/>
            <a:endParaRPr lang="zh-CN" altLang="en-US" sz="3600" b="1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ctr"/>
            <a:r>
              <a:rPr lang="zh-CN" altLang="en-US" sz="36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四（</a:t>
            </a:r>
            <a:r>
              <a:rPr lang="en-US" altLang="zh-CN" sz="36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36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）班代表队</a:t>
            </a:r>
            <a:r>
              <a:rPr lang="zh-CN" altLang="en-US" sz="3600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</a:t>
            </a:r>
            <a:r>
              <a:rPr lang="zh-CN" altLang="en-US" sz="36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四（</a:t>
            </a:r>
            <a:r>
              <a:rPr lang="en-US" altLang="zh-CN" sz="36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36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）班代表队</a:t>
            </a:r>
            <a:endParaRPr lang="zh-CN" altLang="en-US" sz="3600" b="1">
              <a:solidFill>
                <a:srgbClr val="FF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ctr"/>
            <a:endParaRPr lang="zh-CN" altLang="en-US" sz="36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ctr"/>
            <a:r>
              <a:rPr lang="zh-CN" altLang="en-US" sz="3600" b="1">
                <a:latin typeface="Arial" panose="020B0604020202020204" pitchFamily="34" charset="0"/>
                <a:ea typeface="宋体" panose="02010600030101010101" pitchFamily="2" charset="-122"/>
              </a:rPr>
              <a:t>小军   </a:t>
            </a: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230</a:t>
            </a:r>
            <a:r>
              <a:rPr lang="zh-CN" altLang="en-US" sz="3600" b="1">
                <a:latin typeface="Arial" panose="020B0604020202020204" pitchFamily="34" charset="0"/>
                <a:ea typeface="宋体" panose="02010600030101010101" pitchFamily="2" charset="-122"/>
              </a:rPr>
              <a:t>下</a:t>
            </a: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/</a:t>
            </a:r>
            <a:r>
              <a:rPr lang="zh-CN" altLang="en-US" sz="3600" b="1">
                <a:latin typeface="Arial" panose="020B0604020202020204" pitchFamily="34" charset="0"/>
                <a:ea typeface="宋体" panose="02010600030101010101" pitchFamily="2" charset="-122"/>
              </a:rPr>
              <a:t>分             </a:t>
            </a:r>
            <a:r>
              <a:rPr lang="zh-CN" altLang="en-US" sz="36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小丽  </a:t>
            </a:r>
            <a:r>
              <a:rPr lang="en-US" altLang="zh-CN" sz="36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180</a:t>
            </a:r>
            <a:r>
              <a:rPr lang="zh-CN" altLang="en-US" sz="36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下</a:t>
            </a:r>
            <a:r>
              <a:rPr lang="en-US" altLang="zh-CN" sz="36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/</a:t>
            </a:r>
            <a:r>
              <a:rPr lang="zh-CN" altLang="en-US" sz="36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分</a:t>
            </a:r>
            <a:endParaRPr lang="zh-CN" altLang="en-US" sz="3600" b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ctr"/>
            <a:r>
              <a:rPr lang="zh-CN" altLang="en-US" sz="3600" b="1">
                <a:latin typeface="Arial" panose="020B0604020202020204" pitchFamily="34" charset="0"/>
                <a:ea typeface="宋体" panose="02010600030101010101" pitchFamily="2" charset="-122"/>
              </a:rPr>
              <a:t>小虎   </a:t>
            </a: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189</a:t>
            </a:r>
            <a:r>
              <a:rPr lang="zh-CN" altLang="en-US" sz="3600" b="1">
                <a:latin typeface="Arial" panose="020B0604020202020204" pitchFamily="34" charset="0"/>
                <a:ea typeface="宋体" panose="02010600030101010101" pitchFamily="2" charset="-122"/>
              </a:rPr>
              <a:t>下</a:t>
            </a: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/</a:t>
            </a:r>
            <a:r>
              <a:rPr lang="zh-CN" altLang="en-US" sz="3600" b="1">
                <a:latin typeface="Arial" panose="020B0604020202020204" pitchFamily="34" charset="0"/>
                <a:ea typeface="宋体" panose="02010600030101010101" pitchFamily="2" charset="-122"/>
              </a:rPr>
              <a:t>分             小青   </a:t>
            </a: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165</a:t>
            </a:r>
            <a:r>
              <a:rPr lang="zh-CN" altLang="en-US" sz="3600" b="1">
                <a:latin typeface="Arial" panose="020B0604020202020204" pitchFamily="34" charset="0"/>
                <a:ea typeface="宋体" panose="02010600030101010101" pitchFamily="2" charset="-122"/>
              </a:rPr>
              <a:t>下</a:t>
            </a: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/</a:t>
            </a:r>
            <a:r>
              <a:rPr lang="zh-CN" altLang="en-US" sz="3600" b="1">
                <a:latin typeface="Arial" panose="020B0604020202020204" pitchFamily="34" charset="0"/>
                <a:ea typeface="宋体" panose="02010600030101010101" pitchFamily="2" charset="-122"/>
              </a:rPr>
              <a:t>分</a:t>
            </a:r>
            <a:endParaRPr lang="zh-CN" altLang="en-US" sz="36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ctr"/>
            <a:r>
              <a:rPr lang="zh-CN" altLang="en-US" sz="3600" b="1">
                <a:latin typeface="Arial" panose="020B0604020202020204" pitchFamily="34" charset="0"/>
                <a:ea typeface="宋体" panose="02010600030101010101" pitchFamily="2" charset="-122"/>
              </a:rPr>
              <a:t>小刚   </a:t>
            </a: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150</a:t>
            </a:r>
            <a:r>
              <a:rPr lang="zh-CN" altLang="en-US" sz="3600" b="1">
                <a:latin typeface="Arial" panose="020B0604020202020204" pitchFamily="34" charset="0"/>
                <a:ea typeface="宋体" panose="02010600030101010101" pitchFamily="2" charset="-122"/>
              </a:rPr>
              <a:t>下</a:t>
            </a: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/</a:t>
            </a:r>
            <a:r>
              <a:rPr lang="zh-CN" altLang="en-US" sz="3600" b="1">
                <a:latin typeface="Arial" panose="020B0604020202020204" pitchFamily="34" charset="0"/>
                <a:ea typeface="宋体" panose="02010600030101010101" pitchFamily="2" charset="-122"/>
              </a:rPr>
              <a:t>分             小强   </a:t>
            </a: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140</a:t>
            </a:r>
            <a:r>
              <a:rPr lang="zh-CN" altLang="en-US" sz="3600" b="1">
                <a:latin typeface="Arial" panose="020B0604020202020204" pitchFamily="34" charset="0"/>
                <a:ea typeface="宋体" panose="02010600030101010101" pitchFamily="2" charset="-122"/>
              </a:rPr>
              <a:t>下</a:t>
            </a: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/</a:t>
            </a:r>
            <a:r>
              <a:rPr lang="zh-CN" altLang="en-US" sz="3600" b="1">
                <a:latin typeface="Arial" panose="020B0604020202020204" pitchFamily="34" charset="0"/>
                <a:ea typeface="宋体" panose="02010600030101010101" pitchFamily="2" charset="-122"/>
              </a:rPr>
              <a:t>分</a:t>
            </a:r>
            <a:endParaRPr lang="zh-CN" altLang="en-US" sz="36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14" name="Text Box 9"/>
          <p:cNvSpPr txBox="1"/>
          <p:nvPr/>
        </p:nvSpPr>
        <p:spPr>
          <a:xfrm>
            <a:off x="2202815" y="5567998"/>
            <a:ext cx="7924800" cy="579437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200" b="1">
                <a:solidFill>
                  <a:srgbClr val="FF3300"/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比赛规则：三局两胜制</a:t>
            </a:r>
            <a:endParaRPr lang="zh-CN" altLang="en-US" sz="3200" b="1">
              <a:solidFill>
                <a:srgbClr val="FF3300"/>
              </a:solidFill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" name="Line 5"/>
          <p:cNvSpPr/>
          <p:nvPr/>
        </p:nvSpPr>
        <p:spPr>
          <a:xfrm>
            <a:off x="5514340" y="3839210"/>
            <a:ext cx="1655763" cy="1079500"/>
          </a:xfrm>
          <a:prstGeom prst="line">
            <a:avLst/>
          </a:prstGeom>
          <a:ln w="31750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3" name="Line 6"/>
          <p:cNvSpPr/>
          <p:nvPr/>
        </p:nvSpPr>
        <p:spPr>
          <a:xfrm flipV="1">
            <a:off x="5320665" y="3775710"/>
            <a:ext cx="1800225" cy="576263"/>
          </a:xfrm>
          <a:prstGeom prst="line">
            <a:avLst/>
          </a:prstGeom>
          <a:ln w="31750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4" name="Line 7"/>
          <p:cNvSpPr/>
          <p:nvPr/>
        </p:nvSpPr>
        <p:spPr>
          <a:xfrm flipV="1">
            <a:off x="5371465" y="4344035"/>
            <a:ext cx="1800225" cy="504825"/>
          </a:xfrm>
          <a:prstGeom prst="line">
            <a:avLst/>
          </a:prstGeom>
          <a:ln w="31750" cap="flat" cmpd="sng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/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2353310" y="3409315"/>
            <a:ext cx="7484745" cy="20300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两人轮流报数，每人每次只能报</a:t>
            </a:r>
            <a:r>
              <a:rPr lang="en-US" altLang="zh-CN" sz="2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个或</a:t>
            </a:r>
            <a:r>
              <a:rPr lang="en-US" altLang="zh-CN" sz="2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个数，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谁抢到“</a:t>
            </a:r>
            <a:r>
              <a:rPr lang="en-US" altLang="zh-CN" sz="2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40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”谁获胜。如果你先报，一定要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注意抢到哪些数？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5" name="AutoShape 27"/>
          <p:cNvSpPr>
            <a:spLocks noChangeArrowheads="1"/>
          </p:cNvSpPr>
          <p:nvPr/>
        </p:nvSpPr>
        <p:spPr bwMode="auto">
          <a:xfrm>
            <a:off x="4279871" y="1529078"/>
            <a:ext cx="2217738" cy="685800"/>
          </a:xfrm>
          <a:prstGeom prst="wedgeRoundRectCallout">
            <a:avLst>
              <a:gd name="adj1" fmla="val 55060"/>
              <a:gd name="adj2" fmla="val 30676"/>
              <a:gd name="adj3" fmla="val 16667"/>
            </a:avLst>
          </a:prstGeom>
          <a:solidFill>
            <a:srgbClr val="FFFFFF"/>
          </a:solidFill>
          <a:ln w="19050">
            <a:solidFill>
              <a:srgbClr val="3399FF"/>
            </a:solidFill>
            <a:miter lim="800000"/>
          </a:ln>
        </p:spPr>
        <p:txBody>
          <a:bodyPr/>
          <a:lstStyle>
            <a:lvl1pPr eaLnBrk="0" hangingPunct="0">
              <a:defRPr sz="2000" b="1">
                <a:solidFill>
                  <a:sysClr val="windowText" lastClr="000000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ysClr val="windowText" lastClr="000000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ysClr val="windowText" lastClr="000000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ysClr val="windowText" lastClr="000000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ysClr val="windowText" lastClr="000000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ysClr val="windowText" lastClr="000000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ysClr val="windowText" lastClr="000000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ysClr val="windowText" lastClr="000000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ysClr val="windowText" lastClr="000000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eaLnBrk="1" hangingPunct="1">
              <a:defRPr/>
            </a:pPr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 报数游戏</a:t>
            </a:r>
            <a:endParaRPr lang="en-US" altLang="zh-CN" sz="28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圆角矩形 31"/>
          <p:cNvSpPr/>
          <p:nvPr/>
        </p:nvSpPr>
        <p:spPr>
          <a:xfrm>
            <a:off x="459105" y="5797550"/>
            <a:ext cx="1384935" cy="544195"/>
          </a:xfrm>
          <a:prstGeom prst="roundRect">
            <a:avLst>
              <a:gd name="adj" fmla="val 16667"/>
            </a:avLst>
          </a:prstGeom>
          <a:solidFill>
            <a:srgbClr val="BDECC9"/>
          </a:solidFill>
          <a:ln w="15875" cap="flat" cmpd="sng">
            <a:solidFill>
              <a:srgbClr val="2185BA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r>
              <a:rPr lang="zh-CN" altLang="en-US" sz="2000" b="1">
                <a:latin typeface="楷体_GB2312" pitchFamily="49" charset="-122"/>
                <a:ea typeface="楷体_GB2312" pitchFamily="49" charset="-122"/>
              </a:rPr>
              <a:t>教材</a:t>
            </a:r>
            <a:r>
              <a:rPr lang="en-US" altLang="zh-CN" sz="2000" b="1">
                <a:latin typeface="楷体_GB2312" pitchFamily="49" charset="-122"/>
                <a:ea typeface="楷体_GB2312" pitchFamily="49" charset="-122"/>
              </a:rPr>
              <a:t>P108</a:t>
            </a:r>
            <a:endParaRPr lang="en-US" altLang="zh-CN" sz="2000" b="1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圆角矩形 31"/>
          <p:cNvSpPr/>
          <p:nvPr/>
        </p:nvSpPr>
        <p:spPr>
          <a:xfrm>
            <a:off x="459105" y="5797550"/>
            <a:ext cx="1384935" cy="544195"/>
          </a:xfrm>
          <a:prstGeom prst="roundRect">
            <a:avLst>
              <a:gd name="adj" fmla="val 16667"/>
            </a:avLst>
          </a:prstGeom>
          <a:solidFill>
            <a:srgbClr val="BDECC9"/>
          </a:solidFill>
          <a:ln w="15875" cap="flat" cmpd="sng">
            <a:solidFill>
              <a:srgbClr val="2185BA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r>
              <a:rPr lang="zh-CN" altLang="en-US" sz="2000" b="1">
                <a:latin typeface="楷体_GB2312" pitchFamily="49" charset="-122"/>
                <a:ea typeface="楷体_GB2312" pitchFamily="49" charset="-122"/>
              </a:rPr>
              <a:t>易错练习</a:t>
            </a:r>
            <a:endParaRPr lang="zh-CN" altLang="en-US" sz="20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750695" y="2214880"/>
            <a:ext cx="8663305" cy="20300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fontAlgn="auto">
              <a:lnSpc>
                <a:spcPct val="150000"/>
              </a:lnSpc>
            </a:pPr>
            <a:r>
              <a:rPr lang="en-US" altLang="zh-CN" sz="28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</a:t>
            </a:r>
            <a:r>
              <a:rPr lang="zh-CN" sz="28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判断：两组扑克牌：甲拿3、5、8，乙拿6、7、9，</a:t>
            </a:r>
            <a:endParaRPr lang="zh-CN" sz="2800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sz="28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每次出一张，三局两胜，乙先出，甲一定有一种策略</a:t>
            </a:r>
            <a:endParaRPr lang="zh-CN" sz="2800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sz="28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胜甲。                                                    （       ）</a:t>
            </a:r>
            <a:endParaRPr lang="zh-CN" altLang="en-US" sz="2800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634730" y="3483610"/>
            <a:ext cx="1753235" cy="1014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6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×</a:t>
            </a:r>
            <a:endParaRPr lang="zh-CN" altLang="en-US" sz="60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/>
          <p:nvPr/>
        </p:nvSpPr>
        <p:spPr>
          <a:xfrm>
            <a:off x="2367915" y="1798260"/>
            <a:ext cx="7272338" cy="3262432"/>
          </a:xfrm>
          <a:prstGeom prst="rect">
            <a:avLst/>
          </a:prstGeom>
          <a:noFill/>
          <a:ln w="12700">
            <a:noFill/>
          </a:ln>
        </p:spPr>
        <p:txBody>
          <a:bodyPr anchor="ctr">
            <a:spAutoFit/>
          </a:bodyPr>
          <a:lstStyle/>
          <a:p>
            <a:pPr algn="ctr"/>
            <a:r>
              <a:rPr lang="zh-CN" altLang="en-US" sz="4400" b="1" dirty="0">
                <a:solidFill>
                  <a:srgbClr val="FF3300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我  能  行</a:t>
            </a:r>
            <a:endParaRPr lang="zh-CN" altLang="en-US" sz="4400" b="1" dirty="0">
              <a:solidFill>
                <a:srgbClr val="FF3300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  <a:p>
            <a:pPr algn="ctr"/>
            <a:endParaRPr lang="zh-CN" altLang="en-US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1. 有1</a:t>
            </a:r>
            <a:r>
              <a:rPr lang="en-US" altLang="zh-CN" sz="3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0</a:t>
            </a:r>
            <a:r>
              <a:rPr lang="zh-CN" altLang="en-US" sz="3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根小棒，两人轮流拿，每次只能拿</a:t>
            </a:r>
            <a:r>
              <a:rPr lang="en-US" altLang="zh-CN" sz="3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lang="zh-CN" altLang="en-US" sz="3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根或</a:t>
            </a:r>
            <a:r>
              <a:rPr lang="en-US" altLang="zh-CN" sz="3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lang="zh-CN" altLang="en-US" sz="3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根，谁拿到最后一根，谁就获胜</a:t>
            </a:r>
            <a:r>
              <a:rPr lang="zh-CN" altLang="en-US" sz="32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endParaRPr lang="zh-CN" altLang="en-US" sz="32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" name="圆角矩形 31"/>
          <p:cNvSpPr/>
          <p:nvPr/>
        </p:nvSpPr>
        <p:spPr>
          <a:xfrm>
            <a:off x="459105" y="5797550"/>
            <a:ext cx="1384935" cy="544195"/>
          </a:xfrm>
          <a:prstGeom prst="roundRect">
            <a:avLst>
              <a:gd name="adj" fmla="val 16667"/>
            </a:avLst>
          </a:prstGeom>
          <a:solidFill>
            <a:srgbClr val="BDECC9"/>
          </a:solidFill>
          <a:ln w="15875" cap="flat" cmpd="sng">
            <a:solidFill>
              <a:srgbClr val="2185BA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r>
              <a:rPr lang="zh-CN" altLang="en-US" sz="2000" b="1">
                <a:latin typeface="楷体_GB2312" pitchFamily="49" charset="-122"/>
                <a:ea typeface="楷体_GB2312" pitchFamily="49" charset="-122"/>
              </a:rPr>
              <a:t>拓展练习</a:t>
            </a:r>
            <a:endParaRPr lang="zh-CN" altLang="en-US" sz="2000" b="1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/>
          <p:nvPr/>
        </p:nvSpPr>
        <p:spPr>
          <a:xfrm>
            <a:off x="1844040" y="1909445"/>
            <a:ext cx="8843752" cy="2306955"/>
          </a:xfrm>
          <a:prstGeom prst="rect">
            <a:avLst/>
          </a:prstGeom>
          <a:noFill/>
          <a:ln w="12700">
            <a:noFill/>
          </a:ln>
        </p:spPr>
        <p:txBody>
          <a:bodyPr wrap="square" anchor="ctr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en-US" sz="3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2. </a:t>
            </a:r>
            <a:r>
              <a:rPr sz="3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现有54张扑克牌，由甲、乙两人轮流拿，每人每次至少拿1张，最多拿5张。谁拿到最后1张谁获胜。你能为甲设计一个必胜的方案吗？</a:t>
            </a:r>
            <a:endParaRPr sz="32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" name="圆角矩形 31"/>
          <p:cNvSpPr/>
          <p:nvPr/>
        </p:nvSpPr>
        <p:spPr>
          <a:xfrm>
            <a:off x="459105" y="5797550"/>
            <a:ext cx="1384935" cy="544195"/>
          </a:xfrm>
          <a:prstGeom prst="roundRect">
            <a:avLst>
              <a:gd name="adj" fmla="val 16667"/>
            </a:avLst>
          </a:prstGeom>
          <a:solidFill>
            <a:srgbClr val="BDECC9"/>
          </a:solidFill>
          <a:ln w="15875" cap="flat" cmpd="sng">
            <a:solidFill>
              <a:srgbClr val="2185BA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r>
              <a:rPr lang="zh-CN" altLang="en-US" sz="2000" b="1">
                <a:latin typeface="楷体_GB2312" pitchFamily="49" charset="-122"/>
                <a:ea typeface="楷体_GB2312" pitchFamily="49" charset="-122"/>
              </a:rPr>
              <a:t>拓展练习</a:t>
            </a:r>
            <a:endParaRPr lang="zh-CN" altLang="en-US" sz="2000" b="1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15362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0972800" y="10629900"/>
            <a:ext cx="330200" cy="2413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063036" y="1522198"/>
            <a:ext cx="888705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4800" b="1" dirty="0">
                <a:ln>
                  <a:solidFill>
                    <a:srgbClr val="FFFFFF"/>
                  </a:solidFill>
                </a:ln>
                <a:solidFill>
                  <a:srgbClr val="CE281E">
                    <a:lumMod val="60000"/>
                    <a:lumOff val="40000"/>
                  </a:srgbClr>
                </a:solidFill>
                <a:effectLst>
                  <a:glow rad="63500">
                    <a:srgbClr val="F50D0A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扑克牌比大小</a:t>
            </a:r>
            <a:endParaRPr lang="en-US" altLang="zh-CN" sz="4800" b="1" dirty="0">
              <a:ln>
                <a:solidFill>
                  <a:srgbClr val="FFFFFF"/>
                </a:solidFill>
              </a:ln>
              <a:solidFill>
                <a:srgbClr val="CE281E">
                  <a:lumMod val="60000"/>
                  <a:lumOff val="40000"/>
                </a:srgbClr>
              </a:solidFill>
              <a:effectLst>
                <a:glow rad="63500">
                  <a:srgbClr val="F50D0A">
                    <a:satMod val="175000"/>
                    <a:alpha val="40000"/>
                  </a:srgb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304158" y="2800910"/>
            <a:ext cx="581095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>
              <a:defRPr lang="zh-CN"/>
            </a:defPPr>
            <a:lvl1pPr algn="ctr">
              <a:defRPr sz="7800" b="1">
                <a:ln>
                  <a:solidFill>
                    <a:srgbClr val="FFFFFF"/>
                  </a:solidFill>
                </a:ln>
                <a:solidFill>
                  <a:srgbClr val="CE281E">
                    <a:lumMod val="60000"/>
                    <a:lumOff val="40000"/>
                  </a:srgbClr>
                </a:solidFill>
                <a:effectLst>
                  <a:glow rad="63500">
                    <a:srgbClr val="F50D0A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algn="dist"/>
            <a:endParaRPr lang="en-US" altLang="zh-CN" sz="5400">
              <a:effectLst>
                <a:glow rad="63500">
                  <a:srgbClr val="F50D0A">
                    <a:satMod val="175000"/>
                    <a:alpha val="40000"/>
                  </a:srgbClr>
                </a:glow>
              </a:effectLst>
            </a:endParaRPr>
          </a:p>
          <a:p>
            <a:pPr algn="dist"/>
            <a:r>
              <a:rPr lang="zh-CN" altLang="en-US" sz="4800">
                <a:effectLst>
                  <a:glow rad="63500">
                    <a:srgbClr val="F50D0A">
                      <a:satMod val="175000"/>
                      <a:alpha val="40000"/>
                    </a:srgbClr>
                  </a:glow>
                </a:effectLst>
              </a:rPr>
              <a:t>游戏</a:t>
            </a:r>
            <a:endParaRPr lang="zh-CN" altLang="en-US" sz="4000">
              <a:effectLst>
                <a:glow rad="63500">
                  <a:srgbClr val="F50D0A">
                    <a:satMod val="175000"/>
                    <a:alpha val="40000"/>
                  </a:srgbClr>
                </a:glow>
              </a:effectLst>
            </a:endParaRPr>
          </a:p>
        </p:txBody>
      </p:sp>
      <p:sp>
        <p:nvSpPr>
          <p:cNvPr id="6" name="对话气泡: 圆角矩形 51"/>
          <p:cNvSpPr/>
          <p:nvPr/>
        </p:nvSpPr>
        <p:spPr>
          <a:xfrm>
            <a:off x="3197587" y="1402715"/>
            <a:ext cx="1996234" cy="4670156"/>
          </a:xfrm>
          <a:prstGeom prst="wedgeRoundRectCallout">
            <a:avLst>
              <a:gd name="adj1" fmla="val 69021"/>
              <a:gd name="adj2" fmla="val 7154"/>
              <a:gd name="adj3" fmla="val 16667"/>
            </a:avLst>
          </a:prstGeom>
          <a:noFill/>
          <a:ln w="63500" cmpd="sng">
            <a:solidFill>
              <a:schemeClr val="accent5">
                <a:lumMod val="60000"/>
                <a:lumOff val="40000"/>
              </a:schemeClr>
            </a:solidFill>
            <a:prstDash val="solid"/>
          </a:ln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rgbClr val="CE281E">
              <a:shade val="50000"/>
            </a:srgbClr>
          </a:lnRef>
          <a:fillRef idx="1">
            <a:srgbClr val="CE281E"/>
          </a:fillRef>
          <a:effectRef idx="0">
            <a:srgbClr val="CE281E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: 圆角 52"/>
          <p:cNvSpPr/>
          <p:nvPr/>
        </p:nvSpPr>
        <p:spPr>
          <a:xfrm>
            <a:off x="3301675" y="1512581"/>
            <a:ext cx="1812912" cy="4475226"/>
          </a:xfrm>
          <a:prstGeom prst="roundRect">
            <a:avLst/>
          </a:prstGeom>
          <a:noFill/>
          <a:ln w="63500" cmpd="dbl">
            <a:solidFill>
              <a:schemeClr val="accent5">
                <a:lumMod val="40000"/>
                <a:lumOff val="60000"/>
              </a:schemeClr>
            </a:solidFill>
            <a:prstDash val="sysDot"/>
          </a:ln>
        </p:spPr>
        <p:style>
          <a:lnRef idx="2">
            <a:srgbClr val="CE281E">
              <a:shade val="50000"/>
            </a:srgbClr>
          </a:lnRef>
          <a:fillRef idx="1">
            <a:srgbClr val="CE281E"/>
          </a:fillRef>
          <a:effectRef idx="0">
            <a:srgbClr val="CE281E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451610" y="1402715"/>
            <a:ext cx="1972934" cy="1499429"/>
          </a:xfrm>
          <a:prstGeom prst="rect">
            <a:avLst/>
          </a:prstGeom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95931" y="1442553"/>
            <a:ext cx="1224496" cy="1249422"/>
          </a:xfrm>
          <a:prstGeom prst="rect">
            <a:avLst/>
          </a:prstGeom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19238422">
            <a:off x="1586611" y="2119887"/>
            <a:ext cx="1224496" cy="1249422"/>
          </a:xfrm>
          <a:prstGeom prst="rect">
            <a:avLst/>
          </a:prstGeom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3470292">
            <a:off x="2263883" y="3275771"/>
            <a:ext cx="1224496" cy="1249422"/>
          </a:xfrm>
          <a:prstGeom prst="rect">
            <a:avLst/>
          </a:prstGeom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图片 14" descr="5c751057b453f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698490" y="1402715"/>
            <a:ext cx="4019550" cy="4019550"/>
          </a:xfrm>
          <a:prstGeom prst="rect">
            <a:avLst/>
          </a:prstGeom>
        </p:spPr>
      </p:pic>
      <p:pic>
        <p:nvPicPr>
          <p:cNvPr id="27" name="图片 26" descr="111(1)(1)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908676" y="2862421"/>
            <a:ext cx="4148455" cy="248983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750"/>
                            </p:stCondLst>
                            <p:childTnLst>
                              <p:par>
                                <p:cTn id="32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750"/>
                            </p:stCondLst>
                            <p:childTnLst>
                              <p:par>
                                <p:cTn id="3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2080972" y="1026967"/>
            <a:ext cx="8713693" cy="10284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两人</a:t>
            </a:r>
            <a:r>
              <a:rPr lang="zh-CN" altLang="en-US" sz="3200" dirty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各取</a:t>
            </a:r>
            <a:r>
              <a:rPr lang="en-US" altLang="zh-CN" sz="3200" dirty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</a:t>
            </a:r>
            <a:r>
              <a:rPr lang="zh-CN" altLang="en-US" sz="3200" dirty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张扑克牌</a:t>
            </a:r>
            <a:r>
              <a:rPr kumimoji="0" lang="zh-CN" altLang="en-US" sz="32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，每人每次出一张比大小，各出</a:t>
            </a:r>
            <a:r>
              <a:rPr kumimoji="0" lang="en-US" altLang="zh-CN" sz="32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</a:t>
            </a:r>
            <a:r>
              <a:rPr kumimoji="0" lang="zh-CN" altLang="en-US" sz="32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次，</a:t>
            </a:r>
            <a:r>
              <a:rPr lang="zh-CN" altLang="en-US" sz="3200" dirty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三局两胜</a:t>
            </a:r>
            <a:r>
              <a:rPr kumimoji="0" lang="zh-CN" altLang="en-US" sz="32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endParaRPr kumimoji="0" lang="zh-CN" altLang="en-US" sz="32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2269113" y="2338509"/>
            <a:ext cx="1728539" cy="178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992721" y="2295329"/>
            <a:ext cx="1743825" cy="1786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7676515" y="2338705"/>
            <a:ext cx="1546860" cy="1770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2" descr="C:\Users\guizhenfanpu\Desktop\timg (1).jpg"/>
          <p:cNvPicPr preferRelativeResize="0">
            <a:picLocks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76768" y="4094488"/>
            <a:ext cx="1720884" cy="1895340"/>
          </a:xfrm>
          <a:prstGeom prst="rect">
            <a:avLst/>
          </a:prstGeom>
          <a:noFill/>
        </p:spPr>
      </p:pic>
      <p:pic>
        <p:nvPicPr>
          <p:cNvPr id="20" name="Picture 2" descr="C:\Users\guizhenfanpu\Desktop\timg (1).jpg"/>
          <p:cNvPicPr preferRelativeResize="0">
            <a:picLocks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993005" y="4124960"/>
            <a:ext cx="1743710" cy="1895475"/>
          </a:xfrm>
          <a:prstGeom prst="rect">
            <a:avLst/>
          </a:prstGeom>
          <a:noFill/>
        </p:spPr>
      </p:pic>
      <p:pic>
        <p:nvPicPr>
          <p:cNvPr id="21" name="Picture 2" descr="C:\Users\guizhenfanpu\Desktop\timg (1).jpg"/>
          <p:cNvPicPr preferRelativeResize="0">
            <a:picLocks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676515" y="4182110"/>
            <a:ext cx="1685290" cy="18383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dministrator.CX-20150203FSON\Desktop\t015ea1ee8ec4ac3d42.jp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 bwMode="auto">
          <a:xfrm>
            <a:off x="1477010" y="2128104"/>
            <a:ext cx="6028055" cy="3975735"/>
          </a:xfrm>
          <a:prstGeom prst="rect">
            <a:avLst/>
          </a:prstGeom>
          <a:noFill/>
        </p:spPr>
      </p:pic>
      <p:sp>
        <p:nvSpPr>
          <p:cNvPr id="16" name="AutoShape 27"/>
          <p:cNvSpPr>
            <a:spLocks noChangeArrowheads="1"/>
          </p:cNvSpPr>
          <p:nvPr/>
        </p:nvSpPr>
        <p:spPr bwMode="auto">
          <a:xfrm>
            <a:off x="6120765" y="775335"/>
            <a:ext cx="3992880" cy="1056005"/>
          </a:xfrm>
          <a:prstGeom prst="wedgeRoundRectCallout">
            <a:avLst>
              <a:gd name="adj1" fmla="val 39338"/>
              <a:gd name="adj2" fmla="val 73163"/>
              <a:gd name="adj3" fmla="val 16667"/>
            </a:avLst>
          </a:prstGeom>
          <a:solidFill>
            <a:srgbClr val="FFFF99"/>
          </a:solidFill>
          <a:ln w="19050">
            <a:solidFill>
              <a:srgbClr val="3399FF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</a:rPr>
              <a:t>小朋友，你听说过“田忌赛马”的故事吗？</a:t>
            </a:r>
            <a:endParaRPr lang="zh-CN" altLang="en-US" sz="28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4" name="Picture 20" descr="男天使副本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 bwMode="auto">
          <a:xfrm flipH="1">
            <a:off x="9283027" y="2128104"/>
            <a:ext cx="1309688" cy="12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1" cstate="email"/>
          <a:srcRect l="761" t="3387"/>
          <a:stretch>
            <a:fillRect/>
          </a:stretch>
        </p:blipFill>
        <p:spPr bwMode="auto">
          <a:xfrm>
            <a:off x="8545860" y="1334835"/>
            <a:ext cx="1214651" cy="3618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文本框 8202"/>
          <p:cNvSpPr txBox="1">
            <a:spLocks noChangeArrowheads="1"/>
          </p:cNvSpPr>
          <p:nvPr/>
        </p:nvSpPr>
        <p:spPr bwMode="auto">
          <a:xfrm>
            <a:off x="7043466" y="2226633"/>
            <a:ext cx="1651386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上等马</a:t>
            </a:r>
            <a:endParaRPr lang="zh-CN" altLang="en-US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3" name="文本框 8203"/>
          <p:cNvSpPr txBox="1">
            <a:spLocks noChangeArrowheads="1"/>
          </p:cNvSpPr>
          <p:nvPr/>
        </p:nvSpPr>
        <p:spPr bwMode="auto">
          <a:xfrm>
            <a:off x="3653253" y="3606242"/>
            <a:ext cx="1575419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</a:rPr>
              <a:t>中等马</a:t>
            </a:r>
            <a:endParaRPr lang="zh-CN" altLang="en-US" sz="2800" b="1">
              <a:solidFill>
                <a:srgbClr val="00B05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4" name="文本框 8204"/>
          <p:cNvSpPr txBox="1">
            <a:spLocks noChangeArrowheads="1"/>
          </p:cNvSpPr>
          <p:nvPr/>
        </p:nvSpPr>
        <p:spPr bwMode="auto">
          <a:xfrm>
            <a:off x="3544071" y="2267576"/>
            <a:ext cx="1448524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上等马</a:t>
            </a:r>
            <a:endParaRPr lang="zh-CN" altLang="en-US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5" name="文本框 8205"/>
          <p:cNvSpPr txBox="1">
            <a:spLocks noChangeArrowheads="1"/>
          </p:cNvSpPr>
          <p:nvPr/>
        </p:nvSpPr>
        <p:spPr bwMode="auto">
          <a:xfrm>
            <a:off x="7067564" y="3650384"/>
            <a:ext cx="1423703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</a:rPr>
              <a:t>中等马</a:t>
            </a:r>
            <a:endParaRPr lang="zh-CN" altLang="en-US" sz="2800" b="1">
              <a:solidFill>
                <a:srgbClr val="00B05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文本框 8206"/>
          <p:cNvSpPr txBox="1">
            <a:spLocks noChangeArrowheads="1"/>
          </p:cNvSpPr>
          <p:nvPr/>
        </p:nvSpPr>
        <p:spPr bwMode="auto">
          <a:xfrm>
            <a:off x="3434888" y="4827738"/>
            <a:ext cx="1554269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7030A0"/>
                </a:solidFill>
                <a:latin typeface="微软雅黑" panose="020B0503020204020204" charset="-122"/>
                <a:ea typeface="微软雅黑" panose="020B0503020204020204" charset="-122"/>
              </a:rPr>
              <a:t>下等马</a:t>
            </a:r>
            <a:endParaRPr lang="zh-CN" altLang="en-US" sz="2800" b="1">
              <a:solidFill>
                <a:srgbClr val="7030A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7" name="文本框 8207"/>
          <p:cNvSpPr txBox="1">
            <a:spLocks noChangeArrowheads="1"/>
          </p:cNvSpPr>
          <p:nvPr/>
        </p:nvSpPr>
        <p:spPr bwMode="auto">
          <a:xfrm>
            <a:off x="7009772" y="4890314"/>
            <a:ext cx="157670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7030A0"/>
                </a:solidFill>
                <a:latin typeface="微软雅黑" panose="020B0503020204020204" charset="-122"/>
                <a:ea typeface="微软雅黑" panose="020B0503020204020204" charset="-122"/>
              </a:rPr>
              <a:t>下等马</a:t>
            </a:r>
            <a:endParaRPr lang="zh-CN" altLang="en-US" sz="2800" b="1">
              <a:solidFill>
                <a:srgbClr val="7030A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8" name="图片 37"/>
          <p:cNvPicPr>
            <a:picLocks noChangeAspect="1" noChangeArrowheads="1"/>
          </p:cNvPicPr>
          <p:nvPr/>
        </p:nvPicPr>
        <p:blipFill>
          <a:blip r:embed="rId2" cstate="email"/>
          <a:srcRect r="-1053"/>
          <a:stretch>
            <a:fillRect/>
          </a:stretch>
        </p:blipFill>
        <p:spPr bwMode="auto">
          <a:xfrm>
            <a:off x="1899400" y="1444017"/>
            <a:ext cx="1223883" cy="3608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直接箭头连接符 8"/>
          <p:cNvCxnSpPr/>
          <p:nvPr/>
        </p:nvCxnSpPr>
        <p:spPr>
          <a:xfrm flipV="1">
            <a:off x="4915554" y="2440305"/>
            <a:ext cx="1856095" cy="13651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rgbClr val="5B9BD5"/>
          </a:lnRef>
          <a:fillRef idx="0">
            <a:srgbClr val="5B9BD5"/>
          </a:fillRef>
          <a:effectRef idx="0">
            <a:srgbClr val="5B9BD5"/>
          </a:effectRef>
          <a:fontRef idx="minor">
            <a:sysClr val="windowText" lastClr="000000"/>
          </a:fontRef>
        </p:style>
      </p:cxnSp>
      <p:cxnSp>
        <p:nvCxnSpPr>
          <p:cNvPr id="54" name="直接箭头连接符 53"/>
          <p:cNvCxnSpPr/>
          <p:nvPr/>
        </p:nvCxnSpPr>
        <p:spPr>
          <a:xfrm flipV="1">
            <a:off x="4945125" y="3848299"/>
            <a:ext cx="1856095" cy="13651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rgbClr val="5B9BD5"/>
          </a:lnRef>
          <a:fillRef idx="0">
            <a:srgbClr val="5B9BD5"/>
          </a:fillRef>
          <a:effectRef idx="0">
            <a:srgbClr val="5B9BD5"/>
          </a:effectRef>
          <a:fontRef idx="minor">
            <a:sysClr val="windowText" lastClr="000000"/>
          </a:fontRef>
        </p:style>
      </p:cxnSp>
      <p:cxnSp>
        <p:nvCxnSpPr>
          <p:cNvPr id="55" name="直接箭头连接符 54"/>
          <p:cNvCxnSpPr/>
          <p:nvPr/>
        </p:nvCxnSpPr>
        <p:spPr>
          <a:xfrm flipV="1">
            <a:off x="4958773" y="5062949"/>
            <a:ext cx="1856095" cy="13651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rgbClr val="5B9BD5"/>
          </a:lnRef>
          <a:fillRef idx="0">
            <a:srgbClr val="5B9BD5"/>
          </a:fillRef>
          <a:effectRef idx="0">
            <a:srgbClr val="5B9BD5"/>
          </a:effectRef>
          <a:fontRef idx="minor">
            <a:sysClr val="windowText" lastClr="000000"/>
          </a:fontRef>
        </p:style>
      </p:cxnSp>
      <p:grpSp>
        <p:nvGrpSpPr>
          <p:cNvPr id="58" name="组合 57"/>
          <p:cNvGrpSpPr/>
          <p:nvPr/>
        </p:nvGrpSpPr>
        <p:grpSpPr>
          <a:xfrm>
            <a:off x="8504916" y="5060675"/>
            <a:ext cx="764275" cy="764275"/>
            <a:chOff x="191069" y="5595582"/>
            <a:chExt cx="764275" cy="764275"/>
          </a:xfrm>
        </p:grpSpPr>
        <p:sp>
          <p:nvSpPr>
            <p:cNvPr id="56" name="椭圆 55"/>
            <p:cNvSpPr/>
            <p:nvPr/>
          </p:nvSpPr>
          <p:spPr>
            <a:xfrm>
              <a:off x="191069" y="5595582"/>
              <a:ext cx="764275" cy="764275"/>
            </a:xfrm>
            <a:prstGeom prst="ellipse">
              <a:avLst/>
            </a:prstGeom>
            <a:solidFill>
              <a:srgbClr val="FFFF99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/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rgbClr val="5B9BD5">
                <a:shade val="50000"/>
              </a:srgbClr>
            </a:lnRef>
            <a:fillRef idx="1">
              <a:srgbClr val="5B9BD5"/>
            </a:fillRef>
            <a:effectRef idx="0">
              <a:srgbClr val="5B9BD5"/>
            </a:effectRef>
            <a:fontRef idx="minor">
              <a:sysClr val="window" lastClr="FFFFFF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0000"/>
                </a:solidFill>
              </a:endParaRPr>
            </a:p>
          </p:txBody>
        </p:sp>
        <p:sp>
          <p:nvSpPr>
            <p:cNvPr id="57" name="文本框 8202"/>
            <p:cNvSpPr txBox="1">
              <a:spLocks noChangeArrowheads="1"/>
            </p:cNvSpPr>
            <p:nvPr/>
          </p:nvSpPr>
          <p:spPr bwMode="auto">
            <a:xfrm>
              <a:off x="287741" y="5684434"/>
              <a:ext cx="613012" cy="52322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 b="1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赢</a:t>
              </a:r>
              <a:endParaRPr lang="zh-CN" altLang="en-US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9301233" y="5043567"/>
            <a:ext cx="764275" cy="764275"/>
            <a:chOff x="191069" y="5595582"/>
            <a:chExt cx="764275" cy="764275"/>
          </a:xfrm>
        </p:grpSpPr>
        <p:sp>
          <p:nvSpPr>
            <p:cNvPr id="63" name="椭圆 62"/>
            <p:cNvSpPr/>
            <p:nvPr/>
          </p:nvSpPr>
          <p:spPr>
            <a:xfrm>
              <a:off x="191069" y="5595582"/>
              <a:ext cx="764275" cy="764275"/>
            </a:xfrm>
            <a:prstGeom prst="ellipse">
              <a:avLst/>
            </a:prstGeom>
            <a:solidFill>
              <a:srgbClr val="FFFF99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/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rgbClr val="5B9BD5">
                <a:shade val="50000"/>
              </a:srgbClr>
            </a:lnRef>
            <a:fillRef idx="1">
              <a:srgbClr val="5B9BD5"/>
            </a:fillRef>
            <a:effectRef idx="0">
              <a:srgbClr val="5B9BD5"/>
            </a:effectRef>
            <a:fontRef idx="minor">
              <a:sysClr val="window" lastClr="FFFFFF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0000"/>
                </a:solidFill>
              </a:endParaRPr>
            </a:p>
          </p:txBody>
        </p:sp>
        <p:sp>
          <p:nvSpPr>
            <p:cNvPr id="64" name="文本框 8202"/>
            <p:cNvSpPr txBox="1">
              <a:spLocks noChangeArrowheads="1"/>
            </p:cNvSpPr>
            <p:nvPr/>
          </p:nvSpPr>
          <p:spPr bwMode="auto">
            <a:xfrm>
              <a:off x="287741" y="5684434"/>
              <a:ext cx="613012" cy="52322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 b="1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赢</a:t>
              </a:r>
              <a:endParaRPr lang="zh-CN" altLang="en-US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10083961" y="5043927"/>
            <a:ext cx="764275" cy="764275"/>
            <a:chOff x="191069" y="5595582"/>
            <a:chExt cx="764275" cy="764275"/>
          </a:xfrm>
        </p:grpSpPr>
        <p:sp>
          <p:nvSpPr>
            <p:cNvPr id="66" name="椭圆 65"/>
            <p:cNvSpPr/>
            <p:nvPr/>
          </p:nvSpPr>
          <p:spPr>
            <a:xfrm>
              <a:off x="191069" y="5595582"/>
              <a:ext cx="764275" cy="764275"/>
            </a:xfrm>
            <a:prstGeom prst="ellipse">
              <a:avLst/>
            </a:prstGeom>
            <a:solidFill>
              <a:srgbClr val="FFFF99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/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rgbClr val="5B9BD5">
                <a:shade val="50000"/>
              </a:srgbClr>
            </a:lnRef>
            <a:fillRef idx="1">
              <a:srgbClr val="5B9BD5"/>
            </a:fillRef>
            <a:effectRef idx="0">
              <a:srgbClr val="5B9BD5"/>
            </a:effectRef>
            <a:fontRef idx="minor">
              <a:sysClr val="window" lastClr="FFFFFF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0000"/>
                </a:solidFill>
              </a:endParaRPr>
            </a:p>
          </p:txBody>
        </p:sp>
        <p:sp>
          <p:nvSpPr>
            <p:cNvPr id="67" name="文本框 8202"/>
            <p:cNvSpPr txBox="1">
              <a:spLocks noChangeArrowheads="1"/>
            </p:cNvSpPr>
            <p:nvPr/>
          </p:nvSpPr>
          <p:spPr bwMode="auto">
            <a:xfrm>
              <a:off x="287741" y="5684434"/>
              <a:ext cx="613012" cy="52322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 b="1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赢</a:t>
              </a:r>
              <a:endParaRPr lang="zh-CN" altLang="en-US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6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8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8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  <p:bldP spid="7" grpId="0"/>
      <p:bldP spid="3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内容占位符 11269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2645619" y="2446958"/>
          <a:ext cx="6430607" cy="3054871"/>
        </p:xfrm>
        <a:graphic>
          <a:graphicData uri="http://schemas.openxmlformats.org/drawingml/2006/table">
            <a:tbl>
              <a:tblPr>
                <a:effectLst/>
                <a:tableStyleId>{5940675A-B579-460E-94D1-54222C63F5DA}</a:tableStyleId>
              </a:tblPr>
              <a:tblGrid>
                <a:gridCol w="1314450"/>
                <a:gridCol w="1477963"/>
                <a:gridCol w="1563734"/>
                <a:gridCol w="2074460"/>
              </a:tblGrid>
              <a:tr h="882650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rgbClr val="339933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>
                        <a:defRPr sz="2400" kern="1200">
                          <a:solidFill>
                            <a:sysClr val="windowText" lastClr="000000"/>
                          </a:solidFill>
                        </a:defRPr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>
                          <a:solidFill>
                            <a:sysClr val="windowText" lastClr="00000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 </a:t>
                      </a:r>
                      <a:endParaRPr lang="zh-CN" altLang="en-US" b="1">
                        <a:solidFill>
                          <a:sysClr val="windowText" lastClr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rgbClr val="339933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>
                        <a:defRPr sz="2400" kern="1200">
                          <a:solidFill>
                            <a:sysClr val="windowText" lastClr="000000"/>
                          </a:solidFill>
                        </a:defRPr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>
                          <a:solidFill>
                            <a:sysClr val="windowText" lastClr="00000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齐王</a:t>
                      </a:r>
                      <a:endParaRPr lang="zh-CN" altLang="en-US" b="1">
                        <a:solidFill>
                          <a:sysClr val="windowText" lastClr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rgbClr val="339933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>
                        <a:defRPr sz="2400" kern="1200">
                          <a:solidFill>
                            <a:sysClr val="windowText" lastClr="000000"/>
                          </a:solidFill>
                        </a:defRPr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>
                          <a:solidFill>
                            <a:sysClr val="windowText" lastClr="00000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田忌</a:t>
                      </a:r>
                      <a:endParaRPr lang="zh-CN" altLang="en-US" b="1">
                        <a:solidFill>
                          <a:sysClr val="windowText" lastClr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rgbClr val="339933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>
                        <a:defRPr sz="2400" kern="1200">
                          <a:solidFill>
                            <a:sysClr val="windowText" lastClr="000000"/>
                          </a:solidFill>
                        </a:defRPr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>
                          <a:solidFill>
                            <a:sysClr val="windowText" lastClr="00000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本场胜者</a:t>
                      </a:r>
                      <a:endParaRPr lang="zh-CN" altLang="en-US" b="1">
                        <a:solidFill>
                          <a:sysClr val="windowText" lastClr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6501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rgbClr val="339933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>
                        <a:defRPr sz="2400" kern="1200">
                          <a:solidFill>
                            <a:sysClr val="windowText" lastClr="000000"/>
                          </a:solidFill>
                        </a:defRPr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>
                          <a:solidFill>
                            <a:sysClr val="windowText" lastClr="00000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第一场</a:t>
                      </a:r>
                      <a:endParaRPr lang="zh-CN" altLang="en-US" b="1">
                        <a:solidFill>
                          <a:sysClr val="windowText" lastClr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rgbClr val="339933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>
                        <a:defRPr sz="2400" kern="1200">
                          <a:solidFill>
                            <a:sysClr val="windowText" lastClr="000000"/>
                          </a:solidFill>
                        </a:defRPr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endParaRPr lang="zh-CN" altLang="en-US" b="1">
                        <a:solidFill>
                          <a:sysClr val="windowText" lastClr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rgbClr val="339933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>
                        <a:defRPr sz="2400" kern="1200">
                          <a:solidFill>
                            <a:sysClr val="windowText" lastClr="000000"/>
                          </a:solidFill>
                        </a:defRPr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endParaRPr lang="zh-CN" altLang="en-US" b="1">
                        <a:solidFill>
                          <a:srgbClr val="3333CC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solidFill>
                          <a:sysClr val="windowText" lastClr="000000"/>
                        </a:solidFill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9684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rgbClr val="339933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>
                        <a:defRPr sz="2400" kern="1200">
                          <a:solidFill>
                            <a:sysClr val="windowText" lastClr="000000"/>
                          </a:solidFill>
                        </a:defRPr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>
                          <a:solidFill>
                            <a:sysClr val="windowText" lastClr="00000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第二场</a:t>
                      </a:r>
                      <a:endParaRPr lang="zh-CN" altLang="en-US" b="1">
                        <a:solidFill>
                          <a:sysClr val="windowText" lastClr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rgbClr val="339933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>
                        <a:defRPr sz="2400" kern="1200">
                          <a:solidFill>
                            <a:sysClr val="windowText" lastClr="000000"/>
                          </a:solidFill>
                        </a:defRPr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endParaRPr lang="zh-CN" altLang="en-US" b="1">
                        <a:solidFill>
                          <a:sysClr val="windowText" lastClr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rgbClr val="339933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>
                        <a:defRPr sz="2400" kern="1200">
                          <a:solidFill>
                            <a:sysClr val="windowText" lastClr="000000"/>
                          </a:solidFill>
                        </a:defRPr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endParaRPr lang="zh-CN" altLang="en-US" b="1">
                        <a:solidFill>
                          <a:srgbClr val="3333CC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solidFill>
                          <a:sysClr val="windowText" lastClr="000000"/>
                        </a:solidFill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6036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rgbClr val="339933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>
                        <a:defRPr sz="2400" kern="1200">
                          <a:solidFill>
                            <a:sysClr val="windowText" lastClr="000000"/>
                          </a:solidFill>
                        </a:defRPr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>
                          <a:solidFill>
                            <a:sysClr val="windowText" lastClr="00000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第三场</a:t>
                      </a:r>
                      <a:endParaRPr lang="zh-CN" altLang="en-US" b="1">
                        <a:solidFill>
                          <a:sysClr val="windowText" lastClr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rgbClr val="339933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>
                        <a:defRPr sz="2400" kern="1200">
                          <a:solidFill>
                            <a:sysClr val="windowText" lastClr="000000"/>
                          </a:solidFill>
                        </a:defRPr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endParaRPr lang="zh-CN" altLang="en-US" b="1">
                        <a:solidFill>
                          <a:sysClr val="windowText" lastClr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rgbClr val="339933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>
                        <a:defRPr sz="2400" kern="1200">
                          <a:solidFill>
                            <a:sysClr val="windowText" lastClr="000000"/>
                          </a:solidFill>
                        </a:defRPr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endParaRPr lang="zh-CN" altLang="en-US" b="1">
                        <a:solidFill>
                          <a:srgbClr val="3333CC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solidFill>
                          <a:sysClr val="windowText" lastClr="000000"/>
                        </a:solidFill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" name="矩形 21"/>
          <p:cNvSpPr/>
          <p:nvPr/>
        </p:nvSpPr>
        <p:spPr>
          <a:xfrm>
            <a:off x="3997405" y="3464478"/>
            <a:ext cx="12618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5035">
              <a:spcBef>
                <a:spcPct val="0"/>
              </a:spcBef>
            </a:pPr>
            <a:r>
              <a:rPr lang="zh-CN" altLang="en-US" sz="2800" b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上等马</a:t>
            </a:r>
            <a:endParaRPr lang="zh-CN" altLang="en-US" sz="2800" b="1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582820" y="3480401"/>
            <a:ext cx="12618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5035">
              <a:spcBef>
                <a:spcPct val="0"/>
              </a:spcBef>
            </a:pPr>
            <a:r>
              <a:rPr lang="zh-CN" altLang="en-US" sz="2800" b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上等马</a:t>
            </a:r>
            <a:endParaRPr lang="zh-CN" altLang="en-US" sz="2800" b="1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7718104" y="3453106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5035">
              <a:spcBef>
                <a:spcPct val="0"/>
              </a:spcBef>
            </a:pPr>
            <a:r>
              <a:rPr lang="zh-CN" altLang="en-US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齐王</a:t>
            </a:r>
            <a:endParaRPr lang="zh-CN" altLang="en-US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026975" y="4162788"/>
            <a:ext cx="12618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5035">
              <a:spcBef>
                <a:spcPct val="0"/>
              </a:spcBef>
            </a:pPr>
            <a:r>
              <a:rPr lang="zh-CN" altLang="en-US" sz="2800" b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中等马</a:t>
            </a:r>
            <a:endParaRPr lang="zh-CN" altLang="en-US" sz="2800" b="1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612390" y="4178711"/>
            <a:ext cx="12618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5035">
              <a:spcBef>
                <a:spcPct val="0"/>
              </a:spcBef>
            </a:pPr>
            <a:r>
              <a:rPr lang="zh-CN" altLang="en-US" sz="2800" b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中等马</a:t>
            </a:r>
            <a:endParaRPr lang="zh-CN" altLang="en-US" sz="2800" b="1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7738393" y="4165064"/>
            <a:ext cx="894080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5035">
              <a:spcBef>
                <a:spcPct val="0"/>
              </a:spcBef>
            </a:pPr>
            <a:r>
              <a:rPr lang="zh-CN" altLang="en-US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齐王</a:t>
            </a:r>
            <a:endParaRPr lang="zh-CN" altLang="en-US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4081566" y="4872472"/>
            <a:ext cx="12618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5035">
              <a:spcBef>
                <a:spcPct val="0"/>
              </a:spcBef>
            </a:pPr>
            <a:r>
              <a:rPr lang="zh-CN" altLang="en-US" sz="2800" b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下等马</a:t>
            </a:r>
            <a:endParaRPr lang="zh-CN" altLang="en-US" sz="2800" b="1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5612390" y="4888395"/>
            <a:ext cx="12618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5035">
              <a:spcBef>
                <a:spcPct val="0"/>
              </a:spcBef>
            </a:pPr>
            <a:r>
              <a:rPr lang="zh-CN" altLang="en-US" sz="2800" b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下等马</a:t>
            </a:r>
            <a:endParaRPr lang="zh-CN" altLang="en-US" sz="2800" b="1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7761322" y="4861100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5035">
              <a:spcBef>
                <a:spcPct val="0"/>
              </a:spcBef>
            </a:pPr>
            <a:r>
              <a:rPr lang="zh-CN" altLang="en-US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齐王</a:t>
            </a:r>
            <a:endParaRPr lang="zh-CN" altLang="en-US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352925" y="1100455"/>
            <a:ext cx="3111500" cy="1000125"/>
            <a:chOff x="2111762" y="4885056"/>
            <a:chExt cx="3111689" cy="1000132"/>
          </a:xfrm>
        </p:grpSpPr>
        <p:pic>
          <p:nvPicPr>
            <p:cNvPr id="17" name="AutoShape 4"/>
            <p:cNvPicPr>
              <a:picLocks noChangeArrowheads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2111762" y="4885056"/>
              <a:ext cx="3111689" cy="1000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Text Box 5"/>
            <p:cNvSpPr txBox="1">
              <a:spLocks noChangeArrowheads="1"/>
            </p:cNvSpPr>
            <p:nvPr/>
          </p:nvSpPr>
          <p:spPr bwMode="auto">
            <a:xfrm>
              <a:off x="2705014" y="5137113"/>
              <a:ext cx="2300073" cy="52322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2800" b="1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第一次比赛</a:t>
              </a:r>
              <a:endParaRPr lang="zh-CN" altLang="en-US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内容占位符 11269"/>
          <p:cNvGraphicFramePr>
            <a:graphicFrameLocks noGrp="1"/>
          </p:cNvGraphicFramePr>
          <p:nvPr/>
        </p:nvGraphicFramePr>
        <p:xfrm>
          <a:off x="2605614" y="2623488"/>
          <a:ext cx="6430607" cy="3054871"/>
        </p:xfrm>
        <a:graphic>
          <a:graphicData uri="http://schemas.openxmlformats.org/drawingml/2006/table">
            <a:tbl>
              <a:tblPr/>
              <a:tblGrid>
                <a:gridCol w="1314450"/>
                <a:gridCol w="1477963"/>
                <a:gridCol w="1563734"/>
                <a:gridCol w="2074460"/>
              </a:tblGrid>
              <a:tr h="882650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rgbClr val="339933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>
                        <a:defRPr sz="2400" kern="1200">
                          <a:solidFill>
                            <a:schemeClr val="tx1"/>
                          </a:solidFill>
                        </a:defRPr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 </a:t>
                      </a:r>
                      <a:endParaRPr lang="zh-CN" altLang="en-US" b="1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rgbClr val="339933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>
                        <a:defRPr sz="2400" kern="1200">
                          <a:solidFill>
                            <a:schemeClr val="tx1"/>
                          </a:solidFill>
                        </a:defRPr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齐王</a:t>
                      </a:r>
                      <a:endParaRPr lang="zh-CN" altLang="en-US" b="1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rgbClr val="339933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>
                        <a:defRPr sz="2400" kern="1200">
                          <a:solidFill>
                            <a:schemeClr val="tx1"/>
                          </a:solidFill>
                        </a:defRPr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田忌</a:t>
                      </a:r>
                      <a:endParaRPr lang="zh-CN" altLang="en-US" b="1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rgbClr val="339933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>
                        <a:defRPr sz="2400" kern="1200">
                          <a:solidFill>
                            <a:schemeClr val="tx1"/>
                          </a:solidFill>
                        </a:defRPr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本场胜者</a:t>
                      </a:r>
                      <a:endParaRPr lang="zh-CN" altLang="en-US" b="1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6501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rgbClr val="339933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>
                        <a:defRPr sz="2400" kern="1200">
                          <a:solidFill>
                            <a:schemeClr val="tx1"/>
                          </a:solidFill>
                        </a:defRPr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第一场</a:t>
                      </a:r>
                      <a:endParaRPr lang="zh-CN" altLang="en-US" b="1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rgbClr val="339933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>
                        <a:defRPr sz="2400" kern="1200">
                          <a:solidFill>
                            <a:schemeClr val="tx1"/>
                          </a:solidFill>
                        </a:defRPr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endParaRPr lang="zh-CN" altLang="en-US" b="1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rgbClr val="339933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>
                        <a:defRPr sz="2400" kern="1200">
                          <a:solidFill>
                            <a:schemeClr val="tx1"/>
                          </a:solidFill>
                        </a:defRPr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endParaRPr lang="zh-CN" altLang="en-US" b="1">
                        <a:solidFill>
                          <a:srgbClr val="3333CC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9684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rgbClr val="339933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>
                        <a:defRPr sz="2400" kern="1200">
                          <a:solidFill>
                            <a:schemeClr val="tx1"/>
                          </a:solidFill>
                        </a:defRPr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第二场</a:t>
                      </a:r>
                      <a:endParaRPr lang="zh-CN" altLang="en-US" b="1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rgbClr val="339933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>
                        <a:defRPr sz="2400" kern="1200">
                          <a:solidFill>
                            <a:schemeClr val="tx1"/>
                          </a:solidFill>
                        </a:defRPr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endParaRPr lang="zh-CN" altLang="en-US" b="1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rgbClr val="339933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>
                        <a:defRPr sz="2400" kern="1200">
                          <a:solidFill>
                            <a:schemeClr val="tx1"/>
                          </a:solidFill>
                        </a:defRPr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endParaRPr lang="zh-CN" altLang="en-US" b="1">
                        <a:solidFill>
                          <a:srgbClr val="3333CC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6036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rgbClr val="339933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>
                        <a:defRPr sz="2400" kern="1200">
                          <a:solidFill>
                            <a:schemeClr val="tx1"/>
                          </a:solidFill>
                        </a:defRPr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第三场</a:t>
                      </a:r>
                      <a:endParaRPr lang="zh-CN" altLang="en-US" b="1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rgbClr val="339933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>
                        <a:defRPr sz="2400" kern="1200">
                          <a:solidFill>
                            <a:schemeClr val="tx1"/>
                          </a:solidFill>
                        </a:defRPr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endParaRPr lang="zh-CN" altLang="en-US" b="1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rgbClr val="339933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>
                        <a:defRPr sz="2400" kern="1200">
                          <a:solidFill>
                            <a:schemeClr val="tx1"/>
                          </a:solidFill>
                        </a:defRPr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endParaRPr lang="zh-CN" altLang="en-US" b="1">
                        <a:solidFill>
                          <a:srgbClr val="3333CC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矩形 5"/>
          <p:cNvSpPr/>
          <p:nvPr/>
        </p:nvSpPr>
        <p:spPr>
          <a:xfrm>
            <a:off x="3957400" y="3641008"/>
            <a:ext cx="12618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5035">
              <a:spcBef>
                <a:spcPct val="0"/>
              </a:spcBef>
            </a:pPr>
            <a:r>
              <a:rPr lang="zh-CN" altLang="en-US" sz="2800" b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上等马</a:t>
            </a:r>
            <a:endParaRPr lang="zh-CN" altLang="en-US" sz="2800" b="1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542815" y="3656931"/>
            <a:ext cx="12618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5035">
              <a:spcBef>
                <a:spcPct val="0"/>
              </a:spcBef>
            </a:pPr>
            <a:r>
              <a:rPr lang="zh-CN" altLang="en-US" sz="2800" b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下等马</a:t>
            </a:r>
            <a:endParaRPr lang="zh-CN" altLang="en-US" sz="2800" b="1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678099" y="3629636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5035">
              <a:spcBef>
                <a:spcPct val="0"/>
              </a:spcBef>
            </a:pPr>
            <a:r>
              <a:rPr lang="zh-CN" altLang="en-US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齐王</a:t>
            </a:r>
            <a:endParaRPr lang="zh-CN" altLang="en-US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986970" y="4339318"/>
            <a:ext cx="12618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5035">
              <a:spcBef>
                <a:spcPct val="0"/>
              </a:spcBef>
            </a:pPr>
            <a:r>
              <a:rPr lang="zh-CN" altLang="en-US" sz="2800" b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中等马</a:t>
            </a:r>
            <a:endParaRPr lang="zh-CN" altLang="en-US" sz="2800" b="1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572385" y="4355241"/>
            <a:ext cx="12618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5035">
              <a:spcBef>
                <a:spcPct val="0"/>
              </a:spcBef>
            </a:pPr>
            <a:r>
              <a:rPr lang="zh-CN" altLang="en-US" sz="2800" b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上等马</a:t>
            </a:r>
            <a:endParaRPr lang="zh-CN" altLang="en-US" sz="2800" b="1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694022" y="4341594"/>
            <a:ext cx="9028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5035">
              <a:spcBef>
                <a:spcPct val="0"/>
              </a:spcBef>
            </a:pPr>
            <a:r>
              <a:rPr lang="zh-CN" altLang="en-US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田忌</a:t>
            </a:r>
            <a:endParaRPr lang="zh-CN" altLang="en-US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041561" y="5049002"/>
            <a:ext cx="12618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5035">
              <a:spcBef>
                <a:spcPct val="0"/>
              </a:spcBef>
            </a:pPr>
            <a:r>
              <a:rPr lang="zh-CN" altLang="en-US" sz="2800" b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下等马</a:t>
            </a:r>
            <a:endParaRPr lang="zh-CN" altLang="en-US" sz="2800" b="1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572385" y="5064925"/>
            <a:ext cx="12618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5035">
              <a:spcBef>
                <a:spcPct val="0"/>
              </a:spcBef>
            </a:pPr>
            <a:r>
              <a:rPr lang="zh-CN" altLang="en-US" sz="2800" b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中等马</a:t>
            </a:r>
            <a:endParaRPr lang="zh-CN" altLang="en-US" sz="2800" b="1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721317" y="5037630"/>
            <a:ext cx="9028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5035">
              <a:spcBef>
                <a:spcPct val="0"/>
              </a:spcBef>
            </a:pPr>
            <a:r>
              <a:rPr lang="zh-CN" altLang="en-US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田忌</a:t>
            </a:r>
            <a:endParaRPr lang="zh-CN" altLang="en-US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4" name="组合 15"/>
          <p:cNvGrpSpPr/>
          <p:nvPr/>
        </p:nvGrpSpPr>
        <p:grpSpPr>
          <a:xfrm>
            <a:off x="4352925" y="1339850"/>
            <a:ext cx="3111500" cy="1000125"/>
            <a:chOff x="2111762" y="4885056"/>
            <a:chExt cx="3111689" cy="1000132"/>
          </a:xfrm>
        </p:grpSpPr>
        <p:pic>
          <p:nvPicPr>
            <p:cNvPr id="36" name="AutoShape 4"/>
            <p:cNvPicPr>
              <a:picLocks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2111762" y="4885056"/>
              <a:ext cx="3111689" cy="1000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9" name="Text Box 5"/>
            <p:cNvSpPr txBox="1">
              <a:spLocks noChangeArrowheads="1"/>
            </p:cNvSpPr>
            <p:nvPr/>
          </p:nvSpPr>
          <p:spPr bwMode="auto">
            <a:xfrm>
              <a:off x="2705014" y="5137113"/>
              <a:ext cx="2300073" cy="52322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2800" b="1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第二次比赛</a:t>
              </a:r>
              <a:endParaRPr lang="zh-CN" altLang="en-US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2" grpId="0"/>
      <p:bldP spid="13" grpId="0"/>
      <p:bldP spid="14" grpId="0"/>
      <p:bldP spid="15" grpId="0"/>
      <p:bldP spid="20" grpId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2364105" y="2117090"/>
            <a:ext cx="7147560" cy="3802380"/>
            <a:chOff x="5357818" y="4143380"/>
            <a:chExt cx="3162300" cy="2095500"/>
          </a:xfrm>
        </p:grpSpPr>
        <p:pic>
          <p:nvPicPr>
            <p:cNvPr id="18" name="Picture 3" descr="C:\Users\Administrator\Desktop\15.jpg"/>
            <p:cNvPicPr>
              <a:picLocks noChangeAspect="1" noChangeArrowheads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5357818" y="4143380"/>
              <a:ext cx="3162300" cy="2095500"/>
            </a:xfrm>
            <a:prstGeom prst="rect">
              <a:avLst/>
            </a:prstGeom>
            <a:noFill/>
          </p:spPr>
        </p:pic>
        <p:sp>
          <p:nvSpPr>
            <p:cNvPr id="19" name="Text Box 5"/>
            <p:cNvSpPr txBox="1">
              <a:spLocks noChangeArrowheads="1"/>
            </p:cNvSpPr>
            <p:nvPr/>
          </p:nvSpPr>
          <p:spPr bwMode="auto">
            <a:xfrm>
              <a:off x="5731865" y="4665856"/>
              <a:ext cx="2666313" cy="96621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3600" b="1">
                  <a:solidFill>
                    <a:srgbClr val="0070C0"/>
                  </a:solidFill>
                  <a:latin typeface="微软雅黑" panose="020B0503020204020204" charset="-122"/>
                  <a:ea typeface="微软雅黑" panose="020B0503020204020204" charset="-122"/>
                </a:rPr>
                <a:t>田忌一共有几种应对策略？</a:t>
              </a:r>
              <a:endParaRPr lang="zh-CN" altLang="en-US" sz="3600" b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3600" b="1">
                  <a:solidFill>
                    <a:srgbClr val="0070C0"/>
                  </a:solidFill>
                  <a:latin typeface="微软雅黑" panose="020B0503020204020204" charset="-122"/>
                  <a:ea typeface="微软雅黑" panose="020B0503020204020204" charset="-122"/>
                </a:rPr>
                <a:t>获胜的策略有几种？</a:t>
              </a:r>
              <a:endParaRPr lang="zh-CN" altLang="en-US" sz="3600" b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5346065" y="1289050"/>
            <a:ext cx="1753235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思 考</a:t>
            </a:r>
            <a:endParaRPr lang="zh-CN" altLang="en-US" sz="32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utoShape 27"/>
          <p:cNvSpPr>
            <a:spLocks noChangeArrowheads="1"/>
          </p:cNvSpPr>
          <p:nvPr/>
        </p:nvSpPr>
        <p:spPr bwMode="auto">
          <a:xfrm>
            <a:off x="5463568" y="723729"/>
            <a:ext cx="3413124" cy="784225"/>
          </a:xfrm>
          <a:prstGeom prst="wedgeRoundRectCallout">
            <a:avLst>
              <a:gd name="adj1" fmla="val -61222"/>
              <a:gd name="adj2" fmla="val 23389"/>
              <a:gd name="adj3" fmla="val 16667"/>
            </a:avLst>
          </a:prstGeom>
          <a:solidFill>
            <a:sysClr val="window" lastClr="FFFFFF"/>
          </a:solidFill>
          <a:ln w="19050">
            <a:solidFill>
              <a:srgbClr val="3399FF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</a:rPr>
              <a:t>我们来看看田忌共有多少种可采用的应对策略。</a:t>
            </a:r>
            <a:endParaRPr lang="zh-CN" altLang="en-US" sz="2000">
              <a:latin typeface="微软雅黑" panose="020B0503020204020204" charset="-122"/>
              <a:ea typeface="微软雅黑" panose="020B0503020204020204" charset="-122"/>
            </a:endParaRPr>
          </a:p>
        </p:txBody>
      </p:sp>
      <p:graphicFrame>
        <p:nvGraphicFramePr>
          <p:cNvPr id="16" name="内容占位符 13317"/>
          <p:cNvGraphicFramePr>
            <a:graphicFrameLocks noGrp="1"/>
          </p:cNvGraphicFramePr>
          <p:nvPr/>
        </p:nvGraphicFramePr>
        <p:xfrm>
          <a:off x="2473672" y="1971658"/>
          <a:ext cx="6989431" cy="3846312"/>
        </p:xfrm>
        <a:graphic>
          <a:graphicData uri="http://schemas.openxmlformats.org/drawingml/2006/table">
            <a:tbl>
              <a:tblPr>
                <a:effectLst/>
                <a:tableStyleId>{5940675A-B579-460E-94D1-54222C63F5DA}</a:tableStyleId>
              </a:tblPr>
              <a:tblGrid>
                <a:gridCol w="1397887"/>
                <a:gridCol w="1399699"/>
                <a:gridCol w="1394259"/>
                <a:gridCol w="1399699"/>
                <a:gridCol w="1397887"/>
              </a:tblGrid>
              <a:tr h="492896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rgbClr val="339933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>
                        <a:defRPr sz="2400" kern="1200">
                          <a:solidFill>
                            <a:sysClr val="windowText" lastClr="000000"/>
                          </a:solidFill>
                        </a:defRPr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400" b="1">
                        <a:solidFill>
                          <a:sysClr val="windowText" lastClr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0000" marR="90000" marT="46800" marB="46800" anchor="ctr" anchorCtr="1">
                    <a:lnL w="28575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rgbClr val="339933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>
                        <a:defRPr sz="2400" kern="1200">
                          <a:solidFill>
                            <a:sysClr val="windowText" lastClr="000000"/>
                          </a:solidFill>
                        </a:defRPr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400" b="1">
                          <a:solidFill>
                            <a:sysClr val="windowText" lastClr="00000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第一场</a:t>
                      </a:r>
                      <a:endParaRPr lang="zh-CN" altLang="en-US" sz="2400" b="1">
                        <a:solidFill>
                          <a:sysClr val="windowText" lastClr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rgbClr val="339933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>
                        <a:defRPr sz="2400" kern="1200">
                          <a:solidFill>
                            <a:sysClr val="windowText" lastClr="000000"/>
                          </a:solidFill>
                        </a:defRPr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400" b="1">
                          <a:solidFill>
                            <a:sysClr val="windowText" lastClr="00000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第二场</a:t>
                      </a:r>
                      <a:endParaRPr lang="zh-CN" altLang="en-US" sz="2400" b="1">
                        <a:solidFill>
                          <a:sysClr val="windowText" lastClr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rgbClr val="339933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>
                        <a:defRPr sz="2400" kern="1200">
                          <a:solidFill>
                            <a:sysClr val="windowText" lastClr="000000"/>
                          </a:solidFill>
                        </a:defRPr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400" b="1">
                          <a:solidFill>
                            <a:sysClr val="windowText" lastClr="00000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第三场</a:t>
                      </a:r>
                      <a:endParaRPr lang="zh-CN" altLang="en-US" sz="2400" b="1">
                        <a:solidFill>
                          <a:sysClr val="windowText" lastClr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rgbClr val="339933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>
                        <a:defRPr sz="2400" kern="1200">
                          <a:solidFill>
                            <a:sysClr val="windowText" lastClr="000000"/>
                          </a:solidFill>
                        </a:defRPr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400" b="1">
                          <a:solidFill>
                            <a:sysClr val="windowText" lastClr="00000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获胜方</a:t>
                      </a:r>
                      <a:endParaRPr lang="zh-CN" altLang="en-US" sz="2400" b="1">
                        <a:solidFill>
                          <a:sysClr val="windowText" lastClr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478606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rgbClr val="339933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>
                        <a:defRPr sz="2400" kern="1200">
                          <a:solidFill>
                            <a:sysClr val="windowText" lastClr="000000"/>
                          </a:solidFill>
                        </a:defRPr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400" b="1">
                          <a:solidFill>
                            <a:srgbClr val="FF000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齐王</a:t>
                      </a:r>
                      <a:endParaRPr lang="zh-CN" altLang="en-US" sz="2400" b="1">
                        <a:solidFill>
                          <a:srgbClr val="FF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0000" marR="90000" marT="46800" marB="46800" anchor="ctr" anchorCtr="1">
                    <a:lnL w="28575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rgbClr val="339933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>
                        <a:defRPr sz="2400" kern="1200">
                          <a:solidFill>
                            <a:sysClr val="windowText" lastClr="000000"/>
                          </a:solidFill>
                        </a:defRPr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400" b="1">
                          <a:solidFill>
                            <a:srgbClr val="FF000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上等马</a:t>
                      </a:r>
                      <a:endParaRPr lang="zh-CN" altLang="en-US" sz="2400" b="1">
                        <a:solidFill>
                          <a:srgbClr val="FF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rgbClr val="339933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>
                        <a:defRPr sz="2400" kern="1200">
                          <a:solidFill>
                            <a:sysClr val="windowText" lastClr="000000"/>
                          </a:solidFill>
                        </a:defRPr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400" b="1">
                          <a:solidFill>
                            <a:srgbClr val="FF000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中等马</a:t>
                      </a:r>
                      <a:endParaRPr lang="zh-CN" altLang="en-US" sz="2400" b="1">
                        <a:solidFill>
                          <a:srgbClr val="FF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rgbClr val="339933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>
                        <a:defRPr sz="2400" kern="1200">
                          <a:solidFill>
                            <a:sysClr val="windowText" lastClr="000000"/>
                          </a:solidFill>
                        </a:defRPr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400" b="1">
                          <a:solidFill>
                            <a:srgbClr val="FF000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下等马</a:t>
                      </a:r>
                      <a:endParaRPr lang="zh-CN" altLang="en-US" sz="2400" b="1">
                        <a:solidFill>
                          <a:srgbClr val="FF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rgbClr val="339933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>
                        <a:defRPr sz="2400" kern="1200">
                          <a:solidFill>
                            <a:sysClr val="windowText" lastClr="000000"/>
                          </a:solidFill>
                        </a:defRPr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400" b="1">
                        <a:solidFill>
                          <a:sysClr val="windowText" lastClr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478606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rgbClr val="339933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>
                        <a:defRPr sz="2400" kern="1200">
                          <a:solidFill>
                            <a:sysClr val="windowText" lastClr="000000"/>
                          </a:solidFill>
                        </a:defRPr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400" b="1">
                          <a:solidFill>
                            <a:sysClr val="windowText" lastClr="00000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田忌</a:t>
                      </a:r>
                      <a:r>
                        <a:rPr lang="en-US" altLang="zh-CN" sz="2400" b="1">
                          <a:solidFill>
                            <a:sysClr val="windowText" lastClr="00000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1</a:t>
                      </a:r>
                      <a:endParaRPr lang="en-US" altLang="zh-CN" sz="2400" b="1">
                        <a:solidFill>
                          <a:sysClr val="windowText" lastClr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0000" marR="90000" marT="46800" marB="46800" anchor="ctr" anchorCtr="1">
                    <a:lnL w="28575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solidFill>
                          <a:sysClr val="windowText" lastClr="000000"/>
                        </a:solidFill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solidFill>
                          <a:sysClr val="windowText" lastClr="000000"/>
                        </a:solidFill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solidFill>
                          <a:sysClr val="windowText" lastClr="000000"/>
                        </a:solidFill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rgbClr val="339933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>
                        <a:defRPr sz="2400" kern="1200">
                          <a:solidFill>
                            <a:sysClr val="windowText" lastClr="000000"/>
                          </a:solidFill>
                        </a:defRPr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400" b="1">
                        <a:solidFill>
                          <a:sysClr val="windowText" lastClr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479664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rgbClr val="339933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>
                        <a:defRPr sz="2400" kern="1200">
                          <a:solidFill>
                            <a:sysClr val="windowText" lastClr="000000"/>
                          </a:solidFill>
                        </a:defRPr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400" b="1">
                          <a:solidFill>
                            <a:sysClr val="windowText" lastClr="00000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田忌</a:t>
                      </a:r>
                      <a:r>
                        <a:rPr lang="en-US" altLang="zh-CN" sz="2400" b="1">
                          <a:solidFill>
                            <a:sysClr val="windowText" lastClr="00000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2</a:t>
                      </a:r>
                      <a:endParaRPr lang="en-US" altLang="zh-CN" sz="2400" b="1">
                        <a:solidFill>
                          <a:sysClr val="windowText" lastClr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0000" marR="90000" marT="46800" marB="46800" anchor="ctr" anchorCtr="1">
                    <a:lnL w="28575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solidFill>
                          <a:sysClr val="windowText" lastClr="000000"/>
                        </a:solidFill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solidFill>
                          <a:sysClr val="windowText" lastClr="000000"/>
                        </a:solidFill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solidFill>
                          <a:sysClr val="windowText" lastClr="000000"/>
                        </a:solidFill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rgbClr val="339933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>
                        <a:defRPr sz="2400" kern="1200">
                          <a:solidFill>
                            <a:sysClr val="windowText" lastClr="000000"/>
                          </a:solidFill>
                        </a:defRPr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400" b="1">
                        <a:solidFill>
                          <a:srgbClr val="FF33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479664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rgbClr val="339933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>
                        <a:defRPr sz="2400" kern="1200">
                          <a:solidFill>
                            <a:sysClr val="windowText" lastClr="000000"/>
                          </a:solidFill>
                        </a:defRPr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400" b="1">
                          <a:solidFill>
                            <a:sysClr val="windowText" lastClr="00000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田忌</a:t>
                      </a:r>
                      <a:r>
                        <a:rPr lang="en-US" altLang="zh-CN" sz="2400" b="1">
                          <a:solidFill>
                            <a:sysClr val="windowText" lastClr="00000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3</a:t>
                      </a:r>
                      <a:endParaRPr lang="en-US" altLang="zh-CN" sz="2400" b="1">
                        <a:solidFill>
                          <a:sysClr val="windowText" lastClr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0000" marR="90000" marT="46800" marB="46800" anchor="ctr" anchorCtr="1">
                    <a:lnL w="28575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solidFill>
                          <a:sysClr val="windowText" lastClr="000000"/>
                        </a:solidFill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solidFill>
                          <a:sysClr val="windowText" lastClr="000000"/>
                        </a:solidFill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solidFill>
                          <a:sysClr val="windowText" lastClr="000000"/>
                        </a:solidFill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rgbClr val="339933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>
                        <a:defRPr sz="2400" kern="1200">
                          <a:solidFill>
                            <a:sysClr val="windowText" lastClr="000000"/>
                          </a:solidFill>
                        </a:defRPr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400" b="1">
                        <a:solidFill>
                          <a:sysClr val="windowText" lastClr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479664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rgbClr val="339933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>
                        <a:defRPr sz="2400" kern="1200">
                          <a:solidFill>
                            <a:sysClr val="windowText" lastClr="000000"/>
                          </a:solidFill>
                        </a:defRPr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400" b="1">
                          <a:solidFill>
                            <a:sysClr val="windowText" lastClr="00000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田忌</a:t>
                      </a:r>
                      <a:r>
                        <a:rPr lang="en-US" altLang="zh-CN" sz="2400" b="1">
                          <a:solidFill>
                            <a:sysClr val="windowText" lastClr="00000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4</a:t>
                      </a:r>
                      <a:endParaRPr lang="en-US" altLang="zh-CN" sz="2400" b="1">
                        <a:solidFill>
                          <a:sysClr val="windowText" lastClr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0000" marR="90000" marT="46800" marB="46800" anchor="ctr" anchorCtr="1">
                    <a:lnL w="28575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solidFill>
                          <a:sysClr val="windowText" lastClr="000000"/>
                        </a:solidFill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solidFill>
                          <a:sysClr val="windowText" lastClr="000000"/>
                        </a:solidFill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solidFill>
                          <a:sysClr val="windowText" lastClr="000000"/>
                        </a:solidFill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rgbClr val="339933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>
                        <a:defRPr sz="2400" kern="1200">
                          <a:solidFill>
                            <a:sysClr val="windowText" lastClr="000000"/>
                          </a:solidFill>
                        </a:defRPr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400" b="1">
                        <a:solidFill>
                          <a:sysClr val="windowText" lastClr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478606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rgbClr val="339933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>
                        <a:defRPr sz="2400" kern="1200">
                          <a:solidFill>
                            <a:sysClr val="windowText" lastClr="000000"/>
                          </a:solidFill>
                        </a:defRPr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400" b="1">
                          <a:solidFill>
                            <a:sysClr val="windowText" lastClr="00000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田忌</a:t>
                      </a:r>
                      <a:r>
                        <a:rPr lang="en-US" altLang="zh-CN" sz="2400" b="1">
                          <a:solidFill>
                            <a:sysClr val="windowText" lastClr="00000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5</a:t>
                      </a:r>
                      <a:endParaRPr lang="en-US" altLang="zh-CN" sz="2400" b="1">
                        <a:solidFill>
                          <a:sysClr val="windowText" lastClr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0000" marR="90000" marT="46800" marB="46800" anchor="ctr" anchorCtr="1">
                    <a:lnL w="28575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solidFill>
                          <a:sysClr val="windowText" lastClr="000000"/>
                        </a:solidFill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solidFill>
                          <a:sysClr val="windowText" lastClr="000000"/>
                        </a:solidFill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solidFill>
                          <a:sysClr val="windowText" lastClr="000000"/>
                        </a:solidFill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rgbClr val="339933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>
                        <a:defRPr sz="2400" kern="1200">
                          <a:solidFill>
                            <a:sysClr val="windowText" lastClr="000000"/>
                          </a:solidFill>
                        </a:defRPr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400" b="1">
                        <a:solidFill>
                          <a:sysClr val="windowText" lastClr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478606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rgbClr val="339933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>
                        <a:defRPr sz="2400" kern="1200">
                          <a:solidFill>
                            <a:sysClr val="windowText" lastClr="000000"/>
                          </a:solidFill>
                        </a:defRPr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400" b="1">
                          <a:solidFill>
                            <a:sysClr val="windowText" lastClr="00000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田忌</a:t>
                      </a:r>
                      <a:r>
                        <a:rPr lang="en-US" altLang="zh-CN" sz="2400" b="1">
                          <a:solidFill>
                            <a:sysClr val="windowText" lastClr="00000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6</a:t>
                      </a:r>
                      <a:endParaRPr lang="en-US" altLang="zh-CN" sz="2400" b="1">
                        <a:solidFill>
                          <a:sysClr val="windowText" lastClr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0000" marR="90000" marT="46800" marB="46800" anchor="ctr" anchorCtr="1">
                    <a:lnL w="28575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solidFill>
                          <a:sysClr val="windowText" lastClr="000000"/>
                        </a:solidFill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solidFill>
                          <a:sysClr val="windowText" lastClr="000000"/>
                        </a:solidFill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solidFill>
                          <a:sysClr val="windowText" lastClr="000000"/>
                        </a:solidFill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rgbClr val="339933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>
                        <a:defRPr sz="2400" kern="1200">
                          <a:solidFill>
                            <a:sysClr val="windowText" lastClr="000000"/>
                          </a:solidFill>
                        </a:defRPr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400" b="1">
                        <a:solidFill>
                          <a:sysClr val="windowText" lastClr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ysClr val="windowText" lastClr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28" name="矩形 27"/>
          <p:cNvSpPr/>
          <p:nvPr/>
        </p:nvSpPr>
        <p:spPr>
          <a:xfrm>
            <a:off x="3906610" y="2964107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5035">
              <a:spcBef>
                <a:spcPct val="0"/>
              </a:spcBef>
            </a:pPr>
            <a:r>
              <a:rPr lang="zh-CN" altLang="en-US" sz="2400" b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上等马</a:t>
            </a:r>
            <a:endParaRPr lang="zh-CN" altLang="en-US" sz="2400" b="1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747619" y="2980029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5035">
              <a:spcBef>
                <a:spcPct val="0"/>
              </a:spcBef>
            </a:pPr>
            <a:r>
              <a:rPr lang="zh-CN" altLang="en-US" sz="2400" b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下等马</a:t>
            </a:r>
            <a:endParaRPr lang="zh-CN" altLang="en-US" sz="2400" b="1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260013" y="2952735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5035">
              <a:spcBef>
                <a:spcPct val="0"/>
              </a:spcBef>
            </a:pPr>
            <a:r>
              <a:rPr lang="zh-CN" altLang="en-US" sz="2400" b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中等马</a:t>
            </a:r>
            <a:endParaRPr lang="zh-CN" altLang="en-US" sz="2400" b="1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8298708" y="2980030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5035">
              <a:spcBef>
                <a:spcPct val="0"/>
              </a:spcBef>
            </a:pPr>
            <a:r>
              <a:rPr lang="zh-CN" altLang="en-US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齐王</a:t>
            </a:r>
            <a:endParaRPr lang="zh-CN" altLang="en-US" sz="2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8328268" y="4867904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5035">
              <a:spcBef>
                <a:spcPct val="0"/>
              </a:spcBef>
            </a:pPr>
            <a:r>
              <a:rPr lang="zh-CN" altLang="en-US" sz="2400" b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田忌</a:t>
            </a:r>
            <a:endParaRPr lang="zh-CN" altLang="en-US" sz="2400" b="1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3936179" y="3457701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5035">
              <a:spcBef>
                <a:spcPct val="0"/>
              </a:spcBef>
            </a:pPr>
            <a:r>
              <a:rPr lang="zh-CN" altLang="en-US" sz="2400" b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上等马</a:t>
            </a:r>
            <a:endParaRPr lang="zh-CN" altLang="en-US" sz="2400" b="1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344174" y="3459975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5035">
              <a:spcBef>
                <a:spcPct val="0"/>
              </a:spcBef>
            </a:pPr>
            <a:r>
              <a:rPr lang="zh-CN" altLang="en-US" sz="2400" b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下等马</a:t>
            </a:r>
            <a:endParaRPr lang="zh-CN" altLang="en-US" sz="2400" b="1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790837" y="3446329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5035">
              <a:spcBef>
                <a:spcPct val="0"/>
              </a:spcBef>
            </a:pPr>
            <a:r>
              <a:rPr lang="zh-CN" altLang="en-US" sz="2400" b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中等马</a:t>
            </a:r>
            <a:endParaRPr lang="zh-CN" altLang="en-US" sz="2400" b="1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260039" y="3446330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5035">
              <a:spcBef>
                <a:spcPct val="0"/>
              </a:spcBef>
            </a:pPr>
            <a:r>
              <a:rPr lang="zh-CN" altLang="en-US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齐王</a:t>
            </a:r>
            <a:endParaRPr lang="zh-CN" altLang="en-US" sz="2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3924806" y="3923999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5035">
              <a:spcBef>
                <a:spcPct val="0"/>
              </a:spcBef>
            </a:pPr>
            <a:r>
              <a:rPr lang="zh-CN" altLang="en-US" sz="2400" b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中等马</a:t>
            </a:r>
            <a:endParaRPr lang="zh-CN" altLang="en-US" sz="2400" b="1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5332801" y="3926273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5035">
              <a:spcBef>
                <a:spcPct val="0"/>
              </a:spcBef>
            </a:pPr>
            <a:r>
              <a:rPr lang="zh-CN" altLang="en-US" sz="2400" b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上等马</a:t>
            </a:r>
            <a:endParaRPr lang="zh-CN" altLang="en-US" sz="2400" b="1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6779464" y="3912627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5035">
              <a:spcBef>
                <a:spcPct val="0"/>
              </a:spcBef>
            </a:pPr>
            <a:r>
              <a:rPr lang="zh-CN" altLang="en-US" sz="2400" b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下等马</a:t>
            </a:r>
            <a:endParaRPr lang="zh-CN" altLang="en-US" sz="2400" b="1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8289609" y="3898980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5035">
              <a:spcBef>
                <a:spcPct val="0"/>
              </a:spcBef>
            </a:pPr>
            <a:r>
              <a:rPr lang="zh-CN" altLang="en-US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齐王</a:t>
            </a:r>
            <a:endParaRPr lang="zh-CN" altLang="en-US" sz="2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3927080" y="4417593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5035">
              <a:spcBef>
                <a:spcPct val="0"/>
              </a:spcBef>
            </a:pPr>
            <a:r>
              <a:rPr lang="zh-CN" altLang="en-US" sz="2400" b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中等马</a:t>
            </a:r>
            <a:endParaRPr lang="zh-CN" altLang="en-US" sz="2400" b="1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5335075" y="4419867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5035">
              <a:spcBef>
                <a:spcPct val="0"/>
              </a:spcBef>
            </a:pPr>
            <a:r>
              <a:rPr lang="zh-CN" altLang="en-US" sz="2400" b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下等马</a:t>
            </a:r>
            <a:endParaRPr lang="zh-CN" altLang="en-US" sz="2400" b="1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781738" y="4406221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5035">
              <a:spcBef>
                <a:spcPct val="0"/>
              </a:spcBef>
            </a:pPr>
            <a:r>
              <a:rPr lang="zh-CN" altLang="en-US" sz="2400" b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上等马</a:t>
            </a:r>
            <a:endParaRPr lang="zh-CN" altLang="en-US" sz="2400" b="1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8328279" y="4401672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5035">
              <a:spcBef>
                <a:spcPct val="0"/>
              </a:spcBef>
            </a:pPr>
            <a:r>
              <a:rPr lang="zh-CN" altLang="en-US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齐王</a:t>
            </a:r>
            <a:endParaRPr lang="zh-CN" altLang="en-US" sz="2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3956651" y="4897539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5035">
              <a:spcBef>
                <a:spcPct val="0"/>
              </a:spcBef>
            </a:pPr>
            <a:r>
              <a:rPr lang="zh-CN" altLang="en-US" sz="2400" b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下等马</a:t>
            </a:r>
            <a:endParaRPr lang="zh-CN" altLang="en-US" sz="2400" b="1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364646" y="4899813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5035">
              <a:spcBef>
                <a:spcPct val="0"/>
              </a:spcBef>
            </a:pPr>
            <a:r>
              <a:rPr lang="zh-CN" altLang="en-US" sz="2400" b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上等马</a:t>
            </a:r>
            <a:endParaRPr lang="zh-CN" altLang="en-US" sz="2400" b="1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6811309" y="4886167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5035">
              <a:spcBef>
                <a:spcPct val="0"/>
              </a:spcBef>
            </a:pPr>
            <a:r>
              <a:rPr lang="zh-CN" altLang="en-US" sz="2400" b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中等马</a:t>
            </a:r>
            <a:endParaRPr lang="zh-CN" altLang="en-US" sz="2400" b="1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3986221" y="5336542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5035">
              <a:spcBef>
                <a:spcPct val="0"/>
              </a:spcBef>
            </a:pPr>
            <a:r>
              <a:rPr lang="zh-CN" altLang="en-US" sz="2400" b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下等马</a:t>
            </a:r>
            <a:endParaRPr lang="zh-CN" altLang="en-US" sz="2400" b="1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5394216" y="5338816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5035">
              <a:spcBef>
                <a:spcPct val="0"/>
              </a:spcBef>
            </a:pPr>
            <a:r>
              <a:rPr lang="zh-CN" altLang="en-US" sz="2400" b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中等马</a:t>
            </a:r>
            <a:endParaRPr lang="zh-CN" altLang="en-US" sz="2400" b="1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6840879" y="5325170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5035">
              <a:spcBef>
                <a:spcPct val="0"/>
              </a:spcBef>
            </a:pPr>
            <a:r>
              <a:rPr lang="zh-CN" altLang="en-US" sz="2400" b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上等马</a:t>
            </a:r>
            <a:endParaRPr lang="zh-CN" altLang="en-US" sz="2400" b="1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8341926" y="5357015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5035">
              <a:spcBef>
                <a:spcPct val="0"/>
              </a:spcBef>
            </a:pPr>
            <a:r>
              <a:rPr lang="zh-CN" altLang="en-US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齐王</a:t>
            </a:r>
            <a:endParaRPr lang="zh-CN" altLang="en-US" sz="2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2" name="文本框 1"/>
          <p:cNvSpPr txBox="1">
            <a:spLocks noChangeArrowheads="1"/>
          </p:cNvSpPr>
          <p:nvPr/>
        </p:nvSpPr>
        <p:spPr bwMode="auto">
          <a:xfrm>
            <a:off x="3160252" y="5977605"/>
            <a:ext cx="608448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zh-CN" sz="2800" b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说明这种策略是田忌取胜的唯一办法。</a:t>
            </a:r>
            <a:endParaRPr lang="zh-CN" altLang="zh-CN" sz="2800" b="1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tags/tag1.xml><?xml version="1.0" encoding="utf-8"?>
<p:tagLst xmlns:p="http://schemas.openxmlformats.org/presentationml/2006/main">
  <p:tag name="KSO_WM_UNIT_PLACING_PICTURE_USER_VIEWPORT" val="{&quot;height&quot;:5467,&quot;width&quot;:8290}"/>
</p:tagLst>
</file>

<file path=ppt/tags/tag2.xml><?xml version="1.0" encoding="utf-8"?>
<p:tagLst xmlns:p="http://schemas.openxmlformats.org/presentationml/2006/main">
  <p:tag name="KSO_WM_UNIT_PLACING_PICTURE_USER_VIEWPORT" val="{&quot;height&quot;:1910,&quot;width&quot;:2062.5007874015746}"/>
</p:tagLst>
</file>

<file path=ppt/tags/tag3.xml><?xml version="1.0" encoding="utf-8"?>
<p:tagLst xmlns:p="http://schemas.openxmlformats.org/presentationml/2006/main">
  <p:tag name="KSO_WM_UNIT_TABLE_BEAUTIFY" val="smartTable{a428a7d9-3df2-4246-85af-9658710ac21f}"/>
</p:tagLst>
</file>

<file path=ppt/tags/tag4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自定义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B0F0"/>
      </a:hlink>
      <a:folHlink>
        <a:srgbClr val="800080"/>
      </a:folHlink>
    </a:clrScheme>
    <a:fontScheme name="自定义 22">
      <a:majorFont>
        <a:latin typeface="Arial"/>
        <a:ea typeface="宋体"/>
        <a:cs typeface="Arial"/>
      </a:majorFont>
      <a:minorFont>
        <a:latin typeface="Arial Unicode MS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自定义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B0F0"/>
      </a:hlink>
      <a:folHlink>
        <a:srgbClr val="800080"/>
      </a:folHlink>
    </a:clrScheme>
    <a:fontScheme name="自定义 22">
      <a:majorFont>
        <a:latin typeface="Arial"/>
        <a:ea typeface="宋体"/>
        <a:cs typeface="Arial"/>
      </a:majorFont>
      <a:minorFont>
        <a:latin typeface="Arial Unicode MS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1018</Words>
  <Application>WPS 演示</Application>
  <PresentationFormat>自定义</PresentationFormat>
  <Paragraphs>236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34" baseType="lpstr">
      <vt:lpstr>Arial</vt:lpstr>
      <vt:lpstr>宋体</vt:lpstr>
      <vt:lpstr>Wingdings</vt:lpstr>
      <vt:lpstr>华文新魏</vt:lpstr>
      <vt:lpstr>Arial Unicode MS</vt:lpstr>
      <vt:lpstr>汉仪大宋简</vt:lpstr>
      <vt:lpstr>微软雅黑</vt:lpstr>
      <vt:lpstr>华文琥珀</vt:lpstr>
      <vt:lpstr>Calibri</vt:lpstr>
      <vt:lpstr>华文彩云</vt:lpstr>
      <vt:lpstr>幼圆</vt:lpstr>
      <vt:lpstr>楷体_GB2312</vt:lpstr>
      <vt:lpstr>新宋体</vt:lpstr>
      <vt:lpstr>楷体</vt:lpstr>
      <vt:lpstr>Arial</vt:lpstr>
      <vt:lpstr>Arial Unicode MS</vt:lpstr>
      <vt:lpstr>第一PPT模板网-WWW.1PPT.COM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2022-07-27T11:42:00Z</cp:lastPrinted>
  <dcterms:created xsi:type="dcterms:W3CDTF">2022-07-27T11:42:00Z</dcterms:created>
  <dcterms:modified xsi:type="dcterms:W3CDTF">2023-10-27T09:18:50Z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8F07DFA365834EDCAC1BD02739D05DBE_12</vt:lpwstr>
  </property>
  <property fmtid="{D5CDD505-2E9C-101B-9397-08002B2CF9AE}" pid="7" name="KSOProductBuildVer">
    <vt:lpwstr>2052-12.1.0.15712</vt:lpwstr>
  </property>
</Properties>
</file>