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8"/>
  </p:handoutMasterIdLst>
  <p:sldIdLst>
    <p:sldId id="440" r:id="rId3"/>
    <p:sldId id="365" r:id="rId4"/>
    <p:sldId id="361" r:id="rId6"/>
    <p:sldId id="328" r:id="rId7"/>
    <p:sldId id="304" r:id="rId8"/>
    <p:sldId id="307" r:id="rId9"/>
    <p:sldId id="363" r:id="rId10"/>
    <p:sldId id="366" r:id="rId11"/>
    <p:sldId id="311" r:id="rId12"/>
    <p:sldId id="279" r:id="rId13"/>
    <p:sldId id="338" r:id="rId14"/>
    <p:sldId id="339" r:id="rId15"/>
    <p:sldId id="438" r:id="rId16"/>
    <p:sldId id="333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项洁" initials="项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392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47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2CB37-33F6-494C-B8AD-74549D4275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稻壳鸭鸭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2B0B5-1D0D-4E3E-B4C1-D9D203E4C7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稻壳鸭鸭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1C1AF-3AF0-41E8-A7F2-52247E93D4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1B1B-737A-4663-BF88-1F9005C111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fld id="{7E52B31D-F1C8-4E95-881C-2700623671F6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fld id="{7E52B31D-F1C8-4E95-881C-2700623671F6}" type="slidenum">
              <a:rPr lang="zh-CN" altLang="en-US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NULL" TargetMode="External"/><Relationship Id="rId3" Type="http://schemas.openxmlformats.org/officeDocument/2006/relationships/image" Target="../media/image6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图片 110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60351"/>
            <a:ext cx="12192000" cy="6337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10061804" y="-197747"/>
            <a:ext cx="2330104" cy="1418501"/>
          </a:xfrm>
          <a:custGeom>
            <a:avLst/>
            <a:gdLst>
              <a:gd name="connsiteX0" fmla="*/ 873789 w 1747578"/>
              <a:gd name="connsiteY0" fmla="*/ 0 h 1063876"/>
              <a:gd name="connsiteX1" fmla="*/ 1747578 w 1747578"/>
              <a:gd name="connsiteY1" fmla="*/ 531938 h 1063876"/>
              <a:gd name="connsiteX2" fmla="*/ 873789 w 1747578"/>
              <a:gd name="connsiteY2" fmla="*/ 1063876 h 1063876"/>
              <a:gd name="connsiteX3" fmla="*/ 0 w 1747578"/>
              <a:gd name="connsiteY3" fmla="*/ 531938 h 1063876"/>
              <a:gd name="connsiteX4" fmla="*/ 873789 w 1747578"/>
              <a:gd name="connsiteY4" fmla="*/ 0 h 1063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7578" h="1063876">
                <a:moveTo>
                  <a:pt x="873789" y="0"/>
                </a:moveTo>
                <a:cubicBezTo>
                  <a:pt x="1356369" y="0"/>
                  <a:pt x="1747578" y="238157"/>
                  <a:pt x="1747578" y="531938"/>
                </a:cubicBezTo>
                <a:cubicBezTo>
                  <a:pt x="1747578" y="825719"/>
                  <a:pt x="1356369" y="1063876"/>
                  <a:pt x="873789" y="1063876"/>
                </a:cubicBezTo>
                <a:cubicBezTo>
                  <a:pt x="391209" y="1063876"/>
                  <a:pt x="0" y="825719"/>
                  <a:pt x="0" y="531938"/>
                </a:cubicBezTo>
                <a:cubicBezTo>
                  <a:pt x="0" y="238157"/>
                  <a:pt x="391209" y="0"/>
                  <a:pt x="873789" y="0"/>
                </a:cubicBez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rrowheads="1"/>
          </p:cNvPicPr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 bwMode="auto">
          <a:xfrm>
            <a:off x="2" y="1905000"/>
            <a:ext cx="3613151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B6D8454-62B1-4565-A169-22873B971A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2F6702-0DC9-4EBB-9C43-E3A30D1DA4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1219200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800" indent="-304800" algn="l" defTabSz="1219200" rtl="0" eaLnBrk="1" latinLnBrk="0" hangingPunct="1">
        <a:lnSpc>
          <a:spcPct val="90000"/>
        </a:lnSpc>
        <a:spcBef>
          <a:spcPts val="1335"/>
        </a:spcBef>
        <a:buFont typeface="Arial" panose="020B0604020202020204" pitchFamily="34" charset="0"/>
        <a:buChar char="•"/>
        <a:defRPr sz="3735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4.xml"/><Relationship Id="rId23" Type="http://schemas.openxmlformats.org/officeDocument/2006/relationships/image" Target="../media/image8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0.png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6"/>
          <p:cNvSpPr txBox="1"/>
          <p:nvPr/>
        </p:nvSpPr>
        <p:spPr>
          <a:xfrm>
            <a:off x="3608384" y="2370587"/>
            <a:ext cx="4975225" cy="9969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合理分配时间</a:t>
            </a:r>
            <a:endParaRPr lang="zh-CN" alt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56843" y="771880"/>
            <a:ext cx="4278313" cy="40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15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华罗庚是我国著名的数学家。他在研究中发现合理地安排时间可以大大提高工作效率，他提出的“优选法”广泛地应用于人们的生产和生活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形成了数学中一门应用性很强的分支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运筹学。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24979" y="771880"/>
            <a:ext cx="2643188" cy="3967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51422" y="3503428"/>
            <a:ext cx="2990850" cy="2990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078019" y="1518074"/>
            <a:ext cx="9211733" cy="399282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57505" indent="-35750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476885" indent="-476885" defTabSz="6096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我要尝试做晚饭。</a:t>
            </a:r>
            <a:endParaRPr lang="zh-CN" altLang="en-US" sz="3465" b="1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6885" indent="-2540" defTabSz="6096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妈妈告诉我：</a:t>
            </a:r>
            <a:endParaRPr lang="zh-CN" altLang="en-US" sz="3465" b="1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6885" indent="-2540" defTabSz="6096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淘米</a:t>
            </a: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          </a:t>
            </a: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煮饭</a:t>
            </a: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lang="zh-CN" altLang="en-US" sz="3465" b="1">
              <a:solidFill>
                <a:srgbClr val="FF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6885" indent="-2540" defTabSz="6096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洗菜    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          </a:t>
            </a: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切菜    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lang="zh-CN" altLang="en-US" sz="3465" b="1">
              <a:solidFill>
                <a:srgbClr val="FF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6885" indent="-2540" defTabSz="6096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择菜</a:t>
            </a: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          </a:t>
            </a:r>
            <a:r>
              <a:rPr lang="zh-CN" altLang="en-US" sz="3465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炒菜 </a:t>
            </a:r>
            <a:r>
              <a:rPr lang="zh-CN" altLang="en-US" sz="3465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465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lang="zh-CN" altLang="en-US" sz="3465" b="1">
              <a:solidFill>
                <a:srgbClr val="FF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191501" y="1347102"/>
            <a:ext cx="3196114" cy="428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632000" y="546887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课堂练习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4385" y="1035414"/>
            <a:ext cx="2809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今日我当家</a:t>
            </a:r>
            <a:endParaRPr lang="zh-CN" altLang="en-US" sz="320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32418" y="632885"/>
            <a:ext cx="10124017" cy="44860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4345" indent="-474345" defTabSz="60960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先做什么？再做什么？煮饭的同时又可以做什么？</a:t>
            </a: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用图示法表示</a:t>
            </a: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 defTabSz="60960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 defTabSz="60960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 defTabSz="60960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60960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张林做这顿晚饭至少要用多少分钟？</a:t>
            </a:r>
            <a:endParaRPr lang="zh-CN" altLang="zh-CN" sz="3465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81251" y="5094818"/>
            <a:ext cx="3735318" cy="625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22(</a:t>
            </a:r>
            <a:r>
              <a:rPr lang="zh-CN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05001" y="5750985"/>
            <a:ext cx="5000087" cy="625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答：至少要用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76401" y="2138398"/>
            <a:ext cx="5886450" cy="243168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2095" y="2757488"/>
            <a:ext cx="1406742" cy="16388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7449" y="828850"/>
            <a:ext cx="7591425" cy="471813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8"/>
          <p:cNvSpPr>
            <a:spLocks noChangeArrowheads="1"/>
          </p:cNvSpPr>
          <p:nvPr/>
        </p:nvSpPr>
        <p:spPr bwMode="auto">
          <a:xfrm>
            <a:off x="3844926" y="1794562"/>
            <a:ext cx="9112251" cy="86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76885" indent="-476885" defTabSz="6096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8973820" algn="l"/>
              </a:tabLst>
              <a:defRPr/>
            </a:pPr>
            <a:r>
              <a:rPr lang="zh-CN" altLang="en-US" sz="3735" b="1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Times New Roman" panose="02020603050405020304" pitchFamily="18" charset="0"/>
              </a:rPr>
              <a:t>合理安排时间的口诀？</a:t>
            </a:r>
            <a:endParaRPr lang="zh-CN" altLang="en-US" sz="3735" b="1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" name="Text Box 16"/>
          <p:cNvSpPr txBox="1"/>
          <p:nvPr/>
        </p:nvSpPr>
        <p:spPr>
          <a:xfrm>
            <a:off x="4064001" y="2827866"/>
            <a:ext cx="4436533" cy="239020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一、定</a:t>
            </a:r>
            <a:r>
              <a:rPr lang="zh-CN" altLang="en-US" sz="3735" b="1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先后顺序</a:t>
            </a: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；</a:t>
            </a:r>
            <a:endParaRPr lang="zh-CN" altLang="en-US" sz="3735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</a:endParaRPr>
          </a:p>
          <a:p>
            <a:pPr defTabSz="914400">
              <a:spcBef>
                <a:spcPct val="50000"/>
              </a:spcBef>
            </a:pP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二、找</a:t>
            </a:r>
            <a:r>
              <a:rPr lang="zh-CN" altLang="en-US" sz="3735" b="1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同时进行</a:t>
            </a: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；</a:t>
            </a:r>
            <a:endParaRPr lang="zh-CN" altLang="en-US" sz="3735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</a:endParaRPr>
          </a:p>
          <a:p>
            <a:pPr defTabSz="914400">
              <a:spcBef>
                <a:spcPct val="50000"/>
              </a:spcBef>
            </a:pP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三、算</a:t>
            </a:r>
            <a:r>
              <a:rPr lang="zh-CN" altLang="en-US" sz="3735" b="1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最省时间</a:t>
            </a:r>
            <a:r>
              <a:rPr lang="zh-CN" altLang="en-US" sz="3735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</a:rPr>
              <a:t>。</a:t>
            </a:r>
            <a:endParaRPr lang="zh-CN" altLang="en-US" sz="3735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42067" y="1196640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58600" y="106426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26185" y="1419225"/>
            <a:ext cx="6789215" cy="4891888"/>
          </a:xfrm>
          <a:prstGeom prst="rect">
            <a:avLst/>
          </a:prstGeom>
        </p:spPr>
      </p:pic>
      <p:pic>
        <p:nvPicPr>
          <p:cNvPr id="11267" name="图片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24418" y="1100667"/>
            <a:ext cx="867833" cy="6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文本框 57"/>
          <p:cNvSpPr txBox="1">
            <a:spLocks noChangeArrowheads="1"/>
          </p:cNvSpPr>
          <p:nvPr/>
        </p:nvSpPr>
        <p:spPr bwMode="auto">
          <a:xfrm>
            <a:off x="1346200" y="1236134"/>
            <a:ext cx="24299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16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【</a:t>
            </a:r>
            <a:r>
              <a:rPr lang="zh-CN" altLang="en-US" sz="16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课本</a:t>
            </a:r>
            <a:r>
              <a:rPr lang="en-US" altLang="zh-CN" sz="16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P104</a:t>
            </a:r>
            <a:r>
              <a:rPr lang="zh-CN" altLang="en-US" sz="16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页 例</a:t>
            </a:r>
            <a:r>
              <a:rPr lang="en-US" altLang="zh-CN" sz="16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1】</a:t>
            </a:r>
            <a:endParaRPr lang="zh-CN" altLang="en-US" sz="16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32000" y="546887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探索新知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7107403" y="1197099"/>
            <a:ext cx="3031960" cy="1731156"/>
          </a:xfrm>
          <a:prstGeom prst="wedgeRoundRectCallout">
            <a:avLst>
              <a:gd name="adj1" fmla="val -58785"/>
              <a:gd name="adj2" fmla="val 27145"/>
              <a:gd name="adj3" fmla="val 16667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小明，帮妈妈烧壶水，给李阿姨沏杯茶。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8" name="思想气泡: 云 7"/>
          <p:cNvSpPr/>
          <p:nvPr/>
        </p:nvSpPr>
        <p:spPr>
          <a:xfrm>
            <a:off x="8696325" y="3181765"/>
            <a:ext cx="2352675" cy="1731156"/>
          </a:xfrm>
          <a:prstGeom prst="cloudCallout">
            <a:avLst>
              <a:gd name="adj1" fmla="val -54867"/>
              <a:gd name="adj2" fmla="val -4314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chemeClr val="tx1"/>
                </a:solidFill>
              </a:rPr>
              <a:t>？</a:t>
            </a:r>
            <a:endParaRPr lang="zh-CN" altLang="en-US" sz="4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2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24059" y="365689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2050006" y="1085850"/>
            <a:ext cx="6789215" cy="489010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8282980" y="2924174"/>
            <a:ext cx="3327995" cy="2219326"/>
            <a:chOff x="10450" y="3156"/>
            <a:chExt cx="4030" cy="1805"/>
          </a:xfrm>
        </p:grpSpPr>
        <p:sp>
          <p:nvSpPr>
            <p:cNvPr id="11272" name="云形标注 7"/>
            <p:cNvSpPr>
              <a:spLocks noChangeArrowheads="1"/>
            </p:cNvSpPr>
            <p:nvPr/>
          </p:nvSpPr>
          <p:spPr bwMode="auto">
            <a:xfrm>
              <a:off x="10450" y="3156"/>
              <a:ext cx="4030" cy="1805"/>
            </a:xfrm>
            <a:prstGeom prst="cloudCallout">
              <a:avLst>
                <a:gd name="adj1" fmla="val -49962"/>
                <a:gd name="adj2" fmla="val -51059"/>
              </a:avLst>
            </a:prstGeom>
            <a:solidFill>
              <a:schemeClr val="bg1"/>
            </a:solidFill>
            <a:ln w="9525">
              <a:solidFill>
                <a:srgbClr val="0070C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 sz="2400"/>
            </a:p>
          </p:txBody>
        </p:sp>
        <p:sp>
          <p:nvSpPr>
            <p:cNvPr id="11273" name="文本框 8"/>
            <p:cNvSpPr txBox="1">
              <a:spLocks noChangeArrowheads="1"/>
            </p:cNvSpPr>
            <p:nvPr/>
          </p:nvSpPr>
          <p:spPr bwMode="auto">
            <a:xfrm>
              <a:off x="10853" y="3569"/>
              <a:ext cx="3367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怎样才能尽快让客人喝上茶？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/>
          <p:nvPr/>
        </p:nvSpPr>
        <p:spPr>
          <a:xfrm>
            <a:off x="0" y="6750278"/>
            <a:ext cx="360000" cy="10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">
                <a:noFill/>
              </a:rPr>
              <a:t>docerID:327037375</a:t>
            </a:r>
            <a:endParaRPr lang="zh-CN" altLang="en-US" sz="100">
              <a:noFill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306224" y="5267537"/>
            <a:ext cx="264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沏茶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551940" y="2725420"/>
            <a:ext cx="264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烧水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147473" y="2738120"/>
            <a:ext cx="2844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洗茶杯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885691" y="2727537"/>
            <a:ext cx="2844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洗水壶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1651424" y="5248487"/>
            <a:ext cx="264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接水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902624" y="5248487"/>
            <a:ext cx="2844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找茶叶</a:t>
            </a:r>
            <a:r>
              <a:rPr kumimoji="1"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endParaRPr kumimoji="1" lang="zh-CN" altLang="en-US" sz="3200" b="1">
              <a:solidFill>
                <a:srgbClr val="CC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51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4791" y="1277621"/>
            <a:ext cx="2402416" cy="14287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2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624" y="1332654"/>
            <a:ext cx="2413000" cy="13737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3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6441" y="1345354"/>
            <a:ext cx="1919817" cy="13610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4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9241" y="3536104"/>
            <a:ext cx="2366433" cy="14795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5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657" y="3633471"/>
            <a:ext cx="2133600" cy="14753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6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3807" y="3423921"/>
            <a:ext cx="1877484" cy="19113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2063553" y="5157193"/>
            <a:ext cx="1680633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洗水壶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矩形 25"/>
          <p:cNvSpPr>
            <a:spLocks noChangeArrowheads="1"/>
          </p:cNvSpPr>
          <p:nvPr/>
        </p:nvSpPr>
        <p:spPr bwMode="auto">
          <a:xfrm>
            <a:off x="4607058" y="5158642"/>
            <a:ext cx="1246717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接水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8"/>
          <p:cNvSpPr>
            <a:spLocks noChangeArrowheads="1"/>
          </p:cNvSpPr>
          <p:nvPr/>
        </p:nvSpPr>
        <p:spPr bwMode="auto">
          <a:xfrm>
            <a:off x="6822570" y="5150619"/>
            <a:ext cx="1248833" cy="594784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烧水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箭头: 右 2"/>
          <p:cNvSpPr/>
          <p:nvPr/>
        </p:nvSpPr>
        <p:spPr>
          <a:xfrm>
            <a:off x="3887755" y="5263024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0" name="箭头: 右 29"/>
          <p:cNvSpPr/>
          <p:nvPr/>
        </p:nvSpPr>
        <p:spPr>
          <a:xfrm>
            <a:off x="6050362" y="5263024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1" name="箭头: 右 30"/>
          <p:cNvSpPr/>
          <p:nvPr/>
        </p:nvSpPr>
        <p:spPr>
          <a:xfrm>
            <a:off x="8246534" y="5263024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8846124" y="4932426"/>
            <a:ext cx="148166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735" b="1"/>
              <a:t>……</a:t>
            </a:r>
            <a:endParaRPr lang="en-US" altLang="zh-CN" sz="3735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15013" y="740701"/>
            <a:ext cx="7571944" cy="38789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3" grpId="0" animBg="1"/>
      <p:bldP spid="30" grpId="0" animBg="1"/>
      <p:bldP spid="31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六边形 3"/>
          <p:cNvSpPr>
            <a:spLocks noChangeAspect="1" noChangeArrowheads="1"/>
          </p:cNvSpPr>
          <p:nvPr/>
        </p:nvSpPr>
        <p:spPr bwMode="auto">
          <a:xfrm>
            <a:off x="639234" y="2262718"/>
            <a:ext cx="662517" cy="569383"/>
          </a:xfrm>
          <a:prstGeom prst="hexagon">
            <a:avLst>
              <a:gd name="adj" fmla="val 25011"/>
              <a:gd name="vf" fmla="val 115470"/>
            </a:avLst>
          </a:prstGeom>
          <a:solidFill>
            <a:srgbClr val="F25E7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3735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endParaRPr lang="en-US" altLang="zh-CN" sz="3735">
              <a:solidFill>
                <a:srgbClr val="FFFFFF"/>
              </a:solidFill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416052" y="2239434"/>
            <a:ext cx="101134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想一想沏茶过程中哪些事情可以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同时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做？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六边形 15"/>
          <p:cNvSpPr>
            <a:spLocks noChangeAspect="1" noChangeArrowheads="1"/>
          </p:cNvSpPr>
          <p:nvPr/>
        </p:nvSpPr>
        <p:spPr bwMode="auto">
          <a:xfrm>
            <a:off x="639234" y="3450168"/>
            <a:ext cx="664633" cy="573617"/>
          </a:xfrm>
          <a:prstGeom prst="hexagon">
            <a:avLst>
              <a:gd name="adj" fmla="val 24976"/>
              <a:gd name="vf" fmla="val 115470"/>
            </a:avLst>
          </a:prstGeom>
          <a:solidFill>
            <a:srgbClr val="15CDB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3735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endParaRPr lang="en-US" altLang="zh-CN" sz="3735">
              <a:solidFill>
                <a:srgbClr val="FFFFFF"/>
              </a:solidFill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418168" y="3429001"/>
            <a:ext cx="75078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修改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流程图。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六边形 15"/>
          <p:cNvSpPr>
            <a:spLocks noChangeAspect="1" noChangeArrowheads="1"/>
          </p:cNvSpPr>
          <p:nvPr/>
        </p:nvSpPr>
        <p:spPr bwMode="auto">
          <a:xfrm>
            <a:off x="639234" y="4639734"/>
            <a:ext cx="664633" cy="573617"/>
          </a:xfrm>
          <a:prstGeom prst="hexagon">
            <a:avLst>
              <a:gd name="adj" fmla="val 24976"/>
              <a:gd name="vf" fmla="val 115470"/>
            </a:avLst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3735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endParaRPr lang="en-US" altLang="zh-CN" sz="3735">
              <a:solidFill>
                <a:srgbClr val="FFFFFF"/>
              </a:solidFill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416050" y="4618567"/>
            <a:ext cx="101134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列式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算出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共花的时间。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723832" y="3429000"/>
            <a:ext cx="2990850" cy="29908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36998" y="915022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优化方案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 animBg="1"/>
      <p:bldP spid="18" grpId="0"/>
      <p:bldP spid="19" grpId="0" animBg="1"/>
      <p:bldP spid="20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67280" y="1169338"/>
            <a:ext cx="7949549" cy="43035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1472" y="677720"/>
            <a:ext cx="5553757" cy="3006544"/>
          </a:xfrm>
          <a:prstGeom prst="rect">
            <a:avLst/>
          </a:prstGeom>
        </p:spPr>
      </p:pic>
      <p:sp>
        <p:nvSpPr>
          <p:cNvPr id="8" name="矩形 24"/>
          <p:cNvSpPr>
            <a:spLocks noChangeArrowheads="1"/>
          </p:cNvSpPr>
          <p:nvPr/>
        </p:nvSpPr>
        <p:spPr bwMode="auto">
          <a:xfrm>
            <a:off x="8232247" y="2973531"/>
            <a:ext cx="1720649" cy="555493"/>
          </a:xfrm>
          <a:prstGeom prst="rect">
            <a:avLst/>
          </a:prstGeom>
          <a:noFill/>
          <a:ln w="19050">
            <a:solidFill>
              <a:srgbClr val="E75A4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E75A4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太匆忙</a:t>
            </a:r>
            <a:endParaRPr lang="en-US" altLang="zh-CN" sz="3200" b="1">
              <a:solidFill>
                <a:srgbClr val="E75A4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2718463" y="3817558"/>
            <a:ext cx="5757598" cy="1675980"/>
          </a:xfrm>
          <a:prstGeom prst="wedgeRoundRectCallout">
            <a:avLst>
              <a:gd name="adj1" fmla="val 55464"/>
              <a:gd name="adj2" fmla="val 32178"/>
              <a:gd name="adj3" fmla="val 16667"/>
            </a:avLst>
          </a:prstGeom>
          <a:solidFill>
            <a:srgbClr val="FFFFFF"/>
          </a:solidFill>
          <a:ln w="19050">
            <a:solidFill>
              <a:srgbClr val="3D87C6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接水和找茶叶都是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分钟，接水时去找茶叶水会溢出来，这样做太匆忙。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2718463" y="3817558"/>
            <a:ext cx="5757598" cy="1675980"/>
          </a:xfrm>
          <a:prstGeom prst="wedgeRoundRectCallout">
            <a:avLst>
              <a:gd name="adj1" fmla="val 58196"/>
              <a:gd name="adj2" fmla="val 31592"/>
              <a:gd name="adj3" fmla="val 16667"/>
            </a:avLst>
          </a:prstGeom>
          <a:solidFill>
            <a:srgbClr val="FFFFFF"/>
          </a:solidFill>
          <a:ln w="19050">
            <a:solidFill>
              <a:srgbClr val="3D87C6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烧水的时间有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分钟，足够洗茶杯找茶叶了，这样做更从容更好。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5319252" y="1099910"/>
            <a:ext cx="855407" cy="1751445"/>
          </a:xfrm>
          <a:prstGeom prst="flowChartAlternateProcess">
            <a:avLst/>
          </a:prstGeom>
          <a:noFill/>
          <a:ln w="190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en-US" altLang="en-US"/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45229" y="4111973"/>
            <a:ext cx="1585119" cy="242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945688" y="4008438"/>
            <a:ext cx="137318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4632000" y="546887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归纳总结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 Box 17"/>
          <p:cNvSpPr txBox="1"/>
          <p:nvPr/>
        </p:nvSpPr>
        <p:spPr>
          <a:xfrm>
            <a:off x="1355770" y="1669577"/>
            <a:ext cx="10060517" cy="222657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1219200">
              <a:spcBef>
                <a:spcPct val="50000"/>
              </a:spcBef>
            </a:pP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考虑事情的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先后顺序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spcBef>
                <a:spcPct val="50000"/>
              </a:spcBef>
            </a:pP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考虑能够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同时完成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的事情尽量同时完成；</a:t>
            </a:r>
            <a:endParaRPr lang="en-US" altLang="zh-CN" sz="3465" b="1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spcBef>
                <a:spcPct val="50000"/>
              </a:spcBef>
            </a:pPr>
            <a:r>
              <a:rPr lang="en-US" altLang="zh-CN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能够同时完成的事情要考虑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是否可行</a:t>
            </a:r>
            <a:r>
              <a:rPr lang="zh-CN" altLang="en-US" sz="3465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3465" b="1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4"/>
          <p:cNvSpPr>
            <a:spLocks noChangeArrowheads="1"/>
          </p:cNvSpPr>
          <p:nvPr/>
        </p:nvSpPr>
        <p:spPr bwMode="auto">
          <a:xfrm>
            <a:off x="1748368" y="1648885"/>
            <a:ext cx="1680633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洗水壶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" name="矩形 25"/>
          <p:cNvSpPr>
            <a:spLocks noChangeArrowheads="1"/>
          </p:cNvSpPr>
          <p:nvPr/>
        </p:nvSpPr>
        <p:spPr bwMode="auto">
          <a:xfrm>
            <a:off x="4328585" y="1648885"/>
            <a:ext cx="1246716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接水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8"/>
          <p:cNvSpPr>
            <a:spLocks noChangeArrowheads="1"/>
          </p:cNvSpPr>
          <p:nvPr/>
        </p:nvSpPr>
        <p:spPr bwMode="auto">
          <a:xfrm>
            <a:off x="6474885" y="1642533"/>
            <a:ext cx="1248833" cy="594784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烧水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箭头: 右 5"/>
          <p:cNvSpPr/>
          <p:nvPr/>
        </p:nvSpPr>
        <p:spPr>
          <a:xfrm>
            <a:off x="3589867" y="1748367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" name="箭头: 右 6"/>
          <p:cNvSpPr/>
          <p:nvPr/>
        </p:nvSpPr>
        <p:spPr>
          <a:xfrm>
            <a:off x="5738284" y="1748367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" name="箭头: 右 9"/>
          <p:cNvSpPr/>
          <p:nvPr/>
        </p:nvSpPr>
        <p:spPr>
          <a:xfrm rot="5400000">
            <a:off x="6827310" y="3010959"/>
            <a:ext cx="575733" cy="383116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" name="矩形 28"/>
          <p:cNvSpPr>
            <a:spLocks noChangeArrowheads="1"/>
          </p:cNvSpPr>
          <p:nvPr/>
        </p:nvSpPr>
        <p:spPr bwMode="auto">
          <a:xfrm>
            <a:off x="5192185" y="3621618"/>
            <a:ext cx="1670049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洗茶杯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箭头: 右 13"/>
          <p:cNvSpPr/>
          <p:nvPr/>
        </p:nvSpPr>
        <p:spPr>
          <a:xfrm>
            <a:off x="7018867" y="3727451"/>
            <a:ext cx="575733" cy="383116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5" name="矩形 28"/>
          <p:cNvSpPr>
            <a:spLocks noChangeArrowheads="1"/>
          </p:cNvSpPr>
          <p:nvPr/>
        </p:nvSpPr>
        <p:spPr bwMode="auto">
          <a:xfrm>
            <a:off x="7751234" y="3621618"/>
            <a:ext cx="1672167" cy="594783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找茶叶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箭头: 右 15"/>
          <p:cNvSpPr/>
          <p:nvPr/>
        </p:nvSpPr>
        <p:spPr>
          <a:xfrm>
            <a:off x="7884584" y="1748367"/>
            <a:ext cx="575733" cy="383117"/>
          </a:xfrm>
          <a:prstGeom prst="rightArrow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7" name="矩形 28"/>
          <p:cNvSpPr>
            <a:spLocks noChangeArrowheads="1"/>
          </p:cNvSpPr>
          <p:nvPr/>
        </p:nvSpPr>
        <p:spPr bwMode="auto">
          <a:xfrm>
            <a:off x="8621185" y="1642533"/>
            <a:ext cx="1248833" cy="594784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沏茶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53684" y="229446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15884" y="229446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64300" y="229446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8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86184" y="4277785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91151" y="4277785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2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610600" y="229446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zh-CN" altLang="en-US" sz="3200" b="1">
                <a:solidFill>
                  <a:srgbClr val="FF0000"/>
                </a:solidFill>
              </a:rPr>
              <a:t>分钟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5" name="流程图: 过程 24"/>
          <p:cNvSpPr>
            <a:spLocks noChangeArrowheads="1"/>
          </p:cNvSpPr>
          <p:nvPr/>
        </p:nvSpPr>
        <p:spPr bwMode="auto">
          <a:xfrm>
            <a:off x="6358467" y="1468967"/>
            <a:ext cx="1464733" cy="1382184"/>
          </a:xfrm>
          <a:prstGeom prst="flowChartProcess">
            <a:avLst/>
          </a:prstGeom>
          <a:noFill/>
          <a:ln w="19050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en-US" altLang="en-US" sz="2400"/>
          </a:p>
        </p:txBody>
      </p:sp>
      <p:sp>
        <p:nvSpPr>
          <p:cNvPr id="26" name="流程图: 过程 22"/>
          <p:cNvSpPr>
            <a:spLocks noChangeArrowheads="1"/>
          </p:cNvSpPr>
          <p:nvPr/>
        </p:nvSpPr>
        <p:spPr bwMode="auto">
          <a:xfrm>
            <a:off x="5060951" y="3543301"/>
            <a:ext cx="4491567" cy="1350433"/>
          </a:xfrm>
          <a:prstGeom prst="flowChartProcess">
            <a:avLst/>
          </a:prstGeom>
          <a:noFill/>
          <a:ln w="19050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en-US" altLang="en-US" sz="2400"/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364318" y="5198534"/>
            <a:ext cx="7463367" cy="63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用时：</a:t>
            </a:r>
            <a:r>
              <a:rPr lang="en-US" altLang="zh-CN" sz="3200" b="1">
                <a:solidFill>
                  <a:srgbClr val="000000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＋</a:t>
            </a:r>
            <a:r>
              <a:rPr lang="en-US" altLang="zh-CN" sz="3200" b="1">
                <a:solidFill>
                  <a:srgbClr val="000000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＋</a:t>
            </a:r>
            <a:r>
              <a:rPr lang="en-US" altLang="zh-CN" sz="3200" b="1">
                <a:solidFill>
                  <a:srgbClr val="000000"/>
                </a:solidFill>
                <a:ea typeface="楷体" panose="02010609060101010101" pitchFamily="49" charset="-122"/>
              </a:rPr>
              <a:t>8</a:t>
            </a: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＋</a:t>
            </a:r>
            <a:r>
              <a:rPr lang="en-US" altLang="zh-CN" sz="3200" b="1">
                <a:solidFill>
                  <a:srgbClr val="000000"/>
                </a:solidFill>
                <a:ea typeface="楷体" panose="02010609060101010101" pitchFamily="49" charset="-122"/>
              </a:rPr>
              <a:t>1 </a:t>
            </a: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＝</a:t>
            </a:r>
            <a:r>
              <a:rPr lang="en-US" altLang="zh-CN" sz="3200" b="1">
                <a:solidFill>
                  <a:srgbClr val="000000"/>
                </a:solidFill>
                <a:ea typeface="楷体" panose="02010609060101010101" pitchFamily="49" charset="-122"/>
              </a:rPr>
              <a:t>11</a:t>
            </a:r>
            <a:r>
              <a:rPr lang="zh-CN" altLang="en-US" sz="3200" b="1">
                <a:solidFill>
                  <a:srgbClr val="000000"/>
                </a:solidFill>
                <a:ea typeface="楷体" panose="02010609060101010101" pitchFamily="49" charset="-122"/>
              </a:rPr>
              <a:t>（分）</a:t>
            </a:r>
            <a:endParaRPr lang="zh-CN" altLang="en-US" sz="3200" b="1">
              <a:solidFill>
                <a:srgbClr val="000000"/>
              </a:solidFill>
              <a:latin typeface="等线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62150" y="567133"/>
            <a:ext cx="2928000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90ABDC"/>
            </a:solidFill>
          </a:ln>
        </p:spPr>
        <p:txBody>
          <a:bodyPr wrap="square" rtlCol="0">
            <a:noAutofit/>
          </a:bodyPr>
          <a:lstStyle/>
          <a:p>
            <a:pPr algn="ctr" defTabSz="1219200">
              <a:lnSpc>
                <a:spcPts val="2935"/>
              </a:lnSpc>
            </a:pPr>
            <a:r>
              <a:rPr lang="zh-CN" altLang="en-US" sz="32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最优方案</a:t>
            </a:r>
            <a:endParaRPr lang="zh-CN" altLang="en-US" sz="32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2" grpId="0"/>
      <p:bldP spid="23" grpId="0"/>
      <p:bldP spid="24" grpId="0"/>
      <p:bldP spid="25" grpId="16" animBg="1"/>
      <p:bldP spid="26" grpId="0" animBg="1"/>
      <p:bldP spid="2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CwiaGRpZCI6IjEyZmIxODZhY2M3NzM2YjBmMTczZmZjY2JjNGY2NDA1IiwidXNlckNvdW50Ijo0fQ=="/>
  <p:tag name="KSO_WPP_MARK_KEY" val="15c4b998-f333-48c2-ac26-423abf3c9642"/>
  <p:tag name="commondata" val="eyJjb3VudCI6NC4wLCJoZGlkIjoiN2YzNjBkOTgyNWQ1YTMxYzM3MzMwNWFiODNmOWIzYWMiLCJ1c2VyQ291bnQiOjQuMH0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1475</Words>
  <Application>WPS 演示</Application>
  <PresentationFormat>自定义</PresentationFormat>
  <Paragraphs>131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Times New Roman</vt:lpstr>
      <vt:lpstr>黑体</vt:lpstr>
      <vt:lpstr>等线</vt:lpstr>
      <vt:lpstr>Calibri</vt:lpstr>
      <vt:lpstr>楷体</vt:lpstr>
      <vt:lpstr>华文新魏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2022-12-25T11:19:00Z</cp:lastPrinted>
  <dcterms:created xsi:type="dcterms:W3CDTF">2022-12-25T11:19:00Z</dcterms:created>
  <dcterms:modified xsi:type="dcterms:W3CDTF">2023-10-27T09:19:42Z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441995DE94E448A883099E31CBC8CA68_12</vt:lpwstr>
  </property>
  <property fmtid="{D5CDD505-2E9C-101B-9397-08002B2CF9AE}" pid="7" name="KSOProductBuildVer">
    <vt:lpwstr>2052-12.1.0.15712</vt:lpwstr>
  </property>
</Properties>
</file>