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59" r:id="rId3"/>
  </p:sldMasterIdLst>
  <p:notesMasterIdLst>
    <p:notesMasterId r:id="rId5"/>
  </p:notesMasterIdLst>
  <p:handoutMasterIdLst>
    <p:handoutMasterId r:id="rId29"/>
  </p:handoutMasterIdLst>
  <p:sldIdLst>
    <p:sldId id="371" r:id="rId4"/>
    <p:sldId id="431" r:id="rId6"/>
    <p:sldId id="436" r:id="rId7"/>
    <p:sldId id="438" r:id="rId8"/>
    <p:sldId id="439" r:id="rId9"/>
    <p:sldId id="462" r:id="rId10"/>
    <p:sldId id="463" r:id="rId11"/>
    <p:sldId id="442" r:id="rId12"/>
    <p:sldId id="485" r:id="rId13"/>
    <p:sldId id="467" r:id="rId14"/>
    <p:sldId id="468" r:id="rId15"/>
    <p:sldId id="443" r:id="rId16"/>
    <p:sldId id="464" r:id="rId17"/>
    <p:sldId id="445" r:id="rId18"/>
    <p:sldId id="465" r:id="rId19"/>
    <p:sldId id="448" r:id="rId20"/>
    <p:sldId id="450" r:id="rId21"/>
    <p:sldId id="486" r:id="rId22"/>
    <p:sldId id="453" r:id="rId23"/>
    <p:sldId id="455" r:id="rId24"/>
    <p:sldId id="458" r:id="rId25"/>
    <p:sldId id="459" r:id="rId26"/>
    <p:sldId id="460" r:id="rId27"/>
    <p:sldId id="395" r:id="rId28"/>
  </p:sldIdLst>
  <p:sldSz cx="12192000" cy="6858000"/>
  <p:notesSz cx="6858000" cy="9144000"/>
  <p:custDataLst>
    <p:tags r:id="rId33"/>
  </p:custDataLst>
  <p:defaultTextStyle>
    <a:defPPr>
      <a:defRPr lang="zh-CN"/>
    </a:defPPr>
    <a:lvl1pPr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1pPr>
    <a:lvl2pPr marL="4572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2pPr>
    <a:lvl3pPr marL="9144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3pPr>
    <a:lvl4pPr marL="13716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4pPr>
    <a:lvl5pPr marL="18288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5pPr>
    <a:lvl6pPr marL="22860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6pPr>
    <a:lvl7pPr marL="27432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7pPr>
    <a:lvl8pPr marL="32004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8pPr>
    <a:lvl9pPr marL="36576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924" userDrawn="1">
          <p15:clr>
            <a:srgbClr val="A4A3A4"/>
          </p15:clr>
        </p15:guide>
        <p15:guide id="2" pos="386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529" autoAdjust="0"/>
    <p:restoredTop sz="94395" autoAdjust="0"/>
  </p:normalViewPr>
  <p:slideViewPr>
    <p:cSldViewPr>
      <p:cViewPr>
        <p:scale>
          <a:sx n="80" d="100"/>
          <a:sy n="80" d="100"/>
        </p:scale>
        <p:origin x="-1506" y="-714"/>
      </p:cViewPr>
      <p:guideLst>
        <p:guide orient="horz" pos="924"/>
        <p:guide pos="3862"/>
      </p:guideLst>
    </p:cSldViewPr>
  </p:slideViewPr>
  <p:notesTextViewPr>
    <p:cViewPr>
      <p:scale>
        <a:sx n="100" d="100"/>
        <a:sy n="100" d="100"/>
      </p:scale>
      <p:origin x="0" y="0"/>
    </p:cViewPr>
  </p:notesTextViewPr>
  <p:notesViewPr>
    <p:cSldViewPr>
      <p:cViewPr varScale="1">
        <p:scale>
          <a:sx n="68" d="100"/>
          <a:sy n="68" d="100"/>
        </p:scale>
        <p:origin x="-2856" y="-108"/>
      </p:cViewPr>
      <p:guideLst>
        <p:guide orient="horz" pos="2998"/>
        <p:guide pos="2172"/>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handoutMaster" Target="handoutMasters/handoutMaster1.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367A1F79-9674-45EB-B8A6-1351A6753A23}"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4A824B8-E200-4359-8853-E0F6A88E97BD}"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A6695BAE-1F34-42A7-8D3E-D1B8CD91B1BA}"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51922F9-717D-48C6-9265-54BFA63D79C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p:spPr>
      </p:sp>
      <p:sp>
        <p:nvSpPr>
          <p:cNvPr id="86019"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4CAB7FD-21D3-41BA-B92E-E96B567A9861}"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8"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学习目标</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8"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学习目标</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9"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预习导学</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085"/>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探究新知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课堂巩固">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085"/>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知识超市</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分层作业">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分层作业</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知识超市">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085"/>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探究新知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知识盘点">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知识盘点</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知识点回顾">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知识点回顾</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857232"/>
            <a:ext cx="10501386" cy="5500726"/>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9"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预习导学</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085"/>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探究新知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课堂巩固">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085"/>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课堂巩固</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分层作业">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分层作业</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超市">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085"/>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探究新知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知识盘点">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知识盘点</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知识点回顾">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知识点回顾</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857232"/>
            <a:ext cx="10501386" cy="5500726"/>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file:///D:\qq&#25991;&#20214;\712321467\Image\C2C\Image2\%7b75232B38-A165-1FB7-499C-2E1C792CACB5%7d.png" TargetMode="External"/><Relationship Id="rId12" Type="http://schemas.openxmlformats.org/officeDocument/2006/relationships/image" Target="../media/image2.png"/><Relationship Id="rId11" Type="http://schemas.openxmlformats.org/officeDocument/2006/relationships/image" Target="../media/image1.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4" Type="http://schemas.openxmlformats.org/officeDocument/2006/relationships/theme" Target="../theme/theme2.xml"/><Relationship Id="rId13" Type="http://schemas.openxmlformats.org/officeDocument/2006/relationships/image" Target="file:///D:\qq&#25991;&#20214;\712321467\Image\C2C\Image2\%7b75232B38-A165-1FB7-499C-2E1C792CACB5%7d.png" TargetMode="External"/><Relationship Id="rId12" Type="http://schemas.openxmlformats.org/officeDocument/2006/relationships/image" Target="../media/image2.png"/><Relationship Id="rId11" Type="http://schemas.openxmlformats.org/officeDocument/2006/relationships/image" Target="../media/image1.jpeg"/><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11" cstate="email"/>
          <a:stretch>
            <a:fillRect/>
          </a:stretch>
        </p:blipFill>
        <p:spPr>
          <a:xfrm>
            <a:off x="0" y="0"/>
            <a:ext cx="12192000" cy="6858000"/>
          </a:xfrm>
          <a:prstGeom prst="rect">
            <a:avLst/>
          </a:prstGeom>
        </p:spPr>
      </p:pic>
      <p:sp>
        <p:nvSpPr>
          <p:cNvPr id="15" name="矩形 14"/>
          <p:cNvSpPr/>
          <p:nvPr userDrawn="1"/>
        </p:nvSpPr>
        <p:spPr>
          <a:xfrm>
            <a:off x="452398" y="500042"/>
            <a:ext cx="11358642" cy="578647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5"/>
          <p:cNvSpPr>
            <a:spLocks noChangeArrowheads="1"/>
          </p:cNvSpPr>
          <p:nvPr/>
        </p:nvSpPr>
        <p:spPr bwMode="auto">
          <a:xfrm rot="-5400000">
            <a:off x="10999760" y="25512"/>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9" name="矩形 12"/>
          <p:cNvSpPr/>
          <p:nvPr/>
        </p:nvSpPr>
        <p:spPr>
          <a:xfrm>
            <a:off x="10239404" y="6488113"/>
            <a:ext cx="1353568" cy="369887"/>
          </a:xfrm>
          <a:prstGeom prst="rect">
            <a:avLst/>
          </a:prstGeom>
        </p:spPr>
        <p:txBody>
          <a:bodyPr/>
          <a:lstStyle/>
          <a:p>
            <a:pPr algn="dist" fontAlgn="auto">
              <a:spcBef>
                <a:spcPct val="0"/>
              </a:spcBef>
              <a:spcAft>
                <a:spcPct val="0"/>
              </a:spcAft>
              <a:defRPr/>
            </a:pPr>
            <a:r>
              <a:rPr lang="zh-CN" altLang="en-US" sz="1600" b="0">
                <a:solidFill>
                  <a:srgbClr val="0070C0"/>
                </a:solidFill>
                <a:latin typeface="微软雅黑" panose="020B0503020204020204" pitchFamily="34" charset="-122"/>
              </a:rPr>
              <a:t>第  </a:t>
            </a:r>
            <a:fld id="{E29A5833-BF3C-46DD-ABB9-8C7DF1E18923}" type="slidenum">
              <a:rPr lang="zh-CN" altLang="en-US" sz="1600" b="1" smtClean="0">
                <a:solidFill>
                  <a:srgbClr val="0070C0"/>
                </a:solidFill>
                <a:latin typeface="+mn-lt"/>
                <a:ea typeface="+mn-ea"/>
              </a:rPr>
            </a:fld>
            <a:r>
              <a:rPr lang="zh-CN" altLang="en-US" sz="1600" b="0">
                <a:solidFill>
                  <a:srgbClr val="0070C0"/>
                </a:solidFill>
                <a:latin typeface="+mn-lt"/>
                <a:ea typeface="+mn-ea"/>
              </a:rPr>
              <a:t>  </a:t>
            </a:r>
            <a:r>
              <a:rPr lang="zh-CN" altLang="en-US" sz="1600" b="0">
                <a:solidFill>
                  <a:srgbClr val="0070C0"/>
                </a:solidFill>
                <a:latin typeface="微软雅黑" panose="020B0503020204020204" pitchFamily="34" charset="-122"/>
              </a:rPr>
              <a:t>页</a:t>
            </a:r>
            <a:endParaRPr lang="zh-CN" altLang="en-US" sz="1600" b="0">
              <a:solidFill>
                <a:srgbClr val="0070C0"/>
              </a:solidFill>
              <a:latin typeface="微软雅黑" panose="020B0503020204020204" pitchFamily="34" charset="-122"/>
            </a:endParaRPr>
          </a:p>
        </p:txBody>
      </p:sp>
      <p:sp>
        <p:nvSpPr>
          <p:cNvPr id="12" name="Rectangle 5"/>
          <p:cNvSpPr>
            <a:spLocks noChangeArrowheads="1"/>
          </p:cNvSpPr>
          <p:nvPr/>
        </p:nvSpPr>
        <p:spPr bwMode="auto">
          <a:xfrm rot="-5400000">
            <a:off x="11002886" y="28688"/>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13" name="TextBox 13"/>
          <p:cNvSpPr txBox="1"/>
          <p:nvPr/>
        </p:nvSpPr>
        <p:spPr>
          <a:xfrm>
            <a:off x="11025272" y="179390"/>
            <a:ext cx="1008063" cy="337185"/>
          </a:xfrm>
          <a:prstGeom prst="rect">
            <a:avLst/>
          </a:prstGeom>
          <a:noFill/>
          <a:effectLst/>
        </p:spPr>
        <p:txBody>
          <a:bodyPr>
            <a:spAutoFit/>
          </a:bodyPr>
          <a:lstStyle/>
          <a:p>
            <a:pPr algn="ctr" fontAlgn="auto">
              <a:spcBef>
                <a:spcPct val="0"/>
              </a:spcBef>
              <a:spcAft>
                <a:spcPct val="0"/>
              </a:spcAft>
              <a:defRPr/>
            </a:pPr>
            <a:r>
              <a:rPr lang="zh-CN" altLang="zh-CN" sz="1600" b="1">
                <a:solidFill>
                  <a:srgbClr val="558335"/>
                </a:solidFill>
                <a:latin typeface="微软雅黑" panose="020B0503020204020204" pitchFamily="34" charset="-122"/>
              </a:rPr>
              <a:t>第一单元</a:t>
            </a:r>
            <a:endParaRPr lang="zh-CN" altLang="zh-CN" sz="1600" b="1">
              <a:solidFill>
                <a:srgbClr val="558335"/>
              </a:solidFill>
              <a:latin typeface="微软雅黑" panose="020B0503020204020204" pitchFamily="34" charset="-122"/>
            </a:endParaRPr>
          </a:p>
        </p:txBody>
      </p:sp>
      <p:sp>
        <p:nvSpPr>
          <p:cNvPr id="14" name="TextBox 15"/>
          <p:cNvSpPr txBox="1"/>
          <p:nvPr/>
        </p:nvSpPr>
        <p:spPr>
          <a:xfrm>
            <a:off x="10996295" y="548640"/>
            <a:ext cx="1109345" cy="368300"/>
          </a:xfrm>
          <a:prstGeom prst="rect">
            <a:avLst/>
          </a:prstGeom>
          <a:noFill/>
          <a:effectLst/>
        </p:spPr>
        <p:txBody>
          <a:bodyPr wrap="square">
            <a:spAutoFit/>
          </a:bodyPr>
          <a:lstStyle/>
          <a:p>
            <a:pPr algn="ctr"/>
            <a:r>
              <a:rPr lang="zh-CN" altLang="en-US" sz="1800" b="1" smtClean="0">
                <a:solidFill>
                  <a:srgbClr val="558335"/>
                </a:solidFill>
                <a:latin typeface="微软雅黑" panose="020B0503020204020204" pitchFamily="34" charset="-122"/>
              </a:rPr>
              <a:t>第</a:t>
            </a:r>
            <a:r>
              <a:rPr lang="en-US" altLang="zh-CN" sz="1800" b="1" smtClean="0">
                <a:solidFill>
                  <a:srgbClr val="558335"/>
                </a:solidFill>
                <a:latin typeface="微软雅黑" panose="020B0503020204020204" pitchFamily="34" charset="-122"/>
              </a:rPr>
              <a:t>1</a:t>
            </a:r>
            <a:r>
              <a:rPr lang="zh-CN" altLang="en-US" sz="1800" b="1" smtClean="0">
                <a:solidFill>
                  <a:srgbClr val="558335"/>
                </a:solidFill>
                <a:latin typeface="微软雅黑" panose="020B0503020204020204" pitchFamily="34" charset="-122"/>
              </a:rPr>
              <a:t>课时</a:t>
            </a:r>
            <a:endParaRPr lang="zh-CN" altLang="en-US" sz="1800" b="1">
              <a:solidFill>
                <a:srgbClr val="558335"/>
              </a:solidFill>
              <a:latin typeface="微软雅黑" panose="020B0503020204020204" pitchFamily="34" charset="-122"/>
            </a:endParaRPr>
          </a:p>
        </p:txBody>
      </p:sp>
      <p:cxnSp>
        <p:nvCxnSpPr>
          <p:cNvPr id="17" name="直接连接符 16"/>
          <p:cNvCxnSpPr/>
          <p:nvPr/>
        </p:nvCxnSpPr>
        <p:spPr>
          <a:xfrm>
            <a:off x="11169735" y="542927"/>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图片 1073743875" descr="学科网 zxxk.com"/>
          <p:cNvPicPr>
            <a:picLocks noChangeAspect="1"/>
          </p:cNvPicPr>
          <p:nvPr/>
        </p:nvPicPr>
        <p:blipFill>
          <a:blip r:embed="rId12" r:link="rId13"/>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11" cstate="email"/>
          <a:stretch>
            <a:fillRect/>
          </a:stretch>
        </p:blipFill>
        <p:spPr>
          <a:xfrm>
            <a:off x="0" y="0"/>
            <a:ext cx="12192000" cy="6858000"/>
          </a:xfrm>
          <a:prstGeom prst="rect">
            <a:avLst/>
          </a:prstGeom>
        </p:spPr>
      </p:pic>
      <p:sp>
        <p:nvSpPr>
          <p:cNvPr id="15" name="矩形 14"/>
          <p:cNvSpPr/>
          <p:nvPr userDrawn="1"/>
        </p:nvSpPr>
        <p:spPr>
          <a:xfrm>
            <a:off x="452398" y="500042"/>
            <a:ext cx="11358642" cy="578647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5"/>
          <p:cNvSpPr>
            <a:spLocks noChangeArrowheads="1"/>
          </p:cNvSpPr>
          <p:nvPr/>
        </p:nvSpPr>
        <p:spPr bwMode="auto">
          <a:xfrm rot="-5400000">
            <a:off x="10999760" y="25512"/>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9" name="矩形 12"/>
          <p:cNvSpPr/>
          <p:nvPr/>
        </p:nvSpPr>
        <p:spPr>
          <a:xfrm>
            <a:off x="10239404" y="6488113"/>
            <a:ext cx="1353568" cy="369887"/>
          </a:xfrm>
          <a:prstGeom prst="rect">
            <a:avLst/>
          </a:prstGeom>
        </p:spPr>
        <p:txBody>
          <a:bodyPr/>
          <a:lstStyle/>
          <a:p>
            <a:pPr algn="dist" fontAlgn="auto">
              <a:spcBef>
                <a:spcPct val="0"/>
              </a:spcBef>
              <a:spcAft>
                <a:spcPct val="0"/>
              </a:spcAft>
              <a:defRPr/>
            </a:pPr>
            <a:r>
              <a:rPr lang="zh-CN" altLang="en-US" sz="1600" b="0">
                <a:solidFill>
                  <a:srgbClr val="0070C0"/>
                </a:solidFill>
                <a:latin typeface="微软雅黑" panose="020B0503020204020204" pitchFamily="34" charset="-122"/>
              </a:rPr>
              <a:t>第  </a:t>
            </a:r>
            <a:fld id="{E29A5833-BF3C-46DD-ABB9-8C7DF1E18923}" type="slidenum">
              <a:rPr lang="zh-CN" altLang="en-US" sz="1600" b="1" smtClean="0">
                <a:solidFill>
                  <a:srgbClr val="0070C0"/>
                </a:solidFill>
                <a:latin typeface="+mn-lt"/>
                <a:ea typeface="+mn-ea"/>
              </a:rPr>
            </a:fld>
            <a:r>
              <a:rPr lang="zh-CN" altLang="en-US" sz="1600" b="0">
                <a:solidFill>
                  <a:srgbClr val="0070C0"/>
                </a:solidFill>
                <a:latin typeface="+mn-lt"/>
                <a:ea typeface="+mn-ea"/>
              </a:rPr>
              <a:t>  </a:t>
            </a:r>
            <a:r>
              <a:rPr lang="zh-CN" altLang="en-US" sz="1600" b="0">
                <a:solidFill>
                  <a:srgbClr val="0070C0"/>
                </a:solidFill>
                <a:latin typeface="微软雅黑" panose="020B0503020204020204" pitchFamily="34" charset="-122"/>
              </a:rPr>
              <a:t>页</a:t>
            </a:r>
            <a:endParaRPr lang="zh-CN" altLang="en-US" sz="1600" b="0">
              <a:solidFill>
                <a:srgbClr val="0070C0"/>
              </a:solidFill>
              <a:latin typeface="微软雅黑" panose="020B0503020204020204" pitchFamily="34" charset="-122"/>
            </a:endParaRPr>
          </a:p>
        </p:txBody>
      </p:sp>
      <p:sp>
        <p:nvSpPr>
          <p:cNvPr id="12" name="Rectangle 5"/>
          <p:cNvSpPr>
            <a:spLocks noChangeArrowheads="1"/>
          </p:cNvSpPr>
          <p:nvPr/>
        </p:nvSpPr>
        <p:spPr bwMode="auto">
          <a:xfrm rot="-5400000">
            <a:off x="11002886" y="28688"/>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13" name="TextBox 13"/>
          <p:cNvSpPr txBox="1"/>
          <p:nvPr/>
        </p:nvSpPr>
        <p:spPr>
          <a:xfrm>
            <a:off x="11025272" y="179390"/>
            <a:ext cx="1008063" cy="338554"/>
          </a:xfrm>
          <a:prstGeom prst="rect">
            <a:avLst/>
          </a:prstGeom>
          <a:noFill/>
          <a:effectLst/>
        </p:spPr>
        <p:txBody>
          <a:bodyPr>
            <a:spAutoFit/>
          </a:bodyPr>
          <a:lstStyle/>
          <a:p>
            <a:pPr algn="ctr" fontAlgn="auto">
              <a:spcBef>
                <a:spcPct val="0"/>
              </a:spcBef>
              <a:spcAft>
                <a:spcPct val="0"/>
              </a:spcAft>
              <a:defRPr/>
            </a:pPr>
            <a:r>
              <a:rPr lang="zh-CN" altLang="en-US" sz="1600" b="1">
                <a:solidFill>
                  <a:srgbClr val="558335"/>
                </a:solidFill>
                <a:latin typeface="微软雅黑" panose="020B0503020204020204" pitchFamily="34" charset="-122"/>
              </a:rPr>
              <a:t>第一章</a:t>
            </a:r>
            <a:endParaRPr lang="en-US" altLang="zh-CN" sz="1600" b="1">
              <a:solidFill>
                <a:srgbClr val="558335"/>
              </a:solidFill>
              <a:latin typeface="微软雅黑" panose="020B0503020204020204" pitchFamily="34" charset="-122"/>
            </a:endParaRPr>
          </a:p>
        </p:txBody>
      </p:sp>
      <p:sp>
        <p:nvSpPr>
          <p:cNvPr id="14" name="TextBox 15"/>
          <p:cNvSpPr txBox="1"/>
          <p:nvPr/>
        </p:nvSpPr>
        <p:spPr>
          <a:xfrm>
            <a:off x="11025222" y="620368"/>
            <a:ext cx="1008063" cy="369332"/>
          </a:xfrm>
          <a:prstGeom prst="rect">
            <a:avLst/>
          </a:prstGeom>
          <a:noFill/>
          <a:effectLst/>
        </p:spPr>
        <p:txBody>
          <a:bodyPr>
            <a:spAutoFit/>
          </a:bodyPr>
          <a:lstStyle/>
          <a:p>
            <a:pPr algn="ctr"/>
            <a:r>
              <a:rPr lang="zh-CN" altLang="en-US" sz="1800" b="1">
                <a:solidFill>
                  <a:srgbClr val="558335"/>
                </a:solidFill>
                <a:latin typeface="微软雅黑" panose="020B0503020204020204" pitchFamily="34" charset="-122"/>
              </a:rPr>
              <a:t>第</a:t>
            </a:r>
            <a:r>
              <a:rPr lang="en-US" altLang="zh-CN" sz="1800" b="1">
                <a:solidFill>
                  <a:srgbClr val="558335"/>
                </a:solidFill>
                <a:latin typeface="微软雅黑" panose="020B0503020204020204" pitchFamily="34" charset="-122"/>
              </a:rPr>
              <a:t>1</a:t>
            </a:r>
            <a:r>
              <a:rPr lang="zh-CN" altLang="en-US" sz="1800" b="1">
                <a:solidFill>
                  <a:srgbClr val="558335"/>
                </a:solidFill>
                <a:latin typeface="微软雅黑" panose="020B0503020204020204" pitchFamily="34" charset="-122"/>
              </a:rPr>
              <a:t>课</a:t>
            </a:r>
            <a:endParaRPr lang="en-US" altLang="zh-CN" sz="1800" b="1">
              <a:solidFill>
                <a:srgbClr val="558335"/>
              </a:solidFill>
              <a:latin typeface="微软雅黑" panose="020B0503020204020204" pitchFamily="34" charset="-122"/>
            </a:endParaRPr>
          </a:p>
        </p:txBody>
      </p:sp>
      <p:cxnSp>
        <p:nvCxnSpPr>
          <p:cNvPr id="17" name="直接连接符 16"/>
          <p:cNvCxnSpPr/>
          <p:nvPr/>
        </p:nvCxnSpPr>
        <p:spPr>
          <a:xfrm>
            <a:off x="11169735" y="542927"/>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图片 1073743875" descr="学科网 zxxk.com"/>
          <p:cNvPicPr>
            <a:picLocks noChangeAspect="1"/>
          </p:cNvPicPr>
          <p:nvPr/>
        </p:nvPicPr>
        <p:blipFill>
          <a:blip r:embed="rId12" r:link="rId13"/>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0.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11.jpeg"/><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image" Target="../media/image16.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6.jpeg"/></Relationships>
</file>

<file path=ppt/slides/_rels/slide24.xml.rels><?xml version="1.0" encoding="UTF-8" standalone="yes"?>
<Relationships xmlns="http://schemas.openxmlformats.org/package/2006/relationships"><Relationship Id="rId9" Type="http://schemas.openxmlformats.org/officeDocument/2006/relationships/hyperlink" Target="http://www.1ppt.com/shiti/" TargetMode="External"/><Relationship Id="rId8" Type="http://schemas.openxmlformats.org/officeDocument/2006/relationships/hyperlink" Target="http://www.1ppt.com/fanwen/" TargetMode="External"/><Relationship Id="rId7" Type="http://schemas.openxmlformats.org/officeDocument/2006/relationships/hyperlink" Target="http://www.1ppt.com/ziliao/" TargetMode="External"/><Relationship Id="rId6" Type="http://schemas.openxmlformats.org/officeDocument/2006/relationships/hyperlink" Target="http://www.1ppt.com/powerpoint/" TargetMode="External"/><Relationship Id="rId5" Type="http://schemas.openxmlformats.org/officeDocument/2006/relationships/hyperlink" Target="http://www.1ppt.com/xiazai/" TargetMode="External"/><Relationship Id="rId4" Type="http://schemas.openxmlformats.org/officeDocument/2006/relationships/hyperlink" Target="http://www.1ppt.com/tubiao/" TargetMode="External"/><Relationship Id="rId3" Type="http://schemas.openxmlformats.org/officeDocument/2006/relationships/hyperlink" Target="http://www.1ppt.com/beijing/" TargetMode="External"/><Relationship Id="rId26" Type="http://schemas.openxmlformats.org/officeDocument/2006/relationships/notesSlide" Target="../notesSlides/notesSlide4.xml"/><Relationship Id="rId25" Type="http://schemas.openxmlformats.org/officeDocument/2006/relationships/slideLayout" Target="../slideLayouts/slideLayout10.xml"/><Relationship Id="rId24" Type="http://schemas.openxmlformats.org/officeDocument/2006/relationships/image" Target="../media/image20.png"/><Relationship Id="rId23" Type="http://schemas.openxmlformats.org/officeDocument/2006/relationships/image" Target="../media/image1.jpeg"/><Relationship Id="rId22" Type="http://schemas.openxmlformats.org/officeDocument/2006/relationships/hyperlink" Target="http://www.1ppt.com/kejian/lishi/" TargetMode="External"/><Relationship Id="rId21" Type="http://schemas.openxmlformats.org/officeDocument/2006/relationships/hyperlink" Target="http://www.1ppt.com/kejian/dili/" TargetMode="External"/><Relationship Id="rId20" Type="http://schemas.openxmlformats.org/officeDocument/2006/relationships/hyperlink" Target="http://www.1ppt.com/kejian/shengwu/" TargetMode="External"/><Relationship Id="rId2" Type="http://schemas.openxmlformats.org/officeDocument/2006/relationships/hyperlink" Target="http://www.1ppt.com/sucai/" TargetMode="External"/><Relationship Id="rId19" Type="http://schemas.openxmlformats.org/officeDocument/2006/relationships/hyperlink" Target="http://www.1ppt.com/kejian/huaxue/" TargetMode="External"/><Relationship Id="rId18" Type="http://schemas.openxmlformats.org/officeDocument/2006/relationships/hyperlink" Target="http://www.1ppt.com/kejian/wuli/" TargetMode="External"/><Relationship Id="rId17" Type="http://schemas.openxmlformats.org/officeDocument/2006/relationships/hyperlink" Target="http://www.1ppt.com/kejian/kexue/" TargetMode="External"/><Relationship Id="rId16" Type="http://schemas.openxmlformats.org/officeDocument/2006/relationships/hyperlink" Target="http://www.1ppt.com/kejian/meishu/" TargetMode="External"/><Relationship Id="rId15" Type="http://schemas.openxmlformats.org/officeDocument/2006/relationships/hyperlink" Target="http://www.1ppt.com/kejian/yingyu/" TargetMode="External"/><Relationship Id="rId14" Type="http://schemas.openxmlformats.org/officeDocument/2006/relationships/hyperlink" Target="http://www.1ppt.com/kejian/shuxue/" TargetMode="External"/><Relationship Id="rId13" Type="http://schemas.openxmlformats.org/officeDocument/2006/relationships/hyperlink" Target="http://www.1ppt.com/kejian/yuwen/" TargetMode="External"/><Relationship Id="rId12" Type="http://schemas.openxmlformats.org/officeDocument/2006/relationships/hyperlink" Target="http://www.1ppt.com/kejian/" TargetMode="External"/><Relationship Id="rId11" Type="http://schemas.openxmlformats.org/officeDocument/2006/relationships/hyperlink" Target="http://www.1ppt.cn/" TargetMode="External"/><Relationship Id="rId10" Type="http://schemas.openxmlformats.org/officeDocument/2006/relationships/hyperlink" Target="http://www.1ppt.com/jiaoan/" TargetMode="External"/><Relationship Id="rId1" Type="http://schemas.openxmlformats.org/officeDocument/2006/relationships/hyperlink" Target="http://www.1ppt.com/moban/" TargetMode="Externa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7.jpe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email"/>
          <a:stretch>
            <a:fillRect/>
          </a:stretch>
        </p:blipFill>
        <p:spPr>
          <a:xfrm>
            <a:off x="0" y="0"/>
            <a:ext cx="12192000" cy="6858000"/>
          </a:xfrm>
          <a:prstGeom prst="rect">
            <a:avLst/>
          </a:prstGeom>
        </p:spPr>
      </p:pic>
      <p:grpSp>
        <p:nvGrpSpPr>
          <p:cNvPr id="15" name="组合 14"/>
          <p:cNvGrpSpPr/>
          <p:nvPr/>
        </p:nvGrpSpPr>
        <p:grpSpPr>
          <a:xfrm>
            <a:off x="3118731" y="2511841"/>
            <a:ext cx="5832618" cy="1044756"/>
            <a:chOff x="3179691" y="3386403"/>
            <a:chExt cx="5832618" cy="668253"/>
          </a:xfrm>
        </p:grpSpPr>
        <p:grpSp>
          <p:nvGrpSpPr>
            <p:cNvPr id="16" name="组合 19"/>
            <p:cNvGrpSpPr/>
            <p:nvPr/>
          </p:nvGrpSpPr>
          <p:grpSpPr>
            <a:xfrm>
              <a:off x="3179691" y="3386403"/>
              <a:ext cx="5832618" cy="668253"/>
              <a:chOff x="3179691" y="3386403"/>
              <a:chExt cx="5832618" cy="668253"/>
            </a:xfrm>
          </p:grpSpPr>
          <p:sp>
            <p:nvSpPr>
              <p:cNvPr id="20" name="矩形: 圆角 15"/>
              <p:cNvSpPr/>
              <p:nvPr/>
            </p:nvSpPr>
            <p:spPr>
              <a:xfrm>
                <a:off x="3179691" y="3471598"/>
                <a:ext cx="5832618" cy="504395"/>
              </a:xfrm>
              <a:prstGeom prst="roundRect">
                <a:avLst>
                  <a:gd name="adj" fmla="val 37116"/>
                </a:avLst>
              </a:prstGeom>
              <a:noFill/>
              <a:ln w="19050">
                <a:solidFill>
                  <a:srgbClr val="399E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714750" y="3386403"/>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8362952" y="3392934"/>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18"/>
              <p:cNvSpPr txBox="1"/>
              <p:nvPr/>
            </p:nvSpPr>
            <p:spPr>
              <a:xfrm>
                <a:off x="3714749" y="3480224"/>
                <a:ext cx="4762502" cy="492154"/>
              </a:xfrm>
              <a:prstGeom prst="rect">
                <a:avLst/>
              </a:prstGeom>
              <a:noFill/>
            </p:spPr>
            <p:txBody>
              <a:bodyPr wrap="square" rtlCol="0">
                <a:spAutoFit/>
              </a:bodyPr>
              <a:lstStyle/>
              <a:p>
                <a:pPr algn="ctr"/>
                <a:r>
                  <a:rPr lang="zh-CN" altLang="en-US" sz="4400" dirty="0" smtClean="0">
                    <a:solidFill>
                      <a:schemeClr val="tx1">
                        <a:lumMod val="75000"/>
                        <a:lumOff val="25000"/>
                      </a:schemeClr>
                    </a:solidFill>
                    <a:latin typeface="微软雅黑" panose="020B0503020204020204" pitchFamily="34" charset="-122"/>
                    <a:ea typeface="微软雅黑" panose="020B0503020204020204" pitchFamily="34" charset="-122"/>
                  </a:rPr>
                  <a:t>小</a:t>
                </a:r>
                <a:r>
                  <a:rPr lang="zh-CN" altLang="en-US" sz="4400" dirty="0">
                    <a:solidFill>
                      <a:schemeClr val="tx1">
                        <a:lumMod val="75000"/>
                        <a:lumOff val="25000"/>
                      </a:schemeClr>
                    </a:solidFill>
                    <a:latin typeface="微软雅黑" panose="020B0503020204020204" pitchFamily="34" charset="-122"/>
                    <a:ea typeface="微软雅黑" panose="020B0503020204020204" pitchFamily="34" charset="-122"/>
                  </a:rPr>
                  <a:t>数乘整数</a:t>
                </a:r>
                <a:endParaRPr lang="zh-CN" altLang="en-US" sz="4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22"/>
            <p:cNvGrpSpPr/>
            <p:nvPr/>
          </p:nvGrpSpPr>
          <p:grpSpPr>
            <a:xfrm>
              <a:off x="3350780" y="3596731"/>
              <a:ext cx="5490441" cy="254127"/>
              <a:chOff x="3363876" y="3596731"/>
              <a:chExt cx="5490441" cy="254127"/>
            </a:xfrm>
          </p:grpSpPr>
          <p:sp>
            <p:nvSpPr>
              <p:cNvPr id="18" name="等腰三角形 17"/>
              <p:cNvSpPr/>
              <p:nvPr/>
            </p:nvSpPr>
            <p:spPr>
              <a:xfrm rot="16200000">
                <a:off x="3346350"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5400000">
                <a:off x="8617716"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PA_文本框 29"/>
          <p:cNvSpPr txBox="1"/>
          <p:nvPr/>
        </p:nvSpPr>
        <p:spPr>
          <a:xfrm>
            <a:off x="3529948" y="1556792"/>
            <a:ext cx="4857784" cy="523220"/>
          </a:xfrm>
          <a:prstGeom prst="rect">
            <a:avLst/>
          </a:prstGeom>
          <a:solidFill>
            <a:schemeClr val="tx1">
              <a:lumMod val="50000"/>
              <a:lumOff val="50000"/>
            </a:schemeClr>
          </a:solidFill>
          <a:ln w="12700">
            <a:noFill/>
            <a:miter lim="400000"/>
          </a:ln>
        </p:spPr>
        <p:txBody>
          <a:bodyPr wrap="square" lIns="45719" rIns="45719">
            <a:spAutoFit/>
          </a:bodyPr>
          <a:lstStyle/>
          <a:p>
            <a:pPr algn="ctr"/>
            <a:r>
              <a:rPr lang="zh-CN" altLang="en-US" sz="2800">
                <a:solidFill>
                  <a:srgbClr val="FFFFFF"/>
                </a:solidFill>
              </a:rPr>
              <a:t>第一单元　小数乘法</a:t>
            </a:r>
            <a:endParaRPr lang="zh-CN" altLang="en-US" sz="2800">
              <a:solidFill>
                <a:srgbClr val="FFFFFF"/>
              </a:solidFill>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57" name="yt_shape_10057"/>
          <p:cNvSpPr txBox="1"/>
          <p:nvPr/>
        </p:nvSpPr>
        <p:spPr>
          <a:xfrm>
            <a:off x="723471" y="1407320"/>
            <a:ext cx="10391999" cy="1191673"/>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上面的算法中</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你认为哪种算法比较简便</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这种算法的关键是什么</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058" name="yt_shape_10058"/>
          <p:cNvSpPr txBox="1"/>
          <p:nvPr/>
        </p:nvSpPr>
        <p:spPr>
          <a:xfrm>
            <a:off x="723470" y="2649781"/>
            <a:ext cx="10391999" cy="2503506"/>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教师引导学生分析各种算法的算理</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逐一进行评价</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重点引导学生分析第三种算法</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让学生认识到这种算法的关键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这种算法的关键是把小数</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9.5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元换算成整数</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95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也就是将小数乘整数转化成整数乘整数来计算。</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059" name="yt_shape_10059"/>
              <p:cNvSpPr txBox="1"/>
              <p:nvPr/>
            </p:nvSpPr>
            <p:spPr>
              <a:xfrm>
                <a:off x="900000" y="1260000"/>
                <a:ext cx="10391999" cy="4693593"/>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算法三比较简便。关键</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把</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9.5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变成</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95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相当于小数点怎样移动</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因数扩大到原来的多少倍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小数点向右移动一位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因数扩大到原来的</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倍</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另一个因数变化了没有</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没有</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一个因数扩大到原来的</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另一个因数没有变化</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那么新的积与原来的积比较发生了什么变化</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积也扩大到原来的</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倍</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如果要得到原来的积就要把新的积怎么样</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缩小到原来的</a:t>
                </a:r>
                <a14:m>
                  <m:oMath xmlns:m="http://schemas.openxmlformats.org/officeDocument/2006/math">
                    <m:f>
                      <m:fPr>
                        <m:ctrlPr>
                          <a:rPr lang="en-US" altLang="zh-CN" sz="2800" b="0" i="1">
                            <a:solidFill>
                              <a:srgbClr val="010000"/>
                            </a:solidFill>
                            <a:effectLst/>
                            <a:latin typeface="Cambria Math" panose="02040503050406030204"/>
                            <a:ea typeface="宋体" panose="02010600030101010101" pitchFamily="2" charset="-122"/>
                          </a:rPr>
                        </m:ctrlPr>
                      </m:fPr>
                      <m:num>
                        <m:r>
                          <a:rPr lang="en-US" altLang="zh-CN" sz="2800" b="0" i="0">
                            <a:solidFill>
                              <a:srgbClr val="010000"/>
                            </a:solidFill>
                            <a:effectLst/>
                            <a:latin typeface="Cambria Math" panose="02040503050406030204" pitchFamily="18" charset="0"/>
                            <a:ea typeface="宋体" panose="02010600030101010101" pitchFamily="2" charset="-122"/>
                          </a:rPr>
                          <m:t>1</m:t>
                        </m:r>
                      </m:num>
                      <m:den>
                        <m:r>
                          <a:rPr lang="en-US" altLang="zh-CN" sz="2800" b="0" i="0">
                            <a:solidFill>
                              <a:srgbClr val="010000"/>
                            </a:solidFill>
                            <a:effectLst/>
                            <a:latin typeface="Cambria Math" panose="02040503050406030204" pitchFamily="18" charset="0"/>
                            <a:ea typeface="宋体" panose="02010600030101010101" pitchFamily="2" charset="-122"/>
                          </a:rPr>
                          <m:t>10</m:t>
                        </m:r>
                      </m:den>
                    </m:f>
                  </m:oMath>
                </a14:m>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小数点怎样移动</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小数点向左移动一位</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mc:Choice>
        <mc:Fallback>
          <p:sp>
            <p:nvSpPr>
              <p:cNvPr id="10059" name="yt_shape_10059"/>
              <p:cNvSpPr txBox="1">
                <a:spLocks noRot="1" noChangeAspect="1" noMove="1" noResize="1" noEditPoints="1" noAdjustHandles="1" noChangeArrowheads="1" noChangeShapeType="1" noTextEdit="1"/>
              </p:cNvSpPr>
              <p:nvPr/>
            </p:nvSpPr>
            <p:spPr>
              <a:xfrm>
                <a:off x="900000" y="1260000"/>
                <a:ext cx="10391999" cy="4693593"/>
              </a:xfrm>
              <a:prstGeom prst="rect">
                <a:avLst/>
              </a:prstGeom>
              <a:blipFill rotWithShape="1">
                <a:blip r:embed="rId1"/>
                <a:stretch>
                  <a:fillRect l="-2" t="-3" r="4" b="-1194"/>
                </a:stretch>
              </a:blipFill>
            </p:spPr>
            <p:txBody>
              <a:bodyPr/>
              <a:lstStyle/>
              <a:p>
                <a:r>
                  <a:rPr lang="zh-CN" altLang="en-US">
                    <a:noFill/>
                  </a:rPr>
                  <a:t> </a:t>
                </a:r>
              </a:p>
            </p:txBody>
          </p:sp>
        </mc:Fallback>
      </mc:AlternateContent>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62" name="yt_shape_10062"/>
          <p:cNvSpPr txBox="1"/>
          <p:nvPr/>
        </p:nvSpPr>
        <p:spPr>
          <a:xfrm>
            <a:off x="900000" y="1112680"/>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任务驱动二</a:t>
            </a:r>
            <a:endPar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endParaRPr>
          </a:p>
        </p:txBody>
      </p:sp>
      <p:pic>
        <p:nvPicPr>
          <p:cNvPr id="10061" name="yt_image_10061"/>
          <p:cNvPicPr>
            <a:picLocks noChangeAspect="1" noChangeArrowheads="1"/>
          </p:cNvPicPr>
          <p:nvPr/>
        </p:nvPicPr>
        <p:blipFill>
          <a:blip r:embed="rId1" cstate="email"/>
          <a:stretch>
            <a:fillRect/>
          </a:stretch>
        </p:blipFill>
        <p:spPr bwMode="auto">
          <a:xfrm>
            <a:off x="900000" y="1298733"/>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064" name="yt_shape_10064"/>
          <p:cNvSpPr txBox="1"/>
          <p:nvPr/>
        </p:nvSpPr>
        <p:spPr>
          <a:xfrm>
            <a:off x="900000" y="1727857"/>
            <a:ext cx="6472285"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学习小数乘整数的算理和计算方法。</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065" name="yt_shape_10065"/>
          <p:cNvSpPr txBox="1"/>
          <p:nvPr/>
        </p:nvSpPr>
        <p:spPr>
          <a:xfrm>
            <a:off x="900001" y="2343159"/>
            <a:ext cx="10391999" cy="121084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计算</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0.72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0.72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不是价钱</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该怎样计算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独立思考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然后尝试列出竖式。</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066" name="yt_shape_10066"/>
          <p:cNvSpPr txBox="1"/>
          <p:nvPr/>
        </p:nvSpPr>
        <p:spPr>
          <a:xfrm>
            <a:off x="900000" y="3604791"/>
            <a:ext cx="3141886"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板书</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0.72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067" name="yt_shape_10067"/>
          <p:cNvSpPr txBox="1"/>
          <p:nvPr/>
        </p:nvSpPr>
        <p:spPr>
          <a:xfrm>
            <a:off x="900001" y="4220093"/>
            <a:ext cx="10391999" cy="121084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先将因数</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0.72</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转化为整数。转化的方法是将</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0.72</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扩大到它的</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也就是乘</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pic>
        <p:nvPicPr>
          <p:cNvPr id="10068" name="yt_image_10068" title="H_57.486614"/>
          <p:cNvPicPr>
            <a:picLocks noChangeAspect="1" noChangeArrowheads="1"/>
          </p:cNvPicPr>
          <p:nvPr/>
        </p:nvPicPr>
        <p:blipFill>
          <a:blip r:embed="rId2" cstate="email"/>
          <a:stretch>
            <a:fillRect/>
          </a:stretch>
        </p:blipFill>
        <p:spPr bwMode="auto">
          <a:xfrm>
            <a:off x="5342279" y="5239143"/>
            <a:ext cx="2155140" cy="7300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69" name="yt_shape_10069"/>
          <p:cNvSpPr txBox="1"/>
          <p:nvPr/>
        </p:nvSpPr>
        <p:spPr>
          <a:xfrm>
            <a:off x="900000" y="1260000"/>
            <a:ext cx="5574603"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再按整数乘法的法则计算。</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pic>
        <p:nvPicPr>
          <p:cNvPr id="10070" name="yt_image_10070" title="H_68.41418"/>
          <p:cNvPicPr>
            <a:picLocks noChangeAspect="1" noChangeArrowheads="1"/>
          </p:cNvPicPr>
          <p:nvPr/>
        </p:nvPicPr>
        <p:blipFill>
          <a:blip r:embed="rId1" cstate="email"/>
          <a:stretch>
            <a:fillRect/>
          </a:stretch>
        </p:blipFill>
        <p:spPr bwMode="auto">
          <a:xfrm>
            <a:off x="4933379" y="1926090"/>
            <a:ext cx="2325240" cy="86886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10071" name="yt_shape_10071"/>
              <p:cNvSpPr txBox="1"/>
              <p:nvPr/>
            </p:nvSpPr>
            <p:spPr>
              <a:xfrm>
                <a:off x="900000" y="2845738"/>
                <a:ext cx="10391999" cy="1486561"/>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由于因数</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0.72</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扩大到它的</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所以积</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360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应缩小到它的</a:t>
                </a:r>
                <a14:m>
                  <m:oMath xmlns:m="http://schemas.openxmlformats.org/officeDocument/2006/math">
                    <m:f>
                      <m:fPr>
                        <m:ctrlPr>
                          <a:rPr lang="en-US" altLang="zh-CN" sz="2800" b="0" i="1">
                            <a:solidFill>
                              <a:srgbClr val="010000"/>
                            </a:solidFill>
                            <a:effectLst/>
                            <a:latin typeface="Cambria Math" panose="02040503050406030204"/>
                            <a:ea typeface="宋体" panose="02010600030101010101" pitchFamily="2" charset="-122"/>
                          </a:rPr>
                        </m:ctrlPr>
                      </m:fPr>
                      <m:num>
                        <m:r>
                          <a:rPr lang="en-US" altLang="zh-CN" sz="2800" b="0" i="0">
                            <a:solidFill>
                              <a:srgbClr val="010000"/>
                            </a:solidFill>
                            <a:effectLst/>
                            <a:latin typeface="Cambria Math" panose="02040503050406030204" pitchFamily="18" charset="0"/>
                            <a:ea typeface="宋体" panose="02010600030101010101" pitchFamily="2" charset="-122"/>
                          </a:rPr>
                          <m:t>1</m:t>
                        </m:r>
                      </m:num>
                      <m:den>
                        <m:r>
                          <a:rPr lang="en-US" altLang="zh-CN" sz="2800" b="0" i="0">
                            <a:solidFill>
                              <a:srgbClr val="010000"/>
                            </a:solidFill>
                            <a:effectLst/>
                            <a:latin typeface="Cambria Math" panose="02040503050406030204" pitchFamily="18" charset="0"/>
                            <a:ea typeface="宋体" panose="02010600030101010101" pitchFamily="2" charset="-122"/>
                          </a:rPr>
                          <m:t>100</m:t>
                        </m:r>
                      </m:den>
                    </m:f>
                  </m:oMath>
                </a14:m>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也就是除以</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mc:Choice>
        <mc:Fallback>
          <p:sp>
            <p:nvSpPr>
              <p:cNvPr id="10071" name="yt_shape_10071"/>
              <p:cNvSpPr txBox="1">
                <a:spLocks noRot="1" noChangeAspect="1" noMove="1" noResize="1" noEditPoints="1" noAdjustHandles="1" noChangeArrowheads="1" noChangeShapeType="1" noTextEdit="1"/>
              </p:cNvSpPr>
              <p:nvPr/>
            </p:nvSpPr>
            <p:spPr>
              <a:xfrm>
                <a:off x="900000" y="2845738"/>
                <a:ext cx="10391999" cy="1486561"/>
              </a:xfrm>
              <a:prstGeom prst="rect">
                <a:avLst/>
              </a:prstGeom>
              <a:blipFill rotWithShape="1">
                <a:blip r:embed="rId2"/>
                <a:stretch>
                  <a:fillRect l="-2" t="-20" r="4" b="-4207"/>
                </a:stretch>
              </a:blipFill>
            </p:spPr>
            <p:txBody>
              <a:bodyPr/>
              <a:lstStyle/>
              <a:p>
                <a:r>
                  <a:rPr lang="zh-CN" altLang="en-US">
                    <a:noFill/>
                  </a:rPr>
                  <a:t> </a:t>
                </a:r>
              </a:p>
            </p:txBody>
          </p:sp>
        </mc:Fallback>
      </mc:AlternateContent>
      <p:pic>
        <p:nvPicPr>
          <p:cNvPr id="10073" name="yt_image_10073" title="H_68.41418"/>
          <p:cNvPicPr>
            <a:picLocks noChangeAspect="1" noChangeArrowheads="1"/>
          </p:cNvPicPr>
          <p:nvPr/>
        </p:nvPicPr>
        <p:blipFill>
          <a:blip r:embed="rId3" cstate="email"/>
          <a:stretch>
            <a:fillRect/>
          </a:stretch>
        </p:blipFill>
        <p:spPr bwMode="auto">
          <a:xfrm>
            <a:off x="4930409" y="4439590"/>
            <a:ext cx="2331180" cy="8688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74" name="yt_shape_10074"/>
          <p:cNvSpPr txBox="1"/>
          <p:nvPr/>
        </p:nvSpPr>
        <p:spPr>
          <a:xfrm>
            <a:off x="796495" y="1171735"/>
            <a:ext cx="10391999" cy="56451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将积化成最简小数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与</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3.60</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相等的小数是多少</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075" name="yt_shape_10075"/>
          <p:cNvSpPr txBox="1"/>
          <p:nvPr/>
        </p:nvSpPr>
        <p:spPr>
          <a:xfrm>
            <a:off x="796496" y="1787037"/>
            <a:ext cx="10391999" cy="56451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3.6</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。算出积以后</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可根据小数的性质将积中小数末尾的</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去掉。</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076" name="yt_shape_10076"/>
          <p:cNvSpPr txBox="1"/>
          <p:nvPr/>
        </p:nvSpPr>
        <p:spPr>
          <a:xfrm>
            <a:off x="796496" y="2402339"/>
            <a:ext cx="10391999" cy="1191673"/>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算法小结</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在做小数乘整数的乘法时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先做什么</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再做什么</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最后做什么</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077" name="yt_shape_10077"/>
          <p:cNvSpPr txBox="1"/>
          <p:nvPr/>
        </p:nvSpPr>
        <p:spPr>
          <a:xfrm>
            <a:off x="796496" y="3644800"/>
            <a:ext cx="10391999" cy="1191673"/>
          </a:xfrm>
          <a:prstGeom prst="rect">
            <a:avLst/>
          </a:prstGeom>
        </p:spPr>
        <p:txBody>
          <a:bodyPr vert="horz" wrap="squar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在学生依次说出小数乘整数的计算过程时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引导学生归纳小数乘整数的一般方法</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80" name="yt_shape_10080"/>
          <p:cNvSpPr txBox="1"/>
          <p:nvPr/>
        </p:nvSpPr>
        <p:spPr>
          <a:xfrm>
            <a:off x="900000" y="3044985"/>
            <a:ext cx="10391999" cy="183800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确定积的小数点位置并将结果化为最简小数。</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在计算过程中</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小数点向右移动了多少位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在计算结果中就要将小数点向左移动相应的位数</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078" name="yt_shape_10078"/>
          <p:cNvSpPr txBox="1"/>
          <p:nvPr/>
        </p:nvSpPr>
        <p:spPr>
          <a:xfrm>
            <a:off x="900000" y="1865296"/>
            <a:ext cx="4856458"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先将小数转化为整数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079" name="yt_shape_10079"/>
          <p:cNvSpPr txBox="1"/>
          <p:nvPr/>
        </p:nvSpPr>
        <p:spPr>
          <a:xfrm>
            <a:off x="900000" y="2480598"/>
            <a:ext cx="4497385"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按整数乘法算出积</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82" name="yt_shape_10082"/>
          <p:cNvSpPr txBox="1"/>
          <p:nvPr/>
        </p:nvSpPr>
        <p:spPr>
          <a:xfrm>
            <a:off x="900000" y="1260000"/>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任务驱动三</a:t>
            </a:r>
            <a:endPar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endParaRPr>
          </a:p>
        </p:txBody>
      </p:sp>
      <p:pic>
        <p:nvPicPr>
          <p:cNvPr id="10081" name="yt_image_10081"/>
          <p:cNvPicPr>
            <a:picLocks noChangeAspect="1" noChangeArrowheads="1"/>
          </p:cNvPicPr>
          <p:nvPr/>
        </p:nvPicPr>
        <p:blipFill>
          <a:blip r:embed="rId1" cstate="email"/>
          <a:stretch>
            <a:fillRect/>
          </a:stretch>
        </p:blipFill>
        <p:spPr bwMode="auto">
          <a:xfrm>
            <a:off x="900000" y="1446053"/>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084" name="yt_shape_10084"/>
          <p:cNvSpPr txBox="1"/>
          <p:nvPr/>
        </p:nvSpPr>
        <p:spPr>
          <a:xfrm>
            <a:off x="900000" y="1875177"/>
            <a:ext cx="10391999" cy="121084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学习小数乘整数的积的变化规律</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已知</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84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写出下面各题的积。</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085" name="yt_shape_10085"/>
          <p:cNvSpPr txBox="1"/>
          <p:nvPr/>
        </p:nvSpPr>
        <p:spPr>
          <a:xfrm>
            <a:off x="900000" y="3136809"/>
            <a:ext cx="5030864" cy="572529"/>
          </a:xfrm>
          <a:prstGeom prst="rect">
            <a:avLst/>
          </a:prstGeom>
        </p:spPr>
        <p:txBody>
          <a:bodyPr vert="horz" wrap="none" lIns="0" tIns="0" rIns="0" bIns="0" rtlCol="0">
            <a:spAutoFit/>
          </a:bodyPr>
          <a:lstStyle/>
          <a:p>
            <a:pPr indent="720090" algn="l">
              <a:lnSpc>
                <a:spcPct val="150000"/>
              </a:lnSpc>
              <a:tabLst>
                <a:tab pos="3204210" algn="l"/>
              </a:tabLst>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8.4</a:t>
            </a:r>
            <a:r>
              <a:rPr lang="en-US" altLang="zh-CN" sz="2800" b="0" i="0" u="none">
                <a:solidFill>
                  <a:srgbClr val="000000"/>
                </a:solidFill>
                <a:effectLst/>
                <a:latin typeface="NEU-BZ-S92" panose="02010600010101010101" pitchFamily="14" charset="-122"/>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8.4</a:t>
            </a:r>
            <a:endPar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086" name="yt_shape_10086"/>
          <p:cNvSpPr txBox="1"/>
          <p:nvPr/>
        </p:nvSpPr>
        <p:spPr>
          <a:xfrm>
            <a:off x="900000" y="3760126"/>
            <a:ext cx="5569473" cy="572529"/>
          </a:xfrm>
          <a:prstGeom prst="rect">
            <a:avLst/>
          </a:prstGeom>
        </p:spPr>
        <p:txBody>
          <a:bodyPr vert="horz" wrap="none" lIns="0" tIns="0" rIns="0" bIns="0" rtlCol="0">
            <a:spAutoFit/>
          </a:bodyPr>
          <a:lstStyle/>
          <a:p>
            <a:pPr indent="720090" algn="l">
              <a:lnSpc>
                <a:spcPct val="150000"/>
              </a:lnSpc>
              <a:tabLst>
                <a:tab pos="3204210" algn="l"/>
              </a:tabLst>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0.14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0.84</a:t>
            </a:r>
            <a:r>
              <a:rPr lang="en-US" altLang="zh-CN" sz="2800" b="0" i="0" u="none">
                <a:solidFill>
                  <a:srgbClr val="000000"/>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0.06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0.84</a:t>
            </a:r>
            <a:endPar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2" name="文本框 1"/>
          <p:cNvSpPr txBox="1"/>
          <p:nvPr/>
        </p:nvSpPr>
        <p:spPr>
          <a:xfrm>
            <a:off x="3041379" y="3090003"/>
            <a:ext cx="6245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8.4</a:t>
            </a:r>
            <a:endParaRPr lang="zh-CN" altLang="en-US">
              <a:solidFill>
                <a:srgbClr val="FF0000"/>
              </a:solidFill>
            </a:endParaRPr>
          </a:p>
        </p:txBody>
      </p:sp>
      <p:sp>
        <p:nvSpPr>
          <p:cNvPr id="3" name="文本框 2"/>
          <p:cNvSpPr txBox="1"/>
          <p:nvPr/>
        </p:nvSpPr>
        <p:spPr>
          <a:xfrm>
            <a:off x="5347699" y="3090003"/>
            <a:ext cx="6245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8.4</a:t>
            </a:r>
            <a:endParaRPr lang="zh-CN" altLang="en-US">
              <a:solidFill>
                <a:srgbClr val="FF0000"/>
              </a:solidFill>
            </a:endParaRPr>
          </a:p>
        </p:txBody>
      </p:sp>
      <p:sp>
        <p:nvSpPr>
          <p:cNvPr id="4" name="文本框 3"/>
          <p:cNvSpPr txBox="1"/>
          <p:nvPr/>
        </p:nvSpPr>
        <p:spPr>
          <a:xfrm>
            <a:off x="3041379" y="3713320"/>
            <a:ext cx="8023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0.84</a:t>
            </a:r>
            <a:endParaRPr lang="zh-CN" altLang="en-US">
              <a:solidFill>
                <a:srgbClr val="FF0000"/>
              </a:solidFill>
            </a:endParaRPr>
          </a:p>
        </p:txBody>
      </p:sp>
      <p:sp>
        <p:nvSpPr>
          <p:cNvPr id="5" name="文本框 4"/>
          <p:cNvSpPr txBox="1"/>
          <p:nvPr/>
        </p:nvSpPr>
        <p:spPr>
          <a:xfrm>
            <a:off x="5703299" y="3713320"/>
            <a:ext cx="8023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0.84</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5"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87" name="yt_shape_10087"/>
          <p:cNvSpPr txBox="1"/>
          <p:nvPr/>
        </p:nvSpPr>
        <p:spPr>
          <a:xfrm>
            <a:off x="900000" y="1747045"/>
            <a:ext cx="8357416"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通过上面我们可以得出什么规律</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088" name="yt_shape_10088"/>
          <p:cNvSpPr txBox="1"/>
          <p:nvPr/>
        </p:nvSpPr>
        <p:spPr>
          <a:xfrm>
            <a:off x="900000" y="2362347"/>
            <a:ext cx="10391999" cy="1857175"/>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小数乘整数的积的变化规律依然符合整数乘整数的积的变化规律</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在乘法算式中一个因数不变</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另一个因数乘几或除以几</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除外</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积也乘或除以几。</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93" name="yt_shape_10093"/>
          <p:cNvSpPr txBox="1"/>
          <p:nvPr/>
        </p:nvSpPr>
        <p:spPr>
          <a:xfrm>
            <a:off x="900001" y="1260000"/>
            <a:ext cx="10391999" cy="1857175"/>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小数乘整数的计算方法</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一算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按整数乘法计算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二点</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因数中有几位小数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就从积的右边起数出几位再点上小数点</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三去</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如果积的小数部分的末尾有</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要根据小数的性质进行化简。</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98" name="yt_shape_10098"/>
          <p:cNvSpPr txBox="1"/>
          <p:nvPr/>
        </p:nvSpPr>
        <p:spPr>
          <a:xfrm>
            <a:off x="945720" y="1525644"/>
            <a:ext cx="1795363"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一、填空。</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10100" name="yt_shape_10100"/>
          <p:cNvSpPr txBox="1"/>
          <p:nvPr/>
        </p:nvSpPr>
        <p:spPr>
          <a:xfrm>
            <a:off x="4128236" y="2191734"/>
            <a:ext cx="3935244" cy="1065933"/>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en-US" altLang="zh-CN" sz="5150" b="0" i="0" u="none" spc="27424">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5150" b="0" i="0" u="none" spc="27424">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pic>
        <p:nvPicPr>
          <p:cNvPr id="10099" name="yt_image_10099"/>
          <p:cNvPicPr>
            <a:picLocks noChangeAspect="1" noChangeArrowheads="1"/>
          </p:cNvPicPr>
          <p:nvPr/>
        </p:nvPicPr>
        <p:blipFill>
          <a:blip r:embed="rId1" cstate="email"/>
          <a:stretch>
            <a:fillRect/>
          </a:stretch>
        </p:blipFill>
        <p:spPr bwMode="auto">
          <a:xfrm>
            <a:off x="4394876" y="2191734"/>
            <a:ext cx="3643953" cy="1187005"/>
          </a:xfrm>
          <a:prstGeom prst="rect">
            <a:avLst/>
          </a:prstGeom>
          <a:noFill/>
          <a:extLst>
            <a:ext uri="{909E8E84-426E-40DD-AFC4-6F175D3DCCD1}">
              <a14:hiddenFill xmlns:a14="http://schemas.microsoft.com/office/drawing/2010/main">
                <a:solidFill>
                  <a:srgbClr val="FFFFFF"/>
                </a:solidFill>
              </a14:hiddenFill>
            </a:ext>
          </a:extLst>
        </p:spPr>
      </p:pic>
      <p:sp>
        <p:nvSpPr>
          <p:cNvPr id="10102" name="yt_shape_10102"/>
          <p:cNvSpPr txBox="1"/>
          <p:nvPr/>
        </p:nvSpPr>
        <p:spPr>
          <a:xfrm>
            <a:off x="5558227" y="3429265"/>
            <a:ext cx="1166986" cy="568874"/>
          </a:xfrm>
          <a:prstGeom prst="rect">
            <a:avLst/>
          </a:prstGeom>
        </p:spPr>
        <p:txBody>
          <a:bodyPr vert="horz" wrap="none" lIns="0" tIns="0" rIns="0" bIns="0" rtlCol="0">
            <a:spAutoFit/>
          </a:bodyPr>
          <a:lstStyle/>
          <a:p>
            <a:pPr algn="ctr">
              <a:lnSpc>
                <a:spcPct val="150000"/>
              </a:lnSpc>
            </a:pPr>
            <a:r>
              <a:rPr lang="zh-CN" altLang="zh-CN" sz="2800" b="1" i="0" u="none">
                <a:solidFill>
                  <a:srgbClr val="FF0000">
                    <a:alpha val="0"/>
                  </a:srgbClr>
                </a:solidFill>
                <a:effectLst/>
                <a:latin typeface="Times New Roman" panose="02020603050405020304" pitchFamily="14"/>
                <a:ea typeface="宋体" panose="02010600030101010101" pitchFamily="2" charset="-122"/>
                <a:cs typeface="Times New Roman" panose="02020603050405020304" pitchFamily="14"/>
              </a:rPr>
              <a:t>100</a:t>
            </a:r>
            <a:r>
              <a:rPr lang="en-US" altLang="zh-CN" sz="2800" b="0" i="0" u="none">
                <a:solidFill>
                  <a:srgbClr val="00FFFF"/>
                </a:solidFill>
                <a:effectLst/>
                <a:latin typeface="Times New Roman" panose="02020603050405020304" pitchFamily="14"/>
                <a:ea typeface="宋体" panose="02010600030101010101" pitchFamily="2" charset="-122"/>
                <a:cs typeface="Times New Roman" panose="02020603050405020304" pitchFamily="14"/>
              </a:rPr>
              <a:t> </a:t>
            </a:r>
            <a:r>
              <a:rPr lang="zh-CN" altLang="zh-CN" sz="2800" b="1" i="0" u="none">
                <a:solidFill>
                  <a:srgbClr val="FF0000">
                    <a:alpha val="0"/>
                  </a:srgbClr>
                </a:solidFill>
                <a:effectLst/>
                <a:latin typeface="Times New Roman" panose="02020603050405020304" pitchFamily="14"/>
                <a:ea typeface="宋体" panose="02010600030101010101" pitchFamily="2" charset="-122"/>
                <a:cs typeface="Times New Roman" panose="02020603050405020304" pitchFamily="14"/>
              </a:rPr>
              <a:t>100</a:t>
            </a:r>
            <a:endParaRPr lang="zh-CN" altLang="zh-CN" sz="2800" b="1" i="0" u="none">
              <a:solidFill>
                <a:srgbClr val="FF0000">
                  <a:alpha val="0"/>
                </a:srgbClr>
              </a:solidFill>
              <a:effectLst/>
              <a:latin typeface="Times New Roman" panose="02020603050405020304" pitchFamily="14"/>
              <a:ea typeface="宋体" panose="02010600030101010101" pitchFamily="2" charset="-122"/>
              <a:cs typeface="Times New Roman" panose="02020603050405020304" pitchFamily="14"/>
            </a:endParaRPr>
          </a:p>
        </p:txBody>
      </p:sp>
      <p:sp>
        <p:nvSpPr>
          <p:cNvPr id="2" name="文本框 1"/>
          <p:cNvSpPr txBox="1"/>
          <p:nvPr/>
        </p:nvSpPr>
        <p:spPr>
          <a:xfrm>
            <a:off x="5859939" y="2001334"/>
            <a:ext cx="713485" cy="656984"/>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Times New Roman" panose="02020603050405020304" pitchFamily="14"/>
              </a:rPr>
              <a:t>100</a:t>
            </a:r>
            <a:endParaRPr lang="zh-CN" altLang="en-US">
              <a:solidFill>
                <a:srgbClr val="FF0000"/>
              </a:solidFill>
            </a:endParaRPr>
          </a:p>
        </p:txBody>
      </p:sp>
      <p:sp>
        <p:nvSpPr>
          <p:cNvPr id="3" name="文本框 2"/>
          <p:cNvSpPr txBox="1"/>
          <p:nvPr/>
        </p:nvSpPr>
        <p:spPr>
          <a:xfrm>
            <a:off x="5859939" y="2600774"/>
            <a:ext cx="713485" cy="656984"/>
          </a:xfrm>
          <a:prstGeom prst="rect">
            <a:avLst/>
          </a:prstGeom>
          <a:noFill/>
        </p:spPr>
        <p:txBody>
          <a:bodyPr vert="horz" wrap="none" rtlCol="0">
            <a:noAutofit/>
          </a:bodyPr>
          <a:lstStyle/>
          <a:p>
            <a:pPr>
              <a:lnSpc>
                <a:spcPct val="150000"/>
              </a:lnSpc>
              <a:spcBef>
                <a:spcPct val="0"/>
              </a:spcBef>
            </a:pPr>
            <a:r>
              <a:rPr kumimoji="0" lang="zh-CN"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Times New Roman" panose="02020603050405020304" pitchFamily="14"/>
              </a:rPr>
              <a:t>100</a:t>
            </a:r>
            <a:endParaRPr lang="zh-CN" altLang="en-US">
              <a:solidFill>
                <a:srgbClr val="FF0000"/>
              </a:solidFill>
            </a:endParaRPr>
          </a:p>
        </p:txBody>
      </p:sp>
      <p:sp>
        <p:nvSpPr>
          <p:cNvPr id="10103" name="yt_shape_10103"/>
          <p:cNvSpPr txBox="1"/>
          <p:nvPr/>
        </p:nvSpPr>
        <p:spPr>
          <a:xfrm>
            <a:off x="900636" y="3998120"/>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乐乐用细竹条做了一个等边三角形的风筝框架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每条边的长度是</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3.2 dm</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。做这个风筝框架一共需要</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9.6</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dm</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的细竹条。</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4" name="文本框 3"/>
          <p:cNvSpPr txBox="1"/>
          <p:nvPr/>
        </p:nvSpPr>
        <p:spPr>
          <a:xfrm>
            <a:off x="6598649" y="4591394"/>
            <a:ext cx="6245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9.6</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02" name="yt_shape_10002"/>
          <p:cNvSpPr txBox="1"/>
          <p:nvPr/>
        </p:nvSpPr>
        <p:spPr>
          <a:xfrm>
            <a:off x="1986732" y="1260000"/>
            <a:ext cx="8179932" cy="300147"/>
          </a:xfrm>
          <a:prstGeom prst="rect">
            <a:avLst/>
          </a:prstGeom>
        </p:spPr>
        <p:txBody>
          <a:bodyPr vert="horz" wrap="none" lIns="0" tIns="0" rIns="0" bIns="0" rtlCol="0">
            <a:spAutoFit/>
          </a:bodyPr>
          <a:lstStyle/>
          <a:p>
            <a:pPr algn="l">
              <a:lnSpc>
                <a:spcPct val="150000"/>
              </a:lnSpc>
            </a:pPr>
            <a:r>
              <a:rPr lang="en-US" altLang="zh-CN" sz="1450" b="0" i="0" u="none" spc="63461">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1450" b="0" i="0" u="none" spc="63461">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sp>
        <p:nvSpPr>
          <p:cNvPr id="10004" name="yt_shape_10004"/>
          <p:cNvSpPr txBox="1"/>
          <p:nvPr/>
        </p:nvSpPr>
        <p:spPr>
          <a:xfrm>
            <a:off x="880950" y="1559882"/>
            <a:ext cx="10391999" cy="1210844"/>
          </a:xfrm>
          <a:prstGeom prst="rect">
            <a:avLst/>
          </a:prstGeom>
        </p:spPr>
        <p:txBody>
          <a:bodyPr vert="horz" wrap="square" lIns="0" tIns="0" rIns="0" bIns="0" rtlCol="0">
            <a:spAutoFit/>
          </a:bodyPr>
          <a:lstStyle/>
          <a:p>
            <a:pPr algn="l">
              <a:lnSpc>
                <a:spcPct val="150000"/>
              </a:lnSpc>
            </a:pPr>
            <a:r>
              <a:rPr lang="en-US"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能正确计算小数乘整数并描述小数乘整数的计算方法</a:t>
            </a:r>
            <a:r>
              <a:rPr lang="zh-CN" altLang="zh-CN" sz="2800" b="0" i="0" u="none" dirty="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rPr>
              <a:t>记住小数乘整数的计算法则。</a:t>
            </a:r>
            <a:endParaRPr lang="zh-CN" altLang="zh-CN" sz="2800" b="0" i="0" u="none" dirty="0">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005" name="yt_shape_10005"/>
          <p:cNvSpPr txBox="1"/>
          <p:nvPr/>
        </p:nvSpPr>
        <p:spPr>
          <a:xfrm>
            <a:off x="880950" y="2821514"/>
            <a:ext cx="4219104"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理解小数乘整数的原理。</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006" name="yt_shape_10006"/>
          <p:cNvSpPr txBox="1"/>
          <p:nvPr/>
        </p:nvSpPr>
        <p:spPr>
          <a:xfrm>
            <a:off x="880950" y="3436816"/>
            <a:ext cx="5296322"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提高主动获取相关信息的能力。</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05" name="yt_shape_10105"/>
          <p:cNvSpPr txBox="1"/>
          <p:nvPr/>
        </p:nvSpPr>
        <p:spPr>
          <a:xfrm>
            <a:off x="797130" y="1510700"/>
            <a:ext cx="10391999" cy="183800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两个因数相乘的积是</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17.62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如果一个因数扩大</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另一个因数不变</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积就扩大到原来的</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10</a:t>
            </a:r>
            <a:r>
              <a:rPr lang="zh-CN" altLang="zh-CN" sz="2800" b="1" i="0" u="none">
                <a:solidFill>
                  <a:srgbClr val="FF0000">
                    <a:alpha val="0"/>
                  </a:srgbClr>
                </a:solidFill>
                <a:effectLst/>
                <a:latin typeface="Times New Roman" panose="02020603050405020304" pitchFamily="14"/>
                <a:ea typeface="楷体" panose="02010609060101010101" pitchFamily="28" charset="-122"/>
                <a:cs typeface="楷体" panose="02010609060101010101" pitchFamily="28" charset="-122"/>
              </a:rPr>
              <a:t>倍</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结果是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176.2</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000" b="0" i="0" u="none" spc="2574">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zh-CN" altLang="zh-CN" sz="2800" b="0" i="0" u="none">
                <a:solidFill>
                  <a:srgbClr val="00B0F0"/>
                </a:solidFill>
                <a:effectLst/>
                <a:latin typeface="黑体" panose="02010609060101010101" pitchFamily="49" charset="-122"/>
                <a:ea typeface="黑体" panose="02010609060101010101" pitchFamily="49" charset="-122"/>
                <a:cs typeface="宋体" panose="02010600030101010101" pitchFamily="2" charset="-122"/>
              </a:rPr>
              <a:t>综合类作业</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pic>
        <p:nvPicPr>
          <p:cNvPr id="10104" name="yt_image_10104"/>
          <p:cNvPicPr>
            <a:picLocks noChangeAspect="1" noChangeArrowheads="1"/>
          </p:cNvPicPr>
          <p:nvPr/>
        </p:nvPicPr>
        <p:blipFill>
          <a:blip r:embed="rId1" cstate="email"/>
          <a:stretch>
            <a:fillRect/>
          </a:stretch>
        </p:blipFill>
        <p:spPr bwMode="auto">
          <a:xfrm>
            <a:off x="10273944" y="2348880"/>
            <a:ext cx="358560" cy="234900"/>
          </a:xfrm>
          <a:prstGeom prst="rect">
            <a:avLst/>
          </a:prstGeom>
          <a:noFill/>
          <a:extLst>
            <a:ext uri="{909E8E84-426E-40DD-AFC4-6F175D3DCCD1}">
              <a14:hiddenFill xmlns:a14="http://schemas.microsoft.com/office/drawing/2010/main">
                <a:solidFill>
                  <a:srgbClr val="FFFFFF"/>
                </a:solidFill>
              </a14:hiddenFill>
            </a:ext>
          </a:extLst>
        </p:spPr>
      </p:pic>
      <p:sp>
        <p:nvSpPr>
          <p:cNvPr id="10107" name="yt_shape_10107"/>
          <p:cNvSpPr txBox="1"/>
          <p:nvPr/>
        </p:nvSpPr>
        <p:spPr>
          <a:xfrm>
            <a:off x="797131" y="3487384"/>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4.2.5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2.5</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2.5</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2.5</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2.5</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10</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08" name="yt_shape_10108"/>
          <p:cNvSpPr txBox="1"/>
          <p:nvPr/>
        </p:nvSpPr>
        <p:spPr>
          <a:xfrm>
            <a:off x="797130" y="4749016"/>
            <a:ext cx="7271221"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边长为</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0.8</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米的正方形的周长是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3.2</a:t>
            </a:r>
            <a:r>
              <a:rPr lang="zh-CN" altLang="zh-CN" sz="2800" b="0" i="0" u="none">
                <a:solidFill>
                  <a:srgbClr val="293462"/>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米。</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3" name="文本框 2"/>
          <p:cNvSpPr txBox="1"/>
          <p:nvPr/>
        </p:nvSpPr>
        <p:spPr>
          <a:xfrm>
            <a:off x="5152119" y="2103974"/>
            <a:ext cx="892874"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10</a:t>
            </a:r>
            <a:r>
              <a:rPr kumimoji="0" lang="zh-CN" altLang="zh-CN" sz="2800" b="1" i="0" strike="noStrike" kern="1200" cap="none" spc="0" normalizeH="0" baseline="0" noProof="0">
                <a:ln>
                  <a:noFill/>
                </a:ln>
                <a:solidFill>
                  <a:srgbClr val="FF0000"/>
                </a:solidFill>
                <a:effectLst/>
                <a:uLnTx/>
                <a:uFillTx/>
                <a:latin typeface="Times New Roman" panose="02020603050405020304" pitchFamily="14"/>
                <a:ea typeface="楷体" panose="02010609060101010101" pitchFamily="28" charset="-122"/>
                <a:cs typeface="楷体" panose="02010609060101010101" pitchFamily="28" charset="-122"/>
              </a:rPr>
              <a:t>倍</a:t>
            </a:r>
            <a:endParaRPr lang="zh-CN" altLang="en-US">
              <a:solidFill>
                <a:srgbClr val="FF0000"/>
              </a:solidFill>
            </a:endParaRPr>
          </a:p>
        </p:txBody>
      </p:sp>
      <p:sp>
        <p:nvSpPr>
          <p:cNvPr id="4" name="文本框 3"/>
          <p:cNvSpPr txBox="1"/>
          <p:nvPr/>
        </p:nvSpPr>
        <p:spPr>
          <a:xfrm>
            <a:off x="8354107" y="2103974"/>
            <a:ext cx="980186"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176.2</a:t>
            </a:r>
            <a:endParaRPr lang="zh-CN" altLang="en-US">
              <a:solidFill>
                <a:srgbClr val="FF0000"/>
              </a:solidFill>
            </a:endParaRPr>
          </a:p>
        </p:txBody>
      </p:sp>
      <p:sp>
        <p:nvSpPr>
          <p:cNvPr id="5" name="文本框 4"/>
          <p:cNvSpPr txBox="1"/>
          <p:nvPr/>
        </p:nvSpPr>
        <p:spPr>
          <a:xfrm>
            <a:off x="2840720" y="3440578"/>
            <a:ext cx="624586"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2.5</a:t>
            </a:r>
            <a:endParaRPr lang="zh-CN" altLang="en-US">
              <a:solidFill>
                <a:srgbClr val="FF0000"/>
              </a:solidFill>
            </a:endParaRPr>
          </a:p>
        </p:txBody>
      </p:sp>
      <p:sp>
        <p:nvSpPr>
          <p:cNvPr id="6" name="文本框 5"/>
          <p:cNvSpPr txBox="1"/>
          <p:nvPr/>
        </p:nvSpPr>
        <p:spPr>
          <a:xfrm>
            <a:off x="4707620" y="3440578"/>
            <a:ext cx="624586"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2.5</a:t>
            </a:r>
            <a:endParaRPr lang="zh-CN" altLang="en-US">
              <a:solidFill>
                <a:srgbClr val="FF0000"/>
              </a:solidFill>
            </a:endParaRPr>
          </a:p>
        </p:txBody>
      </p:sp>
      <p:sp>
        <p:nvSpPr>
          <p:cNvPr id="7" name="文本框 6"/>
          <p:cNvSpPr txBox="1"/>
          <p:nvPr/>
        </p:nvSpPr>
        <p:spPr>
          <a:xfrm>
            <a:off x="6574519" y="3440578"/>
            <a:ext cx="624586"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2.5</a:t>
            </a:r>
            <a:endParaRPr lang="zh-CN" altLang="en-US">
              <a:solidFill>
                <a:srgbClr val="FF0000"/>
              </a:solidFill>
            </a:endParaRPr>
          </a:p>
        </p:txBody>
      </p:sp>
      <p:sp>
        <p:nvSpPr>
          <p:cNvPr id="8" name="文本框 7"/>
          <p:cNvSpPr txBox="1"/>
          <p:nvPr/>
        </p:nvSpPr>
        <p:spPr>
          <a:xfrm>
            <a:off x="8441419" y="3440578"/>
            <a:ext cx="624586"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2.5</a:t>
            </a:r>
            <a:endParaRPr lang="zh-CN" altLang="en-US">
              <a:solidFill>
                <a:srgbClr val="FF0000"/>
              </a:solidFill>
            </a:endParaRPr>
          </a:p>
        </p:txBody>
      </p:sp>
      <p:sp>
        <p:nvSpPr>
          <p:cNvPr id="9" name="文本框 8"/>
          <p:cNvSpPr txBox="1"/>
          <p:nvPr/>
        </p:nvSpPr>
        <p:spPr>
          <a:xfrm>
            <a:off x="548370" y="4096533"/>
            <a:ext cx="5356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10</a:t>
            </a:r>
            <a:endParaRPr lang="zh-CN" altLang="en-US">
              <a:solidFill>
                <a:srgbClr val="FF0000"/>
              </a:solidFill>
            </a:endParaRPr>
          </a:p>
        </p:txBody>
      </p:sp>
      <p:sp>
        <p:nvSpPr>
          <p:cNvPr id="10" name="文本框 9"/>
          <p:cNvSpPr txBox="1"/>
          <p:nvPr/>
        </p:nvSpPr>
        <p:spPr>
          <a:xfrm>
            <a:off x="6218919" y="4702210"/>
            <a:ext cx="6245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3.2</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build="allAtOnce"/>
      <p:bldP spid="5" grpId="0" build="allAtOnce"/>
      <p:bldP spid="6" grpId="0" build="allAtOnce"/>
      <p:bldP spid="7" grpId="0" build="allAtOnce"/>
      <p:bldP spid="8" grpId="0" build="allAtOnce"/>
      <p:bldP spid="9" grpId="0" build="allAtOnce"/>
      <p:bldP spid="10"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09" name="yt_shape_10109"/>
          <p:cNvSpPr txBox="1"/>
          <p:nvPr/>
        </p:nvSpPr>
        <p:spPr>
          <a:xfrm>
            <a:off x="900000" y="1260000"/>
            <a:ext cx="2872581"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二、列竖式计算。</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10110" name="yt_shape_10110"/>
          <p:cNvSpPr txBox="1"/>
          <p:nvPr/>
        </p:nvSpPr>
        <p:spPr>
          <a:xfrm>
            <a:off x="900000" y="1875302"/>
            <a:ext cx="9694962"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7</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25.2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15.8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63.2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0.42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2.1</a:t>
            </a:r>
            <a:endPar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114" name="yt_shape_10114"/>
          <p:cNvSpPr txBox="1"/>
          <p:nvPr/>
        </p:nvSpPr>
        <p:spPr>
          <a:xfrm>
            <a:off x="4884188" y="2541392"/>
            <a:ext cx="2139047" cy="662361"/>
          </a:xfrm>
          <a:prstGeom prst="rect">
            <a:avLst/>
          </a:prstGeom>
        </p:spPr>
        <p:txBody>
          <a:bodyPr vert="horz" wrap="none" lIns="0" tIns="0" rIns="0" bIns="0" rtlCol="0">
            <a:spAutoFit/>
          </a:bodyPr>
          <a:lstStyle/>
          <a:p>
            <a:pPr algn="l">
              <a:lnSpc>
                <a:spcPct val="150000"/>
              </a:lnSpc>
            </a:pPr>
            <a:r>
              <a:rPr lang="en-US" altLang="zh-CN" sz="3200" b="0" i="0" u="none" spc="4835">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3200" b="0" i="0" u="none" spc="4835">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pic>
        <p:nvPicPr>
          <p:cNvPr id="10111" name="yt_image_10111"/>
          <p:cNvPicPr>
            <a:picLocks noChangeAspect="1" noChangeArrowheads="1"/>
          </p:cNvPicPr>
          <p:nvPr/>
        </p:nvPicPr>
        <p:blipFill>
          <a:blip r:embed="rId1" cstate="email"/>
          <a:stretch>
            <a:fillRect/>
          </a:stretch>
        </p:blipFill>
        <p:spPr bwMode="auto">
          <a:xfrm>
            <a:off x="867410" y="2496820"/>
            <a:ext cx="1276350" cy="1312545"/>
          </a:xfrm>
          <a:prstGeom prst="rect">
            <a:avLst/>
          </a:prstGeom>
          <a:noFill/>
          <a:extLst>
            <a:ext uri="{909E8E84-426E-40DD-AFC4-6F175D3DCCD1}">
              <a14:hiddenFill xmlns:a14="http://schemas.microsoft.com/office/drawing/2010/main">
                <a:solidFill>
                  <a:srgbClr val="FFFFFF"/>
                </a:solidFill>
              </a14:hiddenFill>
            </a:ext>
          </a:extLst>
        </p:spPr>
      </p:pic>
      <p:pic>
        <p:nvPicPr>
          <p:cNvPr id="10112" name="yt_image_10112"/>
          <p:cNvPicPr>
            <a:picLocks noChangeAspect="1" noChangeArrowheads="1"/>
          </p:cNvPicPr>
          <p:nvPr/>
        </p:nvPicPr>
        <p:blipFill>
          <a:blip r:embed="rId2" cstate="email"/>
          <a:stretch>
            <a:fillRect/>
          </a:stretch>
        </p:blipFill>
        <p:spPr bwMode="auto">
          <a:xfrm>
            <a:off x="4612005" y="2496820"/>
            <a:ext cx="1311275" cy="1347470"/>
          </a:xfrm>
          <a:prstGeom prst="rect">
            <a:avLst/>
          </a:prstGeom>
          <a:noFill/>
          <a:extLst>
            <a:ext uri="{909E8E84-426E-40DD-AFC4-6F175D3DCCD1}">
              <a14:hiddenFill xmlns:a14="http://schemas.microsoft.com/office/drawing/2010/main">
                <a:solidFill>
                  <a:srgbClr val="FFFFFF"/>
                </a:solidFill>
              </a14:hiddenFill>
            </a:ext>
          </a:extLst>
        </p:spPr>
      </p:pic>
      <p:pic>
        <p:nvPicPr>
          <p:cNvPr id="10113" name="yt_image_10113"/>
          <p:cNvPicPr>
            <a:picLocks noChangeAspect="1" noChangeArrowheads="1"/>
          </p:cNvPicPr>
          <p:nvPr/>
        </p:nvPicPr>
        <p:blipFill>
          <a:blip r:embed="rId3" cstate="email"/>
          <a:stretch>
            <a:fillRect/>
          </a:stretch>
        </p:blipFill>
        <p:spPr bwMode="auto">
          <a:xfrm>
            <a:off x="8567420" y="2541270"/>
            <a:ext cx="1399540" cy="143891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2143489" y="1828496"/>
            <a:ext cx="8023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25.2</a:t>
            </a:r>
            <a:endParaRPr lang="zh-CN" altLang="en-US">
              <a:solidFill>
                <a:srgbClr val="FF0000"/>
              </a:solidFill>
            </a:endParaRPr>
          </a:p>
        </p:txBody>
      </p:sp>
      <p:sp>
        <p:nvSpPr>
          <p:cNvPr id="3" name="文本框 2"/>
          <p:cNvSpPr txBox="1"/>
          <p:nvPr/>
        </p:nvSpPr>
        <p:spPr>
          <a:xfrm>
            <a:off x="6055089" y="1828496"/>
            <a:ext cx="8023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63.2</a:t>
            </a:r>
            <a:endParaRPr lang="zh-CN" altLang="en-US">
              <a:solidFill>
                <a:srgbClr val="FF0000"/>
              </a:solidFill>
            </a:endParaRPr>
          </a:p>
        </p:txBody>
      </p:sp>
      <p:sp>
        <p:nvSpPr>
          <p:cNvPr id="4" name="文本框 3"/>
          <p:cNvSpPr txBox="1"/>
          <p:nvPr/>
        </p:nvSpPr>
        <p:spPr>
          <a:xfrm>
            <a:off x="9966689" y="1828496"/>
            <a:ext cx="6245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2.1</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1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1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1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16" name="yt_shape_10116"/>
          <p:cNvSpPr txBox="1"/>
          <p:nvPr/>
        </p:nvSpPr>
        <p:spPr>
          <a:xfrm>
            <a:off x="900000" y="1260000"/>
            <a:ext cx="10391999" cy="1191673"/>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三、一块长方形的菜地长</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7.6</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宽</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6</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这块长方形菜地的面积是多少平方米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117" name="yt_shape_10117"/>
          <p:cNvSpPr txBox="1"/>
          <p:nvPr/>
        </p:nvSpPr>
        <p:spPr>
          <a:xfrm>
            <a:off x="900000" y="2502461"/>
            <a:ext cx="3422412"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7.6</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6</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45.6</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平方米</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118" name="yt_shape_10118"/>
          <p:cNvSpPr txBox="1"/>
          <p:nvPr/>
        </p:nvSpPr>
        <p:spPr>
          <a:xfrm>
            <a:off x="900000" y="3117763"/>
            <a:ext cx="3694922"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面积是</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45.6</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平方米。</a:t>
            </a:r>
            <a:endPar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1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1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17" grpId="0" build="allAtOnce"/>
      <p:bldP spid="10118" grpId="0" build="allAtOnce"/>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120" name="yt_shape_10120"/>
          <p:cNvSpPr txBox="1"/>
          <p:nvPr/>
        </p:nvSpPr>
        <p:spPr>
          <a:xfrm>
            <a:off x="900000" y="1260000"/>
            <a:ext cx="10391999" cy="1926321"/>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四、截至</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2021</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年底</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我国每万人拥有</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5G</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基站数达到</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10.1</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个</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如果按</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14</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亿人口计算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我国共拥有</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5G</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基站多少万个</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1000" b="0" i="0" u="none" spc="2574">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zh-CN" altLang="zh-CN" sz="2800" b="0" i="0" u="none">
                <a:solidFill>
                  <a:srgbClr val="00B0F0"/>
                </a:solidFill>
                <a:effectLst/>
                <a:latin typeface="黑体" panose="02010609060101010101" pitchFamily="49" charset="-122"/>
                <a:ea typeface="黑体" panose="02010609060101010101" pitchFamily="49" charset="-122"/>
                <a:cs typeface="宋体" panose="02010600030101010101" pitchFamily="2" charset="-122"/>
              </a:rPr>
              <a:t>拓展类作业</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pic>
        <p:nvPicPr>
          <p:cNvPr id="10119" name="yt_image_10119"/>
          <p:cNvPicPr>
            <a:picLocks noChangeAspect="1" noChangeArrowheads="1"/>
          </p:cNvPicPr>
          <p:nvPr/>
        </p:nvPicPr>
        <p:blipFill>
          <a:blip r:embed="rId1" cstate="email"/>
          <a:stretch>
            <a:fillRect/>
          </a:stretch>
        </p:blipFill>
        <p:spPr bwMode="auto">
          <a:xfrm>
            <a:off x="8175375" y="2082107"/>
            <a:ext cx="358560" cy="234900"/>
          </a:xfrm>
          <a:prstGeom prst="rect">
            <a:avLst/>
          </a:prstGeom>
          <a:noFill/>
          <a:extLst>
            <a:ext uri="{909E8E84-426E-40DD-AFC4-6F175D3DCCD1}">
              <a14:hiddenFill xmlns:a14="http://schemas.microsoft.com/office/drawing/2010/main">
                <a:solidFill>
                  <a:srgbClr val="FFFFFF"/>
                </a:solidFill>
              </a14:hiddenFill>
            </a:ext>
          </a:extLst>
        </p:spPr>
      </p:pic>
      <p:sp>
        <p:nvSpPr>
          <p:cNvPr id="10122" name="yt_shape_10122"/>
          <p:cNvSpPr txBox="1"/>
          <p:nvPr/>
        </p:nvSpPr>
        <p:spPr>
          <a:xfrm>
            <a:off x="900000" y="2750274"/>
            <a:ext cx="4406656" cy="1857175"/>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1400000000</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140000</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万</a:t>
            </a:r>
            <a:endPar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endParaRPr>
          </a:p>
          <a:p>
            <a:pPr algn="l">
              <a:lnSpc>
                <a:spcPct val="150000"/>
              </a:lnSpc>
            </a:pP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10.1</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140000</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1414000</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个</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a:p>
            <a:pPr algn="l">
              <a:lnSpc>
                <a:spcPct val="150000"/>
              </a:lnSpc>
            </a:pP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1414000</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个</a:t>
            </a:r>
            <a:r>
              <a:rPr lang="zh-CN"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141.4</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万个</a:t>
            </a:r>
            <a:endPar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123" name="yt_shape_10123"/>
          <p:cNvSpPr txBox="1"/>
          <p:nvPr/>
        </p:nvSpPr>
        <p:spPr>
          <a:xfrm>
            <a:off x="900000" y="4658237"/>
            <a:ext cx="5414944"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我国共拥有</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5G</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基站</a:t>
            </a:r>
            <a:r>
              <a:rPr lang="en-US" altLang="zh-CN" sz="2800" b="1" i="0" u="none">
                <a:solidFill>
                  <a:srgbClr val="FF0000"/>
                </a:solidFill>
                <a:effectLst/>
                <a:latin typeface="Times New Roman" panose="02020603050405020304" pitchFamily="14"/>
                <a:ea typeface="宋体" panose="02010600030101010101" pitchFamily="2" charset="-122"/>
                <a:cs typeface="宋体" panose="02010600030101010101" pitchFamily="2" charset="-122"/>
              </a:rPr>
              <a:t>141.4</a:t>
            </a:r>
            <a:r>
              <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rPr>
              <a:t>万个。</a:t>
            </a:r>
            <a:endParaRPr lang="zh-CN" altLang="zh-CN" sz="2800" b="1" i="0" u="none">
              <a:solidFill>
                <a:srgbClr val="FF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12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12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12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1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22" grpId="0" uiExpand="1" build="allAtOnce"/>
      <p:bldP spid="10123"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51519" y="2780928"/>
            <a:ext cx="735006" cy="363636"/>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
              </a:rPr>
              <a:t>www.1ppt.com/moban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2"/>
              </a:rPr>
              <a:t>www.1ppt.com/sucai/</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3"/>
              </a:rPr>
              <a:t>www.1ppt.com/beijing/</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4"/>
              </a:rPr>
              <a:t>www.1ppt.com/tubiao/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5"/>
              </a:rPr>
              <a:t>www.1ppt.com/xiazai/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6"/>
              </a:rPr>
              <a:t>www.1ppt.com/powerpoint/</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资料</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7"/>
              </a:rPr>
              <a:t>www.1ppt.com/ziliao/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范文</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8"/>
              </a:rPr>
              <a:t>www.1ppt.com/fanwen/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试卷</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9"/>
              </a:rPr>
              <a:t>www.1ppt.com/shiti/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教案</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0"/>
              </a:rPr>
              <a:t>www.1ppt.com/jiaoan/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1"/>
              </a:rPr>
              <a:t>www.1ppt.cn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2"/>
              </a:rPr>
              <a:t>www.1ppt.com/kejian/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3"/>
              </a:rPr>
              <a:t>www.1ppt.com/kejian/yuwen/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4"/>
              </a:rPr>
              <a:t>www.1ppt.com/kejian/shuxue/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5"/>
              </a:rPr>
              <a:t>www.1ppt.com/kejian/yingyu/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6"/>
              </a:rPr>
              <a:t>www.1ppt.com/kejian/meishu/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7"/>
              </a:rPr>
              <a:t>www.1ppt.com/kejian/kexue/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8"/>
              </a:rPr>
              <a:t>www.1ppt.com/kejian/wuli/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9"/>
              </a:rPr>
              <a:t>www.1ppt.com/kejian/huaxue/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0"/>
              </a:rPr>
              <a:t>www.1ppt.com/kejian/shengwu/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1"/>
              </a:rPr>
              <a:t>www.1ppt.com/kejian/dili/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2"/>
              </a:rPr>
              <a:t>www.1ppt.com/kejian/lishi/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p:txBody>
      </p:sp>
      <p:pic>
        <p:nvPicPr>
          <p:cNvPr id="13" name="图片 12"/>
          <p:cNvPicPr>
            <a:picLocks noChangeAspect="1"/>
          </p:cNvPicPr>
          <p:nvPr/>
        </p:nvPicPr>
        <p:blipFill>
          <a:blip r:embed="rId23" cstate="email"/>
          <a:stretch>
            <a:fillRect/>
          </a:stretch>
        </p:blipFill>
        <p:spPr>
          <a:xfrm>
            <a:off x="0" y="0"/>
            <a:ext cx="12192000" cy="6858000"/>
          </a:xfrm>
          <a:prstGeom prst="rect">
            <a:avLst/>
          </a:prstGeom>
        </p:spPr>
      </p:pic>
      <p:sp>
        <p:nvSpPr>
          <p:cNvPr id="34" name="文本框 17"/>
          <p:cNvSpPr txBox="1"/>
          <p:nvPr/>
        </p:nvSpPr>
        <p:spPr>
          <a:xfrm>
            <a:off x="5257237" y="1064988"/>
            <a:ext cx="1677525" cy="1446550"/>
          </a:xfrm>
          <a:prstGeom prst="rect">
            <a:avLst/>
          </a:prstGeom>
          <a:noFill/>
          <a:ln w="12700">
            <a:miter lim="400000"/>
          </a:ln>
        </p:spPr>
        <p:txBody>
          <a:bodyPr lIns="45719" rIns="45719">
            <a:spAutoFit/>
          </a:bodyPr>
          <a:lstStyle/>
          <a:p>
            <a:pPr algn="ctr">
              <a:defRPr sz="8000" b="1">
                <a:solidFill>
                  <a:srgbClr val="60BAAB"/>
                </a:solidFill>
                <a:latin typeface="微软雅黑 Light" panose="020B0502040204020203" charset="-122"/>
                <a:ea typeface="微软雅黑 Light" panose="020B0502040204020203" charset="-122"/>
                <a:cs typeface="微软雅黑 Light" panose="020B0502040204020203" charset="-122"/>
                <a:sym typeface="微软雅黑 Light" panose="020B0502040204020203" charset="-122"/>
              </a:defRPr>
            </a:pPr>
            <a:r>
              <a:rPr sz="8800">
                <a:solidFill>
                  <a:srgbClr val="EB6FC8"/>
                </a:solidFill>
              </a:rPr>
              <a:t>E</a:t>
            </a:r>
            <a:r>
              <a:rPr sz="4400">
                <a:solidFill>
                  <a:srgbClr val="000000"/>
                </a:solidFill>
              </a:rPr>
              <a:t>ND</a:t>
            </a:r>
            <a:endParaRPr sz="4400">
              <a:solidFill>
                <a:srgbClr val="000000"/>
              </a:solidFill>
            </a:endParaRPr>
          </a:p>
        </p:txBody>
      </p:sp>
      <p:sp>
        <p:nvSpPr>
          <p:cNvPr id="35" name="文本框 34"/>
          <p:cNvSpPr txBox="1"/>
          <p:nvPr/>
        </p:nvSpPr>
        <p:spPr>
          <a:xfrm>
            <a:off x="2082103" y="3045197"/>
            <a:ext cx="7937500" cy="830262"/>
          </a:xfrm>
          <a:prstGeom prst="rect">
            <a:avLst/>
          </a:prstGeom>
          <a:noFill/>
        </p:spPr>
        <p:txBody>
          <a:bodyPr>
            <a:spAutoFit/>
          </a:bodyPr>
          <a:lstStyle/>
          <a:p>
            <a:pPr algn="ctr" fontAlgn="auto">
              <a:spcBef>
                <a:spcPct val="0"/>
              </a:spcBef>
              <a:spcAft>
                <a:spcPct val="0"/>
              </a:spcAft>
              <a:defRPr/>
            </a:pPr>
            <a:r>
              <a:rPr lang="zh-CN" altLang="en-US" sz="4800">
                <a:ea typeface="黑体" panose="02010609060101010101" pitchFamily="49" charset="-122"/>
                <a:cs typeface="Times New Roman" panose="02020603050405020304" pitchFamily="18" charset="0"/>
                <a:sym typeface="+mn-lt"/>
              </a:rPr>
              <a:t>感谢观看  下节课再会</a:t>
            </a:r>
            <a:endParaRPr lang="zh-CN" altLang="en-US" sz="4800">
              <a:ea typeface="黑体" panose="02010609060101010101" pitchFamily="49" charset="-122"/>
              <a:cs typeface="Times New Roman" panose="02020603050405020304" pitchFamily="18" charset="0"/>
              <a:sym typeface="+mn-lt"/>
            </a:endParaRPr>
          </a:p>
        </p:txBody>
      </p:sp>
      <p:sp>
        <p:nvSpPr>
          <p:cNvPr id="36" name="直接连接符 13"/>
          <p:cNvSpPr/>
          <p:nvPr/>
        </p:nvSpPr>
        <p:spPr>
          <a:xfrm>
            <a:off x="2711624" y="2708920"/>
            <a:ext cx="6594476" cy="0"/>
          </a:xfrm>
          <a:prstGeom prst="line">
            <a:avLst/>
          </a:prstGeom>
          <a:ln w="57150">
            <a:solidFill>
              <a:srgbClr val="00B050"/>
            </a:solidFill>
            <a:headEnd type="oval"/>
            <a:tailEnd type="oval"/>
          </a:ln>
        </p:spPr>
        <p:txBody>
          <a:bodyPr lIns="45719" rIns="45719"/>
          <a:lstStyle/>
          <a:p/>
        </p:txBody>
      </p:sp>
      <p:pic>
        <p:nvPicPr>
          <p:cNvPr id="37" name="New picture"/>
          <p:cNvPicPr/>
          <p:nvPr/>
        </p:nvPicPr>
        <p:blipFill>
          <a:blip r:embed="rId24"/>
          <a:stretch>
            <a:fillRect/>
          </a:stretch>
        </p:blipFill>
        <p:spPr>
          <a:xfrm>
            <a:off x="12065000" y="12192000"/>
            <a:ext cx="330200" cy="241300"/>
          </a:xfrm>
          <a:prstGeom prst="cube">
            <a:avLst/>
          </a:prstGeom>
        </p:spPr>
      </p:pic>
    </p:spTree>
  </p:cSld>
  <p:clrMapOvr>
    <a:masterClrMapping/>
  </p:clrMapOvr>
  <p:transition spd="slow" advTm="7441"/>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09" name="yt_shape_10009"/>
          <p:cNvSpPr txBox="1"/>
          <p:nvPr/>
        </p:nvSpPr>
        <p:spPr>
          <a:xfrm>
            <a:off x="5140332" y="1260000"/>
            <a:ext cx="1803314" cy="641651"/>
          </a:xfrm>
          <a:prstGeom prst="rect">
            <a:avLst/>
          </a:prstGeom>
        </p:spPr>
        <p:txBody>
          <a:bodyPr vert="horz" wrap="none" lIns="0" tIns="0" rIns="0" bIns="0" rtlCol="0">
            <a:spAutoFit/>
          </a:bodyPr>
          <a:lstStyle/>
          <a:p>
            <a:pPr algn="l">
              <a:lnSpc>
                <a:spcPct val="150000"/>
              </a:lnSpc>
            </a:pPr>
            <a:r>
              <a:rPr lang="en-US" altLang="zh-CN" sz="3100" b="0" i="0" u="none" spc="13362">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3100" b="0" i="0" u="none" spc="13362">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sp>
        <p:nvSpPr>
          <p:cNvPr id="10012" name="yt_shape_10012"/>
          <p:cNvSpPr txBox="1"/>
          <p:nvPr/>
        </p:nvSpPr>
        <p:spPr>
          <a:xfrm>
            <a:off x="811530" y="1650365"/>
            <a:ext cx="2153920" cy="645795"/>
          </a:xfrm>
          <a:prstGeom prst="rect">
            <a:avLst/>
          </a:prstGeom>
        </p:spPr>
        <p:txBody>
          <a:bodyPr vert="horz" wrap="square" lIns="0" tIns="0" rIns="0" bIns="0" rtlCol="0">
            <a:spAutoFit/>
          </a:bodyPr>
          <a:lstStyle/>
          <a:p>
            <a:pPr algn="l">
              <a:lnSpc>
                <a:spcPct val="150000"/>
              </a:lnSpc>
            </a:pPr>
            <a:r>
              <a:rPr lang="en-US" altLang="zh-CN" sz="1200" b="0" i="0" u="none" spc="2669">
                <a:solidFill>
                  <a:srgbClr val="1EE3CF"/>
                </a:solidFill>
                <a:effectLst/>
                <a:latin typeface="NEU-BZ-S92" panose="02010600010101010101" pitchFamily="14" charset="-122"/>
                <a:ea typeface="宋体" panose="02010600030101010101" pitchFamily="2" charset="-122"/>
                <a:cs typeface="黑体" panose="02010609060101010101" pitchFamily="49" charset="-122"/>
              </a:rPr>
              <a:t> </a:t>
            </a:r>
            <a:r>
              <a:rPr lang="en-US"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温习旧知</a:t>
            </a:r>
            <a:endPar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endParaRPr>
          </a:p>
        </p:txBody>
      </p:sp>
      <p:pic>
        <p:nvPicPr>
          <p:cNvPr id="10011" name="yt_image_10011"/>
          <p:cNvPicPr>
            <a:picLocks noChangeAspect="1" noChangeArrowheads="1"/>
          </p:cNvPicPr>
          <p:nvPr/>
        </p:nvPicPr>
        <p:blipFill>
          <a:blip r:embed="rId1" cstate="email"/>
          <a:stretch>
            <a:fillRect/>
          </a:stretch>
        </p:blipFill>
        <p:spPr bwMode="auto">
          <a:xfrm>
            <a:off x="811735" y="1831988"/>
            <a:ext cx="376920" cy="279180"/>
          </a:xfrm>
          <a:prstGeom prst="rect">
            <a:avLst/>
          </a:prstGeom>
          <a:noFill/>
          <a:extLst>
            <a:ext uri="{909E8E84-426E-40DD-AFC4-6F175D3DCCD1}">
              <a14:hiddenFill xmlns:a14="http://schemas.microsoft.com/office/drawing/2010/main">
                <a:solidFill>
                  <a:srgbClr val="FFFFFF"/>
                </a:solidFill>
              </a14:hiddenFill>
            </a:ext>
          </a:extLst>
        </p:spPr>
      </p:pic>
      <p:sp>
        <p:nvSpPr>
          <p:cNvPr id="10014" name="yt_shape_10014"/>
          <p:cNvSpPr txBox="1"/>
          <p:nvPr/>
        </p:nvSpPr>
        <p:spPr>
          <a:xfrm>
            <a:off x="811735" y="2265702"/>
            <a:ext cx="2154436"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列竖式计算。</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10015" name="yt_shape_10015"/>
          <p:cNvSpPr txBox="1"/>
          <p:nvPr/>
        </p:nvSpPr>
        <p:spPr>
          <a:xfrm>
            <a:off x="811735" y="2881004"/>
            <a:ext cx="6283771" cy="564514"/>
          </a:xfrm>
          <a:prstGeom prst="rect">
            <a:avLst/>
          </a:prstGeom>
        </p:spPr>
        <p:txBody>
          <a:bodyPr vert="horz" wrap="none" lIns="0" tIns="0" rIns="0" bIns="0" rtlCol="0">
            <a:spAutoFit/>
          </a:bodyPr>
          <a:lstStyle/>
          <a:p>
            <a:pPr algn="l">
              <a:lnSpc>
                <a:spcPct val="150000"/>
              </a:lnSpc>
              <a:tabLst>
                <a:tab pos="6941185" algn="l"/>
              </a:tabLst>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7</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245</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265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rPr>
              <a:t>8480</a:t>
            </a:r>
            <a:endParaRPr lang="en-US" altLang="zh-CN" sz="2800" b="1" i="0" u="none">
              <a:solidFill>
                <a:srgbClr val="FF0000">
                  <a:alpha val="0"/>
                </a:srgbClr>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018" name="yt_shape_10018"/>
          <p:cNvSpPr txBox="1"/>
          <p:nvPr/>
        </p:nvSpPr>
        <p:spPr>
          <a:xfrm>
            <a:off x="811735" y="3547094"/>
            <a:ext cx="1906548" cy="1117678"/>
          </a:xfrm>
          <a:prstGeom prst="rect">
            <a:avLst/>
          </a:prstGeom>
        </p:spPr>
        <p:txBody>
          <a:bodyPr vert="horz" wrap="none" lIns="0" tIns="0" rIns="0" bIns="0" rtlCol="0">
            <a:spAutoFit/>
          </a:bodyPr>
          <a:lstStyle/>
          <a:p>
            <a:pPr algn="l">
              <a:lnSpc>
                <a:spcPct val="150000"/>
              </a:lnSpc>
            </a:pPr>
            <a:r>
              <a:rPr lang="en-US" altLang="zh-CN" sz="5400" b="0" i="0" u="none" spc="5433">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5400" b="0" i="0" u="none" spc="6984">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endParaRPr lang="en-US" altLang="zh-CN" sz="5400" b="0" i="0" u="none" spc="6984">
              <a:solidFill>
                <a:srgbClr val="1EE3CF"/>
              </a:solidFill>
              <a:effectLst/>
              <a:latin typeface="NEU-BZ-S92" panose="02010600010101010101" pitchFamily="14" charset="-122"/>
              <a:ea typeface="宋体" panose="02010600030101010101" pitchFamily="2" charset="-122"/>
              <a:cs typeface="Times New Roman" panose="02020603050405020304" pitchFamily="14"/>
            </a:endParaRPr>
          </a:p>
        </p:txBody>
      </p:sp>
      <p:pic>
        <p:nvPicPr>
          <p:cNvPr id="10016" name="yt_image_10016"/>
          <p:cNvPicPr>
            <a:picLocks noChangeAspect="1" noChangeArrowheads="1"/>
          </p:cNvPicPr>
          <p:nvPr/>
        </p:nvPicPr>
        <p:blipFill>
          <a:blip r:embed="rId2" cstate="email"/>
          <a:srcRect/>
          <a:stretch>
            <a:fillRect/>
          </a:stretch>
        </p:blipFill>
        <p:spPr bwMode="auto">
          <a:xfrm>
            <a:off x="722630" y="3486785"/>
            <a:ext cx="1413510" cy="2043430"/>
          </a:xfrm>
          <a:prstGeom prst="rect">
            <a:avLst/>
          </a:prstGeom>
          <a:noFill/>
          <a:extLst>
            <a:ext uri="{909E8E84-426E-40DD-AFC4-6F175D3DCCD1}">
              <a14:hiddenFill xmlns:a14="http://schemas.microsoft.com/office/drawing/2010/main">
                <a:solidFill>
                  <a:srgbClr val="FFFFFF"/>
                </a:solidFill>
              </a14:hiddenFill>
            </a:ext>
          </a:extLst>
        </p:spPr>
      </p:pic>
      <p:pic>
        <p:nvPicPr>
          <p:cNvPr id="10017" name="yt_image_10017"/>
          <p:cNvPicPr>
            <a:picLocks noChangeAspect="1" noChangeArrowheads="1"/>
          </p:cNvPicPr>
          <p:nvPr/>
        </p:nvPicPr>
        <p:blipFill>
          <a:blip r:embed="rId3" cstate="email"/>
          <a:srcRect/>
          <a:stretch>
            <a:fillRect/>
          </a:stretch>
        </p:blipFill>
        <p:spPr bwMode="auto">
          <a:xfrm>
            <a:off x="4599940" y="3547110"/>
            <a:ext cx="1633855" cy="192278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1966595" y="2834005"/>
            <a:ext cx="750570" cy="713105"/>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245</a:t>
            </a:r>
            <a:endParaRPr lang="zh-CN" altLang="en-US">
              <a:solidFill>
                <a:srgbClr val="FF0000"/>
              </a:solidFill>
            </a:endParaRPr>
          </a:p>
        </p:txBody>
      </p:sp>
      <p:sp>
        <p:nvSpPr>
          <p:cNvPr id="3" name="文本框 2"/>
          <p:cNvSpPr txBox="1"/>
          <p:nvPr/>
        </p:nvSpPr>
        <p:spPr>
          <a:xfrm>
            <a:off x="6233524" y="2834198"/>
            <a:ext cx="8912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14"/>
                <a:ea typeface="宋体" panose="02010600030101010101" pitchFamily="2" charset="-122"/>
                <a:cs typeface="宋体" panose="02010600030101010101" pitchFamily="2" charset="-122"/>
              </a:rPr>
              <a:t>8480</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0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24" name="yt_shape_10024"/>
          <p:cNvSpPr txBox="1"/>
          <p:nvPr/>
        </p:nvSpPr>
        <p:spPr>
          <a:xfrm>
            <a:off x="767080" y="2018665"/>
            <a:ext cx="8915400" cy="645795"/>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一、课前自学完成温习旧知</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回忆整数乘法的有关知识。</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10025" name="yt_shape_10025"/>
          <p:cNvSpPr txBox="1"/>
          <p:nvPr/>
        </p:nvSpPr>
        <p:spPr>
          <a:xfrm>
            <a:off x="688975" y="2672080"/>
            <a:ext cx="9086850" cy="645795"/>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二、课堂中和同学合作探究小数乘整数计算方法的多样性。</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10026" name="yt_shape_10026"/>
          <p:cNvSpPr txBox="1"/>
          <p:nvPr/>
        </p:nvSpPr>
        <p:spPr>
          <a:xfrm>
            <a:off x="687705" y="3286760"/>
            <a:ext cx="10471150" cy="1292225"/>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rPr>
              <a:t>三、课堂中和老师一起总结出小数乘整数的计算方法并思考小数乘整数与整数乘整数的不同点。</a:t>
            </a:r>
            <a:endParaRPr lang="zh-CN" altLang="zh-CN" sz="2800" b="0" i="0" u="none">
              <a:solidFill>
                <a:srgbClr val="000000"/>
              </a:solidFill>
              <a:effectLst/>
              <a:latin typeface="Times New Roman" panose="02020603050405020304" pitchFamily="14"/>
              <a:ea typeface="黑体" panose="02010609060101010101" pitchFamily="49" charset="-122"/>
              <a:cs typeface="黑体" panose="02010609060101010101" pitchFamily="49" charset="-122"/>
            </a:endParaRPr>
          </a:p>
        </p:txBody>
      </p:sp>
      <p:sp>
        <p:nvSpPr>
          <p:cNvPr id="3" name="文本框 2"/>
          <p:cNvSpPr txBox="1"/>
          <p:nvPr/>
        </p:nvSpPr>
        <p:spPr>
          <a:xfrm>
            <a:off x="1177925" y="1588135"/>
            <a:ext cx="1778635" cy="598805"/>
          </a:xfrm>
          <a:prstGeom prst="rect">
            <a:avLst/>
          </a:prstGeom>
          <a:noFill/>
        </p:spPr>
        <p:txBody>
          <a:bodyPr wrap="none" rtlCol="0">
            <a:spAutoFit/>
          </a:bodyPr>
          <a:lstStyle/>
          <a:p>
            <a:pPr algn="l">
              <a:lnSpc>
                <a:spcPct val="150000"/>
              </a:lnSpc>
            </a:pPr>
            <a:r>
              <a:rPr lang="en-US" altLang="zh-CN" b="0" spc="2669">
                <a:solidFill>
                  <a:srgbClr val="1EE3CF"/>
                </a:solidFill>
                <a:effectLst/>
                <a:latin typeface="NEU-BZ-S92" panose="02010600010101010101" pitchFamily="14" charset="-122"/>
                <a:ea typeface="宋体" panose="02010600030101010101" pitchFamily="2" charset="-122"/>
                <a:cs typeface="黑体" panose="02010609060101010101" pitchFamily="49" charset="-122"/>
                <a:sym typeface="+mn-ea"/>
              </a:rPr>
              <a:t> </a:t>
            </a:r>
            <a:r>
              <a:rPr lang="en-US" altLang="zh-CN" b="0">
                <a:solidFill>
                  <a:srgbClr val="00B0F0"/>
                </a:solidFill>
                <a:effectLst/>
                <a:latin typeface="Times New Roman" panose="02020603050405020304" pitchFamily="14"/>
                <a:ea typeface="黑体" panose="02010609060101010101" pitchFamily="49" charset="-122"/>
                <a:cs typeface="黑体" panose="02010609060101010101" pitchFamily="49" charset="-122"/>
                <a:sym typeface="+mn-ea"/>
              </a:rPr>
              <a:t> </a:t>
            </a:r>
            <a:r>
              <a:rPr lang="zh-CN" altLang="zh-CN" b="0">
                <a:solidFill>
                  <a:srgbClr val="00B0F0"/>
                </a:solidFill>
                <a:effectLst/>
                <a:latin typeface="Times New Roman" panose="02020603050405020304" pitchFamily="14"/>
                <a:ea typeface="黑体" panose="02010609060101010101" pitchFamily="49" charset="-122"/>
                <a:cs typeface="黑体" panose="02010609060101010101" pitchFamily="49" charset="-122"/>
                <a:sym typeface="+mn-ea"/>
              </a:rPr>
              <a:t>预习新知</a:t>
            </a:r>
            <a:endParaRPr lang="zh-CN" altLang="en-US"/>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32" name="yt_shape_10032"/>
          <p:cNvSpPr txBox="1"/>
          <p:nvPr/>
        </p:nvSpPr>
        <p:spPr>
          <a:xfrm>
            <a:off x="767285" y="1466375"/>
            <a:ext cx="10391999" cy="1210844"/>
          </a:xfrm>
          <a:prstGeom prst="rect">
            <a:avLst/>
          </a:prstGeom>
        </p:spPr>
        <p:txBody>
          <a:bodyPr vert="horz" wrap="square" lIns="0" tIns="0" rIns="0" bIns="0" rtlCol="0">
            <a:spAutoFit/>
          </a:bodyPr>
          <a:lstStyle/>
          <a:p>
            <a:pPr algn="l">
              <a:lnSpc>
                <a:spcPct val="150000"/>
              </a:lnSpc>
            </a:pPr>
            <a:r>
              <a:rPr lang="en-US" altLang="zh-CN" sz="800" b="0" i="0" u="none" spc="5303">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教师通过创设问题情境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鼓励学生自主探究。引导学生利用已有的知识进行小数乘整数的推导</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尊重计算方法的多样性。</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pic>
        <p:nvPicPr>
          <p:cNvPr id="10031" name="yt_image_10031"/>
          <p:cNvPicPr>
            <a:picLocks noChangeAspect="1" noChangeArrowheads="1"/>
          </p:cNvPicPr>
          <p:nvPr/>
        </p:nvPicPr>
        <p:blipFill>
          <a:blip r:embed="rId1" cstate="email"/>
          <a:stretch>
            <a:fillRect/>
          </a:stretch>
        </p:blipFill>
        <p:spPr bwMode="auto">
          <a:xfrm>
            <a:off x="767285" y="1691308"/>
            <a:ext cx="698760" cy="192240"/>
          </a:xfrm>
          <a:prstGeom prst="rect">
            <a:avLst/>
          </a:prstGeom>
          <a:noFill/>
          <a:extLst>
            <a:ext uri="{909E8E84-426E-40DD-AFC4-6F175D3DCCD1}">
              <a14:hiddenFill xmlns:a14="http://schemas.microsoft.com/office/drawing/2010/main">
                <a:solidFill>
                  <a:srgbClr val="FFFFFF"/>
                </a:solidFill>
              </a14:hiddenFill>
            </a:ext>
          </a:extLst>
        </p:spPr>
      </p:pic>
      <p:sp>
        <p:nvSpPr>
          <p:cNvPr id="10035" name="yt_shape_10035"/>
          <p:cNvSpPr txBox="1"/>
          <p:nvPr/>
        </p:nvSpPr>
        <p:spPr>
          <a:xfrm>
            <a:off x="767285" y="2778528"/>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anose="02010600010101010101" pitchFamily="14" charset="-122"/>
                <a:ea typeface="宋体" panose="02010600030101010101" pitchFamily="2" charset="-122"/>
                <a:cs typeface="Times New Roman" panose="02020603050405020304" pitchFamily="14"/>
              </a:rPr>
              <a:t> </a:t>
            </a:r>
            <a:r>
              <a:rPr lang="en-US"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rPr>
              <a:t>任务驱动一</a:t>
            </a:r>
            <a:endParaRPr lang="zh-CN" altLang="zh-CN" sz="2800" b="0" i="0" u="none">
              <a:solidFill>
                <a:srgbClr val="00B0F0"/>
              </a:solidFill>
              <a:effectLst/>
              <a:latin typeface="Times New Roman" panose="02020603050405020304" pitchFamily="14"/>
              <a:ea typeface="黑体" panose="02010609060101010101" pitchFamily="49" charset="-122"/>
              <a:cs typeface="黑体" panose="02010609060101010101" pitchFamily="49" charset="-122"/>
            </a:endParaRPr>
          </a:p>
        </p:txBody>
      </p:sp>
      <p:pic>
        <p:nvPicPr>
          <p:cNvPr id="10034" name="yt_image_10034"/>
          <p:cNvPicPr>
            <a:picLocks noChangeAspect="1" noChangeArrowheads="1"/>
          </p:cNvPicPr>
          <p:nvPr/>
        </p:nvPicPr>
        <p:blipFill>
          <a:blip r:embed="rId2" cstate="email"/>
          <a:stretch>
            <a:fillRect/>
          </a:stretch>
        </p:blipFill>
        <p:spPr bwMode="auto">
          <a:xfrm>
            <a:off x="767285" y="2964581"/>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037" name="yt_shape_10037"/>
          <p:cNvSpPr txBox="1"/>
          <p:nvPr/>
        </p:nvSpPr>
        <p:spPr>
          <a:xfrm>
            <a:off x="767285" y="3393705"/>
            <a:ext cx="3330399"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阅读教材例</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038" name="yt_shape_10038"/>
          <p:cNvSpPr txBox="1"/>
          <p:nvPr/>
        </p:nvSpPr>
        <p:spPr>
          <a:xfrm>
            <a:off x="767285" y="4009007"/>
            <a:ext cx="7010894"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观察主题图</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了解图中的相关信息。</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39" name="yt_shape_10039"/>
          <p:cNvSpPr txBox="1"/>
          <p:nvPr/>
        </p:nvSpPr>
        <p:spPr>
          <a:xfrm>
            <a:off x="1136015" y="1303655"/>
            <a:ext cx="8976360" cy="1292225"/>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你最喜欢哪个风筝</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如果你要买风筝</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你准备买哪个</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买几个</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graphicFrame>
        <p:nvGraphicFramePr>
          <p:cNvPr id="10040" name="yt_table_10040" title="H_257.46"/>
          <p:cNvGraphicFramePr>
            <a:graphicFrameLocks noGrp="1"/>
          </p:cNvGraphicFramePr>
          <p:nvPr>
            <p:custDataLst>
              <p:tags r:id="rId1"/>
            </p:custDataLst>
          </p:nvPr>
        </p:nvGraphicFramePr>
        <p:xfrm>
          <a:off x="4128770" y="2595880"/>
          <a:ext cx="4538980" cy="3657600"/>
        </p:xfrm>
        <a:graphic>
          <a:graphicData uri="http://schemas.openxmlformats.org/drawingml/2006/table">
            <a:tbl>
              <a:tblPr>
                <a:tableStyleId>{5940675A-B579-460E-94D1-54222C63F5DA}</a:tableStyleId>
              </a:tblPr>
              <a:tblGrid>
                <a:gridCol w="1255395"/>
                <a:gridCol w="1649095"/>
                <a:gridCol w="1634490"/>
              </a:tblGrid>
              <a:tr h="731520">
                <a:tc>
                  <a:txBody>
                    <a:bodyPr/>
                    <a:lstStyle/>
                    <a:p>
                      <a:pPr algn="ctr">
                        <a:lnSpc>
                          <a:spcPct val="150000"/>
                        </a:lnSpc>
                      </a:pPr>
                      <a:endParaRPr dirty="0"/>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单价</a:t>
                      </a:r>
                      <a:r>
                        <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a:t>
                      </a:r>
                      <a:r>
                        <a:rPr lang="zh-CN"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元</a:t>
                      </a:r>
                      <a:endParaRPr lang="zh-CN"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数量</a:t>
                      </a:r>
                      <a:r>
                        <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a:t>
                      </a:r>
                      <a:r>
                        <a:rPr lang="zh-CN"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个</a:t>
                      </a:r>
                      <a:endParaRPr lang="zh-CN"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r>
              <a:tr h="731520">
                <a:tc>
                  <a:txBody>
                    <a:bodyPr/>
                    <a:lstStyle/>
                    <a:p>
                      <a:pPr algn="ctr">
                        <a:lnSpc>
                          <a:spcPct val="150000"/>
                        </a:lnSpc>
                      </a:pPr>
                      <a:r>
                        <a:rPr lang="zh-CN" altLang="zh-CN" sz="2800" b="0" i="0" u="none" dirty="0">
                          <a:solidFill>
                            <a:srgbClr val="000000"/>
                          </a:solidFill>
                          <a:effectLst/>
                          <a:latin typeface="Times New Roman" panose="02020603050405020304" pitchFamily="14"/>
                          <a:ea typeface="宋体" panose="02010600030101010101" pitchFamily="2" charset="-122"/>
                          <a:cs typeface="Times New Roman" panose="02020603050405020304" pitchFamily="14"/>
                        </a:rPr>
                        <a:t>风筝</a:t>
                      </a:r>
                      <a:r>
                        <a:rPr lang="en-US" altLang="zh-CN" sz="2800" b="0" i="0" u="none" dirty="0">
                          <a:solidFill>
                            <a:srgbClr val="000000"/>
                          </a:solidFill>
                          <a:effectLst/>
                          <a:latin typeface="Times New Roman" panose="02020603050405020304" pitchFamily="14"/>
                          <a:ea typeface="宋体" panose="02010600030101010101" pitchFamily="2" charset="-122"/>
                          <a:cs typeface="Times New Roman" panose="02020603050405020304" pitchFamily="14"/>
                        </a:rPr>
                        <a:t>A</a:t>
                      </a:r>
                      <a:endParaRPr lang="en-US" altLang="zh-CN" sz="2800" b="0" i="0" u="none" dirty="0">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9.5</a:t>
                      </a:r>
                      <a:endPar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zh-CN" altLang="zh-CN" sz="2800" b="1" i="0" u="none">
                          <a:solidFill>
                            <a:srgbClr val="FF0000"/>
                          </a:solidFill>
                          <a:effectLst/>
                          <a:latin typeface="Times New Roman" panose="02020603050405020304" pitchFamily="14"/>
                          <a:ea typeface="宋体" panose="02010600030101010101" pitchFamily="2" charset="-122"/>
                          <a:cs typeface="Times New Roman" panose="02020603050405020304" pitchFamily="14"/>
                        </a:rPr>
                        <a:t>　</a:t>
                      </a:r>
                      <a:endParaRPr lang="zh-CN" altLang="zh-CN" sz="2800" b="1" i="0" u="none">
                        <a:solidFill>
                          <a:srgbClr val="FF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r>
              <a:tr h="731520">
                <a:tc>
                  <a:txBody>
                    <a:bodyPr/>
                    <a:lstStyle/>
                    <a:p>
                      <a:pPr algn="ctr">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风筝</a:t>
                      </a:r>
                      <a:r>
                        <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B</a:t>
                      </a:r>
                      <a:endPar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8.6</a:t>
                      </a:r>
                      <a:endPar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zh-CN" altLang="zh-CN" sz="2800" b="1" i="0" u="none">
                          <a:solidFill>
                            <a:srgbClr val="FF0000"/>
                          </a:solidFill>
                          <a:effectLst/>
                          <a:latin typeface="Times New Roman" panose="02020603050405020304" pitchFamily="14"/>
                          <a:ea typeface="宋体" panose="02010600030101010101" pitchFamily="2" charset="-122"/>
                          <a:cs typeface="Times New Roman" panose="02020603050405020304" pitchFamily="14"/>
                        </a:rPr>
                        <a:t>　</a:t>
                      </a:r>
                      <a:endParaRPr lang="zh-CN" altLang="zh-CN" sz="2800" b="1" i="0" u="none">
                        <a:solidFill>
                          <a:srgbClr val="FF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r>
              <a:tr h="731520">
                <a:tc>
                  <a:txBody>
                    <a:bodyPr/>
                    <a:lstStyle/>
                    <a:p>
                      <a:pPr algn="ctr">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风筝</a:t>
                      </a:r>
                      <a:r>
                        <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C</a:t>
                      </a:r>
                      <a:endPar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14.2</a:t>
                      </a:r>
                      <a:endPar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zh-CN" altLang="zh-CN" sz="2800" b="1" i="0" u="none">
                          <a:solidFill>
                            <a:srgbClr val="FF0000"/>
                          </a:solidFill>
                          <a:effectLst/>
                          <a:latin typeface="Times New Roman" panose="02020603050405020304" pitchFamily="14"/>
                          <a:ea typeface="宋体" panose="02010600030101010101" pitchFamily="2" charset="-122"/>
                          <a:cs typeface="Times New Roman" panose="02020603050405020304" pitchFamily="14"/>
                        </a:rPr>
                        <a:t>　</a:t>
                      </a:r>
                      <a:endParaRPr lang="zh-CN" altLang="zh-CN" sz="2800" b="1" i="0" u="none">
                        <a:solidFill>
                          <a:srgbClr val="FF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r>
              <a:tr h="731520">
                <a:tc>
                  <a:txBody>
                    <a:bodyPr/>
                    <a:lstStyle/>
                    <a:p>
                      <a:pPr algn="ctr">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风筝</a:t>
                      </a:r>
                      <a:r>
                        <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D</a:t>
                      </a:r>
                      <a:endPar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rPr>
                        <a:t>6.8</a:t>
                      </a:r>
                      <a:endParaRPr lang="en-US" altLang="zh-CN" sz="2800" b="0" i="0" u="none">
                        <a:solidFill>
                          <a:srgbClr val="00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c>
                  <a:txBody>
                    <a:bodyPr/>
                    <a:lstStyle/>
                    <a:p>
                      <a:pPr algn="ctr">
                        <a:lnSpc>
                          <a:spcPct val="150000"/>
                        </a:lnSpc>
                      </a:pPr>
                      <a:r>
                        <a:rPr lang="zh-CN" altLang="zh-CN" sz="2800" b="1" i="0" u="none">
                          <a:solidFill>
                            <a:srgbClr val="FF0000"/>
                          </a:solidFill>
                          <a:effectLst/>
                          <a:latin typeface="Times New Roman" panose="02020603050405020304" pitchFamily="14"/>
                          <a:ea typeface="宋体" panose="02010600030101010101" pitchFamily="2" charset="-122"/>
                          <a:cs typeface="Times New Roman" panose="02020603050405020304" pitchFamily="14"/>
                        </a:rPr>
                        <a:t>　</a:t>
                      </a:r>
                      <a:endParaRPr lang="zh-CN" altLang="zh-CN" sz="2800" b="1" i="0" u="none">
                        <a:solidFill>
                          <a:srgbClr val="FF0000"/>
                        </a:solidFill>
                        <a:effectLst/>
                        <a:latin typeface="Times New Roman" panose="02020603050405020304" pitchFamily="14"/>
                        <a:ea typeface="宋体" panose="02010600030101010101" pitchFamily="2" charset="-122"/>
                        <a:cs typeface="Times New Roman" panose="02020603050405020304" pitchFamily="14"/>
                      </a:endParaRPr>
                    </a:p>
                  </a:txBody>
                  <a:tcPr anchor="ctr">
                    <a:lnL w="9522" cap="flat" cmpd="sng" algn="ctr">
                      <a:solidFill>
                        <a:srgbClr val="000000"/>
                      </a:solidFill>
                      <a:prstDash val="solid"/>
                      <a:round/>
                    </a:lnL>
                    <a:lnR w="9522" cap="flat" cmpd="sng" algn="ctr">
                      <a:solidFill>
                        <a:srgbClr val="000000"/>
                      </a:solidFill>
                      <a:prstDash val="solid"/>
                      <a:round/>
                    </a:lnR>
                    <a:lnT w="9522" cap="flat" cmpd="sng" algn="ctr">
                      <a:solidFill>
                        <a:srgbClr val="000000"/>
                      </a:solidFill>
                      <a:prstDash val="solid"/>
                      <a:round/>
                    </a:lnT>
                    <a:lnB w="9522" cap="flat" cmpd="sng" algn="ctr">
                      <a:solidFill>
                        <a:srgbClr val="000000"/>
                      </a:solidFill>
                      <a:prstDash val="solid"/>
                      <a:round/>
                    </a:lnB>
                  </a:tcPr>
                </a:tc>
              </a:tr>
            </a:tbl>
          </a:graphicData>
        </a:graphic>
      </p:graphicFrame>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42" name="yt_shape_10042"/>
          <p:cNvSpPr txBox="1"/>
          <p:nvPr/>
        </p:nvSpPr>
        <p:spPr>
          <a:xfrm>
            <a:off x="900001" y="1628935"/>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学生分小组讨论</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阐述自己的想法</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并上台汇报。教师板书学生的不同选择。</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043" name="yt_shape_10043"/>
          <p:cNvSpPr txBox="1"/>
          <p:nvPr/>
        </p:nvSpPr>
        <p:spPr>
          <a:xfrm>
            <a:off x="900000" y="2890567"/>
            <a:ext cx="8267648" cy="545342"/>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请学生按风筝的序号说出数量。</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数量合理即可</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044" name="yt_shape_10044"/>
          <p:cNvSpPr txBox="1"/>
          <p:nvPr/>
        </p:nvSpPr>
        <p:spPr>
          <a:xfrm>
            <a:off x="900001" y="3751740"/>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现在有一位同学想买</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个风筝</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A</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请你当一次售货员</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根据</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单价</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数量</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总价</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可以怎样列式</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算一算总价是多少。</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45" name="yt_shape_10045"/>
          <p:cNvSpPr txBox="1"/>
          <p:nvPr/>
        </p:nvSpPr>
        <p:spPr>
          <a:xfrm>
            <a:off x="796495" y="1268142"/>
            <a:ext cx="10391999" cy="121084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分小组讨论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怎样列竖式计算呢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能不能把这些小数乘法转化成整数乘法呢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交流并分享你的计算方法。</a:t>
            </a:r>
            <a:endPar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endParaRPr>
          </a:p>
        </p:txBody>
      </p:sp>
      <p:sp>
        <p:nvSpPr>
          <p:cNvPr id="10046" name="yt_shape_10046"/>
          <p:cNvSpPr txBox="1"/>
          <p:nvPr/>
        </p:nvSpPr>
        <p:spPr>
          <a:xfrm>
            <a:off x="796495" y="2529774"/>
            <a:ext cx="1983876" cy="545342"/>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方法一</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pic>
        <p:nvPicPr>
          <p:cNvPr id="10047" name="yt_image_10047" title="H_78.02362"/>
          <p:cNvPicPr>
            <a:picLocks noChangeAspect="1" noChangeArrowheads="1"/>
          </p:cNvPicPr>
          <p:nvPr/>
        </p:nvPicPr>
        <p:blipFill>
          <a:blip r:embed="rId1" cstate="email"/>
          <a:stretch>
            <a:fillRect/>
          </a:stretch>
        </p:blipFill>
        <p:spPr bwMode="auto">
          <a:xfrm>
            <a:off x="1364820" y="3176692"/>
            <a:ext cx="846720" cy="990900"/>
          </a:xfrm>
          <a:prstGeom prst="rect">
            <a:avLst/>
          </a:prstGeom>
          <a:noFill/>
          <a:extLst>
            <a:ext uri="{909E8E84-426E-40DD-AFC4-6F175D3DCCD1}">
              <a14:hiddenFill xmlns:a14="http://schemas.microsoft.com/office/drawing/2010/main">
                <a:solidFill>
                  <a:srgbClr val="FFFFFF"/>
                </a:solidFill>
              </a14:hiddenFill>
            </a:ext>
          </a:extLst>
        </p:spPr>
      </p:pic>
      <p:sp>
        <p:nvSpPr>
          <p:cNvPr id="10048" name="yt_shape_10048"/>
          <p:cNvSpPr txBox="1"/>
          <p:nvPr/>
        </p:nvSpPr>
        <p:spPr>
          <a:xfrm>
            <a:off x="5625035" y="2844240"/>
            <a:ext cx="1983876" cy="545342"/>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方法二</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049" name="yt_shape_10049"/>
          <p:cNvSpPr txBox="1"/>
          <p:nvPr/>
        </p:nvSpPr>
        <p:spPr>
          <a:xfrm>
            <a:off x="5625035" y="3389790"/>
            <a:ext cx="2971326"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9.5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9</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角</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050" name="yt_shape_10050"/>
          <p:cNvSpPr txBox="1"/>
          <p:nvPr/>
        </p:nvSpPr>
        <p:spPr>
          <a:xfrm>
            <a:off x="5625035" y="4005092"/>
            <a:ext cx="2881558"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9</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27</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051" name="yt_shape_10051"/>
          <p:cNvSpPr txBox="1"/>
          <p:nvPr/>
        </p:nvSpPr>
        <p:spPr>
          <a:xfrm>
            <a:off x="5625035" y="4620394"/>
            <a:ext cx="3240631"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3</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角</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
        <p:nvSpPr>
          <p:cNvPr id="10052" name="yt_shape_10052"/>
          <p:cNvSpPr txBox="1"/>
          <p:nvPr/>
        </p:nvSpPr>
        <p:spPr>
          <a:xfrm>
            <a:off x="5625035" y="5235696"/>
            <a:ext cx="5843907"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27</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28</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28.5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053" name="yt_shape_10053"/>
          <p:cNvSpPr txBox="1"/>
          <p:nvPr/>
        </p:nvSpPr>
        <p:spPr>
          <a:xfrm>
            <a:off x="1387045" y="1701273"/>
            <a:ext cx="1974900" cy="545342"/>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方法三</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0054" name="yt_shape_10054"/>
          <p:cNvSpPr txBox="1"/>
          <p:nvPr/>
        </p:nvSpPr>
        <p:spPr>
          <a:xfrm>
            <a:off x="1387045" y="2297403"/>
            <a:ext cx="2612254"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9.5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95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角</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pic>
        <p:nvPicPr>
          <p:cNvPr id="10055" name="yt_image_10055" title="H_57.95433"/>
          <p:cNvPicPr>
            <a:picLocks noChangeAspect="1" noChangeArrowheads="1"/>
          </p:cNvPicPr>
          <p:nvPr/>
        </p:nvPicPr>
        <p:blipFill>
          <a:blip r:embed="rId1" cstate="email"/>
          <a:stretch>
            <a:fillRect/>
          </a:stretch>
        </p:blipFill>
        <p:spPr bwMode="auto">
          <a:xfrm>
            <a:off x="1387045" y="2963493"/>
            <a:ext cx="913140" cy="736020"/>
          </a:xfrm>
          <a:prstGeom prst="rect">
            <a:avLst/>
          </a:prstGeom>
          <a:noFill/>
          <a:extLst>
            <a:ext uri="{909E8E84-426E-40DD-AFC4-6F175D3DCCD1}">
              <a14:hiddenFill xmlns:a14="http://schemas.microsoft.com/office/drawing/2010/main">
                <a:solidFill>
                  <a:srgbClr val="FFFFFF"/>
                </a:solidFill>
              </a14:hiddenFill>
            </a:ext>
          </a:extLst>
        </p:spPr>
      </p:pic>
      <p:sp>
        <p:nvSpPr>
          <p:cNvPr id="10056" name="yt_shape_10056"/>
          <p:cNvSpPr txBox="1"/>
          <p:nvPr/>
        </p:nvSpPr>
        <p:spPr>
          <a:xfrm>
            <a:off x="1387045" y="3750301"/>
            <a:ext cx="2971326"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285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14"/>
                <a:ea typeface="宋体" panose="02010600030101010101" pitchFamily="2" charset="-122"/>
                <a:cs typeface="宋体" panose="02010600030101010101" pitchFamily="2" charset="-122"/>
              </a:rPr>
              <a:t>28.5</a:t>
            </a:r>
            <a:r>
              <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rPr>
              <a:t>元</a:t>
            </a:r>
            <a:endParaRPr lang="zh-CN" altLang="zh-CN" sz="2800" b="0" i="0" u="none">
              <a:solidFill>
                <a:srgbClr val="000000"/>
              </a:solidFill>
              <a:effectLst/>
              <a:latin typeface="Times New Roman" panose="02020603050405020304" pitchFamily="14"/>
              <a:ea typeface="楷体" panose="02010609060101010101" pitchFamily="28" charset="-122"/>
              <a:cs typeface="楷体" panose="02010609060101010101" pitchFamily="28" charset="-122"/>
            </a:endParaRPr>
          </a:p>
        </p:txBody>
      </p:sp>
    </p:spTree>
  </p:cSld>
  <p:clrMapOvr>
    <a:masterClrMapping/>
  </p:clrMapOvr>
  <p:transition spd="slow"/>
</p:sld>
</file>

<file path=ppt/tags/tag1.xml><?xml version="1.0" encoding="utf-8"?>
<p:tagLst xmlns:p="http://schemas.openxmlformats.org/presentationml/2006/main">
  <p:tag name="KSO_WM_UNIT_TABLE_BEAUTIFY" val="smartTable{da4666e6-48de-4802-8c02-5d0fed08e1dd}"/>
</p:tagLst>
</file>

<file path=ppt/tags/tag2.xml><?xml version="1.0" encoding="utf-8"?>
<p:tagLst xmlns:p="http://schemas.openxmlformats.org/presentationml/2006/main">
  <p:tag name="AS_OS" val="Unix 3.10 unknown"/>
  <p:tag name="AS_RELEASE_DATE" val="2020.11.30"/>
  <p:tag name="AS_TITLE" val="Aspose.Slides for Java"/>
  <p:tag name="AS_VERSION" val="20.11"/>
  <p:tag name="COMMONDATA" val="eyJoZGlkIjoiNDljYjZkNGU5MjBlNzBmODRjMTU0NDczZWI1ZjYyZWEifQ=="/>
  <p:tag name="KSO_WM_DOC_GUID" val="{0fe5a136-b11f-4e14-aa40-1d5a046349d7}"/>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暗香扑面">
      <a:majorFont>
        <a:latin typeface="Franklin Gothic Medium"/>
        <a:ea typeface="Arial"/>
        <a:cs typeface="Arial"/>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Arial"/>
        <a:cs typeface="Arial"/>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lnDef>
      <a:spPr/>
      <a:bodyPr/>
      <a:lstStyle/>
      <a:style>
        <a:lnRef idx="1">
          <a:schemeClr val="accent6"/>
        </a:lnRef>
        <a:fillRef idx="0">
          <a:schemeClr val="accent6"/>
        </a:fillRef>
        <a:effectRef idx="0">
          <a:schemeClr val="accent6"/>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暗香扑面">
      <a:majorFont>
        <a:latin typeface="Franklin Gothic Medium"/>
        <a:ea typeface="Arial"/>
        <a:cs typeface="Arial"/>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Arial"/>
        <a:cs typeface="Arial"/>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lnDef>
      <a:spPr/>
      <a:bodyPr/>
      <a:lstStyle/>
      <a:style>
        <a:lnRef idx="1">
          <a:schemeClr val="accent6"/>
        </a:lnRef>
        <a:fillRef idx="0">
          <a:schemeClr val="accent6"/>
        </a:fillRef>
        <a:effectRef idx="0">
          <a:schemeClr val="accent6"/>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3031</Words>
  <Application>WPS 演示</Application>
  <PresentationFormat>自定义</PresentationFormat>
  <Paragraphs>233</Paragraphs>
  <Slides>24</Slides>
  <Notes>4</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24</vt:i4>
      </vt:variant>
    </vt:vector>
  </HeadingPairs>
  <TitlesOfParts>
    <vt:vector size="42" baseType="lpstr">
      <vt:lpstr>Arial</vt:lpstr>
      <vt:lpstr>宋体</vt:lpstr>
      <vt:lpstr>Wingdings</vt:lpstr>
      <vt:lpstr>Times New Roman</vt:lpstr>
      <vt:lpstr>微软雅黑</vt:lpstr>
      <vt:lpstr>黑体</vt:lpstr>
      <vt:lpstr>Calibri</vt:lpstr>
      <vt:lpstr>NEU-BZ-S92</vt:lpstr>
      <vt:lpstr>Times New Roman</vt:lpstr>
      <vt:lpstr>楷体</vt:lpstr>
      <vt:lpstr>Franklin Gothic Book</vt:lpstr>
      <vt:lpstr>Arial Unicode MS</vt:lpstr>
      <vt:lpstr>Cambria Math</vt:lpstr>
      <vt:lpstr>Cambria Math</vt:lpstr>
      <vt:lpstr>微软雅黑 Light</vt:lpstr>
      <vt:lpstr>Arial</vt:lpstr>
      <vt:lpstr>第一PPT模板网-WWW.1PPT.COM</vt:lpstr>
      <vt:lpstr>1_章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2023-02-16T16:30:00Z</cp:lastPrinted>
  <dcterms:created xsi:type="dcterms:W3CDTF">2023-02-16T16:30:00Z</dcterms:created>
  <dcterms:modified xsi:type="dcterms:W3CDTF">2023-10-28T09:24:40Z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CF0D96F041BD4112A7A8EE52CD9E9112_12</vt:lpwstr>
  </property>
  <property fmtid="{D5CDD505-2E9C-101B-9397-08002B2CF9AE}" pid="3" name="KSOProductBuildVer">
    <vt:lpwstr>2052-12.1.0.15712</vt:lpwstr>
  </property>
</Properties>
</file>