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5"/>
  </p:notesMasterIdLst>
  <p:handoutMasterIdLst>
    <p:handoutMasterId r:id="rId26"/>
  </p:handoutMasterIdLst>
  <p:sldIdLst>
    <p:sldId id="371" r:id="rId3"/>
    <p:sldId id="431" r:id="rId4"/>
    <p:sldId id="437" r:id="rId5"/>
    <p:sldId id="478" r:id="rId6"/>
    <p:sldId id="440" r:id="rId7"/>
    <p:sldId id="439" r:id="rId8"/>
    <p:sldId id="458" r:id="rId9"/>
    <p:sldId id="459" r:id="rId10"/>
    <p:sldId id="443" r:id="rId11"/>
    <p:sldId id="479" r:id="rId12"/>
    <p:sldId id="446" r:id="rId13"/>
    <p:sldId id="447" r:id="rId14"/>
    <p:sldId id="448" r:id="rId15"/>
    <p:sldId id="461" r:id="rId16"/>
    <p:sldId id="449" r:id="rId17"/>
    <p:sldId id="462" r:id="rId18"/>
    <p:sldId id="450" r:id="rId19"/>
    <p:sldId id="452" r:id="rId20"/>
    <p:sldId id="454" r:id="rId21"/>
    <p:sldId id="455" r:id="rId22"/>
    <p:sldId id="456" r:id="rId23"/>
    <p:sldId id="395" r:id="rId24"/>
  </p:sldIdLst>
  <p:sldSz cx="12192000" cy="6858000"/>
  <p:notesSz cx="6858000" cy="9144000"/>
  <p:custDataLst>
    <p:tags r:id="rId30"/>
  </p:custDataLst>
  <p:defaultTextStyle>
    <a:defPPr>
      <a:defRPr lang="zh-CN"/>
    </a:defPPr>
    <a:lvl1pPr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1pPr>
    <a:lvl2pPr marL="4572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2pPr>
    <a:lvl3pPr marL="9144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3pPr>
    <a:lvl4pPr marL="13716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4pPr>
    <a:lvl5pPr marL="18288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5pPr>
    <a:lvl6pPr marL="22860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6pPr>
    <a:lvl7pPr marL="27432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7pPr>
    <a:lvl8pPr marL="32004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8pPr>
    <a:lvl9pPr marL="36576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885" userDrawn="1">
          <p15:clr>
            <a:srgbClr val="A4A3A4"/>
          </p15:clr>
        </p15:guide>
        <p15:guide id="2" pos="385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838" autoAdjust="0"/>
    <p:restoredTop sz="94395" autoAdjust="0"/>
  </p:normalViewPr>
  <p:slideViewPr>
    <p:cSldViewPr>
      <p:cViewPr varScale="1">
        <p:scale>
          <a:sx n="109" d="100"/>
          <a:sy n="109" d="100"/>
        </p:scale>
        <p:origin x="-384" y="-84"/>
      </p:cViewPr>
      <p:guideLst>
        <p:guide orient="horz" pos="885"/>
        <p:guide pos="3855"/>
      </p:guideLst>
    </p:cSldViewPr>
  </p:slideViewPr>
  <p:notesTextViewPr>
    <p:cViewPr>
      <p:scale>
        <a:sx n="100" d="100"/>
        <a:sy n="100" d="100"/>
      </p:scale>
      <p:origin x="0" y="0"/>
    </p:cViewPr>
  </p:notesTextViewPr>
  <p:notesViewPr>
    <p:cSldViewPr>
      <p:cViewPr varScale="1">
        <p:scale>
          <a:sx n="68" d="100"/>
          <a:sy n="68" d="100"/>
        </p:scale>
        <p:origin x="-2856" y="-108"/>
      </p:cViewPr>
      <p:guideLst>
        <p:guide orient="horz" pos="2880"/>
        <p:guide pos="216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gs" Target="tags/tag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367A1F79-9674-45EB-B8A6-1351A6753A23}"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4A824B8-E200-4359-8853-E0F6A88E97B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A6695BAE-1F34-42A7-8D3E-D1B8CD91B1BA}"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51922F9-717D-48C6-9265-54BFA63D79C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CAB7FD-21D3-41BA-B92E-E96B567A9861}"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cxnSp>
        <p:nvCxnSpPr>
          <p:cNvPr id="13" name="直接连接符 12"/>
          <p:cNvCxnSpPr/>
          <p:nvPr userDrawn="1"/>
        </p:nvCxnSpPr>
        <p:spPr>
          <a:xfrm flipH="1">
            <a:off x="407350" y="1108151"/>
            <a:ext cx="43815" cy="16510"/>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课堂巩固</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知识超市</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知识盘点">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知识盘点</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知识点回顾">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知识点回顾</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12"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7185"/>
          </a:xfrm>
          <a:prstGeom prst="rect">
            <a:avLst/>
          </a:prstGeom>
          <a:noFill/>
          <a:effectLst/>
        </p:spPr>
        <p:txBody>
          <a:bodyPr>
            <a:spAutoFit/>
          </a:bodyPr>
          <a:lstStyle/>
          <a:p>
            <a:pPr algn="ctr" fontAlgn="auto">
              <a:spcBef>
                <a:spcPct val="0"/>
              </a:spcBef>
              <a:spcAft>
                <a:spcPct val="0"/>
              </a:spcAft>
              <a:defRPr/>
            </a:pPr>
            <a:r>
              <a:rPr lang="zh-CN" altLang="en-US" sz="1600" b="1">
                <a:solidFill>
                  <a:srgbClr val="558335"/>
                </a:solidFill>
                <a:latin typeface="微软雅黑" panose="020B0503020204020204" pitchFamily="34" charset="-122"/>
              </a:rPr>
              <a:t>第一单元</a:t>
            </a:r>
            <a:endParaRPr lang="en-US" altLang="zh-CN" sz="1600" b="1">
              <a:solidFill>
                <a:srgbClr val="558335"/>
              </a:solidFill>
              <a:latin typeface="微软雅黑" panose="020B0503020204020204" pitchFamily="34" charset="-122"/>
            </a:endParaRPr>
          </a:p>
        </p:txBody>
      </p:sp>
      <p:sp>
        <p:nvSpPr>
          <p:cNvPr id="14" name="TextBox 15"/>
          <p:cNvSpPr txBox="1"/>
          <p:nvPr/>
        </p:nvSpPr>
        <p:spPr>
          <a:xfrm>
            <a:off x="10996295" y="614680"/>
            <a:ext cx="1109345" cy="368300"/>
          </a:xfrm>
          <a:prstGeom prst="rect">
            <a:avLst/>
          </a:prstGeom>
          <a:noFill/>
          <a:effectLst/>
        </p:spPr>
        <p:txBody>
          <a:bodyPr wrap="square">
            <a:spAutoFit/>
          </a:bodyPr>
          <a:lstStyle/>
          <a:p>
            <a:pPr algn="ctr"/>
            <a:r>
              <a:rPr lang="zh-CN" altLang="en-US" sz="1800" b="1" smtClean="0">
                <a:solidFill>
                  <a:srgbClr val="558335"/>
                </a:solidFill>
                <a:latin typeface="微软雅黑" panose="020B0503020204020204" pitchFamily="34" charset="-122"/>
              </a:rPr>
              <a:t>第</a:t>
            </a:r>
            <a:r>
              <a:rPr lang="en-US" altLang="zh-CN" sz="1800" b="1" smtClean="0">
                <a:solidFill>
                  <a:srgbClr val="558335"/>
                </a:solidFill>
                <a:latin typeface="微软雅黑" panose="020B0503020204020204" pitchFamily="34" charset="-122"/>
              </a:rPr>
              <a:t>2</a:t>
            </a:r>
            <a:r>
              <a:rPr lang="zh-CN" altLang="en-US" sz="1800" b="1" smtClean="0">
                <a:solidFill>
                  <a:srgbClr val="558335"/>
                </a:solidFill>
                <a:latin typeface="微软雅黑" panose="020B0503020204020204" pitchFamily="34" charset="-122"/>
              </a:rPr>
              <a:t>课时</a:t>
            </a:r>
            <a:endParaRPr lang="en-US" altLang="zh-CN"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9" Type="http://schemas.openxmlformats.org/officeDocument/2006/relationships/hyperlink" Target="http://www.1ppt.com/shiti/" TargetMode="External"/><Relationship Id="rId8" Type="http://schemas.openxmlformats.org/officeDocument/2006/relationships/hyperlink" Target="http://www.1ppt.com/fanwen/" TargetMode="External"/><Relationship Id="rId7" Type="http://schemas.openxmlformats.org/officeDocument/2006/relationships/hyperlink" Target="http://www.1ppt.com/ziliao/" TargetMode="External"/><Relationship Id="rId6" Type="http://schemas.openxmlformats.org/officeDocument/2006/relationships/hyperlink" Target="http://www.1ppt.com/powerpoint/" TargetMode="External"/><Relationship Id="rId5" Type="http://schemas.openxmlformats.org/officeDocument/2006/relationships/hyperlink" Target="http://www.1ppt.com/xiazai/" TargetMode="External"/><Relationship Id="rId4" Type="http://schemas.openxmlformats.org/officeDocument/2006/relationships/hyperlink" Target="http://www.1ppt.com/tubiao/" TargetMode="External"/><Relationship Id="rId3" Type="http://schemas.openxmlformats.org/officeDocument/2006/relationships/hyperlink" Target="http://www.1ppt.com/beijing/" TargetMode="External"/><Relationship Id="rId26" Type="http://schemas.openxmlformats.org/officeDocument/2006/relationships/notesSlide" Target="../notesSlides/notesSlide1.xml"/><Relationship Id="rId25" Type="http://schemas.openxmlformats.org/officeDocument/2006/relationships/slideLayout" Target="../slideLayouts/slideLayout11.xml"/><Relationship Id="rId24" Type="http://schemas.openxmlformats.org/officeDocument/2006/relationships/image" Target="../media/image17.png"/><Relationship Id="rId23" Type="http://schemas.openxmlformats.org/officeDocument/2006/relationships/image" Target="../media/image1.jpeg"/><Relationship Id="rId22" Type="http://schemas.openxmlformats.org/officeDocument/2006/relationships/hyperlink" Target="http://www.1ppt.com/kejian/lishi/" TargetMode="External"/><Relationship Id="rId21" Type="http://schemas.openxmlformats.org/officeDocument/2006/relationships/hyperlink" Target="http://www.1ppt.com/kejian/dili/" TargetMode="External"/><Relationship Id="rId20" Type="http://schemas.openxmlformats.org/officeDocument/2006/relationships/hyperlink" Target="http://www.1ppt.com/kejian/shengwu/" TargetMode="External"/><Relationship Id="rId2" Type="http://schemas.openxmlformats.org/officeDocument/2006/relationships/hyperlink" Target="http://www.1ppt.com/sucai/" TargetMode="External"/><Relationship Id="rId19" Type="http://schemas.openxmlformats.org/officeDocument/2006/relationships/hyperlink" Target="http://www.1ppt.com/kejian/huaxue/" TargetMode="External"/><Relationship Id="rId18" Type="http://schemas.openxmlformats.org/officeDocument/2006/relationships/hyperlink" Target="http://www.1ppt.com/kejian/wuli/" TargetMode="External"/><Relationship Id="rId17" Type="http://schemas.openxmlformats.org/officeDocument/2006/relationships/hyperlink" Target="http://www.1ppt.com/kejian/kexue/" TargetMode="External"/><Relationship Id="rId16" Type="http://schemas.openxmlformats.org/officeDocument/2006/relationships/hyperlink" Target="http://www.1ppt.com/kejian/meishu/" TargetMode="External"/><Relationship Id="rId15" Type="http://schemas.openxmlformats.org/officeDocument/2006/relationships/hyperlink" Target="http://www.1ppt.com/kejian/yingyu/" TargetMode="External"/><Relationship Id="rId14" Type="http://schemas.openxmlformats.org/officeDocument/2006/relationships/hyperlink" Target="http://www.1ppt.com/kejian/shuxue/" TargetMode="External"/><Relationship Id="rId13" Type="http://schemas.openxmlformats.org/officeDocument/2006/relationships/hyperlink" Target="http://www.1ppt.com/kejian/yuwen/" TargetMode="External"/><Relationship Id="rId12" Type="http://schemas.openxmlformats.org/officeDocument/2006/relationships/hyperlink" Target="http://www.1ppt.com/kejian/" TargetMode="External"/><Relationship Id="rId11" Type="http://schemas.openxmlformats.org/officeDocument/2006/relationships/hyperlink" Target="http://www.1ppt.cn/" TargetMode="External"/><Relationship Id="rId10" Type="http://schemas.openxmlformats.org/officeDocument/2006/relationships/hyperlink" Target="http://www.1ppt.com/jiaoan/" TargetMode="External"/><Relationship Id="rId1" Type="http://schemas.openxmlformats.org/officeDocument/2006/relationships/hyperlink" Target="http://www.1ppt.com/moban/" TargetMode="Externa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9.jpe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email"/>
          <a:stretch>
            <a:fillRect/>
          </a:stretch>
        </p:blipFill>
        <p:spPr>
          <a:xfrm>
            <a:off x="0" y="0"/>
            <a:ext cx="12192000" cy="6858000"/>
          </a:xfrm>
          <a:prstGeom prst="rect">
            <a:avLst/>
          </a:prstGeom>
        </p:spPr>
      </p:pic>
      <p:grpSp>
        <p:nvGrpSpPr>
          <p:cNvPr id="15" name="组合 14"/>
          <p:cNvGrpSpPr/>
          <p:nvPr/>
        </p:nvGrpSpPr>
        <p:grpSpPr>
          <a:xfrm>
            <a:off x="3179691" y="2564904"/>
            <a:ext cx="5832618" cy="1044756"/>
            <a:chOff x="3179691" y="3386403"/>
            <a:chExt cx="5832618" cy="668253"/>
          </a:xfrm>
        </p:grpSpPr>
        <p:grpSp>
          <p:nvGrpSpPr>
            <p:cNvPr id="16" name="组合 19"/>
            <p:cNvGrpSpPr/>
            <p:nvPr/>
          </p:nvGrpSpPr>
          <p:grpSpPr>
            <a:xfrm>
              <a:off x="3179691" y="3386403"/>
              <a:ext cx="5832618" cy="668253"/>
              <a:chOff x="3179691" y="3386403"/>
              <a:chExt cx="5832618" cy="668253"/>
            </a:xfrm>
          </p:grpSpPr>
          <p:sp>
            <p:nvSpPr>
              <p:cNvPr id="20" name="矩形: 圆角 15"/>
              <p:cNvSpPr/>
              <p:nvPr/>
            </p:nvSpPr>
            <p:spPr>
              <a:xfrm>
                <a:off x="3179691" y="3471598"/>
                <a:ext cx="5832618" cy="504395"/>
              </a:xfrm>
              <a:prstGeom prst="roundRect">
                <a:avLst>
                  <a:gd name="adj" fmla="val 37116"/>
                </a:avLst>
              </a:prstGeom>
              <a:noFill/>
              <a:ln w="19050">
                <a:solidFill>
                  <a:srgbClr val="39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14750" y="3386403"/>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362952" y="3392934"/>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8"/>
              <p:cNvSpPr txBox="1"/>
              <p:nvPr/>
            </p:nvSpPr>
            <p:spPr>
              <a:xfrm>
                <a:off x="3714749" y="3486319"/>
                <a:ext cx="4762502" cy="452782"/>
              </a:xfrm>
              <a:prstGeom prst="rect">
                <a:avLst/>
              </a:prstGeom>
              <a:noFill/>
            </p:spPr>
            <p:txBody>
              <a:bodyPr wrap="square" rtlCol="0">
                <a:spAutoFit/>
              </a:bodyPr>
              <a:lstStyle/>
              <a:p>
                <a:pPr algn="ctr"/>
                <a:r>
                  <a:rPr lang="zh-CN" altLang="en-US" sz="4000" dirty="0" smtClean="0">
                    <a:solidFill>
                      <a:schemeClr val="tx1">
                        <a:lumMod val="75000"/>
                        <a:lumOff val="25000"/>
                      </a:schemeClr>
                    </a:solidFill>
                    <a:latin typeface="微软雅黑" panose="020B0503020204020204" pitchFamily="34" charset="-122"/>
                    <a:ea typeface="微软雅黑" panose="020B0503020204020204" pitchFamily="34" charset="-122"/>
                  </a:rPr>
                  <a:t>小</a:t>
                </a:r>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数乘小数</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22"/>
            <p:cNvGrpSpPr/>
            <p:nvPr/>
          </p:nvGrpSpPr>
          <p:grpSpPr>
            <a:xfrm>
              <a:off x="3350780" y="3596731"/>
              <a:ext cx="5490441" cy="254127"/>
              <a:chOff x="3363876" y="3596731"/>
              <a:chExt cx="5490441" cy="254127"/>
            </a:xfrm>
          </p:grpSpPr>
          <p:sp>
            <p:nvSpPr>
              <p:cNvPr id="18" name="等腰三角形 17"/>
              <p:cNvSpPr/>
              <p:nvPr/>
            </p:nvSpPr>
            <p:spPr>
              <a:xfrm rot="16200000">
                <a:off x="3346350"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5400000">
                <a:off x="8617716"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PA_文本框 29"/>
          <p:cNvSpPr txBox="1"/>
          <p:nvPr/>
        </p:nvSpPr>
        <p:spPr>
          <a:xfrm>
            <a:off x="3590908" y="1609855"/>
            <a:ext cx="4857784" cy="523220"/>
          </a:xfrm>
          <a:prstGeom prst="rect">
            <a:avLst/>
          </a:prstGeom>
          <a:solidFill>
            <a:schemeClr val="tx1">
              <a:lumMod val="50000"/>
              <a:lumOff val="50000"/>
            </a:schemeClr>
          </a:solidFill>
          <a:ln w="12700">
            <a:noFill/>
            <a:miter lim="400000"/>
          </a:ln>
        </p:spPr>
        <p:txBody>
          <a:bodyPr wrap="square" lIns="45719" rIns="45719">
            <a:spAutoFit/>
          </a:bodyPr>
          <a:lstStyle/>
          <a:p>
            <a:pPr algn="ctr"/>
            <a:r>
              <a:rPr lang="zh-CN" altLang="en-US" sz="2800">
                <a:solidFill>
                  <a:srgbClr val="FFFFFF"/>
                </a:solidFill>
              </a:rPr>
              <a:t>第一单元　小数乘法</a:t>
            </a:r>
            <a:endParaRPr lang="zh-CN" altLang="en-US" sz="2800">
              <a:solidFill>
                <a:srgbClr val="FFFFFF"/>
              </a:solidFill>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79" name="yt_shape_10179"/>
          <p:cNvSpPr txBox="1"/>
          <p:nvPr/>
        </p:nvSpPr>
        <p:spPr>
          <a:xfrm>
            <a:off x="900000" y="1156883"/>
            <a:ext cx="48983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分析各种算法的算理。</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80" name="yt_shape_10180"/>
          <p:cNvSpPr txBox="1"/>
          <p:nvPr/>
        </p:nvSpPr>
        <p:spPr>
          <a:xfrm>
            <a:off x="900001" y="1772185"/>
            <a:ext cx="10391999" cy="129222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教师引导学生逐一进行分析、评价</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引导学生重点分析第二种算法。</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81" name="yt_shape_10181"/>
          <p:cNvSpPr txBox="1"/>
          <p:nvPr/>
        </p:nvSpPr>
        <p:spPr>
          <a:xfrm>
            <a:off x="900635" y="2901102"/>
            <a:ext cx="10391999" cy="129222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提问</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你觉得上面的算法中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哪种算法比较简便</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这种算法的关键是什么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182" name="yt_shape_10182"/>
          <p:cNvSpPr txBox="1"/>
          <p:nvPr/>
        </p:nvSpPr>
        <p:spPr>
          <a:xfrm>
            <a:off x="900001" y="4193700"/>
            <a:ext cx="10391999" cy="193865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学生通过小组讨论、分析、对比后</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多数会认为第二种方法比较简便</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同时认识到这种算法的关键是所有小数右边的数一律对齐</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其他数位从右往左依次对齐。</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84" name="yt_shape_10184"/>
          <p:cNvSpPr txBox="1"/>
          <p:nvPr/>
        </p:nvSpPr>
        <p:spPr>
          <a:xfrm>
            <a:off x="929210" y="1495585"/>
            <a:ext cx="2160270" cy="645795"/>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任务驱动二</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183" name="yt_image_10183"/>
          <p:cNvPicPr>
            <a:picLocks noChangeAspect="1" noChangeArrowheads="1"/>
          </p:cNvPicPr>
          <p:nvPr/>
        </p:nvPicPr>
        <p:blipFill>
          <a:blip r:embed="rId1" cstate="email"/>
          <a:stretch>
            <a:fillRect/>
          </a:stretch>
        </p:blipFill>
        <p:spPr bwMode="auto">
          <a:xfrm>
            <a:off x="929210" y="1681638"/>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186" name="yt_shape_10186"/>
          <p:cNvSpPr txBox="1"/>
          <p:nvPr/>
        </p:nvSpPr>
        <p:spPr>
          <a:xfrm>
            <a:off x="929210" y="2110762"/>
            <a:ext cx="64096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学习小数乘小数的算理和计算方法。</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87" name="yt_shape_10187"/>
          <p:cNvSpPr txBox="1"/>
          <p:nvPr/>
        </p:nvSpPr>
        <p:spPr>
          <a:xfrm>
            <a:off x="929210" y="2726064"/>
            <a:ext cx="35648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计算</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0.56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0.04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88" name="yt_shape_10188"/>
          <p:cNvSpPr txBox="1"/>
          <p:nvPr/>
        </p:nvSpPr>
        <p:spPr>
          <a:xfrm>
            <a:off x="900001" y="1260000"/>
            <a:ext cx="10391999" cy="1292225"/>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感受计算过程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把两个因数扩大成整数后</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乘得的积的小数位数不够怎么办</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独立思考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然后尝试列出竖式。</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89" name="yt_shape_10189"/>
          <p:cNvSpPr txBox="1"/>
          <p:nvPr/>
        </p:nvSpPr>
        <p:spPr>
          <a:xfrm>
            <a:off x="900000" y="2521632"/>
            <a:ext cx="35648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板书</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0.56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0.04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190" name="yt_shape_10190"/>
          <p:cNvSpPr txBox="1"/>
          <p:nvPr/>
        </p:nvSpPr>
        <p:spPr>
          <a:xfrm>
            <a:off x="900000" y="3136934"/>
            <a:ext cx="48094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两个因数分别扩大</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倍。</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91" name="yt_shape_10191"/>
          <p:cNvSpPr txBox="1"/>
          <p:nvPr/>
        </p:nvSpPr>
        <p:spPr>
          <a:xfrm>
            <a:off x="900000" y="3752236"/>
            <a:ext cx="10391999" cy="129222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强调</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乘得的积的小数位数不够</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在前面用</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补足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再点上小数点。</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192" name="yt_image_10192" title="H_70.88032"/>
          <p:cNvPicPr>
            <a:picLocks noChangeAspect="1" noChangeArrowheads="1"/>
          </p:cNvPicPr>
          <p:nvPr/>
        </p:nvPicPr>
        <p:blipFill>
          <a:blip r:embed="rId1" cstate="email"/>
          <a:stretch>
            <a:fillRect/>
          </a:stretch>
        </p:blipFill>
        <p:spPr bwMode="auto">
          <a:xfrm>
            <a:off x="4784609" y="5064656"/>
            <a:ext cx="2622780" cy="9001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93" name="yt_shape_10193"/>
          <p:cNvSpPr txBox="1"/>
          <p:nvPr/>
        </p:nvSpPr>
        <p:spPr>
          <a:xfrm>
            <a:off x="900000" y="1260000"/>
            <a:ext cx="77431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小数乘法应该怎样计算呢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小组进行汇报。</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94" name="yt_shape_10194"/>
          <p:cNvSpPr txBox="1"/>
          <p:nvPr/>
        </p:nvSpPr>
        <p:spPr>
          <a:xfrm>
            <a:off x="900000" y="1875302"/>
            <a:ext cx="3024505" cy="645795"/>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引导学生讨论</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195" name="yt_shape_10195"/>
          <p:cNvSpPr txBox="1"/>
          <p:nvPr/>
        </p:nvSpPr>
        <p:spPr>
          <a:xfrm>
            <a:off x="900000" y="2471432"/>
            <a:ext cx="10391999" cy="1292225"/>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小数乘小数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我们首先怎样想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把两个因数的小数点去掉</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转化为整数乘法。</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96" name="yt_shape_10196"/>
          <p:cNvSpPr txBox="1"/>
          <p:nvPr/>
        </p:nvSpPr>
        <p:spPr>
          <a:xfrm>
            <a:off x="900000" y="3733064"/>
            <a:ext cx="10391999" cy="1292225"/>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怎样得到正确的积</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因数扩大到它的几倍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积就缩小到它的几分之一。</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97" name="yt_shape_10197"/>
          <p:cNvSpPr txBox="1"/>
          <p:nvPr/>
        </p:nvSpPr>
        <p:spPr>
          <a:xfrm>
            <a:off x="900000" y="1260000"/>
            <a:ext cx="10391999" cy="1938655"/>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积的小数位数和两个因数的小数位数有什么关系</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因数中一共有几位小数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积就有几位小数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积的小数位数不够时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要在前面用</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补足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再点上小数点。</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99" name="yt_shape_10199"/>
          <p:cNvSpPr txBox="1"/>
          <p:nvPr/>
        </p:nvSpPr>
        <p:spPr>
          <a:xfrm>
            <a:off x="900000" y="1260000"/>
            <a:ext cx="2160270" cy="645795"/>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任务驱动三</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198" name="yt_image_10198"/>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201" name="yt_shape_10201"/>
          <p:cNvSpPr txBox="1"/>
          <p:nvPr/>
        </p:nvSpPr>
        <p:spPr>
          <a:xfrm>
            <a:off x="900000" y="1875177"/>
            <a:ext cx="67652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探讨积和因数</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大于</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或小于</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的关系。</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202" name="yt_shape_10202"/>
          <p:cNvSpPr txBox="1"/>
          <p:nvPr/>
        </p:nvSpPr>
        <p:spPr>
          <a:xfrm>
            <a:off x="900000" y="2490479"/>
            <a:ext cx="28536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列竖式计算。</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203" name="yt_shape_10203"/>
          <p:cNvSpPr txBox="1"/>
          <p:nvPr/>
        </p:nvSpPr>
        <p:spPr>
          <a:xfrm>
            <a:off x="952705" y="3220880"/>
            <a:ext cx="75653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0.12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0.3</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206" name="yt_shape_10206"/>
          <p:cNvSpPr txBox="1"/>
          <p:nvPr/>
        </p:nvSpPr>
        <p:spPr>
          <a:xfrm>
            <a:off x="5158250" y="3886970"/>
            <a:ext cx="127000" cy="1246505"/>
          </a:xfrm>
          <a:prstGeom prst="rect">
            <a:avLst/>
          </a:prstGeom>
        </p:spPr>
        <p:txBody>
          <a:bodyPr vert="horz" wrap="none" lIns="0" tIns="0" rIns="0" bIns="0" rtlCol="0">
            <a:spAutoFit/>
          </a:bodyPr>
          <a:lstStyle/>
          <a:p>
            <a:pPr algn="l">
              <a:lnSpc>
                <a:spcPct val="150000"/>
              </a:lnSpc>
            </a:pPr>
            <a:r>
              <a:rPr lang="en-US" altLang="zh-CN" sz="5400" b="0" i="0" u="none" spc="514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5400" b="0" i="0" u="none" spc="6207">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5400" b="0" i="0" u="none" spc="6207">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pic>
        <p:nvPicPr>
          <p:cNvPr id="10204" name="yt_image_10204"/>
          <p:cNvPicPr>
            <a:picLocks noChangeAspect="1" noChangeArrowheads="1"/>
          </p:cNvPicPr>
          <p:nvPr/>
        </p:nvPicPr>
        <p:blipFill>
          <a:blip r:embed="rId2" cstate="email"/>
          <a:stretch>
            <a:fillRect/>
          </a:stretch>
        </p:blipFill>
        <p:spPr bwMode="auto">
          <a:xfrm>
            <a:off x="1741805" y="3886835"/>
            <a:ext cx="1169670" cy="1766570"/>
          </a:xfrm>
          <a:prstGeom prst="rect">
            <a:avLst/>
          </a:prstGeom>
          <a:noFill/>
          <a:extLst>
            <a:ext uri="{909E8E84-426E-40DD-AFC4-6F175D3DCCD1}">
              <a14:hiddenFill xmlns:a14="http://schemas.microsoft.com/office/drawing/2010/main">
                <a:solidFill>
                  <a:srgbClr val="FFFFFF"/>
                </a:solidFill>
              </a14:hiddenFill>
            </a:ext>
          </a:extLst>
        </p:spPr>
      </p:pic>
      <p:pic>
        <p:nvPicPr>
          <p:cNvPr id="10205" name="yt_image_10205"/>
          <p:cNvPicPr>
            <a:picLocks noChangeAspect="1" noChangeArrowheads="1"/>
          </p:cNvPicPr>
          <p:nvPr/>
        </p:nvPicPr>
        <p:blipFill>
          <a:blip r:embed="rId3" cstate="email"/>
          <a:stretch>
            <a:fillRect/>
          </a:stretch>
        </p:blipFill>
        <p:spPr bwMode="auto">
          <a:xfrm>
            <a:off x="6293485" y="3866515"/>
            <a:ext cx="1371600" cy="177800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3182984" y="3174074"/>
            <a:ext cx="3578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3</a:t>
            </a:r>
            <a:endParaRPr lang="zh-CN" altLang="en-US">
              <a:solidFill>
                <a:srgbClr val="FF0000"/>
              </a:solidFill>
            </a:endParaRPr>
          </a:p>
        </p:txBody>
      </p:sp>
      <p:sp>
        <p:nvSpPr>
          <p:cNvPr id="3" name="文本框 2"/>
          <p:cNvSpPr txBox="1"/>
          <p:nvPr/>
        </p:nvSpPr>
        <p:spPr>
          <a:xfrm>
            <a:off x="7983584" y="3174074"/>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0.3</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0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208" name="yt_shape_10208"/>
          <p:cNvSpPr txBox="1"/>
          <p:nvPr/>
        </p:nvSpPr>
        <p:spPr>
          <a:xfrm>
            <a:off x="944450" y="1453273"/>
            <a:ext cx="5867400" cy="645795"/>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比较上面两式的结果</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我们发现</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209" name="yt_shape_10209"/>
          <p:cNvSpPr txBox="1"/>
          <p:nvPr/>
        </p:nvSpPr>
        <p:spPr>
          <a:xfrm>
            <a:off x="944450" y="2049403"/>
            <a:ext cx="81876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一个数</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除外</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乘大于</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的数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积比原来的数大。</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210" name="yt_shape_10210"/>
          <p:cNvSpPr txBox="1"/>
          <p:nvPr/>
        </p:nvSpPr>
        <p:spPr>
          <a:xfrm>
            <a:off x="944450" y="2664705"/>
            <a:ext cx="81876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一个数</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除外</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乘小于</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的数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积比原来的数小。</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213" name="yt_shape_10213"/>
          <p:cNvSpPr txBox="1"/>
          <p:nvPr/>
        </p:nvSpPr>
        <p:spPr>
          <a:xfrm>
            <a:off x="2086632" y="1260000"/>
            <a:ext cx="127000" cy="669290"/>
          </a:xfrm>
          <a:prstGeom prst="rect">
            <a:avLst/>
          </a:prstGeom>
        </p:spPr>
        <p:txBody>
          <a:bodyPr vert="horz" wrap="none" lIns="0" tIns="0" rIns="0" bIns="0" rtlCol="0">
            <a:spAutoFit/>
          </a:bodyPr>
          <a:lstStyle/>
          <a:p>
            <a:pPr algn="l">
              <a:lnSpc>
                <a:spcPct val="150000"/>
              </a:lnSpc>
            </a:pPr>
            <a:r>
              <a:rPr lang="en-US" altLang="zh-CN" sz="2900" b="0" i="0" u="none" spc="61512">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2900" b="0" i="0" u="none" spc="61512">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sp>
        <p:nvSpPr>
          <p:cNvPr id="10215" name="yt_shape_10215"/>
          <p:cNvSpPr txBox="1"/>
          <p:nvPr/>
        </p:nvSpPr>
        <p:spPr>
          <a:xfrm>
            <a:off x="900001" y="2086135"/>
            <a:ext cx="10391999" cy="185717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按照整数乘法算出积</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看因数中一共有几位小数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就从积的右边起数出几位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点上小数点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如果积的小数位数不够</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要在前面用</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补位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积的小数部分末尾有</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的</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要把</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去掉。</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218" name="yt_shape_10218"/>
          <p:cNvSpPr txBox="1"/>
          <p:nvPr/>
        </p:nvSpPr>
        <p:spPr>
          <a:xfrm>
            <a:off x="5140332" y="1260000"/>
            <a:ext cx="1804918" cy="672685"/>
          </a:xfrm>
          <a:prstGeom prst="rect">
            <a:avLst/>
          </a:prstGeom>
        </p:spPr>
        <p:txBody>
          <a:bodyPr vert="horz" wrap="none" lIns="0" tIns="0" rIns="0" bIns="0" rtlCol="0">
            <a:spAutoFit/>
          </a:bodyPr>
          <a:lstStyle/>
          <a:p>
            <a:pPr algn="l">
              <a:lnSpc>
                <a:spcPct val="150000"/>
              </a:lnSpc>
            </a:pPr>
            <a:r>
              <a:rPr lang="en-US" altLang="zh-CN" sz="3250" b="0" i="0" u="none" spc="13337">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3250" b="0" i="0" u="none" spc="13337">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sp>
        <p:nvSpPr>
          <p:cNvPr id="10221" name="yt_shape_10221"/>
          <p:cNvSpPr txBox="1"/>
          <p:nvPr/>
        </p:nvSpPr>
        <p:spPr>
          <a:xfrm>
            <a:off x="1002870" y="1259579"/>
            <a:ext cx="9694833"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一、根据</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1456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直接在括号里填数。</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综合类作业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220" name="yt_image_10220"/>
          <p:cNvPicPr>
            <a:picLocks noChangeAspect="1" noChangeArrowheads="1"/>
          </p:cNvPicPr>
          <p:nvPr/>
        </p:nvPicPr>
        <p:blipFill>
          <a:blip r:embed="rId1" cstate="email"/>
          <a:stretch>
            <a:fillRect/>
          </a:stretch>
        </p:blipFill>
        <p:spPr bwMode="auto">
          <a:xfrm>
            <a:off x="8291046" y="1463182"/>
            <a:ext cx="358560" cy="234900"/>
          </a:xfrm>
          <a:prstGeom prst="rect">
            <a:avLst/>
          </a:prstGeom>
          <a:noFill/>
          <a:extLst>
            <a:ext uri="{909E8E84-426E-40DD-AFC4-6F175D3DCCD1}">
              <a14:hiddenFill xmlns:a14="http://schemas.microsoft.com/office/drawing/2010/main">
                <a:solidFill>
                  <a:srgbClr val="FFFFFF"/>
                </a:solidFill>
              </a14:hiddenFill>
            </a:ext>
          </a:extLst>
        </p:spPr>
      </p:pic>
      <p:sp>
        <p:nvSpPr>
          <p:cNvPr id="10223" name="yt_shape_10223"/>
          <p:cNvSpPr txBox="1"/>
          <p:nvPr/>
        </p:nvSpPr>
        <p:spPr>
          <a:xfrm>
            <a:off x="1002870" y="1874756"/>
            <a:ext cx="3500958"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14.56</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224" name="yt_shape_10224"/>
          <p:cNvSpPr txBox="1"/>
          <p:nvPr/>
        </p:nvSpPr>
        <p:spPr>
          <a:xfrm>
            <a:off x="1002870" y="2490058"/>
            <a:ext cx="3680495"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1.456</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225" name="yt_shape_10225"/>
          <p:cNvSpPr txBox="1"/>
          <p:nvPr/>
        </p:nvSpPr>
        <p:spPr>
          <a:xfrm>
            <a:off x="1002870" y="3105360"/>
            <a:ext cx="3680495"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1.456</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226" name="yt_shape_10226"/>
          <p:cNvSpPr txBox="1"/>
          <p:nvPr/>
        </p:nvSpPr>
        <p:spPr>
          <a:xfrm>
            <a:off x="1002870" y="3720662"/>
            <a:ext cx="4039567"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0.1456</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227" name="yt_shape_10227"/>
          <p:cNvSpPr txBox="1"/>
          <p:nvPr/>
        </p:nvSpPr>
        <p:spPr>
          <a:xfrm>
            <a:off x="1002870" y="4335964"/>
            <a:ext cx="4398640"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0.052</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0.01456</a:t>
            </a:r>
            <a:endPar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228" name="yt_shape_10228"/>
          <p:cNvSpPr txBox="1"/>
          <p:nvPr/>
        </p:nvSpPr>
        <p:spPr>
          <a:xfrm>
            <a:off x="1002870" y="4951266"/>
            <a:ext cx="4398640"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0.0028</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0.01456</a:t>
            </a:r>
            <a:endPar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2" name="文本框 1"/>
          <p:cNvSpPr txBox="1"/>
          <p:nvPr/>
        </p:nvSpPr>
        <p:spPr>
          <a:xfrm>
            <a:off x="3046459" y="1827950"/>
            <a:ext cx="9801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14.56</a:t>
            </a:r>
            <a:endParaRPr lang="zh-CN" altLang="en-US">
              <a:solidFill>
                <a:srgbClr val="FF0000"/>
              </a:solidFill>
            </a:endParaRPr>
          </a:p>
        </p:txBody>
      </p:sp>
      <p:sp>
        <p:nvSpPr>
          <p:cNvPr id="3" name="文本框 2"/>
          <p:cNvSpPr txBox="1"/>
          <p:nvPr/>
        </p:nvSpPr>
        <p:spPr>
          <a:xfrm>
            <a:off x="3224259" y="2443252"/>
            <a:ext cx="9801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1.456</a:t>
            </a:r>
            <a:endParaRPr lang="zh-CN" altLang="en-US">
              <a:solidFill>
                <a:srgbClr val="FF0000"/>
              </a:solidFill>
            </a:endParaRPr>
          </a:p>
        </p:txBody>
      </p:sp>
      <p:sp>
        <p:nvSpPr>
          <p:cNvPr id="4" name="文本框 3"/>
          <p:cNvSpPr txBox="1"/>
          <p:nvPr/>
        </p:nvSpPr>
        <p:spPr>
          <a:xfrm>
            <a:off x="3224259" y="3058554"/>
            <a:ext cx="9801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1.456</a:t>
            </a:r>
            <a:endParaRPr lang="zh-CN" altLang="en-US">
              <a:solidFill>
                <a:srgbClr val="FF0000"/>
              </a:solidFill>
            </a:endParaRPr>
          </a:p>
        </p:txBody>
      </p:sp>
      <p:sp>
        <p:nvSpPr>
          <p:cNvPr id="5" name="文本框 4"/>
          <p:cNvSpPr txBox="1"/>
          <p:nvPr/>
        </p:nvSpPr>
        <p:spPr>
          <a:xfrm>
            <a:off x="3402059" y="3673856"/>
            <a:ext cx="1157987"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0.1456</a:t>
            </a:r>
            <a:endParaRPr lang="zh-CN" altLang="en-US">
              <a:solidFill>
                <a:srgbClr val="FF0000"/>
              </a:solidFill>
            </a:endParaRPr>
          </a:p>
        </p:txBody>
      </p:sp>
      <p:sp>
        <p:nvSpPr>
          <p:cNvPr id="6" name="文本框 5"/>
          <p:cNvSpPr txBox="1"/>
          <p:nvPr/>
        </p:nvSpPr>
        <p:spPr>
          <a:xfrm>
            <a:off x="2424159" y="4289158"/>
            <a:ext cx="9801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0.052</a:t>
            </a:r>
            <a:endParaRPr lang="zh-CN" altLang="en-US">
              <a:solidFill>
                <a:srgbClr val="FF0000"/>
              </a:solidFill>
            </a:endParaRPr>
          </a:p>
        </p:txBody>
      </p:sp>
      <p:sp>
        <p:nvSpPr>
          <p:cNvPr id="7" name="文本框 6"/>
          <p:cNvSpPr txBox="1"/>
          <p:nvPr/>
        </p:nvSpPr>
        <p:spPr>
          <a:xfrm>
            <a:off x="1446259" y="4904460"/>
            <a:ext cx="1157987"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0.0028</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P spid="6" grpId="0" build="allAtOnce"/>
      <p:bldP spid="7"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229" name="yt_shape_10229"/>
          <p:cNvSpPr txBox="1"/>
          <p:nvPr/>
        </p:nvSpPr>
        <p:spPr>
          <a:xfrm>
            <a:off x="959055" y="1628300"/>
            <a:ext cx="2872581"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二、列竖式计算。</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230" name="yt_shape_10230"/>
          <p:cNvSpPr txBox="1"/>
          <p:nvPr/>
        </p:nvSpPr>
        <p:spPr>
          <a:xfrm>
            <a:off x="959055" y="2243602"/>
            <a:ext cx="9425657"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6.5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1.28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8.32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1.05</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0.56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0.392</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234" name="yt_shape_10234"/>
          <p:cNvSpPr txBox="1"/>
          <p:nvPr/>
        </p:nvSpPr>
        <p:spPr>
          <a:xfrm>
            <a:off x="4187351" y="2909692"/>
            <a:ext cx="3646768" cy="1148712"/>
          </a:xfrm>
          <a:prstGeom prst="rect">
            <a:avLst/>
          </a:prstGeom>
        </p:spPr>
        <p:txBody>
          <a:bodyPr vert="horz" wrap="none" lIns="0" tIns="0" rIns="0" bIns="0" rtlCol="0">
            <a:spAutoFit/>
          </a:bodyPr>
          <a:lstStyle/>
          <a:p>
            <a:pPr algn="l">
              <a:lnSpc>
                <a:spcPct val="150000"/>
              </a:lnSpc>
            </a:pPr>
            <a:r>
              <a:rPr lang="en-US" altLang="zh-CN" sz="5550" b="0" i="0" u="none" spc="980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5550" b="0" i="0" u="none" spc="8423">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5550" b="0" i="0" u="none" spc="6460">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5550" b="0" i="0" u="none" spc="6460">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pic>
        <p:nvPicPr>
          <p:cNvPr id="10231" name="yt_image_10231"/>
          <p:cNvPicPr>
            <a:picLocks noChangeAspect="1" noChangeArrowheads="1"/>
          </p:cNvPicPr>
          <p:nvPr/>
        </p:nvPicPr>
        <p:blipFill>
          <a:blip r:embed="rId1" cstate="email"/>
          <a:srcRect/>
          <a:stretch>
            <a:fillRect/>
          </a:stretch>
        </p:blipFill>
        <p:spPr bwMode="auto">
          <a:xfrm>
            <a:off x="1047115" y="2909570"/>
            <a:ext cx="2072640" cy="1868170"/>
          </a:xfrm>
          <a:prstGeom prst="rect">
            <a:avLst/>
          </a:prstGeom>
          <a:noFill/>
          <a:extLst>
            <a:ext uri="{909E8E84-426E-40DD-AFC4-6F175D3DCCD1}">
              <a14:hiddenFill xmlns:a14="http://schemas.microsoft.com/office/drawing/2010/main">
                <a:solidFill>
                  <a:srgbClr val="FFFFFF"/>
                </a:solidFill>
              </a14:hiddenFill>
            </a:ext>
          </a:extLst>
        </p:spPr>
      </p:pic>
      <p:pic>
        <p:nvPicPr>
          <p:cNvPr id="10232" name="yt_image_10232"/>
          <p:cNvPicPr>
            <a:picLocks noChangeAspect="1" noChangeArrowheads="1"/>
          </p:cNvPicPr>
          <p:nvPr/>
        </p:nvPicPr>
        <p:blipFill>
          <a:blip r:embed="rId2" cstate="email"/>
          <a:srcRect/>
          <a:stretch>
            <a:fillRect/>
          </a:stretch>
        </p:blipFill>
        <p:spPr bwMode="auto">
          <a:xfrm>
            <a:off x="4350385" y="2849880"/>
            <a:ext cx="2063750" cy="2122170"/>
          </a:xfrm>
          <a:prstGeom prst="rect">
            <a:avLst/>
          </a:prstGeom>
          <a:noFill/>
          <a:extLst>
            <a:ext uri="{909E8E84-426E-40DD-AFC4-6F175D3DCCD1}">
              <a14:hiddenFill xmlns:a14="http://schemas.microsoft.com/office/drawing/2010/main">
                <a:solidFill>
                  <a:srgbClr val="FFFFFF"/>
                </a:solidFill>
              </a14:hiddenFill>
            </a:ext>
          </a:extLst>
        </p:spPr>
      </p:pic>
      <p:pic>
        <p:nvPicPr>
          <p:cNvPr id="10233" name="yt_image_10233"/>
          <p:cNvPicPr>
            <a:picLocks noChangeAspect="1" noChangeArrowheads="1"/>
          </p:cNvPicPr>
          <p:nvPr/>
        </p:nvPicPr>
        <p:blipFill>
          <a:blip r:embed="rId3" cstate="email"/>
          <a:srcRect/>
          <a:stretch>
            <a:fillRect/>
          </a:stretch>
        </p:blipFill>
        <p:spPr bwMode="auto">
          <a:xfrm>
            <a:off x="7644765" y="2807970"/>
            <a:ext cx="1567180" cy="201422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647044" y="2196796"/>
            <a:ext cx="8023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8.32</a:t>
            </a:r>
            <a:endParaRPr lang="zh-CN" altLang="en-US">
              <a:solidFill>
                <a:srgbClr val="FF0000"/>
              </a:solidFill>
            </a:endParaRPr>
          </a:p>
        </p:txBody>
      </p:sp>
      <p:sp>
        <p:nvSpPr>
          <p:cNvPr id="3" name="文本框 2"/>
          <p:cNvSpPr txBox="1"/>
          <p:nvPr/>
        </p:nvSpPr>
        <p:spPr>
          <a:xfrm>
            <a:off x="5936344" y="2196796"/>
            <a:ext cx="8023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1.05</a:t>
            </a:r>
            <a:endParaRPr lang="zh-CN" altLang="en-US">
              <a:solidFill>
                <a:srgbClr val="FF0000"/>
              </a:solidFill>
            </a:endParaRPr>
          </a:p>
        </p:txBody>
      </p:sp>
      <p:sp>
        <p:nvSpPr>
          <p:cNvPr id="4" name="文本框 3"/>
          <p:cNvSpPr txBox="1"/>
          <p:nvPr/>
        </p:nvSpPr>
        <p:spPr>
          <a:xfrm>
            <a:off x="9403444" y="2196796"/>
            <a:ext cx="9801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0.392</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28" name="yt_shape_10128"/>
          <p:cNvSpPr txBox="1"/>
          <p:nvPr/>
        </p:nvSpPr>
        <p:spPr>
          <a:xfrm>
            <a:off x="900001" y="1803722"/>
            <a:ext cx="10391999" cy="1210844"/>
          </a:xfrm>
          <a:prstGeom prst="rect">
            <a:avLst/>
          </a:prstGeom>
        </p:spPr>
        <p:txBody>
          <a:bodyPr vert="horz" wrap="square" lIns="0" tIns="0" rIns="0" bIns="0" rtlCol="0">
            <a:spAutoFit/>
          </a:bodyPr>
          <a:lstStyle/>
          <a:p>
            <a:pPr algn="l">
              <a:lnSpc>
                <a:spcPct val="150000"/>
              </a:lnSpc>
            </a:pPr>
            <a:r>
              <a:rPr lang="en-US"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学会小数乘小数的计算法则</a:t>
            </a:r>
            <a:r>
              <a:rPr lang="zh-CN" altLang="zh-CN" sz="2800" b="0" i="0" u="none"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知道在确定积的位数时</a:t>
            </a:r>
            <a:r>
              <a:rPr lang="zh-CN" altLang="zh-CN" sz="2800" b="0" i="0" u="none"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位数不够的</a:t>
            </a:r>
            <a:r>
              <a:rPr lang="zh-CN" altLang="zh-CN" sz="2800" b="0" i="0" u="none"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要在前面用</a:t>
            </a:r>
            <a:r>
              <a:rPr lang="en-US"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补足。</a:t>
            </a:r>
            <a:endPar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29" name="yt_shape_10129"/>
          <p:cNvSpPr txBox="1"/>
          <p:nvPr/>
        </p:nvSpPr>
        <p:spPr>
          <a:xfrm>
            <a:off x="900000" y="3065354"/>
            <a:ext cx="4578176"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能够说出积与因数的关系。</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30" name="yt_shape_10130"/>
          <p:cNvSpPr txBox="1"/>
          <p:nvPr/>
        </p:nvSpPr>
        <p:spPr>
          <a:xfrm>
            <a:off x="900000" y="3680656"/>
            <a:ext cx="9605194"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培养迁移、类推归纳的能力</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初步学习数学中的转化思想。</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236" name="yt_shape_10236"/>
          <p:cNvSpPr txBox="1"/>
          <p:nvPr/>
        </p:nvSpPr>
        <p:spPr>
          <a:xfrm>
            <a:off x="900000" y="1569880"/>
            <a:ext cx="10391999" cy="1191673"/>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三、妈妈从家步行到单位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每小时走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3.05</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千米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0.4</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小时到达</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家离单位有多远</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237" name="yt_shape_10237"/>
          <p:cNvSpPr txBox="1"/>
          <p:nvPr/>
        </p:nvSpPr>
        <p:spPr>
          <a:xfrm>
            <a:off x="900000" y="2812341"/>
            <a:ext cx="3510576"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3.05</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0.4</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1.22</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千米</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238" name="yt_shape_10238"/>
          <p:cNvSpPr txBox="1"/>
          <p:nvPr/>
        </p:nvSpPr>
        <p:spPr>
          <a:xfrm>
            <a:off x="900000" y="3427643"/>
            <a:ext cx="369492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家离单位</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1.22</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千米。</a:t>
            </a:r>
            <a:endPar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3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3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37" grpId="0" build="allAtOnce"/>
      <p:bldP spid="10238"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240" name="yt_shape_10240"/>
          <p:cNvSpPr txBox="1"/>
          <p:nvPr/>
        </p:nvSpPr>
        <p:spPr>
          <a:xfrm>
            <a:off x="900000" y="1260000"/>
            <a:ext cx="10391999" cy="193865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四、提取</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0.3</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克维生素</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C</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需要</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千克西红柿。照这样计算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千克西红柿可以提取多少克维生素</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C</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吨西红柿可以提取多少克维生素</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C</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综合类作业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239" name="yt_image_10239"/>
          <p:cNvPicPr>
            <a:picLocks noChangeAspect="1" noChangeArrowheads="1"/>
          </p:cNvPicPr>
          <p:nvPr/>
        </p:nvPicPr>
        <p:blipFill>
          <a:blip r:embed="rId1" cstate="email"/>
          <a:stretch>
            <a:fillRect/>
          </a:stretch>
        </p:blipFill>
        <p:spPr bwMode="auto">
          <a:xfrm>
            <a:off x="1187020" y="2755791"/>
            <a:ext cx="358560" cy="234900"/>
          </a:xfrm>
          <a:prstGeom prst="rect">
            <a:avLst/>
          </a:prstGeom>
          <a:noFill/>
          <a:extLst>
            <a:ext uri="{909E8E84-426E-40DD-AFC4-6F175D3DCCD1}">
              <a14:hiddenFill xmlns:a14="http://schemas.microsoft.com/office/drawing/2010/main">
                <a:solidFill>
                  <a:srgbClr val="FFFFFF"/>
                </a:solidFill>
              </a14:hiddenFill>
            </a:ext>
          </a:extLst>
        </p:spPr>
      </p:pic>
      <p:sp>
        <p:nvSpPr>
          <p:cNvPr id="10242" name="yt_shape_10242"/>
          <p:cNvSpPr txBox="1"/>
          <p:nvPr/>
        </p:nvSpPr>
        <p:spPr>
          <a:xfrm>
            <a:off x="900000" y="3312210"/>
            <a:ext cx="9182001"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0.3</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0.75</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克</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吨</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1000</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千克</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0.3</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1000</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300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克</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243" name="yt_shape_10243"/>
          <p:cNvSpPr txBox="1"/>
          <p:nvPr/>
        </p:nvSpPr>
        <p:spPr>
          <a:xfrm>
            <a:off x="900000" y="3927512"/>
            <a:ext cx="10391999" cy="1210844"/>
          </a:xfrm>
          <a:prstGeom prst="rect">
            <a:avLst/>
          </a:prstGeom>
        </p:spPr>
        <p:txBody>
          <a:bodyPr vert="horz" wrap="square" lIns="0" tIns="0" rIns="0" bIns="0" rtlCol="0">
            <a:spAutoFit/>
          </a:bodyPr>
          <a:lstStyle/>
          <a:p>
            <a:pPr algn="l">
              <a:lnSpc>
                <a:spcPct val="150000"/>
              </a:lnSpc>
            </a:pPr>
            <a:r>
              <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rPr>
              <a:t>答</a:t>
            </a:r>
            <a:r>
              <a:rPr lang="en-US" altLang="zh-CN" sz="2800" b="1" i="0" u="none" dirty="0">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dirty="0">
                <a:solidFill>
                  <a:srgbClr val="FF0000"/>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rPr>
              <a:t>千克西红柿可以提取</a:t>
            </a:r>
            <a:r>
              <a:rPr lang="en-US" altLang="zh-CN" sz="2800" b="1" i="0" u="none" dirty="0">
                <a:solidFill>
                  <a:srgbClr val="FF0000"/>
                </a:solidFill>
                <a:effectLst/>
                <a:latin typeface="Times New Roman" panose="02020603050405020304" pitchFamily="14"/>
                <a:ea typeface="宋体" panose="02010600030101010101" pitchFamily="2" charset="-122"/>
                <a:cs typeface="宋体" panose="02010600030101010101" pitchFamily="2" charset="-122"/>
              </a:rPr>
              <a:t>0.75</a:t>
            </a:r>
            <a:r>
              <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rPr>
              <a:t>克维生素</a:t>
            </a:r>
            <a:r>
              <a:rPr lang="en-US" altLang="zh-CN" sz="2800" b="1" i="0" u="none" dirty="0">
                <a:solidFill>
                  <a:srgbClr val="FF0000"/>
                </a:solidFill>
                <a:effectLst/>
                <a:latin typeface="Times New Roman" panose="02020603050405020304" pitchFamily="14"/>
                <a:ea typeface="宋体" panose="02010600030101010101" pitchFamily="2" charset="-122"/>
                <a:cs typeface="宋体" panose="02010600030101010101" pitchFamily="2" charset="-122"/>
              </a:rPr>
              <a:t>C</a:t>
            </a:r>
            <a:r>
              <a:rPr lang="zh-CN" altLang="zh-CN" sz="2800" b="1" i="0" u="none" dirty="0">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dirty="0">
                <a:solidFill>
                  <a:srgbClr val="FF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rPr>
              <a:t>吨西红柿可以提取</a:t>
            </a:r>
            <a:r>
              <a:rPr lang="en-US" altLang="zh-CN" sz="2800" b="1" i="0" u="none" dirty="0">
                <a:solidFill>
                  <a:srgbClr val="FF0000"/>
                </a:solidFill>
                <a:effectLst/>
                <a:latin typeface="Times New Roman" panose="02020603050405020304" pitchFamily="14"/>
                <a:ea typeface="宋体" panose="02010600030101010101" pitchFamily="2" charset="-122"/>
                <a:cs typeface="宋体" panose="02010600030101010101" pitchFamily="2" charset="-122"/>
              </a:rPr>
              <a:t>300</a:t>
            </a:r>
            <a:r>
              <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rPr>
              <a:t>克维生素</a:t>
            </a:r>
            <a:r>
              <a:rPr lang="en-US" altLang="zh-CN" sz="2800" b="1" i="0" u="none" dirty="0">
                <a:solidFill>
                  <a:srgbClr val="FF0000"/>
                </a:solidFill>
                <a:effectLst/>
                <a:latin typeface="Times New Roman" panose="02020603050405020304" pitchFamily="14"/>
                <a:ea typeface="宋体" panose="02010600030101010101" pitchFamily="2" charset="-122"/>
                <a:cs typeface="宋体" panose="02010600030101010101" pitchFamily="2" charset="-122"/>
              </a:rPr>
              <a:t>C</a:t>
            </a:r>
            <a:r>
              <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rPr>
              <a:t>。</a:t>
            </a:r>
            <a:endParaRPr lang="zh-CN" altLang="zh-CN" sz="2800" b="1" i="0" u="none" dirty="0">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allAtOnce"/>
      <p:bldP spid="10243"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1519" y="2780928"/>
            <a:ext cx="735006" cy="363636"/>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www.1ppt.com/sucai/</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www.1ppt.com/beijing/</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www.1ppt.com/tubiao/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www.1ppt.com/xiazai/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www.1ppt.com/powerpoint/</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资料</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www.1ppt.com/ziliao/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范文</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www.1ppt.com/fanwen/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试卷</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www.1ppt.com/shiti/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教案</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www.1ppt.com/jiaoan/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www.1ppt.com/kejian/yuwen/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www.1ppt.com/kejian/shuxue/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www.1ppt.com/kejian/yingyu/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www.1ppt.com/kejian/meishu/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www.1ppt.com/kejian/kexue/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8"/>
              </a:rPr>
              <a:t>www.1ppt.com/kejian/wuli/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9"/>
              </a:rPr>
              <a:t>www.1ppt.com/kejian/huaxue/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0"/>
              </a:rPr>
              <a:t>www.1ppt.com/kejian/shengwu/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1"/>
              </a:rPr>
              <a:t>www.1ppt.com/kejian/dili/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2"/>
              </a:rPr>
              <a:t>www.1ppt.com/kejian/lishi/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p:txBody>
      </p:sp>
      <p:pic>
        <p:nvPicPr>
          <p:cNvPr id="13" name="图片 12"/>
          <p:cNvPicPr>
            <a:picLocks noChangeAspect="1"/>
          </p:cNvPicPr>
          <p:nvPr/>
        </p:nvPicPr>
        <p:blipFill>
          <a:blip r:embed="rId23" cstate="email"/>
          <a:stretch>
            <a:fillRect/>
          </a:stretch>
        </p:blipFill>
        <p:spPr>
          <a:xfrm>
            <a:off x="0" y="0"/>
            <a:ext cx="12192000" cy="6858000"/>
          </a:xfrm>
          <a:prstGeom prst="rect">
            <a:avLst/>
          </a:prstGeom>
        </p:spPr>
      </p:pic>
      <p:sp>
        <p:nvSpPr>
          <p:cNvPr id="34" name="文本框 17"/>
          <p:cNvSpPr txBox="1"/>
          <p:nvPr/>
        </p:nvSpPr>
        <p:spPr>
          <a:xfrm>
            <a:off x="5257237" y="1064988"/>
            <a:ext cx="1677525" cy="1446550"/>
          </a:xfrm>
          <a:prstGeom prst="rect">
            <a:avLst/>
          </a:prstGeom>
          <a:noFill/>
          <a:ln w="12700">
            <a:miter lim="400000"/>
          </a:ln>
        </p:spPr>
        <p:txBody>
          <a:bodyPr lIns="45719" rIns="45719">
            <a:spAutoFit/>
          </a:bodyPr>
          <a:lstStyle/>
          <a:p>
            <a:pPr algn="ctr">
              <a:defRPr sz="8000" b="1">
                <a:solidFill>
                  <a:srgbClr val="60BAAB"/>
                </a:solidFill>
                <a:latin typeface="微软雅黑 Light" panose="020B0502040204020203" charset="-122"/>
                <a:ea typeface="微软雅黑 Light" panose="020B0502040204020203" charset="-122"/>
                <a:cs typeface="微软雅黑 Light" panose="020B0502040204020203" charset="-122"/>
                <a:sym typeface="微软雅黑 Light" panose="020B0502040204020203" charset="-122"/>
              </a:defRPr>
            </a:pPr>
            <a:r>
              <a:rPr sz="8800">
                <a:solidFill>
                  <a:srgbClr val="EB6FC8"/>
                </a:solidFill>
              </a:rPr>
              <a:t>E</a:t>
            </a:r>
            <a:r>
              <a:rPr sz="4400">
                <a:solidFill>
                  <a:srgbClr val="000000"/>
                </a:solidFill>
              </a:rPr>
              <a:t>ND</a:t>
            </a:r>
            <a:endParaRPr sz="4400">
              <a:solidFill>
                <a:srgbClr val="000000"/>
              </a:solidFill>
            </a:endParaRPr>
          </a:p>
        </p:txBody>
      </p:sp>
      <p:sp>
        <p:nvSpPr>
          <p:cNvPr id="35" name="文本框 34"/>
          <p:cNvSpPr txBox="1"/>
          <p:nvPr/>
        </p:nvSpPr>
        <p:spPr>
          <a:xfrm>
            <a:off x="2082103" y="3045197"/>
            <a:ext cx="7937500" cy="830262"/>
          </a:xfrm>
          <a:prstGeom prst="rect">
            <a:avLst/>
          </a:prstGeom>
          <a:noFill/>
        </p:spPr>
        <p:txBody>
          <a:bodyPr>
            <a:spAutoFit/>
          </a:bodyPr>
          <a:lstStyle/>
          <a:p>
            <a:pPr algn="ctr" fontAlgn="auto">
              <a:spcBef>
                <a:spcPct val="0"/>
              </a:spcBef>
              <a:spcAft>
                <a:spcPct val="0"/>
              </a:spcAft>
              <a:defRPr/>
            </a:pPr>
            <a:r>
              <a:rPr lang="zh-CN" altLang="en-US" sz="4800">
                <a:ea typeface="黑体" panose="02010609060101010101" pitchFamily="49" charset="-122"/>
                <a:cs typeface="Times New Roman" panose="02020603050405020304" pitchFamily="18" charset="0"/>
                <a:sym typeface="+mn-lt"/>
              </a:rPr>
              <a:t>感谢观看  下节课再会</a:t>
            </a:r>
            <a:endParaRPr lang="zh-CN" altLang="en-US" sz="4800">
              <a:ea typeface="黑体" panose="02010609060101010101" pitchFamily="49" charset="-122"/>
              <a:cs typeface="Times New Roman" panose="02020603050405020304" pitchFamily="18" charset="0"/>
              <a:sym typeface="+mn-lt"/>
            </a:endParaRPr>
          </a:p>
        </p:txBody>
      </p:sp>
      <p:sp>
        <p:nvSpPr>
          <p:cNvPr id="36" name="直接连接符 13"/>
          <p:cNvSpPr/>
          <p:nvPr/>
        </p:nvSpPr>
        <p:spPr>
          <a:xfrm>
            <a:off x="2711624" y="2708920"/>
            <a:ext cx="6594476" cy="0"/>
          </a:xfrm>
          <a:prstGeom prst="line">
            <a:avLst/>
          </a:prstGeom>
          <a:ln w="57150">
            <a:solidFill>
              <a:srgbClr val="00B050"/>
            </a:solidFill>
            <a:headEnd type="oval"/>
            <a:tailEnd type="oval"/>
          </a:ln>
        </p:spPr>
        <p:txBody>
          <a:bodyPr lIns="45719" rIns="45719"/>
          <a:lstStyle/>
          <a:p/>
        </p:txBody>
      </p:sp>
      <p:pic>
        <p:nvPicPr>
          <p:cNvPr id="37" name="New picture"/>
          <p:cNvPicPr/>
          <p:nvPr/>
        </p:nvPicPr>
        <p:blipFill>
          <a:blip r:embed="rId24"/>
          <a:stretch>
            <a:fillRect/>
          </a:stretch>
        </p:blipFill>
        <p:spPr>
          <a:xfrm>
            <a:off x="11506200" y="10934700"/>
            <a:ext cx="317500" cy="228600"/>
          </a:xfrm>
          <a:prstGeom prst="cube">
            <a:avLst/>
          </a:prstGeom>
        </p:spPr>
      </p:pic>
    </p:spTree>
  </p:cSld>
  <p:clrMapOvr>
    <a:masterClrMapping/>
  </p:clrMapOvr>
  <p:transition spd="slow" advTm="744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36" name="yt_shape_10136"/>
          <p:cNvSpPr txBox="1"/>
          <p:nvPr/>
        </p:nvSpPr>
        <p:spPr>
          <a:xfrm>
            <a:off x="900000" y="1260000"/>
            <a:ext cx="1903598" cy="564514"/>
          </a:xfrm>
          <a:prstGeom prst="rect">
            <a:avLst/>
          </a:prstGeom>
        </p:spPr>
        <p:txBody>
          <a:bodyPr vert="horz" wrap="none" lIns="0" tIns="0" rIns="0" bIns="0" rtlCol="0">
            <a:spAutoFit/>
          </a:bodyPr>
          <a:lstStyle/>
          <a:p>
            <a:pPr algn="l">
              <a:lnSpc>
                <a:spcPct val="150000"/>
              </a:lnSpc>
            </a:pPr>
            <a:r>
              <a:rPr lang="en-US" altLang="zh-CN" sz="1200" b="0" i="0" u="none" spc="2669">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温习旧知</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135" name="yt_image_10135"/>
          <p:cNvPicPr>
            <a:picLocks noChangeAspect="1" noChangeArrowheads="1"/>
          </p:cNvPicPr>
          <p:nvPr/>
        </p:nvPicPr>
        <p:blipFill>
          <a:blip r:embed="rId1" cstate="email"/>
          <a:stretch>
            <a:fillRect/>
          </a:stretch>
        </p:blipFill>
        <p:spPr bwMode="auto">
          <a:xfrm>
            <a:off x="900000" y="1441463"/>
            <a:ext cx="376920" cy="279180"/>
          </a:xfrm>
          <a:prstGeom prst="rect">
            <a:avLst/>
          </a:prstGeom>
          <a:noFill/>
          <a:extLst>
            <a:ext uri="{909E8E84-426E-40DD-AFC4-6F175D3DCCD1}">
              <a14:hiddenFill xmlns:a14="http://schemas.microsoft.com/office/drawing/2010/main">
                <a:solidFill>
                  <a:srgbClr val="FFFFFF"/>
                </a:solidFill>
              </a14:hiddenFill>
            </a:ext>
          </a:extLst>
        </p:spPr>
      </p:pic>
      <p:sp>
        <p:nvSpPr>
          <p:cNvPr id="10138" name="yt_shape_10138"/>
          <p:cNvSpPr txBox="1"/>
          <p:nvPr/>
        </p:nvSpPr>
        <p:spPr>
          <a:xfrm>
            <a:off x="900000" y="1875177"/>
            <a:ext cx="215443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列竖式计算。</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139" name="yt_shape_10139"/>
          <p:cNvSpPr txBox="1"/>
          <p:nvPr/>
        </p:nvSpPr>
        <p:spPr>
          <a:xfrm>
            <a:off x="900000" y="2490479"/>
            <a:ext cx="6104235"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3.7</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22.2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0.56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8.96</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42" name="yt_shape_10142"/>
          <p:cNvSpPr txBox="1"/>
          <p:nvPr/>
        </p:nvSpPr>
        <p:spPr>
          <a:xfrm>
            <a:off x="4784140" y="3156569"/>
            <a:ext cx="2422330" cy="1086644"/>
          </a:xfrm>
          <a:prstGeom prst="rect">
            <a:avLst/>
          </a:prstGeom>
        </p:spPr>
        <p:txBody>
          <a:bodyPr vert="horz" wrap="none" lIns="0" tIns="0" rIns="0" bIns="0" rtlCol="0">
            <a:spAutoFit/>
          </a:bodyPr>
          <a:lstStyle/>
          <a:p>
            <a:pPr algn="l">
              <a:lnSpc>
                <a:spcPct val="150000"/>
              </a:lnSpc>
            </a:pPr>
            <a:r>
              <a:rPr lang="en-US" altLang="zh-CN" sz="5250" b="0" i="0" u="none" spc="887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5250" b="0" i="0" u="none" spc="7640">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5250" b="0" i="0" u="none" spc="7640">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pic>
        <p:nvPicPr>
          <p:cNvPr id="10140" name="yt_image_10140"/>
          <p:cNvPicPr>
            <a:picLocks noChangeAspect="1" noChangeArrowheads="1"/>
          </p:cNvPicPr>
          <p:nvPr/>
        </p:nvPicPr>
        <p:blipFill>
          <a:blip r:embed="rId2" cstate="email"/>
          <a:srcRect/>
          <a:stretch>
            <a:fillRect/>
          </a:stretch>
        </p:blipFill>
        <p:spPr bwMode="auto">
          <a:xfrm>
            <a:off x="948690" y="3156585"/>
            <a:ext cx="2105660" cy="1979930"/>
          </a:xfrm>
          <a:prstGeom prst="rect">
            <a:avLst/>
          </a:prstGeom>
          <a:noFill/>
          <a:extLst>
            <a:ext uri="{909E8E84-426E-40DD-AFC4-6F175D3DCCD1}">
              <a14:hiddenFill xmlns:a14="http://schemas.microsoft.com/office/drawing/2010/main">
                <a:solidFill>
                  <a:srgbClr val="FFFFFF"/>
                </a:solidFill>
              </a14:hiddenFill>
            </a:ext>
          </a:extLst>
        </p:spPr>
      </p:pic>
      <p:pic>
        <p:nvPicPr>
          <p:cNvPr id="10141" name="yt_image_10141"/>
          <p:cNvPicPr>
            <a:picLocks noChangeAspect="1" noChangeArrowheads="1"/>
          </p:cNvPicPr>
          <p:nvPr/>
        </p:nvPicPr>
        <p:blipFill>
          <a:blip r:embed="rId3" cstate="email"/>
          <a:srcRect/>
          <a:stretch>
            <a:fillRect/>
          </a:stretch>
        </p:blipFill>
        <p:spPr bwMode="auto">
          <a:xfrm>
            <a:off x="4333240" y="3178175"/>
            <a:ext cx="1811020" cy="1937385"/>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143489" y="2443673"/>
            <a:ext cx="8023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22.2</a:t>
            </a:r>
            <a:endParaRPr lang="zh-CN" altLang="en-US">
              <a:solidFill>
                <a:srgbClr val="FF0000"/>
              </a:solidFill>
            </a:endParaRPr>
          </a:p>
        </p:txBody>
      </p:sp>
      <p:sp>
        <p:nvSpPr>
          <p:cNvPr id="3" name="文本框 2"/>
          <p:cNvSpPr txBox="1"/>
          <p:nvPr/>
        </p:nvSpPr>
        <p:spPr>
          <a:xfrm>
            <a:off x="6232889" y="2443673"/>
            <a:ext cx="8023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8.96</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1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48" name="yt_shape_10148"/>
          <p:cNvSpPr txBox="1"/>
          <p:nvPr/>
        </p:nvSpPr>
        <p:spPr>
          <a:xfrm>
            <a:off x="900000" y="1875177"/>
            <a:ext cx="9245600" cy="645795"/>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一、课前自学完成温习旧知</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复习小数乘整数的计算方法。</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149" name="yt_shape_10149"/>
          <p:cNvSpPr txBox="1"/>
          <p:nvPr/>
        </p:nvSpPr>
        <p:spPr>
          <a:xfrm>
            <a:off x="900000" y="2490479"/>
            <a:ext cx="8178800" cy="645795"/>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二、课堂中和同学合作探究小数乘小数的计算方法。</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150" name="yt_shape_10150"/>
          <p:cNvSpPr txBox="1"/>
          <p:nvPr/>
        </p:nvSpPr>
        <p:spPr>
          <a:xfrm>
            <a:off x="900001" y="3105781"/>
            <a:ext cx="10391999" cy="129222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三、课堂中和老师一起总结出小数乘小数的计算方法并重点掌握积的小数位数不够时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如何确定小数点的位置。</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5" name="文本框 4"/>
          <p:cNvSpPr txBox="1"/>
          <p:nvPr/>
        </p:nvSpPr>
        <p:spPr>
          <a:xfrm>
            <a:off x="899795" y="1358265"/>
            <a:ext cx="4549140" cy="737235"/>
          </a:xfrm>
          <a:prstGeom prst="rect">
            <a:avLst/>
          </a:prstGeom>
          <a:noFill/>
        </p:spPr>
        <p:txBody>
          <a:bodyPr wrap="square" rtlCol="0">
            <a:spAutoFit/>
          </a:bodyPr>
          <a:lstStyle/>
          <a:p>
            <a:pPr algn="l">
              <a:lnSpc>
                <a:spcPct val="150000"/>
              </a:lnSpc>
            </a:pPr>
            <a:r>
              <a:rPr lang="en-US" altLang="zh-CN" b="0" spc="2669">
                <a:solidFill>
                  <a:srgbClr val="1EE3CF"/>
                </a:solidFill>
                <a:effectLst/>
                <a:latin typeface="NEU-BZ-S92" panose="02010600010101010101" pitchFamily="14" charset="-122"/>
                <a:ea typeface="宋体" panose="02010600030101010101" pitchFamily="2" charset="-122"/>
                <a:cs typeface="黑体" panose="02010609060101010101" pitchFamily="49" charset="-122"/>
                <a:sym typeface="+mn-ea"/>
              </a:rPr>
              <a:t> </a:t>
            </a:r>
            <a:r>
              <a:rPr lang="zh-CN" sz="2800" b="0">
                <a:solidFill>
                  <a:srgbClr val="00B0F0"/>
                </a:solidFill>
                <a:effectLst/>
                <a:latin typeface="Times New Roman" panose="02020603050405020304" pitchFamily="14"/>
                <a:ea typeface="黑体" panose="02010609060101010101" pitchFamily="49" charset="-122"/>
                <a:cs typeface="黑体" panose="02010609060101010101" pitchFamily="49" charset="-122"/>
                <a:sym typeface="+mn-ea"/>
              </a:rPr>
              <a:t>预习新</a:t>
            </a:r>
            <a:r>
              <a:rPr lang="zh-CN" altLang="zh-CN" sz="2800" b="0">
                <a:solidFill>
                  <a:srgbClr val="00B0F0"/>
                </a:solidFill>
                <a:effectLst/>
                <a:latin typeface="Times New Roman" panose="02020603050405020304" pitchFamily="14"/>
                <a:ea typeface="黑体" panose="02010609060101010101" pitchFamily="49" charset="-122"/>
                <a:cs typeface="黑体" panose="02010609060101010101" pitchFamily="49" charset="-122"/>
                <a:sym typeface="+mn-ea"/>
              </a:rPr>
              <a:t>知</a:t>
            </a:r>
            <a:endParaRPr lang="zh-CN" altLang="en-US" sz="280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56" name="yt_shape_10156"/>
          <p:cNvSpPr txBox="1"/>
          <p:nvPr/>
        </p:nvSpPr>
        <p:spPr>
          <a:xfrm>
            <a:off x="900000" y="1260000"/>
            <a:ext cx="10391999" cy="1292225"/>
          </a:xfrm>
          <a:prstGeom prst="rect">
            <a:avLst/>
          </a:prstGeom>
        </p:spPr>
        <p:txBody>
          <a:bodyPr vert="horz" wrap="square" lIns="0" tIns="0" rIns="0" bIns="0" rtlCol="0">
            <a:spAutoFit/>
          </a:bodyPr>
          <a:lstStyle/>
          <a:p>
            <a:pPr algn="l">
              <a:lnSpc>
                <a:spcPct val="150000"/>
              </a:lnSpc>
            </a:pPr>
            <a:r>
              <a:rPr lang="en-US" altLang="zh-CN" sz="800" b="0" i="0" u="none" spc="5303">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教师通过创设问题情境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鼓励学生自主探究。引导学生利用已有的知识进行小数乘小数的推导</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尊重计算方法的多样性。</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155" name="yt_image_10155"/>
          <p:cNvPicPr>
            <a:picLocks noChangeAspect="1" noChangeArrowheads="1"/>
          </p:cNvPicPr>
          <p:nvPr/>
        </p:nvPicPr>
        <p:blipFill>
          <a:blip r:embed="rId1" cstate="email"/>
          <a:stretch>
            <a:fillRect/>
          </a:stretch>
        </p:blipFill>
        <p:spPr bwMode="auto">
          <a:xfrm>
            <a:off x="900000" y="1484933"/>
            <a:ext cx="698760" cy="192240"/>
          </a:xfrm>
          <a:prstGeom prst="rect">
            <a:avLst/>
          </a:prstGeom>
          <a:noFill/>
          <a:extLst>
            <a:ext uri="{909E8E84-426E-40DD-AFC4-6F175D3DCCD1}">
              <a14:hiddenFill xmlns:a14="http://schemas.microsoft.com/office/drawing/2010/main">
                <a:solidFill>
                  <a:srgbClr val="FFFFFF"/>
                </a:solidFill>
              </a14:hiddenFill>
            </a:ext>
          </a:extLst>
        </p:spPr>
      </p:pic>
      <p:sp>
        <p:nvSpPr>
          <p:cNvPr id="10159" name="yt_shape_10159"/>
          <p:cNvSpPr txBox="1"/>
          <p:nvPr/>
        </p:nvSpPr>
        <p:spPr>
          <a:xfrm>
            <a:off x="900000" y="2572153"/>
            <a:ext cx="2160270" cy="645795"/>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任务驱动一</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158" name="yt_image_10158"/>
          <p:cNvPicPr>
            <a:picLocks noChangeAspect="1" noChangeArrowheads="1"/>
          </p:cNvPicPr>
          <p:nvPr/>
        </p:nvPicPr>
        <p:blipFill>
          <a:blip r:embed="rId2" cstate="email"/>
          <a:stretch>
            <a:fillRect/>
          </a:stretch>
        </p:blipFill>
        <p:spPr bwMode="auto">
          <a:xfrm>
            <a:off x="900000" y="2758206"/>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161" name="yt_shape_10161"/>
          <p:cNvSpPr txBox="1"/>
          <p:nvPr/>
        </p:nvSpPr>
        <p:spPr>
          <a:xfrm>
            <a:off x="900000" y="3187330"/>
            <a:ext cx="89877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观察主题图</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了解题目的相关信息。</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62" name="yt_shape_10162"/>
          <p:cNvSpPr txBox="1"/>
          <p:nvPr/>
        </p:nvSpPr>
        <p:spPr>
          <a:xfrm>
            <a:off x="900000" y="3802632"/>
            <a:ext cx="10079990" cy="645795"/>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长方形宣传栏长</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2.4</a:t>
            </a:r>
            <a:r>
              <a:rPr lang="en-US"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m</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宽</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0.8</a:t>
            </a:r>
            <a:r>
              <a:rPr lang="en-US"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m</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每平方米要用油漆</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0.9</a:t>
            </a:r>
            <a:r>
              <a:rPr lang="en-US"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kg</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a:t>
            </a:r>
            <a:endPar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6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62"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53" name="yt_shape_10153"/>
          <p:cNvSpPr txBox="1"/>
          <p:nvPr/>
        </p:nvSpPr>
        <p:spPr>
          <a:xfrm>
            <a:off x="5111122" y="1127285"/>
            <a:ext cx="127000" cy="622935"/>
          </a:xfrm>
          <a:prstGeom prst="rect">
            <a:avLst/>
          </a:prstGeom>
        </p:spPr>
        <p:txBody>
          <a:bodyPr vert="horz" wrap="none" lIns="0" tIns="0" rIns="0" bIns="0" rtlCol="0">
            <a:spAutoFit/>
          </a:bodyPr>
          <a:lstStyle/>
          <a:p>
            <a:pPr algn="l">
              <a:lnSpc>
                <a:spcPct val="150000"/>
              </a:lnSpc>
            </a:pPr>
            <a:r>
              <a:rPr lang="en-US" altLang="zh-CN" sz="2700" b="0" i="0" u="none" spc="13462">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2700" b="0" i="0" u="none" spc="13462">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sp>
        <p:nvSpPr>
          <p:cNvPr id="10163" name="yt_shape_10163"/>
          <p:cNvSpPr txBox="1"/>
          <p:nvPr/>
        </p:nvSpPr>
        <p:spPr>
          <a:xfrm>
            <a:off x="693625" y="1750299"/>
            <a:ext cx="10391999" cy="1191673"/>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自主学习</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给宣传栏刷油漆</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一共需要多少千克油漆</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该怎样计算呢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164" name="yt_shape_10164"/>
          <p:cNvSpPr txBox="1"/>
          <p:nvPr/>
        </p:nvSpPr>
        <p:spPr>
          <a:xfrm>
            <a:off x="693625" y="2992760"/>
            <a:ext cx="9515425"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思路</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先算出宣传栏的面积</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再算出需要多少千克油漆。</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65" name="yt_shape_10165"/>
          <p:cNvSpPr txBox="1"/>
          <p:nvPr/>
        </p:nvSpPr>
        <p:spPr>
          <a:xfrm>
            <a:off x="900000" y="1260000"/>
            <a:ext cx="46316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先尝试计算</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0.8</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66" name="yt_shape_10166"/>
          <p:cNvSpPr txBox="1"/>
          <p:nvPr/>
        </p:nvSpPr>
        <p:spPr>
          <a:xfrm>
            <a:off x="900001" y="1875302"/>
            <a:ext cx="10391999" cy="129222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这个式子中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两个因数都是小数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怎样列竖式计算呢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能不能把这个小数乘法转化成整数乘法呢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交流分享计算方法。</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67" name="yt_shape_10167"/>
          <p:cNvSpPr txBox="1"/>
          <p:nvPr/>
        </p:nvSpPr>
        <p:spPr>
          <a:xfrm>
            <a:off x="900000" y="3136934"/>
            <a:ext cx="6756400" cy="645795"/>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四人一组</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展开讨论</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探求计算方法。</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68" name="yt_shape_10168"/>
          <p:cNvSpPr txBox="1"/>
          <p:nvPr/>
        </p:nvSpPr>
        <p:spPr>
          <a:xfrm>
            <a:off x="900001" y="3752236"/>
            <a:ext cx="10391999" cy="129222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可以将</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2.4</a:t>
            </a:r>
            <a:r>
              <a:rPr lang="en-US"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m</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和</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0.8</a:t>
            </a:r>
            <a:r>
              <a:rPr lang="en-US"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m</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先转换成</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24</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分米和</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8</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分米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再计算宣传栏的面积。</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69" name="yt_shape_10169"/>
          <p:cNvSpPr txBox="1"/>
          <p:nvPr/>
        </p:nvSpPr>
        <p:spPr>
          <a:xfrm>
            <a:off x="900000" y="5013868"/>
            <a:ext cx="40982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先算出宣传栏的面积</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70" name="yt_shape_10170"/>
          <p:cNvSpPr txBox="1"/>
          <p:nvPr/>
        </p:nvSpPr>
        <p:spPr>
          <a:xfrm>
            <a:off x="900000" y="1260000"/>
            <a:ext cx="96989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192</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平方分米</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192</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平方分米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1.92</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平方米</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71" name="yt_shape_10171"/>
          <p:cNvSpPr txBox="1"/>
          <p:nvPr/>
        </p:nvSpPr>
        <p:spPr>
          <a:xfrm>
            <a:off x="900000" y="1875302"/>
            <a:ext cx="69430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再计算一共需要多少千克油漆</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1.92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0.9</a:t>
            </a:r>
            <a:endPar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72" name="yt_shape_10172"/>
          <p:cNvSpPr txBox="1"/>
          <p:nvPr/>
        </p:nvSpPr>
        <p:spPr>
          <a:xfrm>
            <a:off x="900000" y="2490604"/>
            <a:ext cx="48094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方法一</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可以用竖式计算</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 </a:t>
            </a:r>
            <a:endParaRPr lang="en-US"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173" name="yt_image_10173" title="H_57.91181"/>
          <p:cNvPicPr>
            <a:picLocks noChangeAspect="1" noChangeArrowheads="1"/>
          </p:cNvPicPr>
          <p:nvPr/>
        </p:nvPicPr>
        <p:blipFill>
          <a:blip r:embed="rId1" cstate="email"/>
          <a:stretch>
            <a:fillRect/>
          </a:stretch>
        </p:blipFill>
        <p:spPr bwMode="auto">
          <a:xfrm>
            <a:off x="5608109" y="3156694"/>
            <a:ext cx="975780" cy="735480"/>
          </a:xfrm>
          <a:prstGeom prst="rect">
            <a:avLst/>
          </a:prstGeom>
          <a:noFill/>
          <a:extLst>
            <a:ext uri="{909E8E84-426E-40DD-AFC4-6F175D3DCCD1}">
              <a14:hiddenFill xmlns:a14="http://schemas.microsoft.com/office/drawing/2010/main">
                <a:solidFill>
                  <a:srgbClr val="FFFFFF"/>
                </a:solidFill>
              </a14:hiddenFill>
            </a:ext>
          </a:extLst>
        </p:spPr>
      </p:pic>
      <p:sp>
        <p:nvSpPr>
          <p:cNvPr id="10174" name="yt_shape_10174"/>
          <p:cNvSpPr txBox="1"/>
          <p:nvPr/>
        </p:nvSpPr>
        <p:spPr>
          <a:xfrm>
            <a:off x="900000" y="3942962"/>
            <a:ext cx="69430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方法二</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也可以把它们看作整数来计算</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pic>
        <p:nvPicPr>
          <p:cNvPr id="10175" name="yt_image_10175" title="H_62.16378"/>
          <p:cNvPicPr>
            <a:picLocks noChangeAspect="1" noChangeArrowheads="1"/>
          </p:cNvPicPr>
          <p:nvPr/>
        </p:nvPicPr>
        <p:blipFill>
          <a:blip r:embed="rId2" cstate="email"/>
          <a:stretch>
            <a:fillRect/>
          </a:stretch>
        </p:blipFill>
        <p:spPr bwMode="auto">
          <a:xfrm>
            <a:off x="4855619" y="4589880"/>
            <a:ext cx="2480760" cy="7894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77" name="yt_shape_10177"/>
          <p:cNvSpPr txBox="1"/>
          <p:nvPr/>
        </p:nvSpPr>
        <p:spPr>
          <a:xfrm>
            <a:off x="900000" y="2630965"/>
            <a:ext cx="8276590" cy="645795"/>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①</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为什么</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1.92</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要乘</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为什么</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1728</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要除以</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178" name="yt_shape_10178"/>
          <p:cNvSpPr txBox="1"/>
          <p:nvPr/>
        </p:nvSpPr>
        <p:spPr>
          <a:xfrm>
            <a:off x="900001" y="3246267"/>
            <a:ext cx="10391999" cy="1292225"/>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②</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因数的小数位数与积的小数位数有什么关系</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积的小数位数是两个因数小数位数的和</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176" name="yt_shape_10176"/>
          <p:cNvSpPr txBox="1"/>
          <p:nvPr/>
        </p:nvSpPr>
        <p:spPr>
          <a:xfrm>
            <a:off x="900000" y="1985273"/>
            <a:ext cx="3031490" cy="645795"/>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引导学生思考</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DljYjZkNGU5MjBlNzBmODRjMTU0NDczZWI1ZjYyZWEifQ=="/>
  <p:tag name="KSO_WM_DOC_GUID" val="{6bd8bc60-ca52-4d82-b215-67e5783ecf74}"/>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2733</Words>
  <Application>WPS 演示</Application>
  <PresentationFormat>自定义</PresentationFormat>
  <Paragraphs>193</Paragraphs>
  <Slides>22</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22</vt:i4>
      </vt:variant>
    </vt:vector>
  </HeadingPairs>
  <TitlesOfParts>
    <vt:vector size="37" baseType="lpstr">
      <vt:lpstr>Arial</vt:lpstr>
      <vt:lpstr>宋体</vt:lpstr>
      <vt:lpstr>Wingdings</vt:lpstr>
      <vt:lpstr>Times New Roman</vt:lpstr>
      <vt:lpstr>微软雅黑</vt:lpstr>
      <vt:lpstr>黑体</vt:lpstr>
      <vt:lpstr>Calibri</vt:lpstr>
      <vt:lpstr>Times New Roman</vt:lpstr>
      <vt:lpstr>NEU-BZ-S92</vt:lpstr>
      <vt:lpstr>楷体</vt:lpstr>
      <vt:lpstr>Franklin Gothic Book</vt:lpstr>
      <vt:lpstr>Arial Unicode MS</vt:lpstr>
      <vt:lpstr>微软雅黑 Light</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2023-02-16T16:29:00Z</cp:lastPrinted>
  <dcterms:created xsi:type="dcterms:W3CDTF">2023-02-16T16:29:00Z</dcterms:created>
  <dcterms:modified xsi:type="dcterms:W3CDTF">2023-10-28T09:25:35Z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2F52232ABBB74B5E881795B4B0F484CC_12</vt:lpwstr>
  </property>
  <property fmtid="{D5CDD505-2E9C-101B-9397-08002B2CF9AE}" pid="3" name="KSOProductBuildVer">
    <vt:lpwstr>2052-12.1.0.15712</vt:lpwstr>
  </property>
</Properties>
</file>