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>
  <p:sldMasterIdLst>
    <p:sldMasterId id="2147483648" r:id="rId1"/>
  </p:sldMasterIdLst>
  <p:notesMasterIdLst>
    <p:notesMasterId r:id="rId15"/>
  </p:notesMasterIdLst>
  <p:handoutMasterIdLst>
    <p:handoutMasterId r:id="rId25"/>
  </p:handoutMasterIdLst>
  <p:sldIdLst>
    <p:sldId id="371" r:id="rId3"/>
    <p:sldId id="432" r:id="rId4"/>
    <p:sldId id="437" r:id="rId5"/>
    <p:sldId id="454" r:id="rId6"/>
    <p:sldId id="438" r:id="rId7"/>
    <p:sldId id="440" r:id="rId8"/>
    <p:sldId id="441" r:id="rId9"/>
    <p:sldId id="442" r:id="rId10"/>
    <p:sldId id="459" r:id="rId11"/>
    <p:sldId id="455" r:id="rId12"/>
    <p:sldId id="443" r:id="rId13"/>
    <p:sldId id="444" r:id="rId14"/>
    <p:sldId id="446" r:id="rId16"/>
    <p:sldId id="457" r:id="rId17"/>
    <p:sldId id="447" r:id="rId18"/>
    <p:sldId id="449" r:id="rId19"/>
    <p:sldId id="451" r:id="rId20"/>
    <p:sldId id="458" r:id="rId21"/>
    <p:sldId id="452" r:id="rId22"/>
    <p:sldId id="453" r:id="rId23"/>
    <p:sldId id="395" r:id="rId24"/>
  </p:sldIdLst>
  <p:sldSz cx="12192000" cy="6858000"/>
  <p:notesSz cx="6858000" cy="9144000"/>
  <p:custDataLst>
    <p:tags r:id="rId29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sz="2200" b="1" kern="1200">
        <a:solidFill>
          <a:srgbClr val="000000"/>
        </a:solidFill>
        <a:latin typeface="Times New Roman" panose="02020603050405020304" pitchFamily="18" charset="0"/>
        <a:ea typeface="微软雅黑" panose="020B0503020204020204" pitchFamily="34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200" b="1" kern="1200">
        <a:solidFill>
          <a:srgbClr val="000000"/>
        </a:solidFill>
        <a:latin typeface="Times New Roman" panose="02020603050405020304" pitchFamily="18" charset="0"/>
        <a:ea typeface="微软雅黑" panose="020B0503020204020204" pitchFamily="34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200" b="1" kern="1200">
        <a:solidFill>
          <a:srgbClr val="000000"/>
        </a:solidFill>
        <a:latin typeface="Times New Roman" panose="02020603050405020304" pitchFamily="18" charset="0"/>
        <a:ea typeface="微软雅黑" panose="020B0503020204020204" pitchFamily="34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200" b="1" kern="1200">
        <a:solidFill>
          <a:srgbClr val="000000"/>
        </a:solidFill>
        <a:latin typeface="Times New Roman" panose="02020603050405020304" pitchFamily="18" charset="0"/>
        <a:ea typeface="微软雅黑" panose="020B0503020204020204" pitchFamily="34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200" b="1" kern="1200">
        <a:solidFill>
          <a:srgbClr val="000000"/>
        </a:solidFill>
        <a:latin typeface="Times New Roman" panose="02020603050405020304" pitchFamily="18" charset="0"/>
        <a:ea typeface="微软雅黑" panose="020B0503020204020204" pitchFamily="34" charset="-122"/>
        <a:cs typeface="+mn-cs"/>
      </a:defRPr>
    </a:lvl5pPr>
    <a:lvl6pPr marL="2286000" algn="l" defTabSz="914400" rtl="0" eaLnBrk="1" latinLnBrk="0" hangingPunct="1">
      <a:defRPr sz="2200" b="1" kern="1200">
        <a:solidFill>
          <a:srgbClr val="000000"/>
        </a:solidFill>
        <a:latin typeface="Times New Roman" panose="02020603050405020304" pitchFamily="18" charset="0"/>
        <a:ea typeface="微软雅黑" panose="020B0503020204020204" pitchFamily="34" charset="-122"/>
        <a:cs typeface="+mn-cs"/>
      </a:defRPr>
    </a:lvl6pPr>
    <a:lvl7pPr marL="2743200" algn="l" defTabSz="914400" rtl="0" eaLnBrk="1" latinLnBrk="0" hangingPunct="1">
      <a:defRPr sz="2200" b="1" kern="1200">
        <a:solidFill>
          <a:srgbClr val="000000"/>
        </a:solidFill>
        <a:latin typeface="Times New Roman" panose="02020603050405020304" pitchFamily="18" charset="0"/>
        <a:ea typeface="微软雅黑" panose="020B0503020204020204" pitchFamily="34" charset="-122"/>
        <a:cs typeface="+mn-cs"/>
      </a:defRPr>
    </a:lvl7pPr>
    <a:lvl8pPr marL="3200400" algn="l" defTabSz="914400" rtl="0" eaLnBrk="1" latinLnBrk="0" hangingPunct="1">
      <a:defRPr sz="2200" b="1" kern="1200">
        <a:solidFill>
          <a:srgbClr val="000000"/>
        </a:solidFill>
        <a:latin typeface="Times New Roman" panose="02020603050405020304" pitchFamily="18" charset="0"/>
        <a:ea typeface="微软雅黑" panose="020B0503020204020204" pitchFamily="34" charset="-122"/>
        <a:cs typeface="+mn-cs"/>
      </a:defRPr>
    </a:lvl8pPr>
    <a:lvl9pPr marL="3657600" algn="l" defTabSz="914400" rtl="0" eaLnBrk="1" latinLnBrk="0" hangingPunct="1">
      <a:defRPr sz="2200" b="1" kern="1200">
        <a:solidFill>
          <a:srgbClr val="000000"/>
        </a:solidFill>
        <a:latin typeface="Times New Roman" panose="02020603050405020304" pitchFamily="18" charset="0"/>
        <a:ea typeface="微软雅黑" panose="020B0503020204020204" pitchFamily="34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908" userDrawn="1">
          <p15:clr>
            <a:srgbClr val="A4A3A4"/>
          </p15:clr>
        </p15:guide>
        <p15:guide id="2" pos="3803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无样式，网格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529" autoAdjust="0"/>
    <p:restoredTop sz="94395" autoAdjust="0"/>
  </p:normalViewPr>
  <p:slideViewPr>
    <p:cSldViewPr>
      <p:cViewPr varScale="1">
        <p:scale>
          <a:sx n="93" d="100"/>
          <a:sy n="93" d="100"/>
        </p:scale>
        <p:origin x="-126" y="-444"/>
      </p:cViewPr>
      <p:guideLst>
        <p:guide orient="horz" pos="908"/>
        <p:guide pos="3803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8" d="100"/>
          <a:sy n="68" d="100"/>
        </p:scale>
        <p:origin x="-2856" y="-108"/>
      </p:cViewPr>
      <p:guideLst>
        <p:guide orient="horz" pos="2838"/>
        <p:guide pos="2139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9" Type="http://schemas.openxmlformats.org/officeDocument/2006/relationships/tags" Target="tags/tag1.xml"/><Relationship Id="rId28" Type="http://schemas.openxmlformats.org/officeDocument/2006/relationships/tableStyles" Target="tableStyles.xml"/><Relationship Id="rId27" Type="http://schemas.openxmlformats.org/officeDocument/2006/relationships/viewProps" Target="viewProps.xml"/><Relationship Id="rId26" Type="http://schemas.openxmlformats.org/officeDocument/2006/relationships/presProps" Target="presProps.xml"/><Relationship Id="rId25" Type="http://schemas.openxmlformats.org/officeDocument/2006/relationships/handoutMaster" Target="handoutMasters/handoutMaster1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notesMaster" Target="notesMasters/notesMaster1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ct val="0"/>
              </a:spcBef>
              <a:spcAft>
                <a:spcPct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ct val="0"/>
              </a:spcBef>
              <a:spcAft>
                <a:spcPct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367A1F79-9674-45EB-B8A6-1351A6753A23}" type="datetimeFigureOut">
              <a:rPr lang="zh-CN" altLang="en-US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ct val="0"/>
              </a:spcBef>
              <a:spcAft>
                <a:spcPct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ct val="0"/>
              </a:spcBef>
              <a:spcAft>
                <a:spcPct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4A824B8-E200-4359-8853-E0F6A88E97BD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ct val="0"/>
              </a:spcBef>
              <a:spcAft>
                <a:spcPct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ct val="0"/>
              </a:spcBef>
              <a:spcAft>
                <a:spcPct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A6695BAE-1F34-42A7-8D3E-D1B8CD91B1BA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ct val="0"/>
              </a:spcBef>
              <a:spcAft>
                <a:spcPct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ct val="0"/>
              </a:spcBef>
              <a:spcAft>
                <a:spcPct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51922F9-717D-48C6-9265-54BFA63D79CE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51922F9-717D-48C6-9265-54BFA63D79C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51922F9-717D-48C6-9265-54BFA63D79C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</p:spPr>
      </p:sp>
      <p:sp>
        <p:nvSpPr>
          <p:cNvPr id="86019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/>
          <a:lstStyle/>
          <a:p>
            <a:pPr>
              <a:spcBef>
                <a:spcPct val="0"/>
              </a:spcBef>
            </a:pPr>
            <a:endParaRPr lang="zh-CN" altLang="en-US"/>
          </a:p>
        </p:txBody>
      </p:sp>
      <p:sp>
        <p:nvSpPr>
          <p:cNvPr id="8602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</a:ln>
        </p:spPr>
        <p:txBody>
          <a:bodyPr wrap="square" numCol="1" anchorCtr="0" compatLnSpc="1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14CAB7FD-21D3-41BA-B92E-E96B567A9861}" type="slidenum">
              <a:rPr lang="zh-CN" altLang="en-US"/>
            </a:fld>
            <a:endParaRPr lang="en-US" altLang="zh-CN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学习目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4"/>
          <p:cNvSpPr txBox="1"/>
          <p:nvPr/>
        </p:nvSpPr>
        <p:spPr>
          <a:xfrm>
            <a:off x="666712" y="500042"/>
            <a:ext cx="181832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000" b="1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学习目标</a:t>
            </a:r>
            <a:endParaRPr lang="zh-CN" altLang="en-US" sz="3000" b="1">
              <a:solidFill>
                <a:schemeClr val="accent6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0" name="直接连接符 9"/>
          <p:cNvCxnSpPr/>
          <p:nvPr userDrawn="1"/>
        </p:nvCxnSpPr>
        <p:spPr>
          <a:xfrm>
            <a:off x="451165" y="1108151"/>
            <a:ext cx="2286016" cy="1588"/>
          </a:xfrm>
          <a:prstGeom prst="line">
            <a:avLst/>
          </a:prstGeom>
          <a:ln w="25400"/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无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0"/>
          </p:nvPr>
        </p:nvSpPr>
        <p:spPr>
          <a:xfrm>
            <a:off x="738150" y="857232"/>
            <a:ext cx="10501386" cy="5500726"/>
          </a:xfrm>
          <a:prstGeom prst="rect">
            <a:avLst/>
          </a:prstGeom>
        </p:spPr>
        <p:txBody>
          <a:bodyPr/>
          <a:lstStyle>
            <a:lvl1pPr marL="0" indent="720090" hangingPunct="0">
              <a:lnSpc>
                <a:spcPct val="150000"/>
              </a:lnSpc>
              <a:spcBef>
                <a:spcPct val="0"/>
              </a:spcBef>
              <a:buFontTx/>
              <a:buNone/>
              <a:defRPr sz="2800" baseline="0">
                <a:latin typeface="Times New Roman" panose="02020603050405020304" pitchFamily="18" charset="0"/>
                <a:ea typeface="黑体" panose="02010609060101010101" pitchFamily="49" charset="-122"/>
              </a:defRPr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预习导学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文本框 4"/>
          <p:cNvSpPr txBox="1"/>
          <p:nvPr/>
        </p:nvSpPr>
        <p:spPr>
          <a:xfrm>
            <a:off x="666712" y="500042"/>
            <a:ext cx="181832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000" b="1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预习导学</a:t>
            </a:r>
            <a:endParaRPr lang="zh-CN" altLang="en-US" sz="3000" b="1">
              <a:solidFill>
                <a:schemeClr val="accent6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4" name="直接连接符 13"/>
          <p:cNvCxnSpPr/>
          <p:nvPr userDrawn="1"/>
        </p:nvCxnSpPr>
        <p:spPr>
          <a:xfrm>
            <a:off x="451165" y="1108151"/>
            <a:ext cx="2286016" cy="1588"/>
          </a:xfrm>
          <a:prstGeom prst="line">
            <a:avLst/>
          </a:prstGeom>
          <a:ln w="25400"/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探究新知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文本框 4"/>
          <p:cNvSpPr txBox="1"/>
          <p:nvPr userDrawn="1"/>
        </p:nvSpPr>
        <p:spPr>
          <a:xfrm>
            <a:off x="666712" y="500042"/>
            <a:ext cx="181832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000" b="1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探究新知</a:t>
            </a:r>
            <a:endParaRPr lang="zh-CN" altLang="en-US" sz="3000" b="1">
              <a:solidFill>
                <a:schemeClr val="accent6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3" name="直接连接符 12"/>
          <p:cNvCxnSpPr/>
          <p:nvPr userDrawn="1"/>
        </p:nvCxnSpPr>
        <p:spPr>
          <a:xfrm>
            <a:off x="451165" y="1108151"/>
            <a:ext cx="2286016" cy="1588"/>
          </a:xfrm>
          <a:prstGeom prst="line">
            <a:avLst/>
          </a:prstGeom>
          <a:ln w="25400"/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探究新知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文本框 4"/>
          <p:cNvSpPr txBox="1"/>
          <p:nvPr userDrawn="1"/>
        </p:nvSpPr>
        <p:spPr>
          <a:xfrm>
            <a:off x="666712" y="500042"/>
            <a:ext cx="1818322" cy="5530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000" b="1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预习新知</a:t>
            </a:r>
            <a:endParaRPr lang="zh-CN" altLang="en-US" sz="3000" b="1">
              <a:solidFill>
                <a:schemeClr val="accent6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3" name="直接连接符 12"/>
          <p:cNvCxnSpPr/>
          <p:nvPr userDrawn="1"/>
        </p:nvCxnSpPr>
        <p:spPr>
          <a:xfrm>
            <a:off x="451165" y="1108151"/>
            <a:ext cx="2286016" cy="1588"/>
          </a:xfrm>
          <a:prstGeom prst="line">
            <a:avLst/>
          </a:prstGeom>
          <a:ln w="25400"/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课堂巩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文本框 4"/>
          <p:cNvSpPr txBox="1"/>
          <p:nvPr userDrawn="1"/>
        </p:nvSpPr>
        <p:spPr>
          <a:xfrm>
            <a:off x="666712" y="500042"/>
            <a:ext cx="181832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000" b="1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课堂巩固</a:t>
            </a:r>
            <a:endParaRPr lang="zh-CN" altLang="en-US" sz="3000" b="1">
              <a:solidFill>
                <a:schemeClr val="accent6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3" name="直接连接符 12"/>
          <p:cNvCxnSpPr/>
          <p:nvPr userDrawn="1"/>
        </p:nvCxnSpPr>
        <p:spPr>
          <a:xfrm>
            <a:off x="451165" y="1108151"/>
            <a:ext cx="2286016" cy="1588"/>
          </a:xfrm>
          <a:prstGeom prst="line">
            <a:avLst/>
          </a:prstGeom>
          <a:ln w="25400"/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分层作业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文本框 4"/>
          <p:cNvSpPr txBox="1"/>
          <p:nvPr userDrawn="1"/>
        </p:nvSpPr>
        <p:spPr>
          <a:xfrm>
            <a:off x="666712" y="500042"/>
            <a:ext cx="181832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000" b="1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分层作业</a:t>
            </a:r>
            <a:endParaRPr lang="zh-CN" altLang="en-US" sz="3000" b="1">
              <a:solidFill>
                <a:schemeClr val="accent6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3" name="直接连接符 12"/>
          <p:cNvCxnSpPr/>
          <p:nvPr userDrawn="1"/>
        </p:nvCxnSpPr>
        <p:spPr>
          <a:xfrm>
            <a:off x="451165" y="1108151"/>
            <a:ext cx="2286016" cy="1588"/>
          </a:xfrm>
          <a:prstGeom prst="line">
            <a:avLst/>
          </a:prstGeom>
          <a:ln w="25400"/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知识超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文本框 4"/>
          <p:cNvSpPr txBox="1"/>
          <p:nvPr userDrawn="1"/>
        </p:nvSpPr>
        <p:spPr>
          <a:xfrm>
            <a:off x="666712" y="500042"/>
            <a:ext cx="226093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000" b="1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知识超市</a:t>
            </a:r>
            <a:endParaRPr lang="zh-CN" altLang="en-US" sz="3000" b="1">
              <a:solidFill>
                <a:schemeClr val="accent6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3" name="直接连接符 12"/>
          <p:cNvCxnSpPr/>
          <p:nvPr userDrawn="1"/>
        </p:nvCxnSpPr>
        <p:spPr>
          <a:xfrm>
            <a:off x="451165" y="1108151"/>
            <a:ext cx="2286016" cy="1588"/>
          </a:xfrm>
          <a:prstGeom prst="line">
            <a:avLst/>
          </a:prstGeom>
          <a:ln w="25400"/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知识盘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文本框 4"/>
          <p:cNvSpPr txBox="1"/>
          <p:nvPr userDrawn="1"/>
        </p:nvSpPr>
        <p:spPr>
          <a:xfrm>
            <a:off x="666712" y="500042"/>
            <a:ext cx="226093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000" b="1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知识盘点</a:t>
            </a:r>
            <a:endParaRPr lang="zh-CN" altLang="en-US" sz="3000" b="1">
              <a:solidFill>
                <a:schemeClr val="accent6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3" name="直接连接符 12"/>
          <p:cNvCxnSpPr/>
          <p:nvPr userDrawn="1"/>
        </p:nvCxnSpPr>
        <p:spPr>
          <a:xfrm>
            <a:off x="451165" y="1108151"/>
            <a:ext cx="2286016" cy="1588"/>
          </a:xfrm>
          <a:prstGeom prst="line">
            <a:avLst/>
          </a:prstGeom>
          <a:ln w="25400"/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知识点回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文本框 4"/>
          <p:cNvSpPr txBox="1"/>
          <p:nvPr userDrawn="1"/>
        </p:nvSpPr>
        <p:spPr>
          <a:xfrm>
            <a:off x="666712" y="500042"/>
            <a:ext cx="226093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000" b="1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知识点回顾</a:t>
            </a:r>
            <a:endParaRPr lang="zh-CN" altLang="en-US" sz="3000" b="1">
              <a:solidFill>
                <a:schemeClr val="accent6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3" name="直接连接符 12"/>
          <p:cNvCxnSpPr/>
          <p:nvPr userDrawn="1"/>
        </p:nvCxnSpPr>
        <p:spPr>
          <a:xfrm>
            <a:off x="451165" y="1108151"/>
            <a:ext cx="2286016" cy="1588"/>
          </a:xfrm>
          <a:prstGeom prst="line">
            <a:avLst/>
          </a:prstGeom>
          <a:ln w="25400"/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5" Type="http://schemas.openxmlformats.org/officeDocument/2006/relationships/theme" Target="../theme/theme1.xml"/><Relationship Id="rId14" Type="http://schemas.openxmlformats.org/officeDocument/2006/relationships/image" Target="file:///D:\qq&#25991;&#20214;\712321467\Image\C2C\Image2\%7b75232B38-A165-1FB7-499C-2E1C792CACB5%7d.png" TargetMode="External"/><Relationship Id="rId13" Type="http://schemas.openxmlformats.org/officeDocument/2006/relationships/image" Target="../media/image2.png"/><Relationship Id="rId12" Type="http://schemas.openxmlformats.org/officeDocument/2006/relationships/image" Target="../media/image1.jpe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/>
          <p:cNvPicPr>
            <a:picLocks noChangeAspect="1"/>
          </p:cNvPicPr>
          <p:nvPr userDrawn="1"/>
        </p:nvPicPr>
        <p:blipFill>
          <a:blip r:embed="rId12" cstate="email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矩形 14"/>
          <p:cNvSpPr/>
          <p:nvPr userDrawn="1"/>
        </p:nvSpPr>
        <p:spPr>
          <a:xfrm>
            <a:off x="452398" y="500042"/>
            <a:ext cx="11358642" cy="5786478"/>
          </a:xfrm>
          <a:prstGeom prst="rect">
            <a:avLst/>
          </a:prstGeom>
          <a:solidFill>
            <a:schemeClr val="bg1">
              <a:alpha val="9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Rectangle 5"/>
          <p:cNvSpPr>
            <a:spLocks noChangeArrowheads="1"/>
          </p:cNvSpPr>
          <p:nvPr/>
        </p:nvSpPr>
        <p:spPr bwMode="auto">
          <a:xfrm rot="-5400000">
            <a:off x="10999760" y="25512"/>
            <a:ext cx="1059087" cy="1008063"/>
          </a:xfrm>
          <a:custGeom>
            <a:avLst/>
            <a:gdLst/>
            <a:ahLst/>
            <a:cxnLst>
              <a:cxn ang="0">
                <a:pos x="29842" y="0"/>
              </a:cxn>
              <a:cxn ang="0">
                <a:pos x="4732299" y="0"/>
              </a:cxn>
              <a:cxn ang="0">
                <a:pos x="4732299" y="655200"/>
              </a:cxn>
              <a:cxn ang="0">
                <a:pos x="0" y="655200"/>
              </a:cxn>
              <a:cxn ang="0">
                <a:pos x="0" y="651669"/>
              </a:cxn>
              <a:cxn ang="0">
                <a:pos x="25384" y="651669"/>
              </a:cxn>
              <a:cxn ang="0">
                <a:pos x="393662" y="323851"/>
              </a:cxn>
            </a:cxnLst>
            <a:rect l="0" t="0" r="r" b="b"/>
            <a:pathLst>
              <a:path w="4732299" h="655200">
                <a:moveTo>
                  <a:pt x="29842" y="0"/>
                </a:moveTo>
                <a:lnTo>
                  <a:pt x="4732299" y="0"/>
                </a:lnTo>
                <a:lnTo>
                  <a:pt x="4732299" y="655200"/>
                </a:lnTo>
                <a:lnTo>
                  <a:pt x="0" y="655200"/>
                </a:lnTo>
                <a:lnTo>
                  <a:pt x="0" y="651669"/>
                </a:lnTo>
                <a:lnTo>
                  <a:pt x="25384" y="651669"/>
                </a:lnTo>
                <a:lnTo>
                  <a:pt x="393662" y="323851"/>
                </a:lnTo>
                <a:close/>
              </a:path>
            </a:pathLst>
          </a:custGeom>
          <a:solidFill>
            <a:srgbClr val="FFFFFF">
              <a:alpha val="85097"/>
            </a:srgbClr>
          </a:solidFill>
          <a:ln w="3175" cap="flat" cmpd="sng" algn="ctr">
            <a:noFill/>
            <a:prstDash val="solid"/>
            <a:round/>
          </a:ln>
          <a:effectLst>
            <a:outerShdw dist="38100" dir="5400000" algn="t" rotWithShape="0">
              <a:srgbClr val="000000">
                <a:alpha val="39999"/>
              </a:srgbClr>
            </a:outerShdw>
          </a:effec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9" name="矩形 12"/>
          <p:cNvSpPr/>
          <p:nvPr/>
        </p:nvSpPr>
        <p:spPr>
          <a:xfrm>
            <a:off x="10239404" y="6488113"/>
            <a:ext cx="1353568" cy="369887"/>
          </a:xfrm>
          <a:prstGeom prst="rect">
            <a:avLst/>
          </a:prstGeom>
        </p:spPr>
        <p:txBody>
          <a:bodyPr/>
          <a:lstStyle/>
          <a:p>
            <a:pPr algn="dist" fontAlgn="auto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600" b="0">
                <a:solidFill>
                  <a:srgbClr val="0070C0"/>
                </a:solidFill>
                <a:latin typeface="微软雅黑" panose="020B0503020204020204" pitchFamily="34" charset="-122"/>
              </a:rPr>
              <a:t>第  </a:t>
            </a:r>
            <a:fld id="{E29A5833-BF3C-46DD-ABB9-8C7DF1E18923}" type="slidenum">
              <a:rPr lang="zh-CN" altLang="en-US" sz="1600" b="1" smtClean="0">
                <a:solidFill>
                  <a:srgbClr val="0070C0"/>
                </a:solidFill>
                <a:latin typeface="+mn-lt"/>
                <a:ea typeface="+mn-ea"/>
              </a:rPr>
            </a:fld>
            <a:r>
              <a:rPr lang="zh-CN" altLang="en-US" sz="1600" b="0">
                <a:solidFill>
                  <a:srgbClr val="0070C0"/>
                </a:solidFill>
                <a:latin typeface="+mn-lt"/>
                <a:ea typeface="+mn-ea"/>
              </a:rPr>
              <a:t>  </a:t>
            </a:r>
            <a:r>
              <a:rPr lang="zh-CN" altLang="en-US" sz="1600" b="0">
                <a:solidFill>
                  <a:srgbClr val="0070C0"/>
                </a:solidFill>
                <a:latin typeface="微软雅黑" panose="020B0503020204020204" pitchFamily="34" charset="-122"/>
              </a:rPr>
              <a:t>页</a:t>
            </a:r>
            <a:endParaRPr lang="zh-CN" altLang="en-US" sz="1600" b="0">
              <a:solidFill>
                <a:srgbClr val="0070C0"/>
              </a:solidFill>
              <a:latin typeface="微软雅黑" panose="020B0503020204020204" pitchFamily="34" charset="-122"/>
            </a:endParaRPr>
          </a:p>
        </p:txBody>
      </p:sp>
      <p:sp>
        <p:nvSpPr>
          <p:cNvPr id="12" name="Rectangle 5"/>
          <p:cNvSpPr>
            <a:spLocks noChangeArrowheads="1"/>
          </p:cNvSpPr>
          <p:nvPr/>
        </p:nvSpPr>
        <p:spPr bwMode="auto">
          <a:xfrm rot="-5400000">
            <a:off x="11002886" y="28688"/>
            <a:ext cx="1052736" cy="1008063"/>
          </a:xfrm>
          <a:custGeom>
            <a:avLst/>
            <a:gdLst/>
            <a:ahLst/>
            <a:cxnLst>
              <a:cxn ang="0">
                <a:pos x="29842" y="0"/>
              </a:cxn>
              <a:cxn ang="0">
                <a:pos x="4732299" y="0"/>
              </a:cxn>
              <a:cxn ang="0">
                <a:pos x="4732299" y="655200"/>
              </a:cxn>
              <a:cxn ang="0">
                <a:pos x="0" y="655200"/>
              </a:cxn>
              <a:cxn ang="0">
                <a:pos x="0" y="651669"/>
              </a:cxn>
              <a:cxn ang="0">
                <a:pos x="25384" y="651669"/>
              </a:cxn>
              <a:cxn ang="0">
                <a:pos x="393662" y="323851"/>
              </a:cxn>
            </a:cxnLst>
            <a:rect l="0" t="0" r="r" b="b"/>
            <a:pathLst>
              <a:path w="4732299" h="655200">
                <a:moveTo>
                  <a:pt x="29842" y="0"/>
                </a:moveTo>
                <a:lnTo>
                  <a:pt x="4732299" y="0"/>
                </a:lnTo>
                <a:lnTo>
                  <a:pt x="4732299" y="655200"/>
                </a:lnTo>
                <a:lnTo>
                  <a:pt x="0" y="655200"/>
                </a:lnTo>
                <a:lnTo>
                  <a:pt x="0" y="651669"/>
                </a:lnTo>
                <a:lnTo>
                  <a:pt x="25384" y="651669"/>
                </a:lnTo>
                <a:lnTo>
                  <a:pt x="393662" y="323851"/>
                </a:lnTo>
                <a:close/>
              </a:path>
            </a:pathLst>
          </a:custGeom>
          <a:solidFill>
            <a:srgbClr val="FFFFFF">
              <a:alpha val="85097"/>
            </a:srgbClr>
          </a:solidFill>
          <a:ln w="3175" cap="flat" cmpd="sng" algn="ctr">
            <a:noFill/>
            <a:prstDash val="solid"/>
            <a:round/>
          </a:ln>
          <a:effectLst>
            <a:outerShdw dist="38100" dir="5400000" algn="t" rotWithShape="0">
              <a:srgbClr val="000000">
                <a:alpha val="39999"/>
              </a:srgbClr>
            </a:outerShdw>
          </a:effec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3" name="TextBox 13"/>
          <p:cNvSpPr txBox="1"/>
          <p:nvPr/>
        </p:nvSpPr>
        <p:spPr>
          <a:xfrm>
            <a:off x="11025272" y="179390"/>
            <a:ext cx="1008063" cy="337185"/>
          </a:xfrm>
          <a:prstGeom prst="rect">
            <a:avLst/>
          </a:prstGeom>
          <a:noFill/>
          <a:effectLst/>
        </p:spPr>
        <p:txBody>
          <a:bodyPr>
            <a:spAutoFit/>
          </a:bodyPr>
          <a:lstStyle/>
          <a:p>
            <a:pPr algn="ctr" fontAlgn="auto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600" b="1">
                <a:solidFill>
                  <a:srgbClr val="558335"/>
                </a:solidFill>
                <a:latin typeface="微软雅黑" panose="020B0503020204020204" pitchFamily="34" charset="-122"/>
              </a:rPr>
              <a:t>第一单元</a:t>
            </a:r>
            <a:endParaRPr lang="en-US" altLang="zh-CN" sz="1600" b="1">
              <a:solidFill>
                <a:srgbClr val="558335"/>
              </a:solidFill>
              <a:latin typeface="微软雅黑" panose="020B0503020204020204" pitchFamily="34" charset="-122"/>
            </a:endParaRPr>
          </a:p>
        </p:txBody>
      </p:sp>
      <p:sp>
        <p:nvSpPr>
          <p:cNvPr id="14" name="TextBox 15"/>
          <p:cNvSpPr txBox="1"/>
          <p:nvPr/>
        </p:nvSpPr>
        <p:spPr>
          <a:xfrm>
            <a:off x="10960100" y="548640"/>
            <a:ext cx="1145540" cy="368300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/>
          <a:p>
            <a:pPr algn="ctr"/>
            <a:r>
              <a:rPr lang="zh-CN" altLang="en-US" sz="1800" b="1" smtClean="0">
                <a:solidFill>
                  <a:srgbClr val="558335"/>
                </a:solidFill>
                <a:latin typeface="微软雅黑" panose="020B0503020204020204" pitchFamily="34" charset="-122"/>
              </a:rPr>
              <a:t>第</a:t>
            </a:r>
            <a:r>
              <a:rPr lang="en-US" altLang="zh-CN" sz="1800" b="1" smtClean="0">
                <a:solidFill>
                  <a:srgbClr val="558335"/>
                </a:solidFill>
                <a:latin typeface="微软雅黑" panose="020B0503020204020204" pitchFamily="34" charset="-122"/>
              </a:rPr>
              <a:t>4</a:t>
            </a:r>
            <a:r>
              <a:rPr lang="zh-CN" altLang="en-US" sz="1800" b="1" smtClean="0">
                <a:solidFill>
                  <a:srgbClr val="558335"/>
                </a:solidFill>
                <a:latin typeface="微软雅黑" panose="020B0503020204020204" pitchFamily="34" charset="-122"/>
              </a:rPr>
              <a:t>课时</a:t>
            </a:r>
            <a:endParaRPr lang="en-US" altLang="zh-CN" sz="1800" b="1">
              <a:solidFill>
                <a:srgbClr val="558335"/>
              </a:solidFill>
              <a:latin typeface="微软雅黑" panose="020B0503020204020204" pitchFamily="34" charset="-122"/>
            </a:endParaRPr>
          </a:p>
        </p:txBody>
      </p:sp>
      <p:cxnSp>
        <p:nvCxnSpPr>
          <p:cNvPr id="17" name="直接连接符 16"/>
          <p:cNvCxnSpPr/>
          <p:nvPr/>
        </p:nvCxnSpPr>
        <p:spPr>
          <a:xfrm>
            <a:off x="11169735" y="542927"/>
            <a:ext cx="720725" cy="0"/>
          </a:xfrm>
          <a:prstGeom prst="line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图片 1073743875" descr="学科网 zxxk.com"/>
          <p:cNvPicPr>
            <a:picLocks noChangeAspect="1"/>
          </p:cNvPicPr>
          <p:nvPr/>
        </p:nvPicPr>
        <p:blipFill>
          <a:blip r:embed="rId13" r:link="rId14"/>
          <a:stretch>
            <a:fillRect/>
          </a:stretch>
        </p:blipFill>
        <p:spPr>
          <a:xfrm>
            <a:off x="838200" y="365125"/>
            <a:ext cx="9525" cy="95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1.xml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1.xml"/><Relationship Id="rId1" Type="http://schemas.openxmlformats.org/officeDocument/2006/relationships/image" Target="../media/image5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.xml"/><Relationship Id="rId3" Type="http://schemas.openxmlformats.org/officeDocument/2006/relationships/slideLayout" Target="../slideLayouts/slideLayout5.xml"/><Relationship Id="rId2" Type="http://schemas.openxmlformats.org/officeDocument/2006/relationships/image" Target="../media/image7.jpeg"/><Relationship Id="rId1" Type="http://schemas.openxmlformats.org/officeDocument/2006/relationships/image" Target="../media/image6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1.xml"/><Relationship Id="rId1" Type="http://schemas.openxmlformats.org/officeDocument/2006/relationships/image" Target="../media/image8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1.xml"/><Relationship Id="rId1" Type="http://schemas.openxmlformats.org/officeDocument/2006/relationships/image" Target="../media/image8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1.xml.rels><?xml version="1.0" encoding="UTF-8" standalone="yes"?>
<Relationships xmlns="http://schemas.openxmlformats.org/package/2006/relationships"><Relationship Id="rId9" Type="http://schemas.openxmlformats.org/officeDocument/2006/relationships/hyperlink" Target="http://www.1ppt.com/shiti/" TargetMode="External"/><Relationship Id="rId8" Type="http://schemas.openxmlformats.org/officeDocument/2006/relationships/hyperlink" Target="http://www.1ppt.com/fanwen/" TargetMode="External"/><Relationship Id="rId7" Type="http://schemas.openxmlformats.org/officeDocument/2006/relationships/hyperlink" Target="http://www.1ppt.com/ziliao/" TargetMode="External"/><Relationship Id="rId6" Type="http://schemas.openxmlformats.org/officeDocument/2006/relationships/hyperlink" Target="http://www.1ppt.com/powerpoint/" TargetMode="External"/><Relationship Id="rId5" Type="http://schemas.openxmlformats.org/officeDocument/2006/relationships/hyperlink" Target="http://www.1ppt.com/xiazai/" TargetMode="External"/><Relationship Id="rId4" Type="http://schemas.openxmlformats.org/officeDocument/2006/relationships/hyperlink" Target="http://www.1ppt.com/tubiao/" TargetMode="External"/><Relationship Id="rId3" Type="http://schemas.openxmlformats.org/officeDocument/2006/relationships/hyperlink" Target="http://www.1ppt.com/beijing/" TargetMode="External"/><Relationship Id="rId26" Type="http://schemas.openxmlformats.org/officeDocument/2006/relationships/notesSlide" Target="../notesSlides/notesSlide3.xml"/><Relationship Id="rId25" Type="http://schemas.openxmlformats.org/officeDocument/2006/relationships/slideLayout" Target="../slideLayouts/slideLayout11.xml"/><Relationship Id="rId24" Type="http://schemas.openxmlformats.org/officeDocument/2006/relationships/image" Target="../media/image9.png"/><Relationship Id="rId23" Type="http://schemas.openxmlformats.org/officeDocument/2006/relationships/image" Target="../media/image1.jpeg"/><Relationship Id="rId22" Type="http://schemas.openxmlformats.org/officeDocument/2006/relationships/hyperlink" Target="http://www.1ppt.com/kejian/lishi/" TargetMode="External"/><Relationship Id="rId21" Type="http://schemas.openxmlformats.org/officeDocument/2006/relationships/hyperlink" Target="http://www.1ppt.com/kejian/dili/" TargetMode="External"/><Relationship Id="rId20" Type="http://schemas.openxmlformats.org/officeDocument/2006/relationships/hyperlink" Target="http://www.1ppt.com/kejian/shengwu/" TargetMode="External"/><Relationship Id="rId2" Type="http://schemas.openxmlformats.org/officeDocument/2006/relationships/hyperlink" Target="http://www.1ppt.com/sucai/" TargetMode="External"/><Relationship Id="rId19" Type="http://schemas.openxmlformats.org/officeDocument/2006/relationships/hyperlink" Target="http://www.1ppt.com/kejian/huaxue/" TargetMode="External"/><Relationship Id="rId18" Type="http://schemas.openxmlformats.org/officeDocument/2006/relationships/hyperlink" Target="http://www.1ppt.com/kejian/wuli/" TargetMode="External"/><Relationship Id="rId17" Type="http://schemas.openxmlformats.org/officeDocument/2006/relationships/hyperlink" Target="http://www.1ppt.com/kejian/kexue/" TargetMode="External"/><Relationship Id="rId16" Type="http://schemas.openxmlformats.org/officeDocument/2006/relationships/hyperlink" Target="http://www.1ppt.com/kejian/meishu/" TargetMode="External"/><Relationship Id="rId15" Type="http://schemas.openxmlformats.org/officeDocument/2006/relationships/hyperlink" Target="http://www.1ppt.com/kejian/yingyu/" TargetMode="External"/><Relationship Id="rId14" Type="http://schemas.openxmlformats.org/officeDocument/2006/relationships/hyperlink" Target="http://www.1ppt.com/kejian/shuxue/" TargetMode="External"/><Relationship Id="rId13" Type="http://schemas.openxmlformats.org/officeDocument/2006/relationships/hyperlink" Target="http://www.1ppt.com/kejian/yuwen/" TargetMode="External"/><Relationship Id="rId12" Type="http://schemas.openxmlformats.org/officeDocument/2006/relationships/hyperlink" Target="http://www.1ppt.com/kejian/" TargetMode="External"/><Relationship Id="rId11" Type="http://schemas.openxmlformats.org/officeDocument/2006/relationships/hyperlink" Target="http://www.1ppt.cn/" TargetMode="External"/><Relationship Id="rId10" Type="http://schemas.openxmlformats.org/officeDocument/2006/relationships/hyperlink" Target="http://www.1ppt.com/jiaoan/" TargetMode="External"/><Relationship Id="rId1" Type="http://schemas.openxmlformats.org/officeDocument/2006/relationships/hyperlink" Target="http://www.1ppt.com/moban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15" name="组合 14"/>
          <p:cNvGrpSpPr/>
          <p:nvPr/>
        </p:nvGrpSpPr>
        <p:grpSpPr>
          <a:xfrm>
            <a:off x="3118731" y="2564904"/>
            <a:ext cx="5832618" cy="1044756"/>
            <a:chOff x="3179691" y="3386403"/>
            <a:chExt cx="5832618" cy="668253"/>
          </a:xfrm>
        </p:grpSpPr>
        <p:grpSp>
          <p:nvGrpSpPr>
            <p:cNvPr id="16" name="组合 19"/>
            <p:cNvGrpSpPr/>
            <p:nvPr/>
          </p:nvGrpSpPr>
          <p:grpSpPr>
            <a:xfrm>
              <a:off x="3179691" y="3386403"/>
              <a:ext cx="5832618" cy="668253"/>
              <a:chOff x="3179691" y="3386403"/>
              <a:chExt cx="5832618" cy="668253"/>
            </a:xfrm>
          </p:grpSpPr>
          <p:sp>
            <p:nvSpPr>
              <p:cNvPr id="20" name="矩形: 圆角 15"/>
              <p:cNvSpPr/>
              <p:nvPr/>
            </p:nvSpPr>
            <p:spPr>
              <a:xfrm>
                <a:off x="3179691" y="3471598"/>
                <a:ext cx="5832618" cy="504395"/>
              </a:xfrm>
              <a:prstGeom prst="roundRect">
                <a:avLst>
                  <a:gd name="adj" fmla="val 37116"/>
                </a:avLst>
              </a:prstGeom>
              <a:noFill/>
              <a:ln w="19050">
                <a:solidFill>
                  <a:srgbClr val="399ED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1" name="矩形 20"/>
              <p:cNvSpPr/>
              <p:nvPr/>
            </p:nvSpPr>
            <p:spPr>
              <a:xfrm>
                <a:off x="3714750" y="3386403"/>
                <a:ext cx="114300" cy="661722"/>
              </a:xfrm>
              <a:prstGeom prst="rect">
                <a:avLst/>
              </a:prstGeom>
              <a:solidFill>
                <a:srgbClr val="F1F5E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3" name="矩形 22"/>
              <p:cNvSpPr/>
              <p:nvPr/>
            </p:nvSpPr>
            <p:spPr>
              <a:xfrm>
                <a:off x="8362952" y="3392934"/>
                <a:ext cx="114300" cy="661722"/>
              </a:xfrm>
              <a:prstGeom prst="rect">
                <a:avLst/>
              </a:prstGeom>
              <a:solidFill>
                <a:srgbClr val="F1F5E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" name="文本框 18"/>
              <p:cNvSpPr txBox="1"/>
              <p:nvPr/>
            </p:nvSpPr>
            <p:spPr>
              <a:xfrm>
                <a:off x="3714749" y="3478519"/>
                <a:ext cx="4762502" cy="45278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400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积</a:t>
                </a:r>
                <a:r>
                  <a:rPr lang="zh-CN" altLang="en-US" sz="40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的近似数</a:t>
                </a:r>
                <a:endParaRPr lang="zh-CN" altLang="en-US" sz="4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17" name="组合 22"/>
            <p:cNvGrpSpPr/>
            <p:nvPr/>
          </p:nvGrpSpPr>
          <p:grpSpPr>
            <a:xfrm>
              <a:off x="3350780" y="3596731"/>
              <a:ext cx="5490441" cy="254127"/>
              <a:chOff x="3363876" y="3596731"/>
              <a:chExt cx="5490441" cy="254127"/>
            </a:xfrm>
          </p:grpSpPr>
          <p:sp>
            <p:nvSpPr>
              <p:cNvPr id="18" name="等腰三角形 17"/>
              <p:cNvSpPr/>
              <p:nvPr/>
            </p:nvSpPr>
            <p:spPr>
              <a:xfrm rot="16200000">
                <a:off x="3346350" y="3614257"/>
                <a:ext cx="254127" cy="219075"/>
              </a:xfrm>
              <a:prstGeom prst="triangle">
                <a:avLst/>
              </a:prstGeom>
              <a:solidFill>
                <a:srgbClr val="399ED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9" name="等腰三角形 18"/>
              <p:cNvSpPr/>
              <p:nvPr/>
            </p:nvSpPr>
            <p:spPr>
              <a:xfrm rot="5400000">
                <a:off x="8617716" y="3614257"/>
                <a:ext cx="254127" cy="219075"/>
              </a:xfrm>
              <a:prstGeom prst="triangle">
                <a:avLst/>
              </a:prstGeom>
              <a:solidFill>
                <a:srgbClr val="399ED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sp>
        <p:nvSpPr>
          <p:cNvPr id="31" name="PA_文本框 29"/>
          <p:cNvSpPr txBox="1"/>
          <p:nvPr/>
        </p:nvSpPr>
        <p:spPr>
          <a:xfrm>
            <a:off x="3529948" y="1609855"/>
            <a:ext cx="4857784" cy="52322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  <a:miter lim="400000"/>
          </a:ln>
        </p:spPr>
        <p:txBody>
          <a:bodyPr wrap="square" lIns="45719" rIns="45719">
            <a:spAutoFit/>
          </a:bodyPr>
          <a:lstStyle/>
          <a:p>
            <a:pPr algn="ctr"/>
            <a:r>
              <a:rPr lang="zh-CN" altLang="en-US" sz="2800">
                <a:solidFill>
                  <a:srgbClr val="FFFFFF"/>
                </a:solidFill>
              </a:rPr>
              <a:t>第一单元　小数乘法</a:t>
            </a:r>
            <a:endParaRPr lang="zh-CN" altLang="en-US" sz="2800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 spd="slow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01" name="yt_shape_10401"/>
          <p:cNvSpPr txBox="1"/>
          <p:nvPr/>
        </p:nvSpPr>
        <p:spPr>
          <a:xfrm>
            <a:off x="767408" y="1556792"/>
            <a:ext cx="10391999" cy="119167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indent="720090" algn="l">
              <a:lnSpc>
                <a:spcPct val="150000"/>
              </a:lnSpc>
            </a:pPr>
            <a:r>
              <a:rPr lang="en-US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(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3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)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小组讨论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: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如果题目要求得数保留两位小数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，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应该怎样取近似数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？</a:t>
            </a:r>
            <a:endParaRPr lang="zh-CN" altLang="zh-CN" sz="2800" b="0" i="0" u="none">
              <a:solidFill>
                <a:srgbClr val="000000"/>
              </a:solidFill>
              <a:effectLst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10402" name="yt_shape_10402"/>
          <p:cNvSpPr txBox="1"/>
          <p:nvPr/>
        </p:nvSpPr>
        <p:spPr>
          <a:xfrm>
            <a:off x="767407" y="2799253"/>
            <a:ext cx="10391999" cy="12108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indent="720090" algn="l">
              <a:lnSpc>
                <a:spcPct val="150000"/>
              </a:lnSpc>
            </a:pP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4"/>
                <a:ea typeface="楷体" panose="02010609060101010101" pitchFamily="28" charset="-122"/>
                <a:cs typeface="楷体" panose="02010609060101010101" pitchFamily="28" charset="-122"/>
              </a:rPr>
              <a:t>千分位上是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5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，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4"/>
                <a:ea typeface="楷体" panose="02010609060101010101" pitchFamily="28" charset="-122"/>
                <a:cs typeface="楷体" panose="02010609060101010101" pitchFamily="28" charset="-122"/>
              </a:rPr>
              <a:t>所以舍去后面的数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，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4"/>
                <a:ea typeface="楷体" panose="02010609060101010101" pitchFamily="28" charset="-122"/>
                <a:cs typeface="楷体" panose="02010609060101010101" pitchFamily="28" charset="-122"/>
              </a:rPr>
              <a:t>向前一位进一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，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4"/>
                <a:ea typeface="楷体" panose="02010609060101010101" pitchFamily="28" charset="-122"/>
                <a:cs typeface="楷体" panose="02010609060101010101" pitchFamily="28" charset="-122"/>
              </a:rPr>
              <a:t>结果是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2.21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4"/>
                <a:ea typeface="楷体" panose="02010609060101010101" pitchFamily="28" charset="-122"/>
                <a:cs typeface="楷体" panose="02010609060101010101" pitchFamily="28" charset="-122"/>
              </a:rPr>
              <a:t>。</a:t>
            </a:r>
            <a:endParaRPr lang="zh-CN" altLang="zh-CN" sz="2800" b="0" i="0" u="none">
              <a:solidFill>
                <a:srgbClr val="000000"/>
              </a:solidFill>
              <a:effectLst/>
              <a:latin typeface="Times New Roman" panose="02020603050405020304" pitchFamily="14"/>
              <a:ea typeface="楷体" panose="02010609060101010101" pitchFamily="28" charset="-122"/>
              <a:cs typeface="楷体" panose="02010609060101010101" pitchFamily="28" charset="-122"/>
            </a:endParaRPr>
          </a:p>
        </p:txBody>
      </p:sp>
      <p:sp>
        <p:nvSpPr>
          <p:cNvPr id="10403" name="yt_shape_10403"/>
          <p:cNvSpPr txBox="1"/>
          <p:nvPr/>
        </p:nvSpPr>
        <p:spPr>
          <a:xfrm>
            <a:off x="767407" y="4060885"/>
            <a:ext cx="5215530" cy="564514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 indent="720090" algn="l">
              <a:lnSpc>
                <a:spcPct val="150000"/>
              </a:lnSpc>
            </a:pP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4"/>
                <a:ea typeface="楷体" panose="02010609060101010101" pitchFamily="28" charset="-122"/>
                <a:cs typeface="楷体" panose="02010609060101010101" pitchFamily="28" charset="-122"/>
              </a:rPr>
              <a:t>板书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楷体" panose="02010609060101010101" pitchFamily="28" charset="-122"/>
                <a:ea typeface="宋体" panose="02010600030101010101" pitchFamily="2" charset="-122"/>
                <a:cs typeface="宋体" panose="02010600030101010101" pitchFamily="2" charset="-122"/>
              </a:rPr>
              <a:t>: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0.049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×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45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≈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2.21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楷体" panose="02010609060101010101" pitchFamily="28" charset="-122"/>
                <a:ea typeface="宋体" panose="02010600030101010101" pitchFamily="2" charset="-122"/>
                <a:cs typeface="宋体" panose="02010600030101010101" pitchFamily="2" charset="-122"/>
              </a:rPr>
              <a:t>(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4"/>
                <a:ea typeface="楷体" panose="02010609060101010101" pitchFamily="28" charset="-122"/>
                <a:cs typeface="楷体" panose="02010609060101010101" pitchFamily="28" charset="-122"/>
              </a:rPr>
              <a:t>亿个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楷体" panose="02010609060101010101" pitchFamily="28" charset="-122"/>
                <a:ea typeface="宋体" panose="02010600030101010101" pitchFamily="2" charset="-122"/>
                <a:cs typeface="宋体" panose="02010600030101010101" pitchFamily="2" charset="-122"/>
              </a:rPr>
              <a:t>)</a:t>
            </a:r>
            <a:endParaRPr lang="en-US" altLang="zh-CN" sz="2800" b="0" i="0" u="none">
              <a:solidFill>
                <a:srgbClr val="000000"/>
              </a:solidFill>
              <a:effectLst/>
              <a:latin typeface="楷体" panose="02010609060101010101" pitchFamily="28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</p:spTree>
  </p:cSld>
  <p:clrMapOvr>
    <a:masterClrMapping/>
  </p:clrMapOvr>
  <p:transition spd="slow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04" name="yt_shape_10404"/>
          <p:cNvSpPr txBox="1"/>
          <p:nvPr/>
        </p:nvSpPr>
        <p:spPr>
          <a:xfrm>
            <a:off x="900000" y="1260000"/>
            <a:ext cx="10391999" cy="119167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indent="720090" algn="l">
              <a:lnSpc>
                <a:spcPct val="150000"/>
              </a:lnSpc>
            </a:pPr>
            <a:r>
              <a:rPr lang="en-US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3.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分小组讨论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: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求积的近似数的一般方法是什么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？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为什么两种方法的结果不一样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？</a:t>
            </a:r>
            <a:endParaRPr lang="zh-CN" altLang="zh-CN" sz="2800" b="0" i="0" u="none">
              <a:solidFill>
                <a:srgbClr val="000000"/>
              </a:solidFill>
              <a:effectLst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10405" name="yt_shape_10405"/>
          <p:cNvSpPr txBox="1"/>
          <p:nvPr/>
        </p:nvSpPr>
        <p:spPr>
          <a:xfrm>
            <a:off x="900000" y="2502461"/>
            <a:ext cx="10391999" cy="185717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zh-CN" altLang="zh-CN" sz="2800" b="1" i="0" u="none">
                <a:solidFill>
                  <a:srgbClr val="FF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　　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4"/>
                <a:ea typeface="楷体" panose="02010609060101010101" pitchFamily="28" charset="-122"/>
                <a:cs typeface="楷体" panose="02010609060101010101" pitchFamily="28" charset="-122"/>
              </a:rPr>
              <a:t>求积的近似数时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，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4"/>
                <a:ea typeface="楷体" panose="02010609060101010101" pitchFamily="28" charset="-122"/>
                <a:cs typeface="楷体" panose="02010609060101010101" pitchFamily="28" charset="-122"/>
              </a:rPr>
              <a:t>首先要求出积的准确值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，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4"/>
                <a:ea typeface="楷体" panose="02010609060101010101" pitchFamily="28" charset="-122"/>
                <a:cs typeface="楷体" panose="02010609060101010101" pitchFamily="28" charset="-122"/>
              </a:rPr>
              <a:t>再明确要保留的小数位数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，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4"/>
                <a:ea typeface="楷体" panose="02010609060101010101" pitchFamily="28" charset="-122"/>
                <a:cs typeface="楷体" panose="02010609060101010101" pitchFamily="28" charset="-122"/>
              </a:rPr>
              <a:t>最后看比要保留的小数位数多一位上的数字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，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4"/>
                <a:ea typeface="楷体" panose="02010609060101010101" pitchFamily="28" charset="-122"/>
                <a:cs typeface="楷体" panose="02010609060101010101" pitchFamily="28" charset="-122"/>
              </a:rPr>
              <a:t>按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“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4"/>
                <a:ea typeface="楷体" panose="02010609060101010101" pitchFamily="28" charset="-122"/>
                <a:cs typeface="楷体" panose="02010609060101010101" pitchFamily="28" charset="-122"/>
              </a:rPr>
              <a:t>四舍五入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”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4"/>
                <a:ea typeface="楷体" panose="02010609060101010101" pitchFamily="28" charset="-122"/>
                <a:cs typeface="楷体" panose="02010609060101010101" pitchFamily="28" charset="-122"/>
              </a:rPr>
              <a:t>法取积的近似数。</a:t>
            </a:r>
            <a:endParaRPr lang="zh-CN" altLang="zh-CN" sz="2800" b="0" i="0" u="none">
              <a:solidFill>
                <a:srgbClr val="000000"/>
              </a:solidFill>
              <a:effectLst/>
              <a:latin typeface="Times New Roman" panose="02020603050405020304" pitchFamily="14"/>
              <a:ea typeface="楷体" panose="02010609060101010101" pitchFamily="28" charset="-122"/>
              <a:cs typeface="楷体" panose="02010609060101010101" pitchFamily="28" charset="-122"/>
            </a:endParaRPr>
          </a:p>
        </p:txBody>
      </p:sp>
    </p:spTree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07" name="yt_shape_10407"/>
          <p:cNvSpPr txBox="1"/>
          <p:nvPr/>
        </p:nvSpPr>
        <p:spPr>
          <a:xfrm>
            <a:off x="911424" y="1052736"/>
            <a:ext cx="2156168" cy="564514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US" altLang="zh-CN" sz="1150" b="0" i="0" u="none" spc="1851">
                <a:solidFill>
                  <a:srgbClr val="1EE3CF"/>
                </a:solidFill>
                <a:effectLst/>
                <a:latin typeface="NEU-BZ-S92" pitchFamily="14"/>
                <a:ea typeface="宋体" panose="02010600030101010101" pitchFamily="2" charset="-122"/>
                <a:cs typeface="Times New Roman" panose="02020603050405020304" pitchFamily="14"/>
              </a:rPr>
              <a:t> </a:t>
            </a:r>
            <a:r>
              <a:rPr lang="en-US" altLang="zh-CN" sz="2800" b="0" i="0" u="none">
                <a:solidFill>
                  <a:srgbClr val="00B0F0"/>
                </a:solidFill>
                <a:effectLst/>
                <a:latin typeface="Times New Roman" panose="02020603050405020304" pitchFamily="14"/>
                <a:ea typeface="黑体" panose="02010609060101010101" pitchFamily="49" charset="-122"/>
                <a:cs typeface="黑体" panose="02010609060101010101" pitchFamily="49" charset="-122"/>
              </a:rPr>
              <a:t> </a:t>
            </a:r>
            <a:r>
              <a:rPr lang="zh-CN" altLang="zh-CN" sz="2800" b="0" i="0" u="none">
                <a:solidFill>
                  <a:srgbClr val="00B0F0"/>
                </a:solidFill>
                <a:effectLst/>
                <a:latin typeface="Times New Roman" panose="02020603050405020304" pitchFamily="14"/>
                <a:ea typeface="黑体" panose="02010609060101010101" pitchFamily="49" charset="-122"/>
                <a:cs typeface="黑体" panose="02010609060101010101" pitchFamily="49" charset="-122"/>
              </a:rPr>
              <a:t>任务驱动二</a:t>
            </a:r>
            <a:endParaRPr lang="zh-CN" altLang="zh-CN" sz="2800" b="0" i="0" u="none">
              <a:solidFill>
                <a:srgbClr val="00B0F0"/>
              </a:solidFill>
              <a:effectLst/>
              <a:latin typeface="Times New Roman" panose="02020603050405020304" pitchFamily="14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pic>
        <p:nvPicPr>
          <p:cNvPr id="10406" name="yt_image_10406"/>
          <p:cNvPicPr>
            <a:picLocks noChangeAspect="1" noChangeArrowheads="1"/>
          </p:cNvPicPr>
          <p:nvPr/>
        </p:nvPicPr>
        <p:blipFill>
          <a:blip r:embed="rId1" cstate="email"/>
          <a:stretch>
            <a:fillRect/>
          </a:stretch>
        </p:blipFill>
        <p:spPr bwMode="auto">
          <a:xfrm>
            <a:off x="911424" y="1238789"/>
            <a:ext cx="270000" cy="27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409" name="yt_shape_10409"/>
          <p:cNvSpPr txBox="1"/>
          <p:nvPr/>
        </p:nvSpPr>
        <p:spPr>
          <a:xfrm>
            <a:off x="911423" y="1569163"/>
            <a:ext cx="8088112" cy="545342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 indent="720090" algn="l">
              <a:lnSpc>
                <a:spcPct val="150000"/>
              </a:lnSpc>
            </a:pP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并不是任何时候都遵循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“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四舍五入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”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法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，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比如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:</a:t>
            </a:r>
            <a:endParaRPr lang="en-US" altLang="zh-CN" sz="2800" b="0" i="0" u="none">
              <a:solidFill>
                <a:srgbClr val="000000"/>
              </a:solidFill>
              <a:effectLst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5" name="yt_shape_10410"/>
          <p:cNvSpPr txBox="1"/>
          <p:nvPr/>
        </p:nvSpPr>
        <p:spPr>
          <a:xfrm>
            <a:off x="911423" y="2114505"/>
            <a:ext cx="10391999" cy="119167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indent="720090" algn="l">
              <a:lnSpc>
                <a:spcPct val="150000"/>
              </a:lnSpc>
            </a:pPr>
            <a:r>
              <a:rPr lang="en-US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1.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有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138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人需要过河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，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一条小船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(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小船不返回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)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每次最多只能载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8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人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，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需要几条这样的船才能把这些人运送过河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？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(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进一法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)</a:t>
            </a:r>
            <a:endParaRPr lang="en-US" altLang="zh-CN" sz="2800" b="0" i="0" u="none">
              <a:solidFill>
                <a:srgbClr val="000000"/>
              </a:solidFill>
              <a:effectLst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6" name="yt_shape_10411"/>
          <p:cNvSpPr txBox="1"/>
          <p:nvPr/>
        </p:nvSpPr>
        <p:spPr>
          <a:xfrm>
            <a:off x="911422" y="3356966"/>
            <a:ext cx="3680495" cy="564514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　　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138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÷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8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＝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17.25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楷体" panose="02010609060101010101" pitchFamily="28" charset="-122"/>
                <a:ea typeface="宋体" panose="02010600030101010101" pitchFamily="2" charset="-122"/>
                <a:cs typeface="宋体" panose="02010600030101010101" pitchFamily="2" charset="-122"/>
              </a:rPr>
              <a:t>(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4"/>
                <a:ea typeface="楷体" panose="02010609060101010101" pitchFamily="28" charset="-122"/>
                <a:cs typeface="楷体" panose="02010609060101010101" pitchFamily="28" charset="-122"/>
              </a:rPr>
              <a:t>条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楷体" panose="02010609060101010101" pitchFamily="28" charset="-122"/>
                <a:ea typeface="宋体" panose="02010600030101010101" pitchFamily="2" charset="-122"/>
                <a:cs typeface="宋体" panose="02010600030101010101" pitchFamily="2" charset="-122"/>
              </a:rPr>
              <a:t>)</a:t>
            </a:r>
            <a:endParaRPr lang="en-US" altLang="zh-CN" sz="2800" b="0" i="0" u="none">
              <a:solidFill>
                <a:srgbClr val="000000"/>
              </a:solidFill>
              <a:effectLst/>
              <a:latin typeface="楷体" panose="02010609060101010101" pitchFamily="28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7" name="yt_shape_10412"/>
          <p:cNvSpPr txBox="1"/>
          <p:nvPr/>
        </p:nvSpPr>
        <p:spPr>
          <a:xfrm>
            <a:off x="911423" y="3849187"/>
            <a:ext cx="10391999" cy="12108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indent="720090" algn="l">
              <a:lnSpc>
                <a:spcPct val="150000"/>
              </a:lnSpc>
            </a:pP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4"/>
                <a:ea typeface="楷体" panose="02010609060101010101" pitchFamily="28" charset="-122"/>
                <a:cs typeface="楷体" panose="02010609060101010101" pitchFamily="28" charset="-122"/>
              </a:rPr>
              <a:t>按照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“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4"/>
                <a:ea typeface="楷体" panose="02010609060101010101" pitchFamily="28" charset="-122"/>
                <a:cs typeface="楷体" panose="02010609060101010101" pitchFamily="28" charset="-122"/>
              </a:rPr>
              <a:t>四舍五入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”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4"/>
                <a:ea typeface="楷体" panose="02010609060101010101" pitchFamily="28" charset="-122"/>
                <a:cs typeface="楷体" panose="02010609060101010101" pitchFamily="28" charset="-122"/>
              </a:rPr>
              <a:t>法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，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4"/>
                <a:ea typeface="楷体" panose="02010609060101010101" pitchFamily="28" charset="-122"/>
                <a:cs typeface="楷体" panose="02010609060101010101" pitchFamily="28" charset="-122"/>
              </a:rPr>
              <a:t>虽然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17.25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4"/>
                <a:ea typeface="楷体" panose="02010609060101010101" pitchFamily="28" charset="-122"/>
                <a:cs typeface="楷体" panose="02010609060101010101" pitchFamily="28" charset="-122"/>
              </a:rPr>
              <a:t>应该约等于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17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，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4"/>
                <a:ea typeface="楷体" panose="02010609060101010101" pitchFamily="28" charset="-122"/>
                <a:cs typeface="楷体" panose="02010609060101010101" pitchFamily="28" charset="-122"/>
              </a:rPr>
              <a:t>但是很明显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17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4"/>
                <a:ea typeface="楷体" panose="02010609060101010101" pitchFamily="28" charset="-122"/>
                <a:cs typeface="楷体" panose="02010609060101010101" pitchFamily="28" charset="-122"/>
              </a:rPr>
              <a:t>条船不能把这些人都送过河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，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4"/>
                <a:ea typeface="楷体" panose="02010609060101010101" pitchFamily="28" charset="-122"/>
                <a:cs typeface="楷体" panose="02010609060101010101" pitchFamily="28" charset="-122"/>
              </a:rPr>
              <a:t>必须要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18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4"/>
                <a:ea typeface="楷体" panose="02010609060101010101" pitchFamily="28" charset="-122"/>
                <a:cs typeface="楷体" panose="02010609060101010101" pitchFamily="28" charset="-122"/>
              </a:rPr>
              <a:t>条船才能把这些人送过河。</a:t>
            </a:r>
            <a:endParaRPr lang="zh-CN" altLang="zh-CN" sz="2800" b="0" i="0" u="none">
              <a:solidFill>
                <a:srgbClr val="000000"/>
              </a:solidFill>
              <a:effectLst/>
              <a:latin typeface="Times New Roman" panose="02020603050405020304" pitchFamily="14"/>
              <a:ea typeface="楷体" panose="02010609060101010101" pitchFamily="28" charset="-122"/>
              <a:cs typeface="楷体" panose="02010609060101010101" pitchFamily="28" charset="-122"/>
            </a:endParaRPr>
          </a:p>
        </p:txBody>
      </p:sp>
      <p:sp>
        <p:nvSpPr>
          <p:cNvPr id="8" name="yt_shape_10413"/>
          <p:cNvSpPr txBox="1"/>
          <p:nvPr/>
        </p:nvSpPr>
        <p:spPr>
          <a:xfrm>
            <a:off x="911422" y="5060031"/>
            <a:ext cx="3240631" cy="564514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 indent="720090" algn="l">
              <a:lnSpc>
                <a:spcPct val="150000"/>
              </a:lnSpc>
            </a:pPr>
            <a:r>
              <a:rPr lang="en-US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138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÷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8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≈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18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楷体" panose="02010609060101010101" pitchFamily="28" charset="-122"/>
                <a:ea typeface="宋体" panose="02010600030101010101" pitchFamily="2" charset="-122"/>
                <a:cs typeface="宋体" panose="02010600030101010101" pitchFamily="2" charset="-122"/>
              </a:rPr>
              <a:t>(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4"/>
                <a:ea typeface="楷体" panose="02010609060101010101" pitchFamily="28" charset="-122"/>
                <a:cs typeface="楷体" panose="02010609060101010101" pitchFamily="28" charset="-122"/>
              </a:rPr>
              <a:t>条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楷体" panose="02010609060101010101" pitchFamily="28" charset="-122"/>
                <a:ea typeface="宋体" panose="02010600030101010101" pitchFamily="2" charset="-122"/>
                <a:cs typeface="宋体" panose="02010600030101010101" pitchFamily="2" charset="-122"/>
              </a:rPr>
              <a:t>)</a:t>
            </a:r>
            <a:endParaRPr lang="en-US" altLang="zh-CN" sz="2800" b="0" i="0" u="none">
              <a:solidFill>
                <a:srgbClr val="000000"/>
              </a:solidFill>
              <a:effectLst/>
              <a:latin typeface="楷体" panose="02010609060101010101" pitchFamily="28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9" name="yt_shape_10414"/>
          <p:cNvSpPr txBox="1"/>
          <p:nvPr/>
        </p:nvSpPr>
        <p:spPr>
          <a:xfrm>
            <a:off x="911422" y="5634068"/>
            <a:ext cx="8088112" cy="564514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 indent="720090" algn="l">
              <a:lnSpc>
                <a:spcPct val="150000"/>
              </a:lnSpc>
            </a:pP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4"/>
                <a:ea typeface="楷体" panose="02010609060101010101" pitchFamily="28" charset="-122"/>
                <a:cs typeface="楷体" panose="02010609060101010101" pitchFamily="28" charset="-122"/>
              </a:rPr>
              <a:t>答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楷体" panose="02010609060101010101" pitchFamily="28" charset="-122"/>
                <a:ea typeface="宋体" panose="02010600030101010101" pitchFamily="2" charset="-122"/>
                <a:cs typeface="宋体" panose="02010600030101010101" pitchFamily="2" charset="-122"/>
              </a:rPr>
              <a:t>: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4"/>
                <a:ea typeface="楷体" panose="02010609060101010101" pitchFamily="28" charset="-122"/>
                <a:cs typeface="楷体" panose="02010609060101010101" pitchFamily="28" charset="-122"/>
              </a:rPr>
              <a:t>需要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18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4"/>
                <a:ea typeface="楷体" panose="02010609060101010101" pitchFamily="28" charset="-122"/>
                <a:cs typeface="楷体" panose="02010609060101010101" pitchFamily="28" charset="-122"/>
              </a:rPr>
              <a:t>条这样的船才能把这些人运送过河。</a:t>
            </a:r>
            <a:endParaRPr lang="zh-CN" altLang="zh-CN" sz="2800" b="0" i="0" u="none">
              <a:solidFill>
                <a:srgbClr val="000000"/>
              </a:solidFill>
              <a:effectLst/>
              <a:latin typeface="Times New Roman" panose="02020603050405020304" pitchFamily="14"/>
              <a:ea typeface="楷体" panose="02010609060101010101" pitchFamily="28" charset="-122"/>
              <a:cs typeface="楷体" panose="02010609060101010101" pitchFamily="28" charset="-122"/>
            </a:endParaRPr>
          </a:p>
        </p:txBody>
      </p:sp>
    </p:spTree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15" name="yt_shape_10415"/>
          <p:cNvSpPr txBox="1"/>
          <p:nvPr/>
        </p:nvSpPr>
        <p:spPr>
          <a:xfrm>
            <a:off x="900000" y="1260000"/>
            <a:ext cx="10391999" cy="119167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indent="720090" algn="l">
              <a:lnSpc>
                <a:spcPct val="150000"/>
              </a:lnSpc>
            </a:pPr>
            <a:r>
              <a:rPr lang="en-US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2.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做一件家居服需要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4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尺的花布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，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现有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15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尺花布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，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能做多少件家居服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？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(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去尾法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)</a:t>
            </a:r>
            <a:endParaRPr lang="en-US" altLang="zh-CN" sz="2800" b="0" i="0" u="none">
              <a:solidFill>
                <a:srgbClr val="000000"/>
              </a:solidFill>
              <a:effectLst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10416" name="yt_shape_10416"/>
          <p:cNvSpPr txBox="1"/>
          <p:nvPr/>
        </p:nvSpPr>
        <p:spPr>
          <a:xfrm>
            <a:off x="900000" y="2502461"/>
            <a:ext cx="3321422" cy="564514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　　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15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÷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4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＝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3.75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楷体" panose="02010609060101010101" pitchFamily="28" charset="-122"/>
                <a:ea typeface="宋体" panose="02010600030101010101" pitchFamily="2" charset="-122"/>
                <a:cs typeface="宋体" panose="02010600030101010101" pitchFamily="2" charset="-122"/>
              </a:rPr>
              <a:t>(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4"/>
                <a:ea typeface="楷体" panose="02010609060101010101" pitchFamily="28" charset="-122"/>
                <a:cs typeface="楷体" panose="02010609060101010101" pitchFamily="28" charset="-122"/>
              </a:rPr>
              <a:t>件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楷体" panose="02010609060101010101" pitchFamily="28" charset="-122"/>
                <a:ea typeface="宋体" panose="02010600030101010101" pitchFamily="2" charset="-122"/>
                <a:cs typeface="宋体" panose="02010600030101010101" pitchFamily="2" charset="-122"/>
              </a:rPr>
              <a:t>)</a:t>
            </a:r>
            <a:endParaRPr lang="en-US" altLang="zh-CN" sz="2800" b="0" i="0" u="none">
              <a:solidFill>
                <a:srgbClr val="000000"/>
              </a:solidFill>
              <a:effectLst/>
              <a:latin typeface="楷体" panose="02010609060101010101" pitchFamily="28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10417" name="yt_shape_10417"/>
          <p:cNvSpPr txBox="1"/>
          <p:nvPr/>
        </p:nvSpPr>
        <p:spPr>
          <a:xfrm>
            <a:off x="900001" y="3117763"/>
            <a:ext cx="10391999" cy="12108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indent="720090" algn="l">
              <a:lnSpc>
                <a:spcPct val="150000"/>
              </a:lnSpc>
            </a:pP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4"/>
                <a:ea typeface="楷体" panose="02010609060101010101" pitchFamily="28" charset="-122"/>
                <a:cs typeface="楷体" panose="02010609060101010101" pitchFamily="28" charset="-122"/>
              </a:rPr>
              <a:t>按照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“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4"/>
                <a:ea typeface="楷体" panose="02010609060101010101" pitchFamily="28" charset="-122"/>
                <a:cs typeface="楷体" panose="02010609060101010101" pitchFamily="28" charset="-122"/>
              </a:rPr>
              <a:t>四舍五入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”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4"/>
                <a:ea typeface="楷体" panose="02010609060101010101" pitchFamily="28" charset="-122"/>
                <a:cs typeface="楷体" panose="02010609060101010101" pitchFamily="28" charset="-122"/>
              </a:rPr>
              <a:t>法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，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4"/>
                <a:ea typeface="楷体" panose="02010609060101010101" pitchFamily="28" charset="-122"/>
                <a:cs typeface="楷体" panose="02010609060101010101" pitchFamily="28" charset="-122"/>
              </a:rPr>
              <a:t>虽然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3.75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4"/>
                <a:ea typeface="楷体" panose="02010609060101010101" pitchFamily="28" charset="-122"/>
                <a:cs typeface="楷体" panose="02010609060101010101" pitchFamily="28" charset="-122"/>
              </a:rPr>
              <a:t>应该约等于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4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，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4"/>
                <a:ea typeface="楷体" panose="02010609060101010101" pitchFamily="28" charset="-122"/>
                <a:cs typeface="楷体" panose="02010609060101010101" pitchFamily="28" charset="-122"/>
              </a:rPr>
              <a:t>但是很明显这些花布不能做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4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4"/>
                <a:ea typeface="楷体" panose="02010609060101010101" pitchFamily="28" charset="-122"/>
                <a:cs typeface="楷体" panose="02010609060101010101" pitchFamily="28" charset="-122"/>
              </a:rPr>
              <a:t>件家居服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，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4"/>
                <a:ea typeface="楷体" panose="02010609060101010101" pitchFamily="28" charset="-122"/>
                <a:cs typeface="楷体" panose="02010609060101010101" pitchFamily="28" charset="-122"/>
              </a:rPr>
              <a:t>所以只能做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3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4"/>
                <a:ea typeface="楷体" panose="02010609060101010101" pitchFamily="28" charset="-122"/>
                <a:cs typeface="楷体" panose="02010609060101010101" pitchFamily="28" charset="-122"/>
              </a:rPr>
              <a:t>件家居服。</a:t>
            </a:r>
            <a:endParaRPr lang="zh-CN" altLang="zh-CN" sz="2800" b="0" i="0" u="none">
              <a:solidFill>
                <a:srgbClr val="000000"/>
              </a:solidFill>
              <a:effectLst/>
              <a:latin typeface="Times New Roman" panose="02020603050405020304" pitchFamily="14"/>
              <a:ea typeface="楷体" panose="02010609060101010101" pitchFamily="28" charset="-122"/>
              <a:cs typeface="楷体" panose="02010609060101010101" pitchFamily="28" charset="-122"/>
            </a:endParaRPr>
          </a:p>
        </p:txBody>
      </p:sp>
      <p:sp>
        <p:nvSpPr>
          <p:cNvPr id="10418" name="yt_shape_10418"/>
          <p:cNvSpPr txBox="1"/>
          <p:nvPr/>
        </p:nvSpPr>
        <p:spPr>
          <a:xfrm>
            <a:off x="900000" y="4379395"/>
            <a:ext cx="2881558" cy="564514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 indent="720090" algn="l">
              <a:lnSpc>
                <a:spcPct val="150000"/>
              </a:lnSpc>
            </a:pPr>
            <a:r>
              <a:rPr lang="en-US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15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÷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4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≈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3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楷体" panose="02010609060101010101" pitchFamily="28" charset="-122"/>
                <a:ea typeface="宋体" panose="02010600030101010101" pitchFamily="2" charset="-122"/>
                <a:cs typeface="宋体" panose="02010600030101010101" pitchFamily="2" charset="-122"/>
              </a:rPr>
              <a:t>(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4"/>
                <a:ea typeface="楷体" panose="02010609060101010101" pitchFamily="28" charset="-122"/>
                <a:cs typeface="楷体" panose="02010609060101010101" pitchFamily="28" charset="-122"/>
              </a:rPr>
              <a:t>件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楷体" panose="02010609060101010101" pitchFamily="28" charset="-122"/>
                <a:ea typeface="宋体" panose="02010600030101010101" pitchFamily="2" charset="-122"/>
                <a:cs typeface="宋体" panose="02010600030101010101" pitchFamily="2" charset="-122"/>
              </a:rPr>
              <a:t>)</a:t>
            </a:r>
            <a:endParaRPr lang="en-US" altLang="zh-CN" sz="2800" b="0" i="0" u="none">
              <a:solidFill>
                <a:srgbClr val="000000"/>
              </a:solidFill>
              <a:effectLst/>
              <a:latin typeface="楷体" panose="02010609060101010101" pitchFamily="28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10419" name="yt_shape_10419"/>
          <p:cNvSpPr txBox="1"/>
          <p:nvPr/>
        </p:nvSpPr>
        <p:spPr>
          <a:xfrm>
            <a:off x="900000" y="4994697"/>
            <a:ext cx="3958776" cy="564514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 indent="720090" algn="l">
              <a:lnSpc>
                <a:spcPct val="150000"/>
              </a:lnSpc>
            </a:pP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4"/>
                <a:ea typeface="楷体" panose="02010609060101010101" pitchFamily="28" charset="-122"/>
                <a:cs typeface="楷体" panose="02010609060101010101" pitchFamily="28" charset="-122"/>
              </a:rPr>
              <a:t>答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楷体" panose="02010609060101010101" pitchFamily="28" charset="-122"/>
                <a:ea typeface="宋体" panose="02010600030101010101" pitchFamily="2" charset="-122"/>
                <a:cs typeface="宋体" panose="02010600030101010101" pitchFamily="2" charset="-122"/>
              </a:rPr>
              <a:t>: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4"/>
                <a:ea typeface="楷体" panose="02010609060101010101" pitchFamily="28" charset="-122"/>
                <a:cs typeface="楷体" panose="02010609060101010101" pitchFamily="28" charset="-122"/>
              </a:rPr>
              <a:t>能做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3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4"/>
                <a:ea typeface="楷体" panose="02010609060101010101" pitchFamily="28" charset="-122"/>
                <a:cs typeface="楷体" panose="02010609060101010101" pitchFamily="28" charset="-122"/>
              </a:rPr>
              <a:t>件家居服。</a:t>
            </a:r>
            <a:endParaRPr lang="zh-CN" altLang="zh-CN" sz="2800" b="0" i="0" u="none">
              <a:solidFill>
                <a:srgbClr val="000000"/>
              </a:solidFill>
              <a:effectLst/>
              <a:latin typeface="Times New Roman" panose="02020603050405020304" pitchFamily="14"/>
              <a:ea typeface="楷体" panose="02010609060101010101" pitchFamily="28" charset="-122"/>
              <a:cs typeface="楷体" panose="02010609060101010101" pitchFamily="28" charset="-122"/>
            </a:endParaRPr>
          </a:p>
        </p:txBody>
      </p:sp>
    </p:spTree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20" name="yt_shape_10420"/>
          <p:cNvSpPr txBox="1"/>
          <p:nvPr/>
        </p:nvSpPr>
        <p:spPr>
          <a:xfrm>
            <a:off x="911424" y="1844824"/>
            <a:ext cx="10391999" cy="185717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indent="720090" algn="l">
              <a:lnSpc>
                <a:spcPct val="150000"/>
              </a:lnSpc>
            </a:pP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4"/>
                <a:ea typeface="楷体" panose="02010609060101010101" pitchFamily="28" charset="-122"/>
                <a:cs typeface="楷体" panose="02010609060101010101" pitchFamily="28" charset="-122"/>
              </a:rPr>
              <a:t>引导学生讨论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楷体" panose="02010609060101010101" pitchFamily="28" charset="-122"/>
                <a:ea typeface="宋体" panose="02010600030101010101" pitchFamily="2" charset="-122"/>
                <a:cs typeface="宋体" panose="02010600030101010101" pitchFamily="2" charset="-122"/>
              </a:rPr>
              <a:t>: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4"/>
                <a:ea typeface="楷体" panose="02010609060101010101" pitchFamily="28" charset="-122"/>
                <a:cs typeface="楷体" panose="02010609060101010101" pitchFamily="28" charset="-122"/>
              </a:rPr>
              <a:t>求积的近似数除了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“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4"/>
                <a:ea typeface="楷体" panose="02010609060101010101" pitchFamily="28" charset="-122"/>
                <a:cs typeface="楷体" panose="02010609060101010101" pitchFamily="28" charset="-122"/>
              </a:rPr>
              <a:t>四舍五入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”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4"/>
                <a:ea typeface="楷体" panose="02010609060101010101" pitchFamily="28" charset="-122"/>
                <a:cs typeface="楷体" panose="02010609060101010101" pitchFamily="28" charset="-122"/>
              </a:rPr>
              <a:t>法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，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4"/>
                <a:ea typeface="楷体" panose="02010609060101010101" pitchFamily="28" charset="-122"/>
                <a:cs typeface="楷体" panose="02010609060101010101" pitchFamily="28" charset="-122"/>
              </a:rPr>
              <a:t>还有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“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4"/>
                <a:ea typeface="楷体" panose="02010609060101010101" pitchFamily="28" charset="-122"/>
                <a:cs typeface="楷体" panose="02010609060101010101" pitchFamily="28" charset="-122"/>
              </a:rPr>
              <a:t>去尾法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”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4"/>
                <a:ea typeface="楷体" panose="02010609060101010101" pitchFamily="28" charset="-122"/>
                <a:cs typeface="楷体" panose="02010609060101010101" pitchFamily="28" charset="-122"/>
              </a:rPr>
              <a:t>和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“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4"/>
                <a:ea typeface="楷体" panose="02010609060101010101" pitchFamily="28" charset="-122"/>
                <a:cs typeface="楷体" panose="02010609060101010101" pitchFamily="28" charset="-122"/>
              </a:rPr>
              <a:t>进一法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”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4"/>
                <a:ea typeface="楷体" panose="02010609060101010101" pitchFamily="28" charset="-122"/>
                <a:cs typeface="楷体" panose="02010609060101010101" pitchFamily="28" charset="-122"/>
              </a:rPr>
              <a:t>。这三种求近似数的方法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，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4"/>
                <a:ea typeface="楷体" panose="02010609060101010101" pitchFamily="28" charset="-122"/>
                <a:cs typeface="楷体" panose="02010609060101010101" pitchFamily="28" charset="-122"/>
              </a:rPr>
              <a:t>各自适用于不同的情况。</a:t>
            </a:r>
            <a:endParaRPr lang="zh-CN" altLang="zh-CN" sz="2800" b="0" i="0" u="none">
              <a:solidFill>
                <a:srgbClr val="000000"/>
              </a:solidFill>
              <a:effectLst/>
              <a:latin typeface="Times New Roman" panose="02020603050405020304" pitchFamily="14"/>
              <a:ea typeface="楷体" panose="02010609060101010101" pitchFamily="28" charset="-122"/>
              <a:cs typeface="楷体" panose="02010609060101010101" pitchFamily="28" charset="-122"/>
            </a:endParaRPr>
          </a:p>
        </p:txBody>
      </p:sp>
    </p:spTree>
  </p:cSld>
  <p:clrMapOvr>
    <a:masterClrMapping/>
  </p:clrMapOvr>
  <p:transition spd="slow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23" name="yt_shape_10423"/>
          <p:cNvSpPr txBox="1"/>
          <p:nvPr/>
        </p:nvSpPr>
        <p:spPr>
          <a:xfrm>
            <a:off x="900000" y="1260000"/>
            <a:ext cx="7971669" cy="600293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US" altLang="zh-CN" sz="2900" b="0" i="0" u="none" spc="61512">
                <a:solidFill>
                  <a:srgbClr val="1EE3CF"/>
                </a:solidFill>
                <a:effectLst/>
                <a:latin typeface="NEU-BZ-S92" pitchFamily="14"/>
                <a:ea typeface="宋体" panose="02010600030101010101" pitchFamily="2" charset="-122"/>
                <a:cs typeface="Times New Roman" panose="02020603050405020304" pitchFamily="14"/>
              </a:rPr>
              <a:t> </a:t>
            </a:r>
            <a:endParaRPr lang="en-US" altLang="zh-CN" sz="2900" b="0" i="0" u="none" spc="61512">
              <a:solidFill>
                <a:srgbClr val="1EE3CF"/>
              </a:solidFill>
              <a:effectLst/>
              <a:latin typeface="NEU-BZ-S92" pitchFamily="14"/>
              <a:ea typeface="宋体" panose="02010600030101010101" pitchFamily="2" charset="-122"/>
              <a:cs typeface="Times New Roman" panose="02020603050405020304" pitchFamily="14"/>
            </a:endParaRPr>
          </a:p>
        </p:txBody>
      </p:sp>
      <p:sp>
        <p:nvSpPr>
          <p:cNvPr id="4" name="yt_shape_10425"/>
          <p:cNvSpPr txBox="1"/>
          <p:nvPr/>
        </p:nvSpPr>
        <p:spPr>
          <a:xfrm>
            <a:off x="900000" y="1700808"/>
            <a:ext cx="10391999" cy="250350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　　在实际计算中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，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小数乘法的积往往不需要保留很多的小数位数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，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要根据需要和题目要求取近似数。取近似数的一般方法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: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如需要保留一位小数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，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就看百分位上的数是几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；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需要保留两位小数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，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就看千分位是几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……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然后采用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“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四舍五入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”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法进行取舍。</a:t>
            </a:r>
            <a:endParaRPr lang="zh-CN" altLang="zh-CN" sz="2800" b="0" i="0" u="none">
              <a:solidFill>
                <a:srgbClr val="000000"/>
              </a:solidFill>
              <a:effectLst/>
              <a:latin typeface="Times New Roman" panose="02020603050405020304" pitchFamily="14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</p:spTree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28" name="yt_shape_10428"/>
          <p:cNvSpPr txBox="1"/>
          <p:nvPr/>
        </p:nvSpPr>
        <p:spPr>
          <a:xfrm>
            <a:off x="5140332" y="1260000"/>
            <a:ext cx="1804918" cy="672685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US" altLang="zh-CN" sz="3250" b="0" i="0" u="none" spc="13337">
                <a:solidFill>
                  <a:srgbClr val="1EE3CF"/>
                </a:solidFill>
                <a:effectLst/>
                <a:latin typeface="NEU-BZ-S92" pitchFamily="14"/>
                <a:ea typeface="宋体" panose="02010600030101010101" pitchFamily="2" charset="-122"/>
                <a:cs typeface="Times New Roman" panose="02020603050405020304" pitchFamily="14"/>
              </a:rPr>
              <a:t> </a:t>
            </a:r>
            <a:endParaRPr lang="en-US" altLang="zh-CN" sz="3250" b="0" i="0" u="none" spc="13337">
              <a:solidFill>
                <a:srgbClr val="1EE3CF"/>
              </a:solidFill>
              <a:effectLst/>
              <a:latin typeface="NEU-BZ-S92" pitchFamily="14"/>
              <a:ea typeface="宋体" panose="02010600030101010101" pitchFamily="2" charset="-122"/>
              <a:cs typeface="Times New Roman" panose="02020603050405020304" pitchFamily="14"/>
            </a:endParaRPr>
          </a:p>
        </p:txBody>
      </p:sp>
      <p:sp>
        <p:nvSpPr>
          <p:cNvPr id="10430" name="yt_shape_10430"/>
          <p:cNvSpPr txBox="1"/>
          <p:nvPr/>
        </p:nvSpPr>
        <p:spPr>
          <a:xfrm>
            <a:off x="1127448" y="1250694"/>
            <a:ext cx="2872581" cy="564514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4"/>
                <a:ea typeface="黑体" panose="02010609060101010101" pitchFamily="49" charset="-122"/>
                <a:cs typeface="黑体" panose="02010609060101010101" pitchFamily="49" charset="-122"/>
              </a:rPr>
              <a:t>一、列竖式计算。</a:t>
            </a:r>
            <a:endParaRPr lang="zh-CN" altLang="zh-CN" sz="2800" b="0" i="0" u="none">
              <a:solidFill>
                <a:srgbClr val="000000"/>
              </a:solidFill>
              <a:effectLst/>
              <a:latin typeface="Times New Roman" panose="02020603050405020304" pitchFamily="14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10431" name="yt_shape_10431"/>
          <p:cNvSpPr txBox="1"/>
          <p:nvPr/>
        </p:nvSpPr>
        <p:spPr>
          <a:xfrm>
            <a:off x="1127448" y="1865996"/>
            <a:ext cx="6373540" cy="564514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US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4.17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×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0.12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≈</a:t>
            </a:r>
            <a:r>
              <a:rPr lang="en-US" altLang="zh-CN" sz="2800" b="1" i="0" u="none">
                <a:solidFill>
                  <a:srgbClr val="FF0000">
                    <a:alpha val="0"/>
                  </a:srgbClr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0.5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　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(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得数精确到十分位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)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　</a:t>
            </a:r>
            <a:endParaRPr lang="zh-CN" altLang="zh-CN" sz="2800" b="0" i="0" u="none">
              <a:solidFill>
                <a:srgbClr val="000000"/>
              </a:solidFill>
              <a:effectLst/>
              <a:latin typeface="Times New Roman" panose="02020603050405020304" pitchFamily="14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10433" name="yt_shape_10433"/>
          <p:cNvSpPr txBox="1"/>
          <p:nvPr/>
        </p:nvSpPr>
        <p:spPr>
          <a:xfrm>
            <a:off x="1127448" y="2532086"/>
            <a:ext cx="883832" cy="1148712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US" altLang="zh-CN" sz="5550" b="0" i="0" u="none" spc="5642">
                <a:solidFill>
                  <a:srgbClr val="1EE3CF"/>
                </a:solidFill>
                <a:effectLst/>
                <a:latin typeface="NEU-BZ-S92" pitchFamily="14"/>
                <a:ea typeface="宋体" panose="02010600030101010101" pitchFamily="2" charset="-122"/>
                <a:cs typeface="宋体" panose="02010600030101010101" pitchFamily="2" charset="-122"/>
              </a:rPr>
              <a:t> </a:t>
            </a:r>
            <a:endParaRPr lang="en-US" altLang="zh-CN" sz="5550" b="0" i="0" u="none" spc="5642">
              <a:solidFill>
                <a:srgbClr val="1EE3CF"/>
              </a:solidFill>
              <a:effectLst/>
              <a:latin typeface="NEU-BZ-S92" pitchFamily="14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pic>
        <p:nvPicPr>
          <p:cNvPr id="10432" name="yt_image_10432"/>
          <p:cNvPicPr>
            <a:picLocks noChangeAspect="1" noChangeArrowheads="1"/>
          </p:cNvPicPr>
          <p:nvPr/>
        </p:nvPicPr>
        <p:blipFill>
          <a:blip r:embed="rId1" cstate="email"/>
          <a:stretch>
            <a:fillRect/>
          </a:stretch>
        </p:blipFill>
        <p:spPr bwMode="auto">
          <a:xfrm>
            <a:off x="1663309" y="2501081"/>
            <a:ext cx="1152128" cy="16492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435" name="yt_shape_10435"/>
          <p:cNvSpPr txBox="1"/>
          <p:nvPr/>
        </p:nvSpPr>
        <p:spPr>
          <a:xfrm>
            <a:off x="1127448" y="4004352"/>
            <a:ext cx="6014467" cy="564514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US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3.8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×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0.48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≈</a:t>
            </a:r>
            <a:r>
              <a:rPr lang="en-US" altLang="zh-CN" sz="2800" b="1" i="0" u="none">
                <a:solidFill>
                  <a:srgbClr val="FF0000">
                    <a:alpha val="0"/>
                  </a:srgbClr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1.82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　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(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得数保留两位小数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)</a:t>
            </a:r>
            <a:endParaRPr lang="en-US" altLang="zh-CN" sz="2800" b="0" i="0" u="none">
              <a:solidFill>
                <a:srgbClr val="000000"/>
              </a:solidFill>
              <a:effectLst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10437" name="yt_shape_10437"/>
          <p:cNvSpPr txBox="1"/>
          <p:nvPr/>
        </p:nvSpPr>
        <p:spPr>
          <a:xfrm>
            <a:off x="1127448" y="4524162"/>
            <a:ext cx="969496" cy="1148712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US" altLang="zh-CN" sz="5550" b="0" i="0" u="none" spc="6310">
                <a:solidFill>
                  <a:srgbClr val="1EE3CF"/>
                </a:solidFill>
                <a:effectLst/>
                <a:latin typeface="NEU-BZ-S92" pitchFamily="14"/>
                <a:ea typeface="宋体" panose="02010600030101010101" pitchFamily="2" charset="-122"/>
                <a:cs typeface="Times New Roman" panose="02020603050405020304" pitchFamily="14"/>
              </a:rPr>
              <a:t> </a:t>
            </a:r>
            <a:endParaRPr lang="en-US" altLang="zh-CN" sz="5550" b="0" i="0" u="none" spc="6310">
              <a:solidFill>
                <a:srgbClr val="1EE3CF"/>
              </a:solidFill>
              <a:effectLst/>
              <a:latin typeface="NEU-BZ-S92" pitchFamily="14"/>
              <a:ea typeface="宋体" panose="02010600030101010101" pitchFamily="2" charset="-122"/>
              <a:cs typeface="Times New Roman" panose="02020603050405020304" pitchFamily="14"/>
            </a:endParaRPr>
          </a:p>
        </p:txBody>
      </p:sp>
      <p:pic>
        <p:nvPicPr>
          <p:cNvPr id="10436" name="yt_image_10436"/>
          <p:cNvPicPr>
            <a:picLocks noChangeAspect="1" noChangeArrowheads="1"/>
          </p:cNvPicPr>
          <p:nvPr/>
        </p:nvPicPr>
        <p:blipFill>
          <a:blip r:embed="rId2" cstate="email"/>
          <a:stretch>
            <a:fillRect/>
          </a:stretch>
        </p:blipFill>
        <p:spPr bwMode="auto">
          <a:xfrm>
            <a:off x="1343472" y="4543072"/>
            <a:ext cx="1296144" cy="1694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文本框 1"/>
          <p:cNvSpPr txBox="1"/>
          <p:nvPr/>
        </p:nvSpPr>
        <p:spPr>
          <a:xfrm>
            <a:off x="2993237" y="1819190"/>
            <a:ext cx="624586" cy="652666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pPr>
              <a:lnSpc>
                <a:spcPct val="150000"/>
              </a:lnSpc>
              <a:spcBef>
                <a:spcPct val="0"/>
              </a:spcBef>
            </a:pPr>
            <a:r>
              <a:rPr kumimoji="0" lang="en-US" altLang="zh-CN" sz="28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0.5</a:t>
            </a:r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2827804" y="3916200"/>
            <a:ext cx="802386" cy="652666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pPr>
              <a:lnSpc>
                <a:spcPct val="150000"/>
              </a:lnSpc>
              <a:spcBef>
                <a:spcPct val="0"/>
              </a:spcBef>
            </a:pPr>
            <a:r>
              <a:rPr kumimoji="0" lang="en-US" altLang="zh-CN" sz="28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1.82</a:t>
            </a:r>
            <a:endParaRPr lang="zh-CN" altLang="en-US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allAtOnce"/>
      <p:bldP spid="3" grpId="0" build="allAtOnce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39" name="yt_shape_10439"/>
          <p:cNvSpPr txBox="1"/>
          <p:nvPr/>
        </p:nvSpPr>
        <p:spPr>
          <a:xfrm>
            <a:off x="900000" y="1260000"/>
            <a:ext cx="2513509" cy="564514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4"/>
                <a:ea typeface="黑体" panose="02010609060101010101" pitchFamily="49" charset="-122"/>
                <a:cs typeface="黑体" panose="02010609060101010101" pitchFamily="49" charset="-122"/>
              </a:rPr>
              <a:t>二、解决问题。</a:t>
            </a:r>
            <a:endParaRPr lang="zh-CN" altLang="zh-CN" sz="2800" b="0" i="0" u="none">
              <a:solidFill>
                <a:srgbClr val="000000"/>
              </a:solidFill>
              <a:effectLst/>
              <a:latin typeface="Times New Roman" panose="02020603050405020304" pitchFamily="14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10440" name="yt_shape_10440"/>
          <p:cNvSpPr txBox="1"/>
          <p:nvPr/>
        </p:nvSpPr>
        <p:spPr>
          <a:xfrm>
            <a:off x="900001" y="1875302"/>
            <a:ext cx="10391999" cy="313066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US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1.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北京冬奥会火炬闭环内传递是从奥林匹克森林公园南园南门出发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，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按逆时针方向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，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经奥林匹克森林公园南园东门、北门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，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最后到奥林匹克宣言广场处收火。闭环内火炬传递一共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46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棒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，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平均每棒火炬手传递距离约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0.11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千米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，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北京冬奥会火炬闭环内传递的距离大约有多少千米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？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(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得数保留一位小数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)</a:t>
            </a:r>
            <a:endParaRPr lang="en-US" altLang="zh-CN" sz="2800" b="0" i="0" u="none">
              <a:solidFill>
                <a:srgbClr val="000000"/>
              </a:solidFill>
              <a:effectLst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10442" name="yt_shape_10442"/>
          <p:cNvSpPr txBox="1"/>
          <p:nvPr/>
        </p:nvSpPr>
        <p:spPr>
          <a:xfrm>
            <a:off x="900000" y="5107543"/>
            <a:ext cx="2513380" cy="545342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US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(</a:t>
            </a:r>
            <a:r>
              <a:rPr lang="en-US" altLang="zh-CN" sz="1000" b="0" i="0" u="none" spc="2574">
                <a:solidFill>
                  <a:srgbClr val="1EE3CF"/>
                </a:solidFill>
                <a:effectLst/>
                <a:latin typeface="NEU-BZ-S92" pitchFamily="14"/>
                <a:ea typeface="宋体" panose="02010600030101010101" pitchFamily="2" charset="-122"/>
                <a:cs typeface="Times New Roman" panose="02020603050405020304" pitchFamily="14"/>
              </a:rPr>
              <a:t> </a:t>
            </a:r>
            <a:r>
              <a:rPr lang="zh-CN" altLang="zh-CN" sz="2800" b="0" i="0" u="none">
                <a:solidFill>
                  <a:srgbClr val="00B0F0"/>
                </a:solidFill>
                <a:effectLst/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  <a:t>拓展类作业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)</a:t>
            </a:r>
            <a:endParaRPr lang="en-US" altLang="zh-CN" sz="2800" b="0" i="0" u="none">
              <a:solidFill>
                <a:srgbClr val="000000"/>
              </a:solidFill>
              <a:effectLst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pic>
        <p:nvPicPr>
          <p:cNvPr id="10441" name="yt_image_10441"/>
          <p:cNvPicPr>
            <a:picLocks noChangeAspect="1" noChangeArrowheads="1"/>
          </p:cNvPicPr>
          <p:nvPr/>
        </p:nvPicPr>
        <p:blipFill>
          <a:blip r:embed="rId1" cstate="email"/>
          <a:stretch>
            <a:fillRect/>
          </a:stretch>
        </p:blipFill>
        <p:spPr bwMode="auto">
          <a:xfrm>
            <a:off x="1077760" y="5311146"/>
            <a:ext cx="358560" cy="234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4" name="yt_shape_10444"/>
          <p:cNvSpPr txBox="1"/>
          <p:nvPr/>
        </p:nvSpPr>
        <p:spPr>
          <a:xfrm>
            <a:off x="911424" y="1628800"/>
            <a:ext cx="3057953" cy="564514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US" altLang="zh-CN" sz="2800" b="1" i="0" u="none">
                <a:solidFill>
                  <a:srgbClr val="FF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0.11</a:t>
            </a:r>
            <a:r>
              <a:rPr lang="zh-CN" altLang="zh-CN" sz="2800" b="1" i="0" u="none">
                <a:solidFill>
                  <a:srgbClr val="FF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×</a:t>
            </a:r>
            <a:r>
              <a:rPr lang="en-US" altLang="zh-CN" sz="2800" b="1" i="0" u="none">
                <a:solidFill>
                  <a:srgbClr val="FF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46</a:t>
            </a:r>
            <a:r>
              <a:rPr lang="en-US" altLang="zh-CN" sz="2800" b="1" i="0" u="none">
                <a:solidFill>
                  <a:srgbClr val="FF0000"/>
                </a:solidFill>
                <a:effectLst/>
                <a:latin typeface="Times New Roman" panose="02020603050405020304" pitchFamily="14"/>
                <a:ea typeface="Times New Roman" panose="02020603050405020304" pitchFamily="14"/>
                <a:cs typeface="Times New Roman" panose="02020603050405020304" pitchFamily="14"/>
              </a:rPr>
              <a:t>≈</a:t>
            </a:r>
            <a:r>
              <a:rPr lang="en-US" altLang="zh-CN" sz="2800" b="1" i="0" u="none">
                <a:solidFill>
                  <a:srgbClr val="FF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5.1</a:t>
            </a:r>
            <a:r>
              <a:rPr lang="en-US" altLang="zh-CN" sz="2800" b="1" i="0" u="none">
                <a:solidFill>
                  <a:srgbClr val="FF0000"/>
                </a:solidFill>
                <a:effectLst/>
                <a:latin typeface="楷体" panose="02010609060101010101" pitchFamily="28" charset="-122"/>
                <a:ea typeface="宋体" panose="02010600030101010101" pitchFamily="2" charset="-122"/>
                <a:cs typeface="宋体" panose="02010600030101010101" pitchFamily="2" charset="-122"/>
              </a:rPr>
              <a:t>(</a:t>
            </a:r>
            <a:r>
              <a:rPr lang="zh-CN" altLang="zh-CN" sz="2800" b="1" i="0" u="none">
                <a:solidFill>
                  <a:srgbClr val="FF0000"/>
                </a:solidFill>
                <a:effectLst/>
                <a:latin typeface="Times New Roman" panose="02020603050405020304" pitchFamily="14"/>
                <a:ea typeface="楷体" panose="02010609060101010101" pitchFamily="28" charset="-122"/>
                <a:cs typeface="楷体" panose="02010609060101010101" pitchFamily="28" charset="-122"/>
              </a:rPr>
              <a:t>千米</a:t>
            </a:r>
            <a:r>
              <a:rPr lang="en-US" altLang="zh-CN" sz="2800" b="1" i="0" u="none">
                <a:solidFill>
                  <a:srgbClr val="FF0000"/>
                </a:solidFill>
                <a:effectLst/>
                <a:latin typeface="楷体" panose="02010609060101010101" pitchFamily="28" charset="-122"/>
                <a:ea typeface="宋体" panose="02010600030101010101" pitchFamily="2" charset="-122"/>
                <a:cs typeface="宋体" panose="02010600030101010101" pitchFamily="2" charset="-122"/>
              </a:rPr>
              <a:t>)</a:t>
            </a:r>
            <a:endParaRPr lang="en-US" altLang="zh-CN" sz="2800" b="1" i="0" u="none">
              <a:solidFill>
                <a:srgbClr val="FF0000"/>
              </a:solidFill>
              <a:effectLst/>
              <a:latin typeface="楷体" panose="02010609060101010101" pitchFamily="28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10445" name="yt_shape_10445"/>
          <p:cNvSpPr txBox="1"/>
          <p:nvPr/>
        </p:nvSpPr>
        <p:spPr>
          <a:xfrm>
            <a:off x="911424" y="2244102"/>
            <a:ext cx="8564845" cy="564514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zh-CN" altLang="zh-CN" sz="2800" b="1" i="0" u="none">
                <a:solidFill>
                  <a:srgbClr val="FF0000"/>
                </a:solidFill>
                <a:effectLst/>
                <a:latin typeface="Times New Roman" panose="02020603050405020304" pitchFamily="14"/>
                <a:ea typeface="楷体" panose="02010609060101010101" pitchFamily="28" charset="-122"/>
                <a:cs typeface="楷体" panose="02010609060101010101" pitchFamily="28" charset="-122"/>
              </a:rPr>
              <a:t>答</a:t>
            </a:r>
            <a:r>
              <a:rPr lang="en-US" altLang="zh-CN" sz="2800" b="1" i="0" u="none">
                <a:solidFill>
                  <a:srgbClr val="FF0000"/>
                </a:solidFill>
                <a:effectLst/>
                <a:latin typeface="楷体" panose="02010609060101010101" pitchFamily="28" charset="-122"/>
                <a:ea typeface="宋体" panose="02010600030101010101" pitchFamily="2" charset="-122"/>
                <a:cs typeface="宋体" panose="02010600030101010101" pitchFamily="2" charset="-122"/>
              </a:rPr>
              <a:t>:</a:t>
            </a:r>
            <a:r>
              <a:rPr lang="zh-CN" altLang="zh-CN" sz="2800" b="1" i="0" u="none">
                <a:solidFill>
                  <a:srgbClr val="FF0000"/>
                </a:solidFill>
                <a:effectLst/>
                <a:latin typeface="Times New Roman" panose="02020603050405020304" pitchFamily="14"/>
                <a:ea typeface="楷体" panose="02010609060101010101" pitchFamily="28" charset="-122"/>
                <a:cs typeface="楷体" panose="02010609060101010101" pitchFamily="28" charset="-122"/>
              </a:rPr>
              <a:t>北京冬奥会火炬闭环内传递的距离大约有</a:t>
            </a:r>
            <a:r>
              <a:rPr lang="en-US" altLang="zh-CN" sz="2800" b="1" i="0" u="none">
                <a:solidFill>
                  <a:srgbClr val="FF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5.1</a:t>
            </a:r>
            <a:r>
              <a:rPr lang="zh-CN" altLang="zh-CN" sz="2800" b="1" i="0" u="none">
                <a:solidFill>
                  <a:srgbClr val="FF0000"/>
                </a:solidFill>
                <a:effectLst/>
                <a:latin typeface="Times New Roman" panose="02020603050405020304" pitchFamily="14"/>
                <a:ea typeface="楷体" panose="02010609060101010101" pitchFamily="28" charset="-122"/>
                <a:cs typeface="楷体" panose="02010609060101010101" pitchFamily="28" charset="-122"/>
              </a:rPr>
              <a:t>千米。</a:t>
            </a:r>
            <a:endParaRPr lang="zh-CN" altLang="zh-CN" sz="2800" b="1" i="0" u="none">
              <a:solidFill>
                <a:srgbClr val="FF0000"/>
              </a:solidFill>
              <a:effectLst/>
              <a:latin typeface="Times New Roman" panose="02020603050405020304" pitchFamily="14"/>
              <a:ea typeface="楷体" panose="02010609060101010101" pitchFamily="28" charset="-122"/>
              <a:cs typeface="楷体" panose="02010609060101010101" pitchFamily="28" charset="-122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44" grpId="0" build="allAtOnce"/>
      <p:bldP spid="10445" grpId="0" build="allAtOnce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7" name="yt_shape_10447"/>
          <p:cNvSpPr txBox="1"/>
          <p:nvPr/>
        </p:nvSpPr>
        <p:spPr>
          <a:xfrm>
            <a:off x="900000" y="1260000"/>
            <a:ext cx="10391999" cy="192632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US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2.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好再来超市新进来一种大米的价格是每千克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3.85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元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，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买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2.5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千克应付多少钱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？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(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得数保留两位小数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)(</a:t>
            </a:r>
            <a:r>
              <a:rPr lang="en-US" altLang="zh-CN" sz="1000" b="0" i="0" u="none" spc="2574">
                <a:solidFill>
                  <a:srgbClr val="1EE3CF"/>
                </a:solidFill>
                <a:effectLst/>
                <a:latin typeface="NEU-BZ-S92" pitchFamily="14"/>
                <a:ea typeface="宋体" panose="02010600030101010101" pitchFamily="2" charset="-122"/>
                <a:cs typeface="Times New Roman" panose="02020603050405020304" pitchFamily="14"/>
              </a:rPr>
              <a:t> </a:t>
            </a:r>
            <a:r>
              <a:rPr lang="zh-CN" altLang="zh-CN" sz="2800" b="0" i="0" u="none">
                <a:solidFill>
                  <a:srgbClr val="00B0F0"/>
                </a:solidFill>
                <a:effectLst/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  <a:t>实践类作业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)</a:t>
            </a:r>
            <a:endParaRPr lang="en-US" altLang="zh-CN" sz="2800" b="0" i="0" u="none">
              <a:solidFill>
                <a:srgbClr val="000000"/>
              </a:solidFill>
              <a:effectLst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pic>
        <p:nvPicPr>
          <p:cNvPr id="10446" name="yt_image_10446"/>
          <p:cNvPicPr>
            <a:picLocks noChangeAspect="1" noChangeArrowheads="1"/>
          </p:cNvPicPr>
          <p:nvPr/>
        </p:nvPicPr>
        <p:blipFill>
          <a:blip r:embed="rId1" cstate="email"/>
          <a:stretch>
            <a:fillRect/>
          </a:stretch>
        </p:blipFill>
        <p:spPr bwMode="auto">
          <a:xfrm>
            <a:off x="6097480" y="2113980"/>
            <a:ext cx="358560" cy="234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449" name="yt_shape_10449"/>
          <p:cNvSpPr txBox="1"/>
          <p:nvPr/>
        </p:nvSpPr>
        <p:spPr>
          <a:xfrm>
            <a:off x="915458" y="2621807"/>
            <a:ext cx="2986395" cy="564514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US" altLang="zh-CN" sz="2800" b="1" i="0" u="none">
                <a:solidFill>
                  <a:srgbClr val="FF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3.85</a:t>
            </a:r>
            <a:r>
              <a:rPr lang="zh-CN" altLang="zh-CN" sz="2800" b="1" i="0" u="none">
                <a:solidFill>
                  <a:srgbClr val="FF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×</a:t>
            </a:r>
            <a:r>
              <a:rPr lang="en-US" altLang="zh-CN" sz="2800" b="1" i="0" u="none">
                <a:solidFill>
                  <a:srgbClr val="FF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2.5</a:t>
            </a:r>
            <a:r>
              <a:rPr lang="en-US" altLang="zh-CN" sz="2800" b="1" i="0" u="none">
                <a:solidFill>
                  <a:srgbClr val="FF0000"/>
                </a:solidFill>
                <a:effectLst/>
                <a:latin typeface="Times New Roman" panose="02020603050405020304" pitchFamily="14"/>
                <a:ea typeface="Times New Roman" panose="02020603050405020304" pitchFamily="14"/>
                <a:cs typeface="Times New Roman" panose="02020603050405020304" pitchFamily="14"/>
              </a:rPr>
              <a:t>≈</a:t>
            </a:r>
            <a:r>
              <a:rPr lang="en-US" altLang="zh-CN" sz="2800" b="1" i="0" u="none">
                <a:solidFill>
                  <a:srgbClr val="FF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9.63</a:t>
            </a:r>
            <a:r>
              <a:rPr lang="en-US" altLang="zh-CN" sz="2800" b="1" i="0" u="none">
                <a:solidFill>
                  <a:srgbClr val="FF0000"/>
                </a:solidFill>
                <a:effectLst/>
                <a:latin typeface="楷体" panose="02010609060101010101" pitchFamily="28" charset="-122"/>
                <a:ea typeface="宋体" panose="02010600030101010101" pitchFamily="2" charset="-122"/>
                <a:cs typeface="宋体" panose="02010600030101010101" pitchFamily="2" charset="-122"/>
              </a:rPr>
              <a:t>(</a:t>
            </a:r>
            <a:r>
              <a:rPr lang="zh-CN" altLang="zh-CN" sz="2800" b="1" i="0" u="none">
                <a:solidFill>
                  <a:srgbClr val="FF0000"/>
                </a:solidFill>
                <a:effectLst/>
                <a:latin typeface="Times New Roman" panose="02020603050405020304" pitchFamily="14"/>
                <a:ea typeface="楷体" panose="02010609060101010101" pitchFamily="28" charset="-122"/>
                <a:cs typeface="楷体" panose="02010609060101010101" pitchFamily="28" charset="-122"/>
              </a:rPr>
              <a:t>元</a:t>
            </a:r>
            <a:r>
              <a:rPr lang="en-US" altLang="zh-CN" sz="2800" b="1" i="0" u="none">
                <a:solidFill>
                  <a:srgbClr val="FF0000"/>
                </a:solidFill>
                <a:effectLst/>
                <a:latin typeface="楷体" panose="02010609060101010101" pitchFamily="28" charset="-122"/>
                <a:ea typeface="宋体" panose="02010600030101010101" pitchFamily="2" charset="-122"/>
                <a:cs typeface="宋体" panose="02010600030101010101" pitchFamily="2" charset="-122"/>
              </a:rPr>
              <a:t>)</a:t>
            </a:r>
            <a:endParaRPr lang="en-US" altLang="zh-CN" sz="2800" b="1" i="0" u="none">
              <a:solidFill>
                <a:srgbClr val="FF0000"/>
              </a:solidFill>
              <a:effectLst/>
              <a:latin typeface="楷体" panose="02010609060101010101" pitchFamily="28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10450" name="yt_shape_10450"/>
          <p:cNvSpPr txBox="1"/>
          <p:nvPr/>
        </p:nvSpPr>
        <p:spPr>
          <a:xfrm>
            <a:off x="915458" y="3237109"/>
            <a:ext cx="4504438" cy="564514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zh-CN" altLang="zh-CN" sz="2800" b="1" i="0" u="none">
                <a:solidFill>
                  <a:srgbClr val="FF0000"/>
                </a:solidFill>
                <a:effectLst/>
                <a:latin typeface="Times New Roman" panose="02020603050405020304" pitchFamily="14"/>
                <a:ea typeface="楷体" panose="02010609060101010101" pitchFamily="28" charset="-122"/>
                <a:cs typeface="楷体" panose="02010609060101010101" pitchFamily="28" charset="-122"/>
              </a:rPr>
              <a:t>答</a:t>
            </a:r>
            <a:r>
              <a:rPr lang="en-US" altLang="zh-CN" sz="2800" b="1" i="0" u="none">
                <a:solidFill>
                  <a:srgbClr val="FF0000"/>
                </a:solidFill>
                <a:effectLst/>
                <a:latin typeface="楷体" panose="02010609060101010101" pitchFamily="28" charset="-122"/>
                <a:ea typeface="宋体" panose="02010600030101010101" pitchFamily="2" charset="-122"/>
                <a:cs typeface="宋体" panose="02010600030101010101" pitchFamily="2" charset="-122"/>
              </a:rPr>
              <a:t>:</a:t>
            </a:r>
            <a:r>
              <a:rPr lang="zh-CN" altLang="zh-CN" sz="2800" b="1" i="0" u="none">
                <a:solidFill>
                  <a:srgbClr val="FF0000"/>
                </a:solidFill>
                <a:effectLst/>
                <a:latin typeface="Times New Roman" panose="02020603050405020304" pitchFamily="14"/>
                <a:ea typeface="楷体" panose="02010609060101010101" pitchFamily="28" charset="-122"/>
                <a:cs typeface="楷体" panose="02010609060101010101" pitchFamily="28" charset="-122"/>
              </a:rPr>
              <a:t>买</a:t>
            </a:r>
            <a:r>
              <a:rPr lang="en-US" altLang="zh-CN" sz="2800" b="1" i="0" u="none">
                <a:solidFill>
                  <a:srgbClr val="FF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2.5</a:t>
            </a:r>
            <a:r>
              <a:rPr lang="zh-CN" altLang="zh-CN" sz="2800" b="1" i="0" u="none">
                <a:solidFill>
                  <a:srgbClr val="FF0000"/>
                </a:solidFill>
                <a:effectLst/>
                <a:latin typeface="Times New Roman" panose="02020603050405020304" pitchFamily="14"/>
                <a:ea typeface="楷体" panose="02010609060101010101" pitchFamily="28" charset="-122"/>
                <a:cs typeface="楷体" panose="02010609060101010101" pitchFamily="28" charset="-122"/>
              </a:rPr>
              <a:t>千克应付</a:t>
            </a:r>
            <a:r>
              <a:rPr lang="en-US" altLang="zh-CN" sz="2800" b="1" i="0" u="none">
                <a:solidFill>
                  <a:srgbClr val="FF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9.63</a:t>
            </a:r>
            <a:r>
              <a:rPr lang="zh-CN" altLang="zh-CN" sz="2800" b="1" i="0" u="none">
                <a:solidFill>
                  <a:srgbClr val="FF0000"/>
                </a:solidFill>
                <a:effectLst/>
                <a:latin typeface="Times New Roman" panose="02020603050405020304" pitchFamily="14"/>
                <a:ea typeface="楷体" panose="02010609060101010101" pitchFamily="28" charset="-122"/>
                <a:cs typeface="楷体" panose="02010609060101010101" pitchFamily="28" charset="-122"/>
              </a:rPr>
              <a:t>元钱。</a:t>
            </a:r>
            <a:endParaRPr lang="zh-CN" altLang="zh-CN" sz="2800" b="1" i="0" u="none">
              <a:solidFill>
                <a:srgbClr val="FF0000"/>
              </a:solidFill>
              <a:effectLst/>
              <a:latin typeface="Times New Roman" panose="02020603050405020304" pitchFamily="14"/>
              <a:ea typeface="楷体" panose="02010609060101010101" pitchFamily="28" charset="-122"/>
              <a:cs typeface="楷体" panose="02010609060101010101" pitchFamily="28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49" grpId="0" build="allAtOnce"/>
      <p:bldP spid="10450" grpId="0" build="allAtOnce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59" name="yt_shape_10359"/>
          <p:cNvSpPr txBox="1"/>
          <p:nvPr/>
        </p:nvSpPr>
        <p:spPr>
          <a:xfrm>
            <a:off x="900000" y="1260000"/>
            <a:ext cx="8527976" cy="564514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US" altLang="zh-CN" sz="2800" b="0" i="0" u="none" dirty="0">
                <a:solidFill>
                  <a:srgbClr val="00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1.</a:t>
            </a:r>
            <a:r>
              <a:rPr lang="zh-CN" altLang="zh-CN" sz="2800" b="0" i="0" u="none" dirty="0">
                <a:solidFill>
                  <a:srgbClr val="00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学会按要求用</a:t>
            </a:r>
            <a:r>
              <a:rPr lang="en-US" altLang="zh-CN" sz="2800" b="0" i="0" u="none" dirty="0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“</a:t>
            </a:r>
            <a:r>
              <a:rPr lang="zh-CN" altLang="zh-CN" sz="2800" b="0" i="0" u="none" dirty="0">
                <a:solidFill>
                  <a:srgbClr val="00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四舍五入</a:t>
            </a:r>
            <a:r>
              <a:rPr lang="en-US" altLang="zh-CN" sz="2800" b="0" i="0" u="none" dirty="0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”</a:t>
            </a:r>
            <a:r>
              <a:rPr lang="zh-CN" altLang="zh-CN" sz="2800" b="0" i="0" u="none" dirty="0">
                <a:solidFill>
                  <a:srgbClr val="00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法求计算结果的近似数。</a:t>
            </a:r>
            <a:endParaRPr lang="zh-CN" altLang="zh-CN" sz="2800" b="0" i="0" u="none" dirty="0">
              <a:solidFill>
                <a:srgbClr val="000000"/>
              </a:solidFill>
              <a:effectLst/>
              <a:latin typeface="Times New Roman" panose="02020603050405020304" pitchFamily="14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10360" name="yt_shape_10360"/>
          <p:cNvSpPr txBox="1"/>
          <p:nvPr/>
        </p:nvSpPr>
        <p:spPr>
          <a:xfrm>
            <a:off x="900000" y="1875302"/>
            <a:ext cx="10391999" cy="12108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US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2.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会根据生活中的实际情况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，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多角度地思考问题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，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灵活地取积的近似数。</a:t>
            </a:r>
            <a:endParaRPr lang="zh-CN" altLang="zh-CN" sz="2800" b="0" i="0" u="none">
              <a:solidFill>
                <a:srgbClr val="000000"/>
              </a:solidFill>
              <a:effectLst/>
              <a:latin typeface="Times New Roman" panose="02020603050405020304" pitchFamily="14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10361" name="yt_shape_10361"/>
          <p:cNvSpPr txBox="1"/>
          <p:nvPr/>
        </p:nvSpPr>
        <p:spPr>
          <a:xfrm>
            <a:off x="900000" y="3136934"/>
            <a:ext cx="8887048" cy="564514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US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3.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经历求小数乘法的积的近似数的过程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，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学会举一反三。</a:t>
            </a:r>
            <a:endParaRPr lang="zh-CN" altLang="zh-CN" sz="2800" b="0" i="0" u="none">
              <a:solidFill>
                <a:srgbClr val="000000"/>
              </a:solidFill>
              <a:effectLst/>
              <a:latin typeface="Times New Roman" panose="02020603050405020304" pitchFamily="14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</p:spTree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51" name="yt_shape_10451"/>
          <p:cNvSpPr txBox="1"/>
          <p:nvPr/>
        </p:nvSpPr>
        <p:spPr>
          <a:xfrm>
            <a:off x="900001" y="1260000"/>
            <a:ext cx="10391999" cy="12108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US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3.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王老师为参加文艺汇演的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16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名小演员定做服装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，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已知每套服装用布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1.65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米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，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做这些服装至少需要多少米布料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？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(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得数保留整数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)</a:t>
            </a:r>
            <a:endParaRPr lang="en-US" altLang="zh-CN" sz="2800" b="0" i="0" u="none">
              <a:solidFill>
                <a:srgbClr val="000000"/>
              </a:solidFill>
              <a:effectLst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10452" name="yt_shape_10452"/>
          <p:cNvSpPr txBox="1"/>
          <p:nvPr/>
        </p:nvSpPr>
        <p:spPr>
          <a:xfrm>
            <a:off x="900000" y="2521632"/>
            <a:ext cx="2627322" cy="564514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US" altLang="zh-CN" sz="2800" b="1" i="0" u="none">
                <a:solidFill>
                  <a:srgbClr val="FF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16</a:t>
            </a:r>
            <a:r>
              <a:rPr lang="zh-CN" altLang="zh-CN" sz="2800" b="1" i="0" u="none">
                <a:solidFill>
                  <a:srgbClr val="FF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×</a:t>
            </a:r>
            <a:r>
              <a:rPr lang="en-US" altLang="zh-CN" sz="2800" b="1" i="0" u="none">
                <a:solidFill>
                  <a:srgbClr val="FF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1.65</a:t>
            </a:r>
            <a:r>
              <a:rPr lang="en-US" altLang="zh-CN" sz="2800" b="1" i="0" u="none">
                <a:solidFill>
                  <a:srgbClr val="FF0000"/>
                </a:solidFill>
                <a:effectLst/>
                <a:latin typeface="Times New Roman" panose="02020603050405020304" pitchFamily="14"/>
                <a:ea typeface="Times New Roman" panose="02020603050405020304" pitchFamily="14"/>
                <a:cs typeface="Times New Roman" panose="02020603050405020304" pitchFamily="14"/>
              </a:rPr>
              <a:t>≈</a:t>
            </a:r>
            <a:r>
              <a:rPr lang="en-US" altLang="zh-CN" sz="2800" b="1" i="0" u="none">
                <a:solidFill>
                  <a:srgbClr val="FF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27</a:t>
            </a:r>
            <a:r>
              <a:rPr lang="en-US" altLang="zh-CN" sz="2800" b="1" i="0" u="none">
                <a:solidFill>
                  <a:srgbClr val="FF0000"/>
                </a:solidFill>
                <a:effectLst/>
                <a:latin typeface="楷体" panose="02010609060101010101" pitchFamily="28" charset="-122"/>
                <a:ea typeface="宋体" panose="02010600030101010101" pitchFamily="2" charset="-122"/>
                <a:cs typeface="宋体" panose="02010600030101010101" pitchFamily="2" charset="-122"/>
              </a:rPr>
              <a:t>(</a:t>
            </a:r>
            <a:r>
              <a:rPr lang="zh-CN" altLang="zh-CN" sz="2800" b="1" i="0" u="none">
                <a:solidFill>
                  <a:srgbClr val="FF0000"/>
                </a:solidFill>
                <a:effectLst/>
                <a:latin typeface="Times New Roman" panose="02020603050405020304" pitchFamily="14"/>
                <a:ea typeface="楷体" panose="02010609060101010101" pitchFamily="28" charset="-122"/>
                <a:cs typeface="楷体" panose="02010609060101010101" pitchFamily="28" charset="-122"/>
              </a:rPr>
              <a:t>米</a:t>
            </a:r>
            <a:r>
              <a:rPr lang="en-US" altLang="zh-CN" sz="2800" b="1" i="0" u="none">
                <a:solidFill>
                  <a:srgbClr val="FF0000"/>
                </a:solidFill>
                <a:effectLst/>
                <a:latin typeface="楷体" panose="02010609060101010101" pitchFamily="28" charset="-122"/>
                <a:ea typeface="宋体" panose="02010600030101010101" pitchFamily="2" charset="-122"/>
                <a:cs typeface="宋体" panose="02010600030101010101" pitchFamily="2" charset="-122"/>
              </a:rPr>
              <a:t>)</a:t>
            </a:r>
            <a:endParaRPr lang="en-US" altLang="zh-CN" sz="2800" b="1" i="0" u="none">
              <a:solidFill>
                <a:srgbClr val="FF0000"/>
              </a:solidFill>
              <a:effectLst/>
              <a:latin typeface="楷体" panose="02010609060101010101" pitchFamily="28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10453" name="yt_shape_10453"/>
          <p:cNvSpPr txBox="1"/>
          <p:nvPr/>
        </p:nvSpPr>
        <p:spPr>
          <a:xfrm>
            <a:off x="900000" y="3136934"/>
            <a:ext cx="5589672" cy="564514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zh-CN" altLang="zh-CN" sz="2800" b="1" i="0" u="none">
                <a:solidFill>
                  <a:srgbClr val="FF0000"/>
                </a:solidFill>
                <a:effectLst/>
                <a:latin typeface="Times New Roman" panose="02020603050405020304" pitchFamily="14"/>
                <a:ea typeface="楷体" panose="02010609060101010101" pitchFamily="28" charset="-122"/>
                <a:cs typeface="楷体" panose="02010609060101010101" pitchFamily="28" charset="-122"/>
              </a:rPr>
              <a:t>答</a:t>
            </a:r>
            <a:r>
              <a:rPr lang="en-US" altLang="zh-CN" sz="2800" b="1" i="0" u="none">
                <a:solidFill>
                  <a:srgbClr val="FF0000"/>
                </a:solidFill>
                <a:effectLst/>
                <a:latin typeface="楷体" panose="02010609060101010101" pitchFamily="28" charset="-122"/>
                <a:ea typeface="宋体" panose="02010600030101010101" pitchFamily="2" charset="-122"/>
                <a:cs typeface="宋体" panose="02010600030101010101" pitchFamily="2" charset="-122"/>
              </a:rPr>
              <a:t>:</a:t>
            </a:r>
            <a:r>
              <a:rPr lang="zh-CN" altLang="zh-CN" sz="2800" b="1" i="0" u="none">
                <a:solidFill>
                  <a:srgbClr val="FF0000"/>
                </a:solidFill>
                <a:effectLst/>
                <a:latin typeface="Times New Roman" panose="02020603050405020304" pitchFamily="14"/>
                <a:ea typeface="楷体" panose="02010609060101010101" pitchFamily="28" charset="-122"/>
                <a:cs typeface="楷体" panose="02010609060101010101" pitchFamily="28" charset="-122"/>
              </a:rPr>
              <a:t>做这些服装至少需要</a:t>
            </a:r>
            <a:r>
              <a:rPr lang="en-US" altLang="zh-CN" sz="2800" b="1" i="0" u="none">
                <a:solidFill>
                  <a:srgbClr val="FF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27</a:t>
            </a:r>
            <a:r>
              <a:rPr lang="zh-CN" altLang="zh-CN" sz="2800" b="1" i="0" u="none">
                <a:solidFill>
                  <a:srgbClr val="FF0000"/>
                </a:solidFill>
                <a:effectLst/>
                <a:latin typeface="Times New Roman" panose="02020603050405020304" pitchFamily="14"/>
                <a:ea typeface="楷体" panose="02010609060101010101" pitchFamily="28" charset="-122"/>
                <a:cs typeface="楷体" panose="02010609060101010101" pitchFamily="28" charset="-122"/>
              </a:rPr>
              <a:t>米布料。</a:t>
            </a:r>
            <a:endParaRPr lang="zh-CN" altLang="zh-CN" sz="2800" b="1" i="0" u="none">
              <a:solidFill>
                <a:srgbClr val="FF0000"/>
              </a:solidFill>
              <a:effectLst/>
              <a:latin typeface="Times New Roman" panose="02020603050405020304" pitchFamily="14"/>
              <a:ea typeface="楷体" panose="02010609060101010101" pitchFamily="28" charset="-122"/>
              <a:cs typeface="楷体" panose="02010609060101010101" pitchFamily="28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52" grpId="0" build="allAtOnce"/>
      <p:bldP spid="10453" grpId="0" build="allAtOnce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251519" y="2780928"/>
            <a:ext cx="735006" cy="363636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"/>
              </a:rPr>
              <a:t>www.1ppt.com/moban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"/>
              </a:rPr>
              <a:t>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素材：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"/>
              </a:rPr>
              <a:t>www.1ppt.com/sucai/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背景：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3"/>
              </a:rPr>
              <a:t>www.1ppt.com/beijing/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图表：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4"/>
              </a:rPr>
              <a:t>www.1ppt.com/tubiao/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5"/>
              </a:rPr>
              <a:t>www.1ppt.com/xiazai/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6"/>
              </a:rPr>
              <a:t>www.1ppt.com/powerpoint/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资料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7"/>
              </a:rPr>
              <a:t>www.1ppt.com/ziliao/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范文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8"/>
              </a:rPr>
              <a:t>www.1ppt.com/fanwen/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试卷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9"/>
              </a:rPr>
              <a:t>www.1ppt.com/shiti/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教案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0"/>
              </a:rPr>
              <a:t>www.1ppt.com/jiaoan/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论坛：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1"/>
              </a:rPr>
              <a:t>www.1ppt.cn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        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2"/>
              </a:rPr>
              <a:t>www.1ppt.com/kejian/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语文课件：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3"/>
              </a:rPr>
              <a:t>www.1ppt.com/kejian/yuwen/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数学课件：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4"/>
              </a:rPr>
              <a:t>www.1ppt.com/kejian/shuxue/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英语课件：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5"/>
              </a:rPr>
              <a:t>www.1ppt.com/kejian/yingyu/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美术课件：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6"/>
              </a:rPr>
              <a:t>www.1ppt.com/kejian/meishu/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科学课件：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7"/>
              </a:rPr>
              <a:t>www.1ppt.com/kejian/kexue/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物理课件：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8"/>
              </a:rPr>
              <a:t>www.1ppt.com/kejian/wuli/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化学课件：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9"/>
              </a:rPr>
              <a:t>www.1ppt.com/kejian/huaxue/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生物课件：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0"/>
              </a:rPr>
              <a:t>www.1ppt.com/kejian/shengwu/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地理课件：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1"/>
              </a:rPr>
              <a:t>www.1ppt.com/kejian/dili/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历史课件：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2"/>
              </a:rPr>
              <a:t>www.1ppt.com/kejian/lishi/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endParaRPr kumimoji="0" lang="zh-CN" altLang="en-US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23" cstate="email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4" name="文本框 17"/>
          <p:cNvSpPr txBox="1"/>
          <p:nvPr/>
        </p:nvSpPr>
        <p:spPr>
          <a:xfrm>
            <a:off x="5257237" y="1064988"/>
            <a:ext cx="1677525" cy="1446550"/>
          </a:xfrm>
          <a:prstGeom prst="rect">
            <a:avLst/>
          </a:prstGeom>
          <a:noFill/>
          <a:ln w="12700">
            <a:miter lim="400000"/>
          </a:ln>
        </p:spPr>
        <p:txBody>
          <a:bodyPr lIns="45719" rIns="45719">
            <a:spAutoFit/>
          </a:bodyPr>
          <a:lstStyle/>
          <a:p>
            <a:pPr algn="ctr">
              <a:defRPr sz="8000" b="1">
                <a:solidFill>
                  <a:srgbClr val="60BAAB"/>
                </a:solidFill>
                <a:latin typeface="微软雅黑 Light" panose="020B0502040204020203" charset="-122"/>
                <a:ea typeface="微软雅黑 Light" panose="020B0502040204020203" charset="-122"/>
                <a:cs typeface="微软雅黑 Light" panose="020B0502040204020203" charset="-122"/>
                <a:sym typeface="微软雅黑 Light" panose="020B0502040204020203" charset="-122"/>
              </a:defRPr>
            </a:pPr>
            <a:r>
              <a:rPr sz="8800">
                <a:solidFill>
                  <a:srgbClr val="EB6FC8"/>
                </a:solidFill>
              </a:rPr>
              <a:t>E</a:t>
            </a:r>
            <a:r>
              <a:rPr sz="4400">
                <a:solidFill>
                  <a:srgbClr val="000000"/>
                </a:solidFill>
              </a:rPr>
              <a:t>ND</a:t>
            </a:r>
            <a:endParaRPr sz="4400">
              <a:solidFill>
                <a:srgbClr val="000000"/>
              </a:solidFill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2082103" y="3045197"/>
            <a:ext cx="7937500" cy="8302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4800">
                <a:ea typeface="黑体" panose="02010609060101010101" pitchFamily="49" charset="-122"/>
                <a:cs typeface="Times New Roman" panose="02020603050405020304" pitchFamily="18" charset="0"/>
                <a:sym typeface="+mn-lt"/>
              </a:rPr>
              <a:t>感谢观看  下节课再会</a:t>
            </a:r>
            <a:endParaRPr lang="zh-CN" altLang="en-US" sz="4800">
              <a:ea typeface="黑体" panose="02010609060101010101" pitchFamily="49" charset="-122"/>
              <a:cs typeface="Times New Roman" panose="02020603050405020304" pitchFamily="18" charset="0"/>
              <a:sym typeface="+mn-lt"/>
            </a:endParaRPr>
          </a:p>
        </p:txBody>
      </p:sp>
      <p:sp>
        <p:nvSpPr>
          <p:cNvPr id="36" name="直接连接符 13"/>
          <p:cNvSpPr/>
          <p:nvPr/>
        </p:nvSpPr>
        <p:spPr>
          <a:xfrm>
            <a:off x="2711624" y="2708920"/>
            <a:ext cx="6594476" cy="0"/>
          </a:xfrm>
          <a:prstGeom prst="line">
            <a:avLst/>
          </a:prstGeom>
          <a:ln w="57150">
            <a:solidFill>
              <a:srgbClr val="00B050"/>
            </a:solidFill>
            <a:headEnd type="oval"/>
            <a:tailEnd type="oval"/>
          </a:ln>
        </p:spPr>
        <p:txBody>
          <a:bodyPr lIns="45719" rIns="45719"/>
          <a:lstStyle/>
          <a:p/>
        </p:txBody>
      </p:sp>
      <p:pic>
        <p:nvPicPr>
          <p:cNvPr id="37" name="New picture"/>
          <p:cNvPicPr/>
          <p:nvPr/>
        </p:nvPicPr>
        <p:blipFill>
          <a:blip r:embed="rId24"/>
          <a:stretch>
            <a:fillRect/>
          </a:stretch>
        </p:blipFill>
        <p:spPr>
          <a:xfrm>
            <a:off x="10960100" y="11620500"/>
            <a:ext cx="317500" cy="228600"/>
          </a:xfrm>
          <a:prstGeom prst="cube">
            <a:avLst/>
          </a:prstGeom>
        </p:spPr>
      </p:pic>
    </p:spTree>
  </p:cSld>
  <p:clrMapOvr>
    <a:masterClrMapping/>
  </p:clrMapOvr>
  <p:transition spd="slow" advTm="7441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67" name="yt_shape_10367"/>
          <p:cNvSpPr txBox="1"/>
          <p:nvPr/>
        </p:nvSpPr>
        <p:spPr>
          <a:xfrm>
            <a:off x="900000" y="1260000"/>
            <a:ext cx="1903598" cy="564514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US" altLang="zh-CN" sz="1200" b="0" i="0" u="none" spc="2669">
                <a:solidFill>
                  <a:srgbClr val="1EE3CF"/>
                </a:solidFill>
                <a:effectLst/>
                <a:latin typeface="NEU-BZ-S92" pitchFamily="14"/>
                <a:ea typeface="宋体" panose="02010600030101010101" pitchFamily="2" charset="-122"/>
                <a:cs typeface="Times New Roman" panose="02020603050405020304" pitchFamily="14"/>
              </a:rPr>
              <a:t> </a:t>
            </a:r>
            <a:r>
              <a:rPr lang="en-US" altLang="zh-CN" sz="2800" b="0" i="0" u="none">
                <a:solidFill>
                  <a:srgbClr val="00B0F0"/>
                </a:solidFill>
                <a:effectLst/>
                <a:latin typeface="Times New Roman" panose="02020603050405020304" pitchFamily="14"/>
                <a:ea typeface="黑体" panose="02010609060101010101" pitchFamily="49" charset="-122"/>
                <a:cs typeface="黑体" panose="02010609060101010101" pitchFamily="49" charset="-122"/>
              </a:rPr>
              <a:t> </a:t>
            </a:r>
            <a:r>
              <a:rPr lang="zh-CN" altLang="zh-CN" sz="2800" b="0" i="0" u="none">
                <a:solidFill>
                  <a:srgbClr val="00B0F0"/>
                </a:solidFill>
                <a:effectLst/>
                <a:latin typeface="Times New Roman" panose="02020603050405020304" pitchFamily="14"/>
                <a:ea typeface="黑体" panose="02010609060101010101" pitchFamily="49" charset="-122"/>
                <a:cs typeface="黑体" panose="02010609060101010101" pitchFamily="49" charset="-122"/>
              </a:rPr>
              <a:t>温习旧知</a:t>
            </a:r>
            <a:endParaRPr lang="zh-CN" altLang="zh-CN" sz="2800" b="0" i="0" u="none">
              <a:solidFill>
                <a:srgbClr val="00B0F0"/>
              </a:solidFill>
              <a:effectLst/>
              <a:latin typeface="Times New Roman" panose="02020603050405020304" pitchFamily="14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pic>
        <p:nvPicPr>
          <p:cNvPr id="10366" name="yt_image_10366"/>
          <p:cNvPicPr>
            <a:picLocks noChangeAspect="1" noChangeArrowheads="1"/>
          </p:cNvPicPr>
          <p:nvPr/>
        </p:nvPicPr>
        <p:blipFill>
          <a:blip r:embed="rId1" cstate="email"/>
          <a:stretch>
            <a:fillRect/>
          </a:stretch>
        </p:blipFill>
        <p:spPr bwMode="auto">
          <a:xfrm>
            <a:off x="900000" y="1441463"/>
            <a:ext cx="376920" cy="2791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369" name="yt_shape_10369"/>
          <p:cNvSpPr txBox="1"/>
          <p:nvPr/>
        </p:nvSpPr>
        <p:spPr>
          <a:xfrm>
            <a:off x="900000" y="1875177"/>
            <a:ext cx="6822380" cy="564514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4"/>
                <a:ea typeface="黑体" panose="02010609060101010101" pitchFamily="49" charset="-122"/>
                <a:cs typeface="黑体" panose="02010609060101010101" pitchFamily="49" charset="-122"/>
              </a:rPr>
              <a:t>用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“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4"/>
                <a:ea typeface="黑体" panose="02010609060101010101" pitchFamily="49" charset="-122"/>
                <a:cs typeface="黑体" panose="02010609060101010101" pitchFamily="49" charset="-122"/>
              </a:rPr>
              <a:t>四舍五入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”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4"/>
                <a:ea typeface="黑体" panose="02010609060101010101" pitchFamily="49" charset="-122"/>
                <a:cs typeface="黑体" panose="02010609060101010101" pitchFamily="49" charset="-122"/>
              </a:rPr>
              <a:t>法求出每个小数的近似数。</a:t>
            </a:r>
            <a:endParaRPr lang="zh-CN" altLang="zh-CN" sz="2800" b="0" i="0" u="none">
              <a:solidFill>
                <a:srgbClr val="000000"/>
              </a:solidFill>
              <a:effectLst/>
              <a:latin typeface="Times New Roman" panose="02020603050405020304" pitchFamily="14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graphicFrame>
        <p:nvGraphicFramePr>
          <p:cNvPr id="10370" name="yt_table_10370" title="H_205.9"/>
          <p:cNvGraphicFramePr>
            <a:graphicFrameLocks noGrp="1"/>
          </p:cNvGraphicFramePr>
          <p:nvPr/>
        </p:nvGraphicFramePr>
        <p:xfrm>
          <a:off x="900000" y="2541267"/>
          <a:ext cx="10391998" cy="2926080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2165273"/>
                <a:gridCol w="2165273"/>
                <a:gridCol w="3030726"/>
                <a:gridCol w="3030726"/>
              </a:tblGrid>
              <a:tr h="467999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zh-CN" altLang="zh-CN" sz="2800" b="0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4"/>
                          <a:ea typeface="宋体" panose="02010600030101010101" pitchFamily="2" charset="-122"/>
                          <a:cs typeface="Times New Roman" panose="02020603050405020304" pitchFamily="14"/>
                        </a:rPr>
                        <a:t>保留整数</a:t>
                      </a:r>
                      <a:endParaRPr lang="zh-CN" altLang="zh-CN" sz="2800" b="0" i="0" u="none">
                        <a:solidFill>
                          <a:srgbClr val="000000"/>
                        </a:solidFill>
                        <a:effectLst/>
                        <a:latin typeface="Times New Roman" panose="02020603050405020304" pitchFamily="14"/>
                        <a:ea typeface="宋体" panose="02010600030101010101" pitchFamily="2" charset="-122"/>
                        <a:cs typeface="Times New Roman" panose="02020603050405020304" pitchFamily="14"/>
                      </a:endParaRP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zh-CN" altLang="zh-CN" sz="2800" b="0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4"/>
                          <a:ea typeface="宋体" panose="02010600030101010101" pitchFamily="2" charset="-122"/>
                          <a:cs typeface="Times New Roman" panose="02020603050405020304" pitchFamily="14"/>
                        </a:rPr>
                        <a:t>保留一位小数</a:t>
                      </a:r>
                      <a:endParaRPr lang="zh-CN" altLang="zh-CN" sz="2800" b="0" i="0" u="none">
                        <a:solidFill>
                          <a:srgbClr val="000000"/>
                        </a:solidFill>
                        <a:effectLst/>
                        <a:latin typeface="Times New Roman" panose="02020603050405020304" pitchFamily="14"/>
                        <a:ea typeface="宋体" panose="02010600030101010101" pitchFamily="2" charset="-122"/>
                        <a:cs typeface="Times New Roman" panose="02020603050405020304" pitchFamily="14"/>
                      </a:endParaRP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zh-CN" altLang="zh-CN" sz="2800" b="0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4"/>
                          <a:ea typeface="宋体" panose="02010600030101010101" pitchFamily="2" charset="-122"/>
                          <a:cs typeface="Times New Roman" panose="02020603050405020304" pitchFamily="14"/>
                        </a:rPr>
                        <a:t>保留两位小数</a:t>
                      </a:r>
                      <a:endParaRPr lang="zh-CN" altLang="zh-CN" sz="2800" b="0" i="0" u="none">
                        <a:solidFill>
                          <a:srgbClr val="000000"/>
                        </a:solidFill>
                        <a:effectLst/>
                        <a:latin typeface="Times New Roman" panose="02020603050405020304" pitchFamily="14"/>
                        <a:ea typeface="宋体" panose="02010600030101010101" pitchFamily="2" charset="-122"/>
                        <a:cs typeface="Times New Roman" panose="02020603050405020304" pitchFamily="14"/>
                      </a:endParaRP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</a:tr>
              <a:tr h="467999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altLang="zh-CN" sz="2800" b="0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4"/>
                          <a:ea typeface="宋体" panose="02010600030101010101" pitchFamily="2" charset="-122"/>
                          <a:cs typeface="Times New Roman" panose="02020603050405020304" pitchFamily="14"/>
                        </a:rPr>
                        <a:t>2.095</a:t>
                      </a:r>
                      <a:endParaRPr lang="en-US" altLang="zh-CN" sz="2800" b="0" i="0" u="none">
                        <a:solidFill>
                          <a:srgbClr val="000000"/>
                        </a:solidFill>
                        <a:effectLst/>
                        <a:latin typeface="Times New Roman" panose="02020603050405020304" pitchFamily="14"/>
                        <a:ea typeface="宋体" panose="02010600030101010101" pitchFamily="2" charset="-122"/>
                        <a:cs typeface="Times New Roman" panose="02020603050405020304" pitchFamily="14"/>
                      </a:endParaRP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altLang="zh-CN" sz="2800" b="1" i="0" u="none">
                          <a:solidFill>
                            <a:srgbClr val="FF0000">
                              <a:alpha val="0"/>
                            </a:srgbClr>
                          </a:solidFill>
                          <a:effectLst/>
                          <a:latin typeface="Times New Roman" panose="02020603050405020304" pitchFamily="14"/>
                          <a:ea typeface="宋体" panose="02010600030101010101" pitchFamily="2" charset="-122"/>
                          <a:cs typeface="Times New Roman" panose="02020603050405020304" pitchFamily="14"/>
                        </a:rPr>
                        <a:t>2</a:t>
                      </a:r>
                      <a:endParaRPr lang="en-US" altLang="zh-CN" sz="2800" b="1" i="0" u="none">
                        <a:solidFill>
                          <a:srgbClr val="FF0000">
                            <a:alpha val="0"/>
                          </a:srgbClr>
                        </a:solidFill>
                        <a:effectLst/>
                        <a:latin typeface="Times New Roman" panose="02020603050405020304" pitchFamily="14"/>
                        <a:ea typeface="宋体" panose="02010600030101010101" pitchFamily="2" charset="-122"/>
                        <a:cs typeface="Times New Roman" panose="02020603050405020304" pitchFamily="14"/>
                      </a:endParaRP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altLang="zh-CN" sz="2800" b="1" i="0" u="none">
                          <a:solidFill>
                            <a:srgbClr val="FF0000">
                              <a:alpha val="0"/>
                            </a:srgbClr>
                          </a:solidFill>
                          <a:effectLst/>
                          <a:latin typeface="Times New Roman" panose="02020603050405020304" pitchFamily="14"/>
                          <a:ea typeface="宋体" panose="02010600030101010101" pitchFamily="2" charset="-122"/>
                          <a:cs typeface="Times New Roman" panose="02020603050405020304" pitchFamily="14"/>
                        </a:rPr>
                        <a:t>2.1</a:t>
                      </a:r>
                      <a:endParaRPr lang="en-US" altLang="zh-CN" sz="2800" b="1" i="0" u="none">
                        <a:solidFill>
                          <a:srgbClr val="FF0000">
                            <a:alpha val="0"/>
                          </a:srgbClr>
                        </a:solidFill>
                        <a:effectLst/>
                        <a:latin typeface="Times New Roman" panose="02020603050405020304" pitchFamily="14"/>
                        <a:ea typeface="宋体" panose="02010600030101010101" pitchFamily="2" charset="-122"/>
                        <a:cs typeface="Times New Roman" panose="02020603050405020304" pitchFamily="14"/>
                      </a:endParaRP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altLang="zh-CN" sz="2800" b="1" i="0" u="none">
                          <a:solidFill>
                            <a:srgbClr val="FF0000">
                              <a:alpha val="0"/>
                            </a:srgbClr>
                          </a:solidFill>
                          <a:effectLst/>
                          <a:latin typeface="Times New Roman" panose="02020603050405020304" pitchFamily="14"/>
                          <a:ea typeface="宋体" panose="02010600030101010101" pitchFamily="2" charset="-122"/>
                          <a:cs typeface="Times New Roman" panose="02020603050405020304" pitchFamily="14"/>
                        </a:rPr>
                        <a:t>2.10</a:t>
                      </a:r>
                      <a:endParaRPr lang="en-US" altLang="zh-CN" sz="2800" b="1" i="0" u="none">
                        <a:solidFill>
                          <a:srgbClr val="FF0000">
                            <a:alpha val="0"/>
                          </a:srgbClr>
                        </a:solidFill>
                        <a:effectLst/>
                        <a:latin typeface="Times New Roman" panose="02020603050405020304" pitchFamily="14"/>
                        <a:ea typeface="宋体" panose="02010600030101010101" pitchFamily="2" charset="-122"/>
                        <a:cs typeface="Times New Roman" panose="02020603050405020304" pitchFamily="14"/>
                      </a:endParaRP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</a:tr>
              <a:tr h="467999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altLang="zh-CN" sz="2800" b="0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4"/>
                          <a:ea typeface="宋体" panose="02010600030101010101" pitchFamily="2" charset="-122"/>
                          <a:cs typeface="Times New Roman" panose="02020603050405020304" pitchFamily="14"/>
                        </a:rPr>
                        <a:t>4.307</a:t>
                      </a:r>
                      <a:endParaRPr lang="en-US" altLang="zh-CN" sz="2800" b="0" i="0" u="none">
                        <a:solidFill>
                          <a:srgbClr val="000000"/>
                        </a:solidFill>
                        <a:effectLst/>
                        <a:latin typeface="Times New Roman" panose="02020603050405020304" pitchFamily="14"/>
                        <a:ea typeface="宋体" panose="02010600030101010101" pitchFamily="2" charset="-122"/>
                        <a:cs typeface="Times New Roman" panose="02020603050405020304" pitchFamily="14"/>
                      </a:endParaRP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altLang="zh-CN" sz="2800" b="1" i="0" u="none">
                          <a:solidFill>
                            <a:srgbClr val="FF0000">
                              <a:alpha val="0"/>
                            </a:srgbClr>
                          </a:solidFill>
                          <a:effectLst/>
                          <a:latin typeface="Times New Roman" panose="02020603050405020304" pitchFamily="14"/>
                          <a:ea typeface="宋体" panose="02010600030101010101" pitchFamily="2" charset="-122"/>
                          <a:cs typeface="Times New Roman" panose="02020603050405020304" pitchFamily="14"/>
                        </a:rPr>
                        <a:t>4</a:t>
                      </a:r>
                      <a:endParaRPr lang="en-US" altLang="zh-CN" sz="2800" b="1" i="0" u="none">
                        <a:solidFill>
                          <a:srgbClr val="FF0000">
                            <a:alpha val="0"/>
                          </a:srgbClr>
                        </a:solidFill>
                        <a:effectLst/>
                        <a:latin typeface="Times New Roman" panose="02020603050405020304" pitchFamily="14"/>
                        <a:ea typeface="宋体" panose="02010600030101010101" pitchFamily="2" charset="-122"/>
                        <a:cs typeface="Times New Roman" panose="02020603050405020304" pitchFamily="14"/>
                      </a:endParaRP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altLang="zh-CN" sz="2800" b="1" i="0" u="none">
                          <a:solidFill>
                            <a:srgbClr val="FF0000">
                              <a:alpha val="0"/>
                            </a:srgbClr>
                          </a:solidFill>
                          <a:effectLst/>
                          <a:latin typeface="Times New Roman" panose="02020603050405020304" pitchFamily="14"/>
                          <a:ea typeface="宋体" panose="02010600030101010101" pitchFamily="2" charset="-122"/>
                          <a:cs typeface="Times New Roman" panose="02020603050405020304" pitchFamily="14"/>
                        </a:rPr>
                        <a:t>4.3</a:t>
                      </a:r>
                      <a:endParaRPr lang="en-US" altLang="zh-CN" sz="2800" b="1" i="0" u="none">
                        <a:solidFill>
                          <a:srgbClr val="FF0000">
                            <a:alpha val="0"/>
                          </a:srgbClr>
                        </a:solidFill>
                        <a:effectLst/>
                        <a:latin typeface="Times New Roman" panose="02020603050405020304" pitchFamily="14"/>
                        <a:ea typeface="宋体" panose="02010600030101010101" pitchFamily="2" charset="-122"/>
                        <a:cs typeface="Times New Roman" panose="02020603050405020304" pitchFamily="14"/>
                      </a:endParaRP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altLang="zh-CN" sz="2800" b="1" i="0" u="none">
                          <a:solidFill>
                            <a:srgbClr val="FF0000">
                              <a:alpha val="0"/>
                            </a:srgbClr>
                          </a:solidFill>
                          <a:effectLst/>
                          <a:latin typeface="Times New Roman" panose="02020603050405020304" pitchFamily="14"/>
                          <a:ea typeface="宋体" panose="02010600030101010101" pitchFamily="2" charset="-122"/>
                          <a:cs typeface="Times New Roman" panose="02020603050405020304" pitchFamily="14"/>
                        </a:rPr>
                        <a:t>4.31</a:t>
                      </a:r>
                      <a:endParaRPr lang="en-US" altLang="zh-CN" sz="2800" b="1" i="0" u="none">
                        <a:solidFill>
                          <a:srgbClr val="FF0000">
                            <a:alpha val="0"/>
                          </a:srgbClr>
                        </a:solidFill>
                        <a:effectLst/>
                        <a:latin typeface="Times New Roman" panose="02020603050405020304" pitchFamily="14"/>
                        <a:ea typeface="宋体" panose="02010600030101010101" pitchFamily="2" charset="-122"/>
                        <a:cs typeface="Times New Roman" panose="02020603050405020304" pitchFamily="14"/>
                      </a:endParaRP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</a:tr>
              <a:tr h="467999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altLang="zh-CN" sz="2800" b="0" i="0" u="non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4"/>
                          <a:ea typeface="宋体" panose="02010600030101010101" pitchFamily="2" charset="-122"/>
                          <a:cs typeface="Times New Roman" panose="02020603050405020304" pitchFamily="14"/>
                        </a:rPr>
                        <a:t>1.8642</a:t>
                      </a:r>
                      <a:endParaRPr lang="en-US" altLang="zh-CN" sz="2800" b="0" i="0" u="none">
                        <a:solidFill>
                          <a:srgbClr val="000000"/>
                        </a:solidFill>
                        <a:effectLst/>
                        <a:latin typeface="Times New Roman" panose="02020603050405020304" pitchFamily="14"/>
                        <a:ea typeface="宋体" panose="02010600030101010101" pitchFamily="2" charset="-122"/>
                        <a:cs typeface="Times New Roman" panose="02020603050405020304" pitchFamily="14"/>
                      </a:endParaRP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altLang="zh-CN" sz="2800" b="1" i="0" u="none">
                          <a:solidFill>
                            <a:srgbClr val="FF0000">
                              <a:alpha val="0"/>
                            </a:srgbClr>
                          </a:solidFill>
                          <a:effectLst/>
                          <a:latin typeface="Times New Roman" panose="02020603050405020304" pitchFamily="14"/>
                          <a:ea typeface="宋体" panose="02010600030101010101" pitchFamily="2" charset="-122"/>
                          <a:cs typeface="Times New Roman" panose="02020603050405020304" pitchFamily="14"/>
                        </a:rPr>
                        <a:t>2</a:t>
                      </a:r>
                      <a:endParaRPr lang="en-US" altLang="zh-CN" sz="2800" b="1" i="0" u="none">
                        <a:solidFill>
                          <a:srgbClr val="FF0000">
                            <a:alpha val="0"/>
                          </a:srgbClr>
                        </a:solidFill>
                        <a:effectLst/>
                        <a:latin typeface="Times New Roman" panose="02020603050405020304" pitchFamily="14"/>
                        <a:ea typeface="宋体" panose="02010600030101010101" pitchFamily="2" charset="-122"/>
                        <a:cs typeface="Times New Roman" panose="02020603050405020304" pitchFamily="14"/>
                      </a:endParaRP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altLang="zh-CN" sz="2800" b="1" i="0" u="none">
                          <a:solidFill>
                            <a:srgbClr val="FF0000">
                              <a:alpha val="0"/>
                            </a:srgbClr>
                          </a:solidFill>
                          <a:effectLst/>
                          <a:latin typeface="Times New Roman" panose="02020603050405020304" pitchFamily="14"/>
                          <a:ea typeface="宋体" panose="02010600030101010101" pitchFamily="2" charset="-122"/>
                          <a:cs typeface="Times New Roman" panose="02020603050405020304" pitchFamily="14"/>
                        </a:rPr>
                        <a:t>1.9</a:t>
                      </a:r>
                      <a:endParaRPr lang="en-US" altLang="zh-CN" sz="2800" b="1" i="0" u="none">
                        <a:solidFill>
                          <a:srgbClr val="FF0000">
                            <a:alpha val="0"/>
                          </a:srgbClr>
                        </a:solidFill>
                        <a:effectLst/>
                        <a:latin typeface="Times New Roman" panose="02020603050405020304" pitchFamily="14"/>
                        <a:ea typeface="宋体" panose="02010600030101010101" pitchFamily="2" charset="-122"/>
                        <a:cs typeface="Times New Roman" panose="02020603050405020304" pitchFamily="14"/>
                      </a:endParaRP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altLang="zh-CN" sz="2800" b="1" i="0" u="none">
                          <a:solidFill>
                            <a:srgbClr val="FF0000">
                              <a:alpha val="0"/>
                            </a:srgbClr>
                          </a:solidFill>
                          <a:effectLst/>
                          <a:latin typeface="Times New Roman" panose="02020603050405020304" pitchFamily="14"/>
                          <a:ea typeface="宋体" panose="02010600030101010101" pitchFamily="2" charset="-122"/>
                          <a:cs typeface="Times New Roman" panose="02020603050405020304" pitchFamily="14"/>
                        </a:rPr>
                        <a:t>1.86</a:t>
                      </a:r>
                      <a:endParaRPr lang="en-US" altLang="zh-CN" sz="2800" b="1" i="0" u="none">
                        <a:solidFill>
                          <a:srgbClr val="FF0000">
                            <a:alpha val="0"/>
                          </a:srgbClr>
                        </a:solidFill>
                        <a:effectLst/>
                        <a:latin typeface="Times New Roman" panose="02020603050405020304" pitchFamily="14"/>
                        <a:ea typeface="宋体" panose="02010600030101010101" pitchFamily="2" charset="-122"/>
                        <a:cs typeface="Times New Roman" panose="02020603050405020304" pitchFamily="14"/>
                      </a:endParaRPr>
                    </a:p>
                  </a:txBody>
                  <a:tcPr anchor="ctr">
                    <a:lnL w="9522" cap="flat" cmpd="sng" algn="ctr">
                      <a:solidFill>
                        <a:srgbClr val="000000"/>
                      </a:solidFill>
                      <a:prstDash val="solid"/>
                      <a:round/>
                    </a:lnL>
                    <a:lnR w="9522" cap="flat" cmpd="sng" algn="ctr">
                      <a:solidFill>
                        <a:srgbClr val="000000"/>
                      </a:solidFill>
                      <a:prstDash val="solid"/>
                      <a:round/>
                    </a:lnR>
                    <a:lnT w="9522" cap="flat" cmpd="sng" algn="ctr">
                      <a:solidFill>
                        <a:srgbClr val="000000"/>
                      </a:solidFill>
                      <a:prstDash val="solid"/>
                      <a:round/>
                    </a:lnT>
                    <a:lnB w="9522" cap="flat" cmpd="sng" algn="ctr">
                      <a:solidFill>
                        <a:srgbClr val="000000"/>
                      </a:solidFill>
                      <a:prstDash val="solid"/>
                      <a:round/>
                    </a:lnB>
                  </a:tcPr>
                </a:tc>
              </a:tr>
            </a:tbl>
          </a:graphicData>
        </a:graphic>
      </p:graphicFrame>
      <p:sp>
        <p:nvSpPr>
          <p:cNvPr id="2" name="文本框 1"/>
          <p:cNvSpPr txBox="1"/>
          <p:nvPr/>
        </p:nvSpPr>
        <p:spPr>
          <a:xfrm>
            <a:off x="3938858" y="3379219"/>
            <a:ext cx="357886" cy="656984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pPr>
              <a:spcBef>
                <a:spcPct val="0"/>
              </a:spcBef>
            </a:pPr>
            <a:r>
              <a:rPr kumimoji="0" lang="en-US" altLang="zh-CN" sz="28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4"/>
                <a:ea typeface="宋体" panose="02010600030101010101" pitchFamily="2" charset="-122"/>
                <a:cs typeface="Times New Roman" panose="02020603050405020304" pitchFamily="14"/>
              </a:rPr>
              <a:t>2</a:t>
            </a:r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6418456" y="3379219"/>
            <a:ext cx="624586" cy="656984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pPr>
              <a:spcBef>
                <a:spcPct val="0"/>
              </a:spcBef>
            </a:pPr>
            <a:r>
              <a:rPr kumimoji="0" lang="en-US" altLang="zh-CN" sz="28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4"/>
                <a:ea typeface="宋体" panose="02010600030101010101" pitchFamily="2" charset="-122"/>
                <a:cs typeface="Times New Roman" panose="02020603050405020304" pitchFamily="14"/>
              </a:rPr>
              <a:t>2.1</a:t>
            </a:r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9353932" y="3379219"/>
            <a:ext cx="802386" cy="656984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pPr>
              <a:spcBef>
                <a:spcPct val="0"/>
              </a:spcBef>
            </a:pPr>
            <a:r>
              <a:rPr kumimoji="0" lang="en-US" altLang="zh-CN" sz="28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4"/>
                <a:ea typeface="宋体" panose="02010600030101010101" pitchFamily="2" charset="-122"/>
                <a:cs typeface="Times New Roman" panose="02020603050405020304" pitchFamily="14"/>
              </a:rPr>
              <a:t>2.10</a:t>
            </a:r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3938858" y="4034031"/>
            <a:ext cx="357886" cy="656984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pPr>
              <a:spcBef>
                <a:spcPct val="0"/>
              </a:spcBef>
            </a:pPr>
            <a:r>
              <a:rPr kumimoji="0" lang="en-US" altLang="zh-CN" sz="28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4"/>
                <a:ea typeface="宋体" panose="02010600030101010101" pitchFamily="2" charset="-122"/>
                <a:cs typeface="Times New Roman" panose="02020603050405020304" pitchFamily="14"/>
              </a:rPr>
              <a:t>4</a:t>
            </a:r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6418456" y="4034031"/>
            <a:ext cx="624586" cy="656984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pPr>
              <a:spcBef>
                <a:spcPct val="0"/>
              </a:spcBef>
            </a:pPr>
            <a:r>
              <a:rPr kumimoji="0" lang="en-US" altLang="zh-CN" sz="28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4"/>
                <a:ea typeface="宋体" panose="02010600030101010101" pitchFamily="2" charset="-122"/>
                <a:cs typeface="Times New Roman" panose="02020603050405020304" pitchFamily="14"/>
              </a:rPr>
              <a:t>4.3</a:t>
            </a:r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9353932" y="4034031"/>
            <a:ext cx="802386" cy="656984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pPr>
              <a:spcBef>
                <a:spcPct val="0"/>
              </a:spcBef>
            </a:pPr>
            <a:r>
              <a:rPr kumimoji="0" lang="en-US" altLang="zh-CN" sz="28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4"/>
                <a:ea typeface="宋体" panose="02010600030101010101" pitchFamily="2" charset="-122"/>
                <a:cs typeface="Times New Roman" panose="02020603050405020304" pitchFamily="14"/>
              </a:rPr>
              <a:t>4.31</a:t>
            </a:r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3948383" y="4679317"/>
            <a:ext cx="357886" cy="656984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pPr>
              <a:spcBef>
                <a:spcPct val="0"/>
              </a:spcBef>
            </a:pPr>
            <a:r>
              <a:rPr kumimoji="0" lang="en-US" altLang="zh-CN" sz="28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4"/>
                <a:ea typeface="宋体" panose="02010600030101010101" pitchFamily="2" charset="-122"/>
                <a:cs typeface="Times New Roman" panose="02020603050405020304" pitchFamily="14"/>
              </a:rPr>
              <a:t>2</a:t>
            </a:r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6427981" y="4679317"/>
            <a:ext cx="624586" cy="656984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pPr>
              <a:spcBef>
                <a:spcPct val="0"/>
              </a:spcBef>
            </a:pPr>
            <a:r>
              <a:rPr kumimoji="0" lang="en-US" altLang="zh-CN" sz="28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4"/>
                <a:ea typeface="宋体" panose="02010600030101010101" pitchFamily="2" charset="-122"/>
                <a:cs typeface="Times New Roman" panose="02020603050405020304" pitchFamily="14"/>
              </a:rPr>
              <a:t>1.9</a:t>
            </a:r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9372982" y="4679317"/>
            <a:ext cx="802386" cy="656984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pPr>
              <a:spcBef>
                <a:spcPct val="0"/>
              </a:spcBef>
            </a:pPr>
            <a:r>
              <a:rPr kumimoji="0" lang="en-US" altLang="zh-CN" sz="28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4"/>
                <a:ea typeface="宋体" panose="02010600030101010101" pitchFamily="2" charset="-122"/>
                <a:cs typeface="Times New Roman" panose="02020603050405020304" pitchFamily="14"/>
              </a:rPr>
              <a:t>1.86</a:t>
            </a:r>
            <a:endParaRPr lang="zh-CN" altLang="en-US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allAtOnce"/>
      <p:bldP spid="3" grpId="0" build="allAtOnce"/>
      <p:bldP spid="4" grpId="0" build="allAtOnce"/>
      <p:bldP spid="5" grpId="0" build="allAtOnce"/>
      <p:bldP spid="6" grpId="0" build="allAtOnce"/>
      <p:bldP spid="7" grpId="0" build="allAtOnce"/>
      <p:bldP spid="8" grpId="0" build="allAtOnce"/>
      <p:bldP spid="9" grpId="0" build="allAtOnce"/>
      <p:bldP spid="10" grpId="0" build="allAtOnce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72" name="yt_shape_10372"/>
          <p:cNvSpPr txBox="1"/>
          <p:nvPr/>
        </p:nvSpPr>
        <p:spPr>
          <a:xfrm>
            <a:off x="593090" y="1367155"/>
            <a:ext cx="7796530" cy="129222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思考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: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怎样用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“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四舍五入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”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法将这些小数保留整数、</a:t>
            </a:r>
            <a:endParaRPr lang="zh-CN" altLang="zh-CN" sz="2800" b="0" i="0" u="none">
              <a:solidFill>
                <a:srgbClr val="000000"/>
              </a:solidFill>
              <a:effectLst/>
              <a:latin typeface="Times New Roman" panose="02020603050405020304" pitchFamily="14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algn="l">
              <a:lnSpc>
                <a:spcPct val="150000"/>
              </a:lnSpc>
            </a:pP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一位小数和两位小数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？</a:t>
            </a:r>
            <a:endParaRPr lang="zh-CN" altLang="zh-CN" sz="2800" b="0" i="0" u="none">
              <a:solidFill>
                <a:srgbClr val="000000"/>
              </a:solidFill>
              <a:effectLst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</p:spTree>
  </p:cSld>
  <p:clrMapOvr>
    <a:masterClrMapping/>
  </p:clrMapOvr>
  <p:transition spd="slow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77" name="yt_shape_10377"/>
          <p:cNvSpPr txBox="1"/>
          <p:nvPr/>
        </p:nvSpPr>
        <p:spPr>
          <a:xfrm>
            <a:off x="900000" y="1506877"/>
            <a:ext cx="10391999" cy="129222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4"/>
                <a:ea typeface="黑体" panose="02010609060101010101" pitchFamily="49" charset="-122"/>
                <a:cs typeface="黑体" panose="02010609060101010101" pitchFamily="49" charset="-122"/>
              </a:rPr>
              <a:t>一、课前自学完成温习旧知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，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4"/>
                <a:ea typeface="黑体" panose="02010609060101010101" pitchFamily="49" charset="-122"/>
                <a:cs typeface="黑体" panose="02010609060101010101" pitchFamily="49" charset="-122"/>
              </a:rPr>
              <a:t>复习小数乘整数、小数乘小数的计算方法。</a:t>
            </a:r>
            <a:endParaRPr lang="zh-CN" altLang="zh-CN" sz="2800" b="0" i="0" u="none">
              <a:solidFill>
                <a:srgbClr val="000000"/>
              </a:solidFill>
              <a:effectLst/>
              <a:latin typeface="Times New Roman" panose="02020603050405020304" pitchFamily="14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10378" name="yt_shape_10378"/>
          <p:cNvSpPr txBox="1"/>
          <p:nvPr/>
        </p:nvSpPr>
        <p:spPr>
          <a:xfrm>
            <a:off x="900001" y="2768509"/>
            <a:ext cx="10391999" cy="64579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4"/>
                <a:ea typeface="黑体" panose="02010609060101010101" pitchFamily="49" charset="-122"/>
                <a:cs typeface="黑体" panose="02010609060101010101" pitchFamily="49" charset="-122"/>
              </a:rPr>
              <a:t>二、课堂中和同学合作探究用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“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4"/>
                <a:ea typeface="黑体" panose="02010609060101010101" pitchFamily="49" charset="-122"/>
                <a:cs typeface="黑体" panose="02010609060101010101" pitchFamily="49" charset="-122"/>
              </a:rPr>
              <a:t>四舍五入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”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4"/>
                <a:ea typeface="黑体" panose="02010609060101010101" pitchFamily="49" charset="-122"/>
                <a:cs typeface="黑体" panose="02010609060101010101" pitchFamily="49" charset="-122"/>
              </a:rPr>
              <a:t>法求计算结果的近似数。</a:t>
            </a:r>
            <a:endParaRPr lang="zh-CN" altLang="zh-CN" sz="2800" b="0" i="0" u="none">
              <a:solidFill>
                <a:srgbClr val="000000"/>
              </a:solidFill>
              <a:effectLst/>
              <a:latin typeface="Times New Roman" panose="02020603050405020304" pitchFamily="14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10379" name="yt_shape_10379"/>
          <p:cNvSpPr txBox="1"/>
          <p:nvPr/>
        </p:nvSpPr>
        <p:spPr>
          <a:xfrm>
            <a:off x="900001" y="3383811"/>
            <a:ext cx="10391999" cy="129222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4"/>
                <a:ea typeface="黑体" panose="02010609060101010101" pitchFamily="49" charset="-122"/>
                <a:cs typeface="黑体" panose="02010609060101010101" pitchFamily="49" charset="-122"/>
              </a:rPr>
              <a:t>三、课堂中和老师一起总结出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“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4"/>
                <a:ea typeface="黑体" panose="02010609060101010101" pitchFamily="49" charset="-122"/>
                <a:cs typeface="黑体" panose="02010609060101010101" pitchFamily="49" charset="-122"/>
              </a:rPr>
              <a:t>四舍五入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”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4"/>
                <a:ea typeface="黑体" panose="02010609060101010101" pitchFamily="49" charset="-122"/>
                <a:cs typeface="黑体" panose="02010609060101010101" pitchFamily="49" charset="-122"/>
              </a:rPr>
              <a:t>法求近似数的方法并能根据生活实际灵活地取积的近似数。</a:t>
            </a:r>
            <a:endParaRPr lang="zh-CN" altLang="zh-CN" sz="2800" b="0" i="0" u="none">
              <a:solidFill>
                <a:srgbClr val="000000"/>
              </a:solidFill>
              <a:effectLst/>
              <a:latin typeface="Times New Roman" panose="02020603050405020304" pitchFamily="14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85" name="yt_shape_10385"/>
          <p:cNvSpPr txBox="1"/>
          <p:nvPr/>
        </p:nvSpPr>
        <p:spPr>
          <a:xfrm>
            <a:off x="839416" y="1916832"/>
            <a:ext cx="10391999" cy="12108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US" altLang="zh-CN" sz="800" b="0" i="0" u="none" spc="5303">
                <a:solidFill>
                  <a:srgbClr val="1EE3CF"/>
                </a:solidFill>
                <a:effectLst/>
                <a:latin typeface="NEU-BZ-S92" pitchFamily="14"/>
                <a:ea typeface="宋体" panose="02010600030101010101" pitchFamily="2" charset="-122"/>
                <a:cs typeface="Times New Roman" panose="02020603050405020304" pitchFamily="14"/>
              </a:rPr>
              <a:t> 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4"/>
                <a:ea typeface="楷体" panose="02010609060101010101" pitchFamily="28" charset="-122"/>
                <a:cs typeface="楷体" panose="02010609060101010101" pitchFamily="28" charset="-122"/>
              </a:rPr>
              <a:t> 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4"/>
                <a:ea typeface="楷体" panose="02010609060101010101" pitchFamily="28" charset="-122"/>
                <a:cs typeface="楷体" panose="02010609060101010101" pitchFamily="28" charset="-122"/>
              </a:rPr>
              <a:t>根据题目要求与实际需要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，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4"/>
                <a:ea typeface="楷体" panose="02010609060101010101" pitchFamily="28" charset="-122"/>
                <a:cs typeface="楷体" panose="02010609060101010101" pitchFamily="28" charset="-122"/>
              </a:rPr>
              <a:t>用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“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4"/>
                <a:ea typeface="楷体" panose="02010609060101010101" pitchFamily="28" charset="-122"/>
                <a:cs typeface="楷体" panose="02010609060101010101" pitchFamily="28" charset="-122"/>
              </a:rPr>
              <a:t>四舍五入</a:t>
            </a:r>
            <a:r>
              <a:rPr lang="en-US" altLang="zh-CN" sz="2800" b="0" i="0" u="none" smtClean="0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”</a:t>
            </a:r>
            <a:r>
              <a:rPr lang="zh-CN" altLang="zh-CN" sz="2800" b="0" i="0" u="none" smtClean="0">
                <a:solidFill>
                  <a:srgbClr val="000000"/>
                </a:solidFill>
                <a:effectLst/>
                <a:latin typeface="Times New Roman" panose="02020603050405020304" pitchFamily="14"/>
                <a:ea typeface="楷体" panose="02010609060101010101" pitchFamily="28" charset="-122"/>
                <a:cs typeface="楷体" panose="02010609060101010101" pitchFamily="28" charset="-122"/>
              </a:rPr>
              <a:t>法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4"/>
                <a:ea typeface="楷体" panose="02010609060101010101" pitchFamily="28" charset="-122"/>
                <a:cs typeface="楷体" panose="02010609060101010101" pitchFamily="28" charset="-122"/>
              </a:rPr>
              <a:t>保留一定的小数位数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，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4"/>
                <a:ea typeface="楷体" panose="02010609060101010101" pitchFamily="28" charset="-122"/>
                <a:cs typeface="楷体" panose="02010609060101010101" pitchFamily="28" charset="-122"/>
              </a:rPr>
              <a:t>求积的近似值</a:t>
            </a:r>
            <a:r>
              <a:rPr lang="zh-CN" altLang="zh-CN" sz="2800" b="0" i="0" u="none" smtClean="0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，</a:t>
            </a:r>
            <a:r>
              <a:rPr lang="zh-CN" altLang="zh-CN" sz="2800" b="0" i="0" u="none" smtClean="0">
                <a:solidFill>
                  <a:srgbClr val="000000"/>
                </a:solidFill>
                <a:effectLst/>
                <a:latin typeface="Times New Roman" panose="02020603050405020304" pitchFamily="14"/>
                <a:ea typeface="楷体" panose="02010609060101010101" pitchFamily="28" charset="-122"/>
                <a:cs typeface="楷体" panose="02010609060101010101" pitchFamily="28" charset="-122"/>
              </a:rPr>
              <a:t>提高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4"/>
                <a:ea typeface="楷体" panose="02010609060101010101" pitchFamily="28" charset="-122"/>
                <a:cs typeface="楷体" panose="02010609060101010101" pitchFamily="28" charset="-122"/>
              </a:rPr>
              <a:t>思维的灵活性。</a:t>
            </a:r>
            <a:endParaRPr lang="zh-CN" altLang="zh-CN" sz="2800" b="0" i="0" u="none">
              <a:solidFill>
                <a:srgbClr val="000000"/>
              </a:solidFill>
              <a:effectLst/>
              <a:latin typeface="Times New Roman" panose="02020603050405020304" pitchFamily="14"/>
              <a:ea typeface="楷体" panose="02010609060101010101" pitchFamily="28" charset="-122"/>
              <a:cs typeface="楷体" panose="02010609060101010101" pitchFamily="28" charset="-122"/>
            </a:endParaRPr>
          </a:p>
        </p:txBody>
      </p:sp>
      <p:pic>
        <p:nvPicPr>
          <p:cNvPr id="10384" name="yt_image_10384"/>
          <p:cNvPicPr>
            <a:picLocks noChangeAspect="1" noChangeArrowheads="1"/>
          </p:cNvPicPr>
          <p:nvPr/>
        </p:nvPicPr>
        <p:blipFill>
          <a:blip r:embed="rId1" cstate="email"/>
          <a:stretch>
            <a:fillRect/>
          </a:stretch>
        </p:blipFill>
        <p:spPr bwMode="auto">
          <a:xfrm>
            <a:off x="839415" y="2141765"/>
            <a:ext cx="698760" cy="192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90" name="yt_shape_10390"/>
          <p:cNvSpPr txBox="1"/>
          <p:nvPr/>
        </p:nvSpPr>
        <p:spPr>
          <a:xfrm>
            <a:off x="767408" y="1816118"/>
            <a:ext cx="3330399" cy="564514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 indent="720090" algn="l">
              <a:lnSpc>
                <a:spcPct val="150000"/>
              </a:lnSpc>
            </a:pPr>
            <a:r>
              <a:rPr lang="en-US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1.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阅读教材例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6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。</a:t>
            </a:r>
            <a:endParaRPr lang="zh-CN" altLang="zh-CN" sz="2800" b="0" i="0" u="none">
              <a:solidFill>
                <a:srgbClr val="000000"/>
              </a:solidFill>
              <a:effectLst/>
              <a:latin typeface="Times New Roman" panose="02020603050405020304" pitchFamily="14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10391" name="yt_shape_10391"/>
          <p:cNvSpPr txBox="1"/>
          <p:nvPr/>
        </p:nvSpPr>
        <p:spPr>
          <a:xfrm>
            <a:off x="767408" y="2431420"/>
            <a:ext cx="5933676" cy="564514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 indent="720090" algn="l">
              <a:lnSpc>
                <a:spcPct val="150000"/>
              </a:lnSpc>
            </a:pPr>
            <a:r>
              <a:rPr lang="en-US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(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1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)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观察主题图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，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了解相关信息。</a:t>
            </a:r>
            <a:endParaRPr lang="zh-CN" altLang="zh-CN" sz="2800" b="0" i="0" u="none">
              <a:solidFill>
                <a:srgbClr val="000000"/>
              </a:solidFill>
              <a:effectLst/>
              <a:latin typeface="Times New Roman" panose="02020603050405020304" pitchFamily="14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10392" name="yt_shape_10392"/>
          <p:cNvSpPr txBox="1"/>
          <p:nvPr/>
        </p:nvSpPr>
        <p:spPr>
          <a:xfrm>
            <a:off x="767409" y="3046722"/>
            <a:ext cx="10391999" cy="12108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indent="720090" algn="l">
              <a:lnSpc>
                <a:spcPct val="150000"/>
              </a:lnSpc>
            </a:pPr>
            <a:r>
              <a:rPr lang="zh-CN" altLang="zh-CN" sz="2800" b="1" i="0" u="none">
                <a:solidFill>
                  <a:srgbClr val="FF0000"/>
                </a:solidFill>
                <a:effectLst/>
                <a:latin typeface="Times New Roman" panose="02020603050405020304" pitchFamily="14"/>
                <a:ea typeface="楷体" panose="02010609060101010101" pitchFamily="28" charset="-122"/>
                <a:cs typeface="楷体" panose="02010609060101010101" pitchFamily="28" charset="-122"/>
              </a:rPr>
              <a:t>人的嗅觉细胞约有</a:t>
            </a:r>
            <a:r>
              <a:rPr lang="en-US" altLang="zh-CN" sz="2800" b="1" i="0" u="none">
                <a:solidFill>
                  <a:srgbClr val="FF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0.049</a:t>
            </a:r>
            <a:r>
              <a:rPr lang="zh-CN" altLang="zh-CN" sz="2800" b="1" i="0" u="none">
                <a:solidFill>
                  <a:srgbClr val="FF0000"/>
                </a:solidFill>
                <a:effectLst/>
                <a:latin typeface="Times New Roman" panose="02020603050405020304" pitchFamily="14"/>
                <a:ea typeface="楷体" panose="02010609060101010101" pitchFamily="28" charset="-122"/>
                <a:cs typeface="楷体" panose="02010609060101010101" pitchFamily="28" charset="-122"/>
              </a:rPr>
              <a:t>亿个</a:t>
            </a:r>
            <a:r>
              <a:rPr lang="zh-CN" altLang="zh-CN" sz="2800" b="1" i="0" u="none">
                <a:solidFill>
                  <a:srgbClr val="FF0000"/>
                </a:solidFill>
                <a:effectLst/>
                <a:latin typeface="楷体" panose="02010609060101010101" pitchFamily="28" charset="-122"/>
                <a:ea typeface="宋体" panose="02010600030101010101" pitchFamily="2" charset="-122"/>
                <a:cs typeface="宋体" panose="02010600030101010101" pitchFamily="2" charset="-122"/>
              </a:rPr>
              <a:t>，</a:t>
            </a:r>
            <a:r>
              <a:rPr lang="zh-CN" altLang="zh-CN" sz="2800" b="1" i="0" u="none">
                <a:solidFill>
                  <a:srgbClr val="FF0000"/>
                </a:solidFill>
                <a:effectLst/>
                <a:latin typeface="Times New Roman" panose="02020603050405020304" pitchFamily="14"/>
                <a:ea typeface="楷体" panose="02010609060101010101" pitchFamily="28" charset="-122"/>
                <a:cs typeface="楷体" panose="02010609060101010101" pitchFamily="28" charset="-122"/>
              </a:rPr>
              <a:t>狗狗的嗅觉细胞个数是人的</a:t>
            </a:r>
            <a:r>
              <a:rPr lang="en-US" altLang="zh-CN" sz="2800" b="1" i="0" u="none">
                <a:solidFill>
                  <a:srgbClr val="FF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45</a:t>
            </a:r>
            <a:r>
              <a:rPr lang="zh-CN" altLang="zh-CN" sz="2800" b="1" i="0" u="none">
                <a:solidFill>
                  <a:srgbClr val="FF0000"/>
                </a:solidFill>
                <a:effectLst/>
                <a:latin typeface="Times New Roman" panose="02020603050405020304" pitchFamily="14"/>
                <a:ea typeface="楷体" panose="02010609060101010101" pitchFamily="28" charset="-122"/>
                <a:cs typeface="楷体" panose="02010609060101010101" pitchFamily="28" charset="-122"/>
              </a:rPr>
              <a:t>倍。</a:t>
            </a:r>
            <a:endParaRPr lang="zh-CN" altLang="zh-CN" sz="2800" b="1" i="0" u="none">
              <a:solidFill>
                <a:srgbClr val="FF0000"/>
              </a:solidFill>
              <a:effectLst/>
              <a:latin typeface="Times New Roman" panose="02020603050405020304" pitchFamily="14"/>
              <a:ea typeface="楷体" panose="02010609060101010101" pitchFamily="28" charset="-122"/>
              <a:cs typeface="楷体" panose="02010609060101010101" pitchFamily="28" charset="-122"/>
            </a:endParaRPr>
          </a:p>
        </p:txBody>
      </p:sp>
      <p:sp>
        <p:nvSpPr>
          <p:cNvPr id="10393" name="yt_shape_10393"/>
          <p:cNvSpPr txBox="1"/>
          <p:nvPr/>
        </p:nvSpPr>
        <p:spPr>
          <a:xfrm>
            <a:off x="767409" y="4308354"/>
            <a:ext cx="10391999" cy="12108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indent="720090" algn="l">
              <a:lnSpc>
                <a:spcPct val="150000"/>
              </a:lnSpc>
            </a:pPr>
            <a:r>
              <a:rPr lang="en-US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(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2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)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分小组讨论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: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狗狗约有多少亿个嗅觉细胞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？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计算并保留一位小数。</a:t>
            </a:r>
            <a:endParaRPr lang="zh-CN" altLang="zh-CN" sz="2800" b="0" i="0" u="none">
              <a:solidFill>
                <a:srgbClr val="000000"/>
              </a:solidFill>
              <a:effectLst/>
              <a:latin typeface="Times New Roman" panose="02020603050405020304" pitchFamily="14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6" name="yt_shape_10388"/>
          <p:cNvSpPr txBox="1"/>
          <p:nvPr/>
        </p:nvSpPr>
        <p:spPr>
          <a:xfrm>
            <a:off x="1127448" y="1221904"/>
            <a:ext cx="2156168" cy="564514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US" altLang="zh-CN" sz="1150" b="0" i="0" u="none" spc="1851">
                <a:solidFill>
                  <a:srgbClr val="1EE3CF"/>
                </a:solidFill>
                <a:effectLst/>
                <a:latin typeface="NEU-BZ-S92" pitchFamily="14"/>
                <a:ea typeface="宋体" panose="02010600030101010101" pitchFamily="2" charset="-122"/>
                <a:cs typeface="Times New Roman" panose="02020603050405020304" pitchFamily="14"/>
              </a:rPr>
              <a:t> </a:t>
            </a:r>
            <a:r>
              <a:rPr lang="en-US" altLang="zh-CN" sz="2800" b="0" i="0" u="none">
                <a:solidFill>
                  <a:srgbClr val="00B0F0"/>
                </a:solidFill>
                <a:effectLst/>
                <a:latin typeface="Times New Roman" panose="02020603050405020304" pitchFamily="14"/>
                <a:ea typeface="黑体" panose="02010609060101010101" pitchFamily="49" charset="-122"/>
                <a:cs typeface="黑体" panose="02010609060101010101" pitchFamily="49" charset="-122"/>
              </a:rPr>
              <a:t> </a:t>
            </a:r>
            <a:r>
              <a:rPr lang="zh-CN" altLang="zh-CN" sz="2800" b="0" i="0" u="none">
                <a:solidFill>
                  <a:srgbClr val="00B0F0"/>
                </a:solidFill>
                <a:effectLst/>
                <a:latin typeface="Times New Roman" panose="02020603050405020304" pitchFamily="14"/>
                <a:ea typeface="黑体" panose="02010609060101010101" pitchFamily="49" charset="-122"/>
                <a:cs typeface="黑体" panose="02010609060101010101" pitchFamily="49" charset="-122"/>
              </a:rPr>
              <a:t>任务驱动一</a:t>
            </a:r>
            <a:endParaRPr lang="zh-CN" altLang="zh-CN" sz="2800" b="0" i="0" u="none">
              <a:solidFill>
                <a:srgbClr val="00B0F0"/>
              </a:solidFill>
              <a:effectLst/>
              <a:latin typeface="Times New Roman" panose="02020603050405020304" pitchFamily="14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392" grpId="0" build="allAtOnce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94" name="yt_shape_10394"/>
          <p:cNvSpPr txBox="1"/>
          <p:nvPr/>
        </p:nvSpPr>
        <p:spPr>
          <a:xfrm>
            <a:off x="900000" y="1260000"/>
            <a:ext cx="2791790" cy="564514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 indent="720090" algn="l">
              <a:lnSpc>
                <a:spcPct val="150000"/>
              </a:lnSpc>
            </a:pPr>
            <a:r>
              <a:rPr lang="en-US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2.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自主学习。</a:t>
            </a:r>
            <a:endParaRPr lang="zh-CN" altLang="zh-CN" sz="2800" b="0" i="0" u="none">
              <a:solidFill>
                <a:srgbClr val="000000"/>
              </a:solidFill>
              <a:effectLst/>
              <a:latin typeface="Times New Roman" panose="02020603050405020304" pitchFamily="14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10395" name="yt_shape_10395"/>
          <p:cNvSpPr txBox="1"/>
          <p:nvPr/>
        </p:nvSpPr>
        <p:spPr>
          <a:xfrm>
            <a:off x="900000" y="1875302"/>
            <a:ext cx="4856458" cy="564514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 indent="720090" algn="l">
              <a:lnSpc>
                <a:spcPct val="150000"/>
              </a:lnSpc>
            </a:pPr>
            <a:r>
              <a:rPr lang="en-US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(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1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)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计算狗狗的嗅觉细胞。</a:t>
            </a:r>
            <a:endParaRPr lang="zh-CN" altLang="zh-CN" sz="2800" b="0" i="0" u="none">
              <a:solidFill>
                <a:srgbClr val="000000"/>
              </a:solidFill>
              <a:effectLst/>
              <a:latin typeface="Times New Roman" panose="02020603050405020304" pitchFamily="14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10396" name="yt_shape_10396"/>
          <p:cNvSpPr txBox="1"/>
          <p:nvPr/>
        </p:nvSpPr>
        <p:spPr>
          <a:xfrm>
            <a:off x="900000" y="2490604"/>
            <a:ext cx="4491614" cy="564514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zh-CN" altLang="zh-CN" sz="2800" b="1" i="0" u="none">
                <a:solidFill>
                  <a:srgbClr val="FF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　　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0.049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×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45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＝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2.205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楷体" panose="02010609060101010101" pitchFamily="28" charset="-122"/>
                <a:ea typeface="宋体" panose="02010600030101010101" pitchFamily="2" charset="-122"/>
                <a:cs typeface="宋体" panose="02010600030101010101" pitchFamily="2" charset="-122"/>
              </a:rPr>
              <a:t>(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4"/>
                <a:ea typeface="楷体" panose="02010609060101010101" pitchFamily="28" charset="-122"/>
                <a:cs typeface="楷体" panose="02010609060101010101" pitchFamily="28" charset="-122"/>
              </a:rPr>
              <a:t>亿个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楷体" panose="02010609060101010101" pitchFamily="28" charset="-122"/>
                <a:ea typeface="宋体" panose="02010600030101010101" pitchFamily="2" charset="-122"/>
                <a:cs typeface="宋体" panose="02010600030101010101" pitchFamily="2" charset="-122"/>
              </a:rPr>
              <a:t>)</a:t>
            </a:r>
            <a:endParaRPr lang="en-US" altLang="zh-CN" sz="2800" b="0" i="0" u="none">
              <a:solidFill>
                <a:srgbClr val="000000"/>
              </a:solidFill>
              <a:effectLst/>
              <a:latin typeface="楷体" panose="02010609060101010101" pitchFamily="28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10397" name="yt_shape_10397"/>
          <p:cNvSpPr txBox="1"/>
          <p:nvPr/>
        </p:nvSpPr>
        <p:spPr>
          <a:xfrm>
            <a:off x="900001" y="3105906"/>
            <a:ext cx="10391999" cy="12108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indent="720090" algn="l">
              <a:lnSpc>
                <a:spcPct val="150000"/>
              </a:lnSpc>
            </a:pP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4"/>
                <a:ea typeface="楷体" panose="02010609060101010101" pitchFamily="28" charset="-122"/>
                <a:cs typeface="楷体" panose="02010609060101010101" pitchFamily="28" charset="-122"/>
              </a:rPr>
              <a:t>请学生在练习本上计算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，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4"/>
                <a:ea typeface="楷体" panose="02010609060101010101" pitchFamily="28" charset="-122"/>
                <a:cs typeface="楷体" panose="02010609060101010101" pitchFamily="28" charset="-122"/>
              </a:rPr>
              <a:t>指定一名学生上黑板计算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，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4"/>
                <a:ea typeface="楷体" panose="02010609060101010101" pitchFamily="28" charset="-122"/>
                <a:cs typeface="楷体" panose="02010609060101010101" pitchFamily="28" charset="-122"/>
              </a:rPr>
              <a:t>再集体交流计算结果。</a:t>
            </a:r>
            <a:endParaRPr lang="zh-CN" altLang="zh-CN" sz="2800" b="0" i="0" u="none">
              <a:solidFill>
                <a:srgbClr val="000000"/>
              </a:solidFill>
              <a:effectLst/>
              <a:latin typeface="Times New Roman" panose="02020603050405020304" pitchFamily="14"/>
              <a:ea typeface="楷体" panose="02010609060101010101" pitchFamily="28" charset="-122"/>
              <a:cs typeface="楷体" panose="02010609060101010101" pitchFamily="28" charset="-122"/>
            </a:endParaRPr>
          </a:p>
        </p:txBody>
      </p:sp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99" name="yt_shape_10399"/>
          <p:cNvSpPr txBox="1"/>
          <p:nvPr/>
        </p:nvSpPr>
        <p:spPr>
          <a:xfrm>
            <a:off x="839416" y="2492896"/>
            <a:ext cx="10391999" cy="12108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　　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2.205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4"/>
                <a:ea typeface="楷体" panose="02010609060101010101" pitchFamily="28" charset="-122"/>
                <a:cs typeface="楷体" panose="02010609060101010101" pitchFamily="28" charset="-122"/>
              </a:rPr>
              <a:t>要保留一位小数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，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4"/>
                <a:ea typeface="楷体" panose="02010609060101010101" pitchFamily="28" charset="-122"/>
                <a:cs typeface="楷体" panose="02010609060101010101" pitchFamily="28" charset="-122"/>
              </a:rPr>
              <a:t>百分位上是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0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，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4"/>
                <a:ea typeface="楷体" panose="02010609060101010101" pitchFamily="28" charset="-122"/>
                <a:cs typeface="楷体" panose="02010609060101010101" pitchFamily="28" charset="-122"/>
              </a:rPr>
              <a:t>因为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0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＜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5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，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4"/>
                <a:ea typeface="楷体" panose="02010609060101010101" pitchFamily="28" charset="-122"/>
                <a:cs typeface="楷体" panose="02010609060101010101" pitchFamily="28" charset="-122"/>
              </a:rPr>
              <a:t>所以舍去后面的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0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4"/>
                <a:ea typeface="楷体" panose="02010609060101010101" pitchFamily="28" charset="-122"/>
                <a:cs typeface="楷体" panose="02010609060101010101" pitchFamily="28" charset="-122"/>
              </a:rPr>
              <a:t>和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5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，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4"/>
                <a:ea typeface="楷体" panose="02010609060101010101" pitchFamily="28" charset="-122"/>
                <a:cs typeface="楷体" panose="02010609060101010101" pitchFamily="28" charset="-122"/>
              </a:rPr>
              <a:t>取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2.2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，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4"/>
                <a:ea typeface="楷体" panose="02010609060101010101" pitchFamily="28" charset="-122"/>
                <a:cs typeface="楷体" panose="02010609060101010101" pitchFamily="28" charset="-122"/>
              </a:rPr>
              <a:t>即保留一位小数为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2.2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4"/>
                <a:ea typeface="楷体" panose="02010609060101010101" pitchFamily="28" charset="-122"/>
                <a:cs typeface="楷体" panose="02010609060101010101" pitchFamily="28" charset="-122"/>
              </a:rPr>
              <a:t>。</a:t>
            </a:r>
            <a:endParaRPr lang="zh-CN" altLang="zh-CN" sz="2800" b="0" i="0" u="none">
              <a:solidFill>
                <a:srgbClr val="000000"/>
              </a:solidFill>
              <a:effectLst/>
              <a:latin typeface="Times New Roman" panose="02020603050405020304" pitchFamily="14"/>
              <a:ea typeface="楷体" panose="02010609060101010101" pitchFamily="28" charset="-122"/>
              <a:cs typeface="楷体" panose="02010609060101010101" pitchFamily="28" charset="-122"/>
            </a:endParaRPr>
          </a:p>
        </p:txBody>
      </p:sp>
      <p:sp>
        <p:nvSpPr>
          <p:cNvPr id="10400" name="yt_shape_10400"/>
          <p:cNvSpPr txBox="1"/>
          <p:nvPr/>
        </p:nvSpPr>
        <p:spPr>
          <a:xfrm>
            <a:off x="839416" y="3754528"/>
            <a:ext cx="5035994" cy="564514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 indent="720090" algn="l">
              <a:lnSpc>
                <a:spcPct val="150000"/>
              </a:lnSpc>
            </a:pP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4"/>
                <a:ea typeface="楷体" panose="02010609060101010101" pitchFamily="28" charset="-122"/>
                <a:cs typeface="楷体" panose="02010609060101010101" pitchFamily="28" charset="-122"/>
              </a:rPr>
              <a:t>板书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楷体" panose="02010609060101010101" pitchFamily="28" charset="-122"/>
                <a:ea typeface="宋体" panose="02010600030101010101" pitchFamily="2" charset="-122"/>
                <a:cs typeface="宋体" panose="02010600030101010101" pitchFamily="2" charset="-122"/>
              </a:rPr>
              <a:t>: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0.049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×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45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≈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2.2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楷体" panose="02010609060101010101" pitchFamily="28" charset="-122"/>
                <a:ea typeface="宋体" panose="02010600030101010101" pitchFamily="2" charset="-122"/>
                <a:cs typeface="宋体" panose="02010600030101010101" pitchFamily="2" charset="-122"/>
              </a:rPr>
              <a:t>(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4"/>
                <a:ea typeface="楷体" panose="02010609060101010101" pitchFamily="28" charset="-122"/>
                <a:cs typeface="楷体" panose="02010609060101010101" pitchFamily="28" charset="-122"/>
              </a:rPr>
              <a:t>亿个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楷体" panose="02010609060101010101" pitchFamily="28" charset="-122"/>
                <a:ea typeface="宋体" panose="02010600030101010101" pitchFamily="2" charset="-122"/>
                <a:cs typeface="宋体" panose="02010600030101010101" pitchFamily="2" charset="-122"/>
              </a:rPr>
              <a:t>)</a:t>
            </a:r>
            <a:endParaRPr lang="en-US" altLang="zh-CN" sz="2800" b="0" i="0" u="none">
              <a:solidFill>
                <a:srgbClr val="000000"/>
              </a:solidFill>
              <a:effectLst/>
              <a:latin typeface="楷体" panose="02010609060101010101" pitchFamily="28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7" name="yt_shape_10398"/>
          <p:cNvSpPr txBox="1"/>
          <p:nvPr/>
        </p:nvSpPr>
        <p:spPr>
          <a:xfrm>
            <a:off x="695400" y="1700808"/>
            <a:ext cx="8985793" cy="564514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 indent="720090" algn="l">
              <a:lnSpc>
                <a:spcPct val="150000"/>
              </a:lnSpc>
            </a:pPr>
            <a:r>
              <a:rPr lang="en-US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(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2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)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小组讨论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: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保留一位小数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，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14"/>
                <a:ea typeface="宋体" panose="02010600030101010101" pitchFamily="2" charset="-122"/>
                <a:cs typeface="宋体" panose="02010600030101010101" pitchFamily="2" charset="-122"/>
              </a:rPr>
              <a:t>如何求积的近似数呢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？</a:t>
            </a:r>
            <a:endParaRPr lang="zh-CN" altLang="zh-CN" sz="2800" b="0" i="0" u="none">
              <a:solidFill>
                <a:srgbClr val="000000"/>
              </a:solidFill>
              <a:effectLst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</p:spTree>
  </p:cSld>
  <p:clrMapOvr>
    <a:masterClrMapping/>
  </p:clrMapOvr>
  <p:transition spd="slow"/>
</p:sld>
</file>

<file path=ppt/tags/tag1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  <p:tag name="KSO_WM_DOC_GUID" val="{f1068014-6f5a-4cf4-b56e-d53e6c0a7e26}"/>
  <p:tag name="commondata" val="eyJoZGlkIjoiN2YzNjBkOTgyNWQ1YTMxYzM3MzMwNWFiODNmOWIzYWMifQ=="/>
</p:tagLst>
</file>

<file path=ppt/theme/theme1.xml><?xml version="1.0" encoding="utf-8"?>
<a:theme xmlns:a="http://schemas.openxmlformats.org/drawingml/2006/main" name="章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暗香扑面">
      <a:majorFont>
        <a:latin typeface="Franklin Gothic Medium"/>
        <a:ea typeface="Arial"/>
        <a:cs typeface="Arial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</a:majorFont>
      <a:minorFont>
        <a:latin typeface="Franklin Gothic Book"/>
        <a:ea typeface="Arial"/>
        <a:cs typeface="Arial"/>
        <a:font script="Jpan" typeface="HG創英角ｺﾞｼｯｸUB"/>
        <a:font script="Hang" typeface="맑은 고딕"/>
        <a:font script="Hans" typeface="黑体"/>
        <a:font script="Hant" typeface="新細明體"/>
        <a:font script="Arab" typeface="Arial"/>
        <a:font script="Hebr" typeface="Arial"/>
        <a:font script="Thai" typeface="Cordian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rgbClr val="EB6FC8"/>
        </a:solidFill>
        <a:ln>
          <a:noFill/>
        </a:ln>
      </a:spPr>
      <a:bodyPr anchor="ctr"/>
      <a:lstStyle>
        <a:defPPr algn="ctr" fontAlgn="auto">
          <a:spcBef>
            <a:spcPts val="0"/>
          </a:spcBef>
          <a:spcAft>
            <a:spcPts val="0"/>
          </a:spcAft>
          <a:defRPr sz="1800" b="0"/>
        </a:defPPr>
      </a:lstStyle>
      <a:style>
        <a:lnRef idx="1">
          <a:schemeClr val="dk1"/>
        </a:lnRef>
        <a:fillRef idx="3">
          <a:schemeClr val="dk1"/>
        </a:fillRef>
        <a:effectRef idx="2">
          <a:schemeClr val="dk1"/>
        </a:effectRef>
        <a:fontRef idx="minor">
          <a:schemeClr val="lt1"/>
        </a:fontRef>
      </a:style>
    </a:spDef>
    <a:lnDef>
      <a:spPr/>
      <a:bodyPr/>
      <a:lstStyle/>
      <a:style>
        <a:lnRef idx="1">
          <a:schemeClr val="accent6"/>
        </a:lnRef>
        <a:fillRef idx="0">
          <a:schemeClr val="accent6"/>
        </a:fillRef>
        <a:effectRef idx="0">
          <a:schemeClr val="accent6"/>
        </a:effectRef>
        <a:fontRef idx="minor">
          <a:schemeClr val="tx1"/>
        </a:fontRef>
      </a:style>
    </a:ln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2622</Words>
  <Application>WPS 演示</Application>
  <PresentationFormat>自定义</PresentationFormat>
  <Paragraphs>192</Paragraphs>
  <Slides>21</Slides>
  <Notes>3</Notes>
  <HiddenSlides>0</HiddenSlides>
  <MMClips>0</MMClips>
  <ScaleCrop>false</ScaleCrop>
  <HeadingPairs>
    <vt:vector size="6" baseType="variant">
      <vt:variant>
        <vt:lpstr>已用的字体</vt:lpstr>
      </vt:variant>
      <vt:variant>
        <vt:i4>15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21</vt:i4>
      </vt:variant>
    </vt:vector>
  </HeadingPairs>
  <TitlesOfParts>
    <vt:vector size="37" baseType="lpstr">
      <vt:lpstr>Arial</vt:lpstr>
      <vt:lpstr>宋体</vt:lpstr>
      <vt:lpstr>Wingdings</vt:lpstr>
      <vt:lpstr>Times New Roman</vt:lpstr>
      <vt:lpstr>微软雅黑</vt:lpstr>
      <vt:lpstr>黑体</vt:lpstr>
      <vt:lpstr>Calibri</vt:lpstr>
      <vt:lpstr>Times New Roman</vt:lpstr>
      <vt:lpstr>NEU-BZ-S92</vt:lpstr>
      <vt:lpstr>RomanS</vt:lpstr>
      <vt:lpstr>楷体</vt:lpstr>
      <vt:lpstr>Franklin Gothic Book</vt:lpstr>
      <vt:lpstr>Arial Unicode MS</vt:lpstr>
      <vt:lpstr>微软雅黑 Light</vt:lpstr>
      <vt:lpstr>Arial</vt:lpstr>
      <vt:lpstr>章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学科网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lastModifiedBy>罗</cp:lastModifiedBy>
  <cp:revision>6</cp:revision>
  <cp:lastPrinted>2023-02-16T16:30:00Z</cp:lastPrinted>
  <dcterms:created xsi:type="dcterms:W3CDTF">2023-02-16T16:30:00Z</dcterms:created>
  <dcterms:modified xsi:type="dcterms:W3CDTF">2023-10-28T09:26:32Z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597673B4F3D54D05A995102011CD94DD_12</vt:lpwstr>
  </property>
  <property fmtid="{D5CDD505-2E9C-101B-9397-08002B2CF9AE}" pid="3" name="KSOProductBuildVer">
    <vt:lpwstr>2052-12.1.0.15712</vt:lpwstr>
  </property>
</Properties>
</file>