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8" r:id="rId3"/>
    <p:sldId id="257" r:id="rId5"/>
    <p:sldId id="276" r:id="rId6"/>
    <p:sldId id="259" r:id="rId7"/>
    <p:sldId id="277" r:id="rId8"/>
    <p:sldId id="261" r:id="rId9"/>
    <p:sldId id="278" r:id="rId10"/>
    <p:sldId id="279" r:id="rId11"/>
    <p:sldId id="280" r:id="rId12"/>
    <p:sldId id="260" r:id="rId13"/>
    <p:sldId id="265" r:id="rId14"/>
    <p:sldId id="281" r:id="rId15"/>
    <p:sldId id="269" r:id="rId16"/>
    <p:sldId id="295" r:id="rId17"/>
    <p:sldId id="266" r:id="rId18"/>
    <p:sldId id="282" r:id="rId19"/>
    <p:sldId id="283" r:id="rId20"/>
    <p:sldId id="299" r:id="rId21"/>
    <p:sldId id="296" r:id="rId22"/>
    <p:sldId id="293" r:id="rId23"/>
    <p:sldId id="294" r:id="rId24"/>
    <p:sldId id="297" r:id="rId25"/>
  </p:sldIdLst>
  <p:sldSz cx="9144000" cy="5143500" type="screen16x9"/>
  <p:notesSz cx="7103745" cy="10234295"/>
  <p:custDataLst>
    <p:tags r:id="rId3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indent="1143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indent="228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indent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indent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admin" initials="a" lastIdx="0" clrIdx="2"/>
  <p:cmAuthor id="4" name="优翼" initials="优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7193" autoAdjust="0"/>
  </p:normalViewPr>
  <p:slideViewPr>
    <p:cSldViewPr snapToGrid="0" showGuides="1">
      <p:cViewPr varScale="1">
        <p:scale>
          <a:sx n="150" d="100"/>
          <a:sy n="150" d="100"/>
        </p:scale>
        <p:origin x="-504" y="-90"/>
      </p:cViewPr>
      <p:guideLst>
        <p:guide orient="horz" pos="1622"/>
        <p:guide pos="287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tags" Target="tags/tag63.xml"/><Relationship Id="rId3" Type="http://schemas.openxmlformats.org/officeDocument/2006/relationships/slide" Target="slides/slide1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7965A4-4F9B-42AD-97F6-5956B56DB13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D2828-9F57-4C8B-ACC5-59F74C643E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81013" y="1279525"/>
            <a:ext cx="6140450" cy="34544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8676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lstStyle/>
          <a:p>
            <a:pPr lvl="0" algn="r" eaLnBrk="1" hangingPunct="1">
              <a:buNone/>
            </a:pPr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899100" y="685800"/>
            <a:ext cx="7349400" cy="19278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899100" y="2670300"/>
            <a:ext cx="7349400" cy="11043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456300" y="580500"/>
            <a:ext cx="8229600" cy="41121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899100" y="1863000"/>
            <a:ext cx="7349400" cy="7641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899100" y="2670300"/>
            <a:ext cx="7349400" cy="3537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456300" y="1117800"/>
            <a:ext cx="8226900" cy="3569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493100" y="2886300"/>
            <a:ext cx="5826600" cy="5751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33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493100" y="3461400"/>
            <a:ext cx="5826600" cy="6507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 hasCustomPrompt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 smtClean="0"/>
              <a:t>单击此处以编辑学习目标内容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练习主体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>
            <a:spLocks noGrp="1"/>
          </p:cNvSpPr>
          <p:nvPr>
            <p:ph idx="1"/>
          </p:nvPr>
        </p:nvSpPr>
        <p:spPr>
          <a:xfrm>
            <a:off x="293298" y="423007"/>
            <a:ext cx="8604493" cy="4347363"/>
          </a:xfrm>
          <a:prstGeom prst="rect">
            <a:avLst/>
          </a:prstGeom>
        </p:spPr>
        <p:txBody>
          <a:bodyPr lIns="180000"/>
          <a:lstStyle>
            <a:lvl1pPr marL="356235" indent="-356235">
              <a:lnSpc>
                <a:spcPct val="150000"/>
              </a:lnSpc>
              <a:spcBef>
                <a:spcPct val="0"/>
              </a:spcBef>
              <a:buNone/>
              <a:defRPr sz="28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456300" y="1125900"/>
            <a:ext cx="3882600" cy="35613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808700" y="1125900"/>
            <a:ext cx="3882600" cy="35613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456300" y="1071900"/>
            <a:ext cx="4006800" cy="2862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56300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4676813" y="1066297"/>
            <a:ext cx="4006800" cy="2862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4676813" y="1390500"/>
            <a:ext cx="4006800" cy="32967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56300" y="456300"/>
            <a:ext cx="8226900" cy="5292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456300" y="1166400"/>
            <a:ext cx="3924808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4762800" y="1166400"/>
            <a:ext cx="3920400" cy="3456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7676100" y="685800"/>
            <a:ext cx="783000" cy="37719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85800" y="685800"/>
            <a:ext cx="6876900" cy="3771900"/>
          </a:xfrm>
        </p:spPr>
        <p:txBody>
          <a:bodyPr vert="eaVert" lIns="46800" tIns="46800" rIns="46800" b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1" Type="http://schemas.openxmlformats.org/officeDocument/2006/relationships/theme" Target="../theme/theme1.xml"/><Relationship Id="rId40" Type="http://schemas.openxmlformats.org/officeDocument/2006/relationships/tags" Target="../tags/tag62.xml"/><Relationship Id="rId4" Type="http://schemas.openxmlformats.org/officeDocument/2006/relationships/slideLayout" Target="../slideLayouts/slideLayout4.xml"/><Relationship Id="rId39" Type="http://schemas.openxmlformats.org/officeDocument/2006/relationships/image" Target="file:///D:\qq&#25991;&#20214;\712321467\Image\C2C\Image2\%7b75232B38-A165-1FB7-499C-2E1C792CACB5%7d.png" TargetMode="External"/><Relationship Id="rId38" Type="http://schemas.openxmlformats.org/officeDocument/2006/relationships/image" Target="../media/image1.png"/><Relationship Id="rId37" Type="http://schemas.openxmlformats.org/officeDocument/2006/relationships/tags" Target="../tags/tag61.xml"/><Relationship Id="rId36" Type="http://schemas.openxmlformats.org/officeDocument/2006/relationships/tags" Target="../tags/tag60.xml"/><Relationship Id="rId35" Type="http://schemas.openxmlformats.org/officeDocument/2006/relationships/tags" Target="../tags/tag59.xml"/><Relationship Id="rId34" Type="http://schemas.openxmlformats.org/officeDocument/2006/relationships/tags" Target="../tags/tag58.xml"/><Relationship Id="rId33" Type="http://schemas.openxmlformats.org/officeDocument/2006/relationships/tags" Target="../tags/tag57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E4444"/>
            </a:gs>
            <a:gs pos="100000">
              <a:srgbClr val="832B2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3"/>
            </p:custDataLst>
          </p:nvPr>
        </p:nvSpPr>
        <p:spPr>
          <a:xfrm>
            <a:off x="456300" y="456300"/>
            <a:ext cx="8226900" cy="5292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4"/>
            </p:custDataLst>
          </p:nvPr>
        </p:nvSpPr>
        <p:spPr>
          <a:xfrm>
            <a:off x="456300" y="1117800"/>
            <a:ext cx="8226900" cy="3569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5"/>
            </p:custDataLst>
          </p:nvPr>
        </p:nvSpPr>
        <p:spPr>
          <a:xfrm>
            <a:off x="4590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6"/>
            </p:custDataLst>
          </p:nvPr>
        </p:nvSpPr>
        <p:spPr>
          <a:xfrm>
            <a:off x="3087000" y="4735800"/>
            <a:ext cx="2970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7"/>
            </p:custDataLst>
          </p:nvPr>
        </p:nvSpPr>
        <p:spPr>
          <a:xfrm>
            <a:off x="6658200" y="4735800"/>
            <a:ext cx="2025000" cy="23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: 圆角 8"/>
          <p:cNvSpPr/>
          <p:nvPr userDrawn="1"/>
        </p:nvSpPr>
        <p:spPr>
          <a:xfrm>
            <a:off x="196850" y="93345"/>
            <a:ext cx="8764905" cy="4949190"/>
          </a:xfrm>
          <a:prstGeom prst="roundRect">
            <a:avLst>
              <a:gd name="adj" fmla="val 6957"/>
            </a:avLst>
          </a:prstGeom>
          <a:solidFill>
            <a:schemeClr val="bg1"/>
          </a:solidFill>
          <a:ln>
            <a:noFill/>
          </a:ln>
          <a:effectLst>
            <a:outerShdw blurRad="635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图片 1073743875" descr="学科网 zxxk.com"/>
          <p:cNvPicPr>
            <a:picLocks noChangeAspect="1"/>
          </p:cNvPicPr>
          <p:nvPr/>
        </p:nvPicPr>
        <p:blipFill>
          <a:blip r:embed="rId38" r:link="rId39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40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</p:sldLayoutIdLst>
  <p:transition/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7135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5.xml"/><Relationship Id="rId1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1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3.xml"/><Relationship Id="rId25" Type="http://schemas.openxmlformats.org/officeDocument/2006/relationships/slideLayout" Target="../slideLayouts/slideLayout30.xml"/><Relationship Id="rId24" Type="http://schemas.openxmlformats.org/officeDocument/2006/relationships/image" Target="../media/image15.png"/><Relationship Id="rId23" Type="http://schemas.openxmlformats.org/officeDocument/2006/relationships/image" Target="../media/image14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30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3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" y="-6923"/>
            <a:ext cx="9144000" cy="5143480"/>
            <a:chOff x="1" y="0"/>
            <a:chExt cx="12119923" cy="6858000"/>
          </a:xfr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ang="5400000" scaled="0"/>
          </a:gradFill>
        </p:grpSpPr>
        <p:sp>
          <p:nvSpPr>
            <p:cNvPr id="17" name="矩形 16"/>
            <p:cNvSpPr/>
            <p:nvPr/>
          </p:nvSpPr>
          <p:spPr>
            <a:xfrm>
              <a:off x="1" y="0"/>
              <a:ext cx="12119923" cy="6858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44150" y="0"/>
              <a:ext cx="7332188" cy="672435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-7620" y="4529614"/>
            <a:ext cx="9393079" cy="613886"/>
            <a:chOff x="0" y="5207212"/>
            <a:chExt cx="12523845" cy="1647370"/>
          </a:xfrm>
        </p:grpSpPr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5207212"/>
              <a:ext cx="6427845" cy="164737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6096000" y="5207212"/>
              <a:ext cx="6427845" cy="1647370"/>
            </a:xfrm>
            <a:prstGeom prst="rect">
              <a:avLst/>
            </a:prstGeom>
          </p:spPr>
        </p:pic>
      </p:grpSp>
      <p:grpSp>
        <p:nvGrpSpPr>
          <p:cNvPr id="87" name="组合 86"/>
          <p:cNvGrpSpPr/>
          <p:nvPr/>
        </p:nvGrpSpPr>
        <p:grpSpPr>
          <a:xfrm>
            <a:off x="479584" y="396240"/>
            <a:ext cx="7926229" cy="3843338"/>
            <a:chOff x="2516470" y="548138"/>
            <a:chExt cx="7443321" cy="4759928"/>
          </a:xfrm>
        </p:grpSpPr>
        <p:sp>
          <p:nvSpPr>
            <p:cNvPr id="21" name="云形 20"/>
            <p:cNvSpPr/>
            <p:nvPr/>
          </p:nvSpPr>
          <p:spPr>
            <a:xfrm>
              <a:off x="2516470" y="548138"/>
              <a:ext cx="7443321" cy="4759928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86" name="云形 85"/>
            <p:cNvSpPr/>
            <p:nvPr/>
          </p:nvSpPr>
          <p:spPr>
            <a:xfrm>
              <a:off x="2922743" y="818421"/>
              <a:ext cx="6658840" cy="4258256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52240" y="2973447"/>
            <a:ext cx="1007591" cy="100759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43921" y="221374"/>
            <a:ext cx="834500" cy="834500"/>
          </a:xfrm>
          <a:prstGeom prst="rect">
            <a:avLst/>
          </a:prstGeom>
        </p:spPr>
      </p:pic>
      <p:pic>
        <p:nvPicPr>
          <p:cNvPr id="89" name="图片 8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1" y="719138"/>
            <a:ext cx="857726" cy="1156811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7629525" y="719138"/>
            <a:ext cx="1030605" cy="528638"/>
            <a:chOff x="8985779" y="3960837"/>
            <a:chExt cx="2199915" cy="1406823"/>
          </a:xfrm>
        </p:grpSpPr>
        <p:sp>
          <p:nvSpPr>
            <p:cNvPr id="40" name="云形 39"/>
            <p:cNvSpPr/>
            <p:nvPr/>
          </p:nvSpPr>
          <p:spPr>
            <a:xfrm>
              <a:off x="8985779" y="3960837"/>
              <a:ext cx="2199915" cy="1406823"/>
            </a:xfrm>
            <a:prstGeom prst="cloud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44" name="云形 43"/>
            <p:cNvSpPr/>
            <p:nvPr/>
          </p:nvSpPr>
          <p:spPr>
            <a:xfrm>
              <a:off x="9217452" y="4084959"/>
              <a:ext cx="1756042" cy="1122971"/>
            </a:xfrm>
            <a:prstGeom prst="cloud">
              <a:avLst/>
            </a:prstGeom>
            <a:noFill/>
            <a:ln>
              <a:solidFill>
                <a:srgbClr val="8ACFEA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3200954">
            <a:off x="7690381" y="420563"/>
            <a:ext cx="361523" cy="333775"/>
          </a:xfrm>
          <a:prstGeom prst="rect">
            <a:avLst/>
          </a:prstGeom>
        </p:spPr>
      </p:pic>
      <p:grpSp>
        <p:nvGrpSpPr>
          <p:cNvPr id="66" name="组合 65"/>
          <p:cNvGrpSpPr/>
          <p:nvPr/>
        </p:nvGrpSpPr>
        <p:grpSpPr>
          <a:xfrm>
            <a:off x="479461" y="3136875"/>
            <a:ext cx="1418269" cy="906968"/>
            <a:chOff x="392658" y="3679279"/>
            <a:chExt cx="1466266" cy="937662"/>
          </a:xfrm>
        </p:grpSpPr>
        <p:grpSp>
          <p:nvGrpSpPr>
            <p:cNvPr id="23" name="组合 22"/>
            <p:cNvGrpSpPr/>
            <p:nvPr/>
          </p:nvGrpSpPr>
          <p:grpSpPr>
            <a:xfrm>
              <a:off x="392658" y="3679279"/>
              <a:ext cx="1466266" cy="937662"/>
              <a:chOff x="1281153" y="5632171"/>
              <a:chExt cx="1466266" cy="937662"/>
            </a:xfrm>
          </p:grpSpPr>
          <p:sp>
            <p:nvSpPr>
              <p:cNvPr id="42" name="云形 41"/>
              <p:cNvSpPr/>
              <p:nvPr/>
            </p:nvSpPr>
            <p:spPr>
              <a:xfrm>
                <a:off x="1281153" y="5632171"/>
                <a:ext cx="1466266" cy="937662"/>
              </a:xfrm>
              <a:prstGeom prst="cloud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3" name="云形 42"/>
              <p:cNvSpPr/>
              <p:nvPr/>
            </p:nvSpPr>
            <p:spPr>
              <a:xfrm>
                <a:off x="1414367" y="5706781"/>
                <a:ext cx="1199837" cy="767283"/>
              </a:xfrm>
              <a:prstGeom prst="cloud">
                <a:avLst/>
              </a:prstGeom>
              <a:noFill/>
              <a:ln>
                <a:solidFill>
                  <a:srgbClr val="8ACFEA"/>
                </a:solidFill>
                <a:prstDash val="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 rot="21180128">
              <a:off x="717070" y="4035686"/>
              <a:ext cx="810723" cy="274088"/>
            </a:xfrm>
            <a:prstGeom prst="rect">
              <a:avLst/>
            </a:prstGeom>
          </p:spPr>
        </p:pic>
      </p:grpSp>
      <p:pic>
        <p:nvPicPr>
          <p:cNvPr id="80" name="图片 7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7394258" y="2584133"/>
            <a:ext cx="953929" cy="2088833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48615" y="221456"/>
            <a:ext cx="4324350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人教版数学五年级上册</a:t>
            </a:r>
            <a:endParaRPr lang="zh-CN" altLang="en-US" sz="21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90669" y="1126650"/>
            <a:ext cx="5760000" cy="19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000" spc="2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整数乘法运算</a:t>
            </a:r>
            <a:r>
              <a:rPr lang="zh-CN" altLang="en-US" sz="4000" spc="2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定律</a:t>
            </a:r>
            <a:endParaRPr lang="en-US" altLang="zh-CN" sz="4000" spc="20" dirty="0" smtClean="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zh-CN" altLang="en-US" sz="4000" spc="20" dirty="0" smtClean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推广</a:t>
            </a:r>
            <a:r>
              <a:rPr lang="zh-CN" altLang="en-US" sz="4000" spc="20" dirty="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到小数</a:t>
            </a:r>
            <a:endParaRPr sz="4000" spc="20" dirty="0">
              <a:solidFill>
                <a:schemeClr val="tx2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48384" y="662443"/>
            <a:ext cx="2034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0.25×4.78×4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48231" y="1429256"/>
            <a:ext cx="6474880" cy="2855738"/>
            <a:chOff x="-1640095" y="2240904"/>
            <a:chExt cx="6474880" cy="2855738"/>
          </a:xfrm>
        </p:grpSpPr>
        <p:sp>
          <p:nvSpPr>
            <p:cNvPr id="7" name="TextBox 6"/>
            <p:cNvSpPr txBox="1"/>
            <p:nvPr/>
          </p:nvSpPr>
          <p:spPr>
            <a:xfrm>
              <a:off x="-1561637" y="2749287"/>
              <a:ext cx="6396422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dirty="0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结合前面的学习经验，在练习本上算一算。</a:t>
              </a:r>
              <a:endPara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dirty="0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小组订正，交流</a:t>
              </a:r>
              <a:r>
                <a:rPr lang="zh-CN" altLang="en-US" sz="2400" b="1" dirty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讨论：</a:t>
              </a:r>
              <a:endPara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hangingPunct="1">
                <a:lnSpc>
                  <a:spcPct val="150000"/>
                </a:lnSpc>
              </a:pPr>
              <a:r>
                <a:rPr lang="en-US" altLang="zh-CN" sz="2400" b="1" dirty="0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①</a:t>
              </a:r>
              <a:r>
                <a:rPr lang="zh-CN" altLang="en-US" sz="2400" b="1" dirty="0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小组内一共出现了几种不同的计算方法？</a:t>
              </a:r>
              <a:endPara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hangingPunct="1">
                <a:lnSpc>
                  <a:spcPct val="150000"/>
                </a:lnSpc>
              </a:pPr>
              <a:r>
                <a:rPr lang="zh-CN" altLang="en-US" sz="2400" b="1" dirty="0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②你们认为哪一种计算方法最简便？为什么？</a:t>
              </a:r>
              <a:endPara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889459" y="2240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自主探究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-1640095" y="2540613"/>
              <a:ext cx="6474880" cy="2556029"/>
            </a:xfrm>
            <a:custGeom>
              <a:avLst/>
              <a:gdLst>
                <a:gd name="connsiteX0" fmla="*/ 183541 w 2655784"/>
                <a:gd name="connsiteY0" fmla="*/ 0 h 2737024"/>
                <a:gd name="connsiteX1" fmla="*/ 607812 w 2655784"/>
                <a:gd name="connsiteY1" fmla="*/ 0 h 2737024"/>
                <a:gd name="connsiteX2" fmla="*/ 607812 w 2655784"/>
                <a:gd name="connsiteY2" fmla="*/ 151879 h 2737024"/>
                <a:gd name="connsiteX3" fmla="*/ 2047972 w 2655784"/>
                <a:gd name="connsiteY3" fmla="*/ 151879 h 2737024"/>
                <a:gd name="connsiteX4" fmla="*/ 2047972 w 2655784"/>
                <a:gd name="connsiteY4" fmla="*/ 0 h 2737024"/>
                <a:gd name="connsiteX5" fmla="*/ 2472243 w 2655784"/>
                <a:gd name="connsiteY5" fmla="*/ 0 h 2737024"/>
                <a:gd name="connsiteX6" fmla="*/ 2655784 w 2655784"/>
                <a:gd name="connsiteY6" fmla="*/ 183541 h 2737024"/>
                <a:gd name="connsiteX7" fmla="*/ 2655784 w 2655784"/>
                <a:gd name="connsiteY7" fmla="*/ 2553483 h 2737024"/>
                <a:gd name="connsiteX8" fmla="*/ 2472243 w 2655784"/>
                <a:gd name="connsiteY8" fmla="*/ 2737024 h 2737024"/>
                <a:gd name="connsiteX9" fmla="*/ 183541 w 2655784"/>
                <a:gd name="connsiteY9" fmla="*/ 2737024 h 2737024"/>
                <a:gd name="connsiteX10" fmla="*/ 0 w 2655784"/>
                <a:gd name="connsiteY10" fmla="*/ 2553483 h 2737024"/>
                <a:gd name="connsiteX11" fmla="*/ 0 w 2655784"/>
                <a:gd name="connsiteY11" fmla="*/ 183541 h 2737024"/>
                <a:gd name="connsiteX12" fmla="*/ 183541 w 2655784"/>
                <a:gd name="connsiteY12" fmla="*/ 0 h 2737024"/>
                <a:gd name="connsiteX0-1" fmla="*/ 607812 w 2655784"/>
                <a:gd name="connsiteY0-2" fmla="*/ 151879 h 2737024"/>
                <a:gd name="connsiteX1-3" fmla="*/ 2047972 w 2655784"/>
                <a:gd name="connsiteY1-4" fmla="*/ 151879 h 2737024"/>
                <a:gd name="connsiteX2-5" fmla="*/ 2047972 w 2655784"/>
                <a:gd name="connsiteY2-6" fmla="*/ 0 h 2737024"/>
                <a:gd name="connsiteX3-7" fmla="*/ 2472243 w 2655784"/>
                <a:gd name="connsiteY3-8" fmla="*/ 0 h 2737024"/>
                <a:gd name="connsiteX4-9" fmla="*/ 2655784 w 2655784"/>
                <a:gd name="connsiteY4-10" fmla="*/ 183541 h 2737024"/>
                <a:gd name="connsiteX5-11" fmla="*/ 2655784 w 2655784"/>
                <a:gd name="connsiteY5-12" fmla="*/ 2553483 h 2737024"/>
                <a:gd name="connsiteX6-13" fmla="*/ 2472243 w 2655784"/>
                <a:gd name="connsiteY6-14" fmla="*/ 2737024 h 2737024"/>
                <a:gd name="connsiteX7-15" fmla="*/ 183541 w 2655784"/>
                <a:gd name="connsiteY7-16" fmla="*/ 2737024 h 2737024"/>
                <a:gd name="connsiteX8-17" fmla="*/ 0 w 2655784"/>
                <a:gd name="connsiteY8-18" fmla="*/ 2553483 h 2737024"/>
                <a:gd name="connsiteX9-19" fmla="*/ 0 w 2655784"/>
                <a:gd name="connsiteY9-20" fmla="*/ 183541 h 2737024"/>
                <a:gd name="connsiteX10-21" fmla="*/ 183541 w 2655784"/>
                <a:gd name="connsiteY10-22" fmla="*/ 0 h 2737024"/>
                <a:gd name="connsiteX11-23" fmla="*/ 607812 w 2655784"/>
                <a:gd name="connsiteY11-24" fmla="*/ 0 h 2737024"/>
                <a:gd name="connsiteX12-25" fmla="*/ 699252 w 2655784"/>
                <a:gd name="connsiteY12-26" fmla="*/ 243319 h 2737024"/>
                <a:gd name="connsiteX0-27" fmla="*/ 607812 w 2655784"/>
                <a:gd name="connsiteY0-28" fmla="*/ 151879 h 2737024"/>
                <a:gd name="connsiteX1-29" fmla="*/ 2047972 w 2655784"/>
                <a:gd name="connsiteY1-30" fmla="*/ 151879 h 2737024"/>
                <a:gd name="connsiteX2-31" fmla="*/ 2047972 w 2655784"/>
                <a:gd name="connsiteY2-32" fmla="*/ 0 h 2737024"/>
                <a:gd name="connsiteX3-33" fmla="*/ 2472243 w 2655784"/>
                <a:gd name="connsiteY3-34" fmla="*/ 0 h 2737024"/>
                <a:gd name="connsiteX4-35" fmla="*/ 2655784 w 2655784"/>
                <a:gd name="connsiteY4-36" fmla="*/ 183541 h 2737024"/>
                <a:gd name="connsiteX5-37" fmla="*/ 2655784 w 2655784"/>
                <a:gd name="connsiteY5-38" fmla="*/ 2553483 h 2737024"/>
                <a:gd name="connsiteX6-39" fmla="*/ 2472243 w 2655784"/>
                <a:gd name="connsiteY6-40" fmla="*/ 2737024 h 2737024"/>
                <a:gd name="connsiteX7-41" fmla="*/ 183541 w 2655784"/>
                <a:gd name="connsiteY7-42" fmla="*/ 2737024 h 2737024"/>
                <a:gd name="connsiteX8-43" fmla="*/ 0 w 2655784"/>
                <a:gd name="connsiteY8-44" fmla="*/ 2553483 h 2737024"/>
                <a:gd name="connsiteX9-45" fmla="*/ 0 w 2655784"/>
                <a:gd name="connsiteY9-46" fmla="*/ 183541 h 2737024"/>
                <a:gd name="connsiteX10-47" fmla="*/ 183541 w 2655784"/>
                <a:gd name="connsiteY10-48" fmla="*/ 0 h 2737024"/>
                <a:gd name="connsiteX11-49" fmla="*/ 607812 w 2655784"/>
                <a:gd name="connsiteY11-50" fmla="*/ 0 h 2737024"/>
                <a:gd name="connsiteX0-51" fmla="*/ 2047972 w 2655784"/>
                <a:gd name="connsiteY0-52" fmla="*/ 151879 h 2737024"/>
                <a:gd name="connsiteX1-53" fmla="*/ 2047972 w 2655784"/>
                <a:gd name="connsiteY1-54" fmla="*/ 0 h 2737024"/>
                <a:gd name="connsiteX2-55" fmla="*/ 2472243 w 2655784"/>
                <a:gd name="connsiteY2-56" fmla="*/ 0 h 2737024"/>
                <a:gd name="connsiteX3-57" fmla="*/ 2655784 w 2655784"/>
                <a:gd name="connsiteY3-58" fmla="*/ 183541 h 2737024"/>
                <a:gd name="connsiteX4-59" fmla="*/ 2655784 w 2655784"/>
                <a:gd name="connsiteY4-60" fmla="*/ 2553483 h 2737024"/>
                <a:gd name="connsiteX5-61" fmla="*/ 2472243 w 2655784"/>
                <a:gd name="connsiteY5-62" fmla="*/ 2737024 h 2737024"/>
                <a:gd name="connsiteX6-63" fmla="*/ 183541 w 2655784"/>
                <a:gd name="connsiteY6-64" fmla="*/ 2737024 h 2737024"/>
                <a:gd name="connsiteX7-65" fmla="*/ 0 w 2655784"/>
                <a:gd name="connsiteY7-66" fmla="*/ 2553483 h 2737024"/>
                <a:gd name="connsiteX8-67" fmla="*/ 0 w 2655784"/>
                <a:gd name="connsiteY8-68" fmla="*/ 183541 h 2737024"/>
                <a:gd name="connsiteX9-69" fmla="*/ 183541 w 2655784"/>
                <a:gd name="connsiteY9-70" fmla="*/ 0 h 2737024"/>
                <a:gd name="connsiteX10-71" fmla="*/ 607812 w 2655784"/>
                <a:gd name="connsiteY10-72" fmla="*/ 0 h 2737024"/>
                <a:gd name="connsiteX0-73" fmla="*/ 2047972 w 2655784"/>
                <a:gd name="connsiteY0-74" fmla="*/ 0 h 2737024"/>
                <a:gd name="connsiteX1-75" fmla="*/ 2472243 w 2655784"/>
                <a:gd name="connsiteY1-76" fmla="*/ 0 h 2737024"/>
                <a:gd name="connsiteX2-77" fmla="*/ 2655784 w 2655784"/>
                <a:gd name="connsiteY2-78" fmla="*/ 183541 h 2737024"/>
                <a:gd name="connsiteX3-79" fmla="*/ 2655784 w 2655784"/>
                <a:gd name="connsiteY3-80" fmla="*/ 2553483 h 2737024"/>
                <a:gd name="connsiteX4-81" fmla="*/ 2472243 w 2655784"/>
                <a:gd name="connsiteY4-82" fmla="*/ 2737024 h 2737024"/>
                <a:gd name="connsiteX5-83" fmla="*/ 183541 w 2655784"/>
                <a:gd name="connsiteY5-84" fmla="*/ 2737024 h 2737024"/>
                <a:gd name="connsiteX6-85" fmla="*/ 0 w 2655784"/>
                <a:gd name="connsiteY6-86" fmla="*/ 2553483 h 2737024"/>
                <a:gd name="connsiteX7-87" fmla="*/ 0 w 2655784"/>
                <a:gd name="connsiteY7-88" fmla="*/ 183541 h 2737024"/>
                <a:gd name="connsiteX8-89" fmla="*/ 183541 w 2655784"/>
                <a:gd name="connsiteY8-90" fmla="*/ 0 h 2737024"/>
                <a:gd name="connsiteX9-91" fmla="*/ 607812 w 2655784"/>
                <a:gd name="connsiteY9-92" fmla="*/ 0 h 273702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  <a:cxn ang="0">
                  <a:pos x="connsiteX4-81" y="connsiteY4-82"/>
                </a:cxn>
                <a:cxn ang="0">
                  <a:pos x="connsiteX5-83" y="connsiteY5-84"/>
                </a:cxn>
                <a:cxn ang="0">
                  <a:pos x="connsiteX6-85" y="connsiteY6-86"/>
                </a:cxn>
                <a:cxn ang="0">
                  <a:pos x="connsiteX7-87" y="connsiteY7-88"/>
                </a:cxn>
                <a:cxn ang="0">
                  <a:pos x="connsiteX8-89" y="connsiteY8-90"/>
                </a:cxn>
                <a:cxn ang="0">
                  <a:pos x="connsiteX9-91" y="connsiteY9-92"/>
                </a:cxn>
              </a:cxnLst>
              <a:rect l="l" t="t" r="r" b="b"/>
              <a:pathLst>
                <a:path w="2655784" h="2737024">
                  <a:moveTo>
                    <a:pt x="2047972" y="0"/>
                  </a:moveTo>
                  <a:lnTo>
                    <a:pt x="2472243" y="0"/>
                  </a:lnTo>
                  <a:cubicBezTo>
                    <a:pt x="2573610" y="0"/>
                    <a:pt x="2655784" y="82174"/>
                    <a:pt x="2655784" y="183541"/>
                  </a:cubicBezTo>
                  <a:lnTo>
                    <a:pt x="2655784" y="2553483"/>
                  </a:lnTo>
                  <a:cubicBezTo>
                    <a:pt x="2655784" y="2654850"/>
                    <a:pt x="2573610" y="2737024"/>
                    <a:pt x="2472243" y="2737024"/>
                  </a:cubicBezTo>
                  <a:lnTo>
                    <a:pt x="183541" y="2737024"/>
                  </a:lnTo>
                  <a:cubicBezTo>
                    <a:pt x="82174" y="2737024"/>
                    <a:pt x="0" y="2654850"/>
                    <a:pt x="0" y="2553483"/>
                  </a:cubicBezTo>
                  <a:lnTo>
                    <a:pt x="0" y="183541"/>
                  </a:lnTo>
                  <a:cubicBezTo>
                    <a:pt x="0" y="82174"/>
                    <a:pt x="82174" y="0"/>
                    <a:pt x="183541" y="0"/>
                  </a:cubicBezTo>
                  <a:lnTo>
                    <a:pt x="607812" y="0"/>
                  </a:lnTo>
                </a:path>
              </a:pathLst>
            </a:custGeom>
            <a:noFill/>
            <a:ln w="38100">
              <a:solidFill>
                <a:srgbClr val="FF9FC9"/>
              </a:solidFill>
              <a:prstDash val="solid"/>
              <a:round/>
              <a:headEnd type="oval" w="sm" len="sm"/>
              <a:tailEnd type="oval" w="sm" len="sm"/>
            </a:ln>
            <a:effectLst>
              <a:outerShdw blurRad="1016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: 圆角 2"/>
          <p:cNvSpPr/>
          <p:nvPr/>
        </p:nvSpPr>
        <p:spPr>
          <a:xfrm>
            <a:off x="5430781" y="2021368"/>
            <a:ext cx="1063462" cy="425116"/>
          </a:xfrm>
          <a:prstGeom prst="roundRect">
            <a:avLst>
              <a:gd name="adj" fmla="val 10746"/>
            </a:avLst>
          </a:prstGeom>
          <a:solidFill>
            <a:srgbClr val="FFC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448137" y="412223"/>
            <a:ext cx="2247726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hangingPunct="1">
              <a:lnSpc>
                <a:spcPct val="130000"/>
              </a:lnSpc>
            </a:pP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计算方法展示</a:t>
            </a:r>
            <a:endParaRPr lang="en-US" altLang="zh-CN" sz="2400" smtClean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4565144" y="1193800"/>
            <a:ext cx="0" cy="2803270"/>
          </a:xfrm>
          <a:prstGeom prst="line">
            <a:avLst/>
          </a:prstGeom>
          <a:ln w="28575" cap="rnd">
            <a:solidFill>
              <a:srgbClr val="4FD1FF"/>
            </a:solidFill>
            <a:prstDash val="dash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689429" y="1327280"/>
            <a:ext cx="2034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0.25×4.78×4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1222" y="1994741"/>
            <a:ext cx="1649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1.195×4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21222" y="2662201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4.78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419333" y="1327280"/>
            <a:ext cx="20345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0.25×4.78×4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51126" y="1994741"/>
            <a:ext cx="23439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0.25×4×4.78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051126" y="2662201"/>
            <a:ext cx="14959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1×4.78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50024" y="3334345"/>
            <a:ext cx="1032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4.78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974608" y="3940468"/>
            <a:ext cx="717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>
                <a:latin typeface="楷体" panose="02010609060101010101" pitchFamily="49" charset="-122"/>
                <a:ea typeface="楷体" panose="02010609060101010101" pitchFamily="49" charset="-122"/>
              </a:rPr>
              <a:t>哪</a:t>
            </a: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种方法简便？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6685320" y="3018043"/>
            <a:ext cx="1306996" cy="632603"/>
            <a:chOff x="3645251" y="3820152"/>
            <a:chExt cx="1306996" cy="632603"/>
          </a:xfrm>
        </p:grpSpPr>
        <p:sp>
          <p:nvSpPr>
            <p:cNvPr id="14" name="矩形 13"/>
            <p:cNvSpPr/>
            <p:nvPr/>
          </p:nvSpPr>
          <p:spPr>
            <a:xfrm rot="20465040">
              <a:off x="3652068" y="3823225"/>
              <a:ext cx="1285286" cy="6014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 rot="20470368">
              <a:off x="3645251" y="3820152"/>
              <a:ext cx="1306996" cy="632603"/>
              <a:chOff x="6213892" y="415680"/>
              <a:chExt cx="1541519" cy="632603"/>
            </a:xfrm>
          </p:grpSpPr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 rot="16200000">
                <a:off x="6668350" y="-38778"/>
                <a:ext cx="632603" cy="1541519"/>
              </a:xfrm>
              <a:prstGeom prst="rect">
                <a:avLst/>
              </a:prstGeom>
            </p:spPr>
          </p:pic>
          <p:sp>
            <p:nvSpPr>
              <p:cNvPr id="17" name="文本框 22"/>
              <p:cNvSpPr txBox="1"/>
              <p:nvPr/>
            </p:nvSpPr>
            <p:spPr>
              <a:xfrm>
                <a:off x="6511418" y="468874"/>
                <a:ext cx="94758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b="1" smtClean="0">
                    <a:solidFill>
                      <a:srgbClr val="FF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简便</a:t>
                </a:r>
                <a:endParaRPr lang="en-US" altLang="zh-CN" sz="2400" b="1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19" name="矩形 7171"/>
          <p:cNvSpPr>
            <a:spLocks noChangeArrowheads="1"/>
          </p:cNvSpPr>
          <p:nvPr/>
        </p:nvSpPr>
        <p:spPr bwMode="auto">
          <a:xfrm>
            <a:off x="5325664" y="1618760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2400" b="1" smtClean="0">
                <a:solidFill>
                  <a:srgbClr val="17BA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凑整</a:t>
            </a:r>
            <a:endParaRPr lang="zh-CN" altLang="en-US" sz="2400" b="1">
              <a:solidFill>
                <a:srgbClr val="17BAFF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20" name="矩形 7171"/>
          <p:cNvSpPr>
            <a:spLocks noChangeArrowheads="1"/>
          </p:cNvSpPr>
          <p:nvPr/>
        </p:nvSpPr>
        <p:spPr bwMode="auto">
          <a:xfrm>
            <a:off x="7239416" y="1994741"/>
            <a:ext cx="18870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 smtClean="0">
                <a:solidFill>
                  <a:srgbClr val="17BA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乘法交换律 </a:t>
            </a:r>
            <a:endParaRPr lang="zh-CN" altLang="en-US" sz="2400" b="1">
              <a:solidFill>
                <a:srgbClr val="17BAFF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405583" y="4042587"/>
            <a:ext cx="6310695" cy="737460"/>
            <a:chOff x="2873650" y="2911032"/>
            <a:chExt cx="6310695" cy="737460"/>
          </a:xfrm>
        </p:grpSpPr>
        <p:sp>
          <p:nvSpPr>
            <p:cNvPr id="22" name="圆角矩形 21"/>
            <p:cNvSpPr/>
            <p:nvPr/>
          </p:nvSpPr>
          <p:spPr>
            <a:xfrm>
              <a:off x="2873650" y="2911032"/>
              <a:ext cx="6310695" cy="737460"/>
            </a:xfrm>
            <a:prstGeom prst="roundRect">
              <a:avLst/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73650" y="2948768"/>
              <a:ext cx="63106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hangingPunct="1">
                <a:lnSpc>
                  <a:spcPct val="15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应用乘法的运算定律，可以使一些计算简便。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2" grpId="1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57663" y="1435930"/>
            <a:ext cx="7428674" cy="2855738"/>
            <a:chOff x="-1680139" y="2240904"/>
            <a:chExt cx="7428674" cy="2855738"/>
          </a:xfrm>
        </p:grpSpPr>
        <p:sp>
          <p:nvSpPr>
            <p:cNvPr id="7" name="TextBox 6"/>
            <p:cNvSpPr txBox="1"/>
            <p:nvPr/>
          </p:nvSpPr>
          <p:spPr>
            <a:xfrm>
              <a:off x="-1568311" y="2749287"/>
              <a:ext cx="717668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观察数据特点，想一想怎样使计算更简便。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尝试</a:t>
              </a: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在练习本上算一算。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ü"/>
              </a:pPr>
              <a:r>
                <a:rPr lang="zh-CN" altLang="en-US" sz="24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有困难的同学</a:t>
              </a: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，回想一下</a:t>
              </a:r>
              <a:r>
                <a:rPr lang="zh-CN" altLang="en-US" sz="24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你</a:t>
              </a: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是怎样</a:t>
              </a:r>
              <a:r>
                <a:rPr lang="zh-CN" altLang="en-US" sz="24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计算</a:t>
              </a:r>
              <a:r>
                <a:rPr lang="en-US" altLang="zh-CN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65×202</a:t>
              </a: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的。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小组订正，说一说你用到了什么运算定律？</a:t>
              </a:r>
              <a:endParaRPr lang="en-US" altLang="zh-CN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326312" y="2240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smtClean="0">
                  <a:latin typeface="黑体" panose="02010609060101010101" pitchFamily="49" charset="-122"/>
                  <a:ea typeface="黑体" panose="02010609060101010101" pitchFamily="49" charset="-122"/>
                </a:rPr>
                <a:t>自主探究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-1680139" y="2540613"/>
              <a:ext cx="7428674" cy="2556029"/>
            </a:xfrm>
            <a:custGeom>
              <a:avLst/>
              <a:gdLst>
                <a:gd name="connsiteX0" fmla="*/ 183541 w 2655784"/>
                <a:gd name="connsiteY0" fmla="*/ 0 h 2737024"/>
                <a:gd name="connsiteX1" fmla="*/ 607812 w 2655784"/>
                <a:gd name="connsiteY1" fmla="*/ 0 h 2737024"/>
                <a:gd name="connsiteX2" fmla="*/ 607812 w 2655784"/>
                <a:gd name="connsiteY2" fmla="*/ 151879 h 2737024"/>
                <a:gd name="connsiteX3" fmla="*/ 2047972 w 2655784"/>
                <a:gd name="connsiteY3" fmla="*/ 151879 h 2737024"/>
                <a:gd name="connsiteX4" fmla="*/ 2047972 w 2655784"/>
                <a:gd name="connsiteY4" fmla="*/ 0 h 2737024"/>
                <a:gd name="connsiteX5" fmla="*/ 2472243 w 2655784"/>
                <a:gd name="connsiteY5" fmla="*/ 0 h 2737024"/>
                <a:gd name="connsiteX6" fmla="*/ 2655784 w 2655784"/>
                <a:gd name="connsiteY6" fmla="*/ 183541 h 2737024"/>
                <a:gd name="connsiteX7" fmla="*/ 2655784 w 2655784"/>
                <a:gd name="connsiteY7" fmla="*/ 2553483 h 2737024"/>
                <a:gd name="connsiteX8" fmla="*/ 2472243 w 2655784"/>
                <a:gd name="connsiteY8" fmla="*/ 2737024 h 2737024"/>
                <a:gd name="connsiteX9" fmla="*/ 183541 w 2655784"/>
                <a:gd name="connsiteY9" fmla="*/ 2737024 h 2737024"/>
                <a:gd name="connsiteX10" fmla="*/ 0 w 2655784"/>
                <a:gd name="connsiteY10" fmla="*/ 2553483 h 2737024"/>
                <a:gd name="connsiteX11" fmla="*/ 0 w 2655784"/>
                <a:gd name="connsiteY11" fmla="*/ 183541 h 2737024"/>
                <a:gd name="connsiteX12" fmla="*/ 183541 w 2655784"/>
                <a:gd name="connsiteY12" fmla="*/ 0 h 2737024"/>
                <a:gd name="connsiteX0-1" fmla="*/ 607812 w 2655784"/>
                <a:gd name="connsiteY0-2" fmla="*/ 151879 h 2737024"/>
                <a:gd name="connsiteX1-3" fmla="*/ 2047972 w 2655784"/>
                <a:gd name="connsiteY1-4" fmla="*/ 151879 h 2737024"/>
                <a:gd name="connsiteX2-5" fmla="*/ 2047972 w 2655784"/>
                <a:gd name="connsiteY2-6" fmla="*/ 0 h 2737024"/>
                <a:gd name="connsiteX3-7" fmla="*/ 2472243 w 2655784"/>
                <a:gd name="connsiteY3-8" fmla="*/ 0 h 2737024"/>
                <a:gd name="connsiteX4-9" fmla="*/ 2655784 w 2655784"/>
                <a:gd name="connsiteY4-10" fmla="*/ 183541 h 2737024"/>
                <a:gd name="connsiteX5-11" fmla="*/ 2655784 w 2655784"/>
                <a:gd name="connsiteY5-12" fmla="*/ 2553483 h 2737024"/>
                <a:gd name="connsiteX6-13" fmla="*/ 2472243 w 2655784"/>
                <a:gd name="connsiteY6-14" fmla="*/ 2737024 h 2737024"/>
                <a:gd name="connsiteX7-15" fmla="*/ 183541 w 2655784"/>
                <a:gd name="connsiteY7-16" fmla="*/ 2737024 h 2737024"/>
                <a:gd name="connsiteX8-17" fmla="*/ 0 w 2655784"/>
                <a:gd name="connsiteY8-18" fmla="*/ 2553483 h 2737024"/>
                <a:gd name="connsiteX9-19" fmla="*/ 0 w 2655784"/>
                <a:gd name="connsiteY9-20" fmla="*/ 183541 h 2737024"/>
                <a:gd name="connsiteX10-21" fmla="*/ 183541 w 2655784"/>
                <a:gd name="connsiteY10-22" fmla="*/ 0 h 2737024"/>
                <a:gd name="connsiteX11-23" fmla="*/ 607812 w 2655784"/>
                <a:gd name="connsiteY11-24" fmla="*/ 0 h 2737024"/>
                <a:gd name="connsiteX12-25" fmla="*/ 699252 w 2655784"/>
                <a:gd name="connsiteY12-26" fmla="*/ 243319 h 2737024"/>
                <a:gd name="connsiteX0-27" fmla="*/ 607812 w 2655784"/>
                <a:gd name="connsiteY0-28" fmla="*/ 151879 h 2737024"/>
                <a:gd name="connsiteX1-29" fmla="*/ 2047972 w 2655784"/>
                <a:gd name="connsiteY1-30" fmla="*/ 151879 h 2737024"/>
                <a:gd name="connsiteX2-31" fmla="*/ 2047972 w 2655784"/>
                <a:gd name="connsiteY2-32" fmla="*/ 0 h 2737024"/>
                <a:gd name="connsiteX3-33" fmla="*/ 2472243 w 2655784"/>
                <a:gd name="connsiteY3-34" fmla="*/ 0 h 2737024"/>
                <a:gd name="connsiteX4-35" fmla="*/ 2655784 w 2655784"/>
                <a:gd name="connsiteY4-36" fmla="*/ 183541 h 2737024"/>
                <a:gd name="connsiteX5-37" fmla="*/ 2655784 w 2655784"/>
                <a:gd name="connsiteY5-38" fmla="*/ 2553483 h 2737024"/>
                <a:gd name="connsiteX6-39" fmla="*/ 2472243 w 2655784"/>
                <a:gd name="connsiteY6-40" fmla="*/ 2737024 h 2737024"/>
                <a:gd name="connsiteX7-41" fmla="*/ 183541 w 2655784"/>
                <a:gd name="connsiteY7-42" fmla="*/ 2737024 h 2737024"/>
                <a:gd name="connsiteX8-43" fmla="*/ 0 w 2655784"/>
                <a:gd name="connsiteY8-44" fmla="*/ 2553483 h 2737024"/>
                <a:gd name="connsiteX9-45" fmla="*/ 0 w 2655784"/>
                <a:gd name="connsiteY9-46" fmla="*/ 183541 h 2737024"/>
                <a:gd name="connsiteX10-47" fmla="*/ 183541 w 2655784"/>
                <a:gd name="connsiteY10-48" fmla="*/ 0 h 2737024"/>
                <a:gd name="connsiteX11-49" fmla="*/ 607812 w 2655784"/>
                <a:gd name="connsiteY11-50" fmla="*/ 0 h 2737024"/>
                <a:gd name="connsiteX0-51" fmla="*/ 2047972 w 2655784"/>
                <a:gd name="connsiteY0-52" fmla="*/ 151879 h 2737024"/>
                <a:gd name="connsiteX1-53" fmla="*/ 2047972 w 2655784"/>
                <a:gd name="connsiteY1-54" fmla="*/ 0 h 2737024"/>
                <a:gd name="connsiteX2-55" fmla="*/ 2472243 w 2655784"/>
                <a:gd name="connsiteY2-56" fmla="*/ 0 h 2737024"/>
                <a:gd name="connsiteX3-57" fmla="*/ 2655784 w 2655784"/>
                <a:gd name="connsiteY3-58" fmla="*/ 183541 h 2737024"/>
                <a:gd name="connsiteX4-59" fmla="*/ 2655784 w 2655784"/>
                <a:gd name="connsiteY4-60" fmla="*/ 2553483 h 2737024"/>
                <a:gd name="connsiteX5-61" fmla="*/ 2472243 w 2655784"/>
                <a:gd name="connsiteY5-62" fmla="*/ 2737024 h 2737024"/>
                <a:gd name="connsiteX6-63" fmla="*/ 183541 w 2655784"/>
                <a:gd name="connsiteY6-64" fmla="*/ 2737024 h 2737024"/>
                <a:gd name="connsiteX7-65" fmla="*/ 0 w 2655784"/>
                <a:gd name="connsiteY7-66" fmla="*/ 2553483 h 2737024"/>
                <a:gd name="connsiteX8-67" fmla="*/ 0 w 2655784"/>
                <a:gd name="connsiteY8-68" fmla="*/ 183541 h 2737024"/>
                <a:gd name="connsiteX9-69" fmla="*/ 183541 w 2655784"/>
                <a:gd name="connsiteY9-70" fmla="*/ 0 h 2737024"/>
                <a:gd name="connsiteX10-71" fmla="*/ 607812 w 2655784"/>
                <a:gd name="connsiteY10-72" fmla="*/ 0 h 2737024"/>
                <a:gd name="connsiteX0-73" fmla="*/ 2047972 w 2655784"/>
                <a:gd name="connsiteY0-74" fmla="*/ 0 h 2737024"/>
                <a:gd name="connsiteX1-75" fmla="*/ 2472243 w 2655784"/>
                <a:gd name="connsiteY1-76" fmla="*/ 0 h 2737024"/>
                <a:gd name="connsiteX2-77" fmla="*/ 2655784 w 2655784"/>
                <a:gd name="connsiteY2-78" fmla="*/ 183541 h 2737024"/>
                <a:gd name="connsiteX3-79" fmla="*/ 2655784 w 2655784"/>
                <a:gd name="connsiteY3-80" fmla="*/ 2553483 h 2737024"/>
                <a:gd name="connsiteX4-81" fmla="*/ 2472243 w 2655784"/>
                <a:gd name="connsiteY4-82" fmla="*/ 2737024 h 2737024"/>
                <a:gd name="connsiteX5-83" fmla="*/ 183541 w 2655784"/>
                <a:gd name="connsiteY5-84" fmla="*/ 2737024 h 2737024"/>
                <a:gd name="connsiteX6-85" fmla="*/ 0 w 2655784"/>
                <a:gd name="connsiteY6-86" fmla="*/ 2553483 h 2737024"/>
                <a:gd name="connsiteX7-87" fmla="*/ 0 w 2655784"/>
                <a:gd name="connsiteY7-88" fmla="*/ 183541 h 2737024"/>
                <a:gd name="connsiteX8-89" fmla="*/ 183541 w 2655784"/>
                <a:gd name="connsiteY8-90" fmla="*/ 0 h 2737024"/>
                <a:gd name="connsiteX9-91" fmla="*/ 607812 w 2655784"/>
                <a:gd name="connsiteY9-92" fmla="*/ 0 h 273702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  <a:cxn ang="0">
                  <a:pos x="connsiteX4-81" y="connsiteY4-82"/>
                </a:cxn>
                <a:cxn ang="0">
                  <a:pos x="connsiteX5-83" y="connsiteY5-84"/>
                </a:cxn>
                <a:cxn ang="0">
                  <a:pos x="connsiteX6-85" y="connsiteY6-86"/>
                </a:cxn>
                <a:cxn ang="0">
                  <a:pos x="connsiteX7-87" y="connsiteY7-88"/>
                </a:cxn>
                <a:cxn ang="0">
                  <a:pos x="connsiteX8-89" y="connsiteY8-90"/>
                </a:cxn>
                <a:cxn ang="0">
                  <a:pos x="connsiteX9-91" y="connsiteY9-92"/>
                </a:cxn>
              </a:cxnLst>
              <a:rect l="l" t="t" r="r" b="b"/>
              <a:pathLst>
                <a:path w="2655784" h="2737024">
                  <a:moveTo>
                    <a:pt x="2047972" y="0"/>
                  </a:moveTo>
                  <a:lnTo>
                    <a:pt x="2472243" y="0"/>
                  </a:lnTo>
                  <a:cubicBezTo>
                    <a:pt x="2573610" y="0"/>
                    <a:pt x="2655784" y="82174"/>
                    <a:pt x="2655784" y="183541"/>
                  </a:cubicBezTo>
                  <a:lnTo>
                    <a:pt x="2655784" y="2553483"/>
                  </a:lnTo>
                  <a:cubicBezTo>
                    <a:pt x="2655784" y="2654850"/>
                    <a:pt x="2573610" y="2737024"/>
                    <a:pt x="2472243" y="2737024"/>
                  </a:cubicBezTo>
                  <a:lnTo>
                    <a:pt x="183541" y="2737024"/>
                  </a:lnTo>
                  <a:cubicBezTo>
                    <a:pt x="82174" y="2737024"/>
                    <a:pt x="0" y="2654850"/>
                    <a:pt x="0" y="2553483"/>
                  </a:cubicBezTo>
                  <a:lnTo>
                    <a:pt x="0" y="183541"/>
                  </a:lnTo>
                  <a:cubicBezTo>
                    <a:pt x="0" y="82174"/>
                    <a:pt x="82174" y="0"/>
                    <a:pt x="183541" y="0"/>
                  </a:cubicBezTo>
                  <a:lnTo>
                    <a:pt x="607812" y="0"/>
                  </a:lnTo>
                </a:path>
              </a:pathLst>
            </a:custGeom>
            <a:noFill/>
            <a:ln w="38100">
              <a:solidFill>
                <a:srgbClr val="FF9FC9"/>
              </a:solidFill>
              <a:prstDash val="solid"/>
              <a:round/>
              <a:headEnd type="oval" w="sm" len="sm"/>
              <a:tailEnd type="oval" w="sm" len="sm"/>
            </a:ln>
            <a:effectLst>
              <a:outerShdw blurRad="1016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3824840" y="652131"/>
            <a:ext cx="1494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0.65×202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: 圆角 3"/>
          <p:cNvSpPr/>
          <p:nvPr/>
        </p:nvSpPr>
        <p:spPr>
          <a:xfrm>
            <a:off x="2460319" y="1011069"/>
            <a:ext cx="559790" cy="425116"/>
          </a:xfrm>
          <a:prstGeom prst="roundRect">
            <a:avLst/>
          </a:prstGeom>
          <a:solidFill>
            <a:srgbClr val="FFBD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1645340" y="992795"/>
            <a:ext cx="14943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0.65×202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1" name="矩形 7171"/>
          <p:cNvSpPr>
            <a:spLocks noChangeArrowheads="1"/>
          </p:cNvSpPr>
          <p:nvPr/>
        </p:nvSpPr>
        <p:spPr bwMode="auto">
          <a:xfrm>
            <a:off x="5861076" y="1011069"/>
            <a:ext cx="8034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zh-CN" altLang="en-US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拆数</a:t>
            </a:r>
            <a:endParaRPr lang="zh-CN" altLang="en-US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23634" y="3018461"/>
            <a:ext cx="16498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130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＋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1.3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1323634" y="1668017"/>
            <a:ext cx="2893784" cy="465857"/>
            <a:chOff x="1323634" y="1668017"/>
            <a:chExt cx="2893784" cy="465857"/>
          </a:xfrm>
        </p:grpSpPr>
        <p:sp>
          <p:nvSpPr>
            <p:cNvPr id="42" name="矩形 41"/>
            <p:cNvSpPr/>
            <p:nvPr/>
          </p:nvSpPr>
          <p:spPr>
            <a:xfrm>
              <a:off x="1323634" y="1668017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＝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2489060" y="1672209"/>
              <a:ext cx="172835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（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200</a:t>
              </a:r>
              <a:r>
                <a:rPr lang="zh-CN" altLang="en-US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r>
                <a:rPr lang="zh-CN" altLang="en-US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）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1638666" y="1672209"/>
              <a:ext cx="7232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0.65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2173878" y="1671310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×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>
            <a:off x="1331692" y="3692034"/>
            <a:ext cx="11865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131.3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1323947" y="2339900"/>
            <a:ext cx="3198655" cy="465857"/>
            <a:chOff x="1323947" y="2339900"/>
            <a:chExt cx="3198655" cy="465857"/>
          </a:xfrm>
        </p:grpSpPr>
        <p:sp>
          <p:nvSpPr>
            <p:cNvPr id="49" name="矩形 48"/>
            <p:cNvSpPr/>
            <p:nvPr/>
          </p:nvSpPr>
          <p:spPr>
            <a:xfrm>
              <a:off x="1323947" y="2339900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＝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0" name="矩形 49"/>
            <p:cNvSpPr/>
            <p:nvPr/>
          </p:nvSpPr>
          <p:spPr>
            <a:xfrm>
              <a:off x="2489373" y="2344092"/>
              <a:ext cx="646331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200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1" name="矩形 50"/>
            <p:cNvSpPr/>
            <p:nvPr/>
          </p:nvSpPr>
          <p:spPr>
            <a:xfrm>
              <a:off x="3335641" y="2344092"/>
              <a:ext cx="7232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0.65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2995263" y="2343205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＋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1638979" y="2344092"/>
              <a:ext cx="72327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0.65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2174191" y="2343193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×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184048" y="2343192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3868866" y="2342293"/>
              <a:ext cx="4940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×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0" name="直接箭头连接符 59"/>
          <p:cNvCxnSpPr/>
          <p:nvPr/>
        </p:nvCxnSpPr>
        <p:spPr>
          <a:xfrm flipH="1">
            <a:off x="6262788" y="1673494"/>
            <a:ext cx="0" cy="439154"/>
          </a:xfrm>
          <a:prstGeom prst="straightConnector1">
            <a:avLst/>
          </a:prstGeom>
          <a:ln w="38100">
            <a:solidFill>
              <a:srgbClr val="63D3FF"/>
            </a:solidFill>
            <a:headEnd type="none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5397006" y="2313407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乘法分配律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4942315" y="2918241"/>
            <a:ext cx="3013632" cy="1747806"/>
            <a:chOff x="4669927" y="3263317"/>
            <a:chExt cx="3013632" cy="1747806"/>
          </a:xfrm>
        </p:grpSpPr>
        <p:sp>
          <p:nvSpPr>
            <p:cNvPr id="67" name="云形标注 66"/>
            <p:cNvSpPr/>
            <p:nvPr/>
          </p:nvSpPr>
          <p:spPr>
            <a:xfrm>
              <a:off x="4669927" y="3263317"/>
              <a:ext cx="3013632" cy="1747806"/>
            </a:xfrm>
            <a:prstGeom prst="cloudCallout">
              <a:avLst>
                <a:gd name="adj1" fmla="val 61396"/>
                <a:gd name="adj2" fmla="val 38325"/>
              </a:avLst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034748" y="3383325"/>
              <a:ext cx="2481948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hangingPunct="1">
                <a:lnSpc>
                  <a:spcPct val="13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在利用乘法分配律进行计算时要注意什么？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文本框 185"/>
          <p:cNvSpPr txBox="1"/>
          <p:nvPr/>
        </p:nvSpPr>
        <p:spPr>
          <a:xfrm>
            <a:off x="216535" y="401320"/>
            <a:ext cx="8927465" cy="5219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800" b="1" smtClean="0">
                <a:latin typeface="宋体" panose="02010600030101010101" pitchFamily="2" charset="-122"/>
                <a:cs typeface="Times New Roman" panose="02020603050405020304" pitchFamily="18" charset="0"/>
              </a:rPr>
              <a:t>交流小结：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在小数乘法中，要使计算</a:t>
            </a:r>
            <a:r>
              <a:rPr lang="zh-CN" altLang="en-US" sz="2800" b="1" smtClean="0">
                <a:latin typeface="宋体" panose="02010600030101010101" pitchFamily="2" charset="-122"/>
                <a:cs typeface="Times New Roman" panose="02020603050405020304" pitchFamily="18" charset="0"/>
              </a:rPr>
              <a:t>简便要</a:t>
            </a:r>
            <a:r>
              <a:rPr lang="zh-CN" altLang="en-US" sz="2800" b="1">
                <a:latin typeface="宋体" panose="02010600030101010101" pitchFamily="2" charset="-122"/>
                <a:cs typeface="Times New Roman" panose="02020603050405020304" pitchFamily="18" charset="0"/>
              </a:rPr>
              <a:t>注意什么？</a:t>
            </a:r>
            <a:endParaRPr lang="zh-CN" altLang="en-US" sz="2800" b="1">
              <a:latin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287585" y="1112212"/>
            <a:ext cx="8626233" cy="3248393"/>
          </a:xfrm>
          <a:prstGeom prst="roundRect">
            <a:avLst>
              <a:gd name="adj" fmla="val 8972"/>
            </a:avLst>
          </a:prstGeom>
          <a:solidFill>
            <a:schemeClr val="bg1"/>
          </a:solidFill>
          <a:ln w="19050">
            <a:solidFill>
              <a:schemeClr val="accent2">
                <a:lumMod val="75000"/>
              </a:schemeClr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>
              <a:defRPr/>
            </a:pP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先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观察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每道算式中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因数的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特点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，然后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确定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defRPr/>
            </a:pP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用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哪种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运算律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defRPr/>
            </a:pP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运用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乘法分配律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进行简算时，公共的因数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要 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和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两个加数分别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相乘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defRPr/>
            </a:pP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运用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乘法交换律和结合律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时，要把积能凑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成 </a:t>
            </a:r>
            <a:endParaRPr lang="en-US" altLang="zh-CN" sz="2800" b="1" dirty="0" smtClean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lvl="0">
              <a:defRPr/>
            </a:pPr>
            <a:r>
              <a:rPr lang="en-US" altLang="zh-CN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整数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的因数结合，进行分组计算</a:t>
            </a:r>
            <a:r>
              <a:rPr lang="zh-CN" altLang="en-US" sz="2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8572" y="978771"/>
            <a:ext cx="3199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根据运算定律填空。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88572" y="1796153"/>
            <a:ext cx="3653855" cy="461665"/>
            <a:chOff x="2524601" y="2021541"/>
            <a:chExt cx="3653855" cy="461665"/>
          </a:xfrm>
        </p:grpSpPr>
        <p:sp>
          <p:nvSpPr>
            <p:cNvPr id="4" name="矩形 26"/>
            <p:cNvSpPr>
              <a:spLocks noChangeArrowheads="1"/>
            </p:cNvSpPr>
            <p:nvPr/>
          </p:nvSpPr>
          <p:spPr bwMode="auto">
            <a:xfrm>
              <a:off x="2524601" y="2021541"/>
              <a:ext cx="310854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4.2×1.69</a:t>
              </a:r>
              <a:r>
                <a: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＝      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×  </a:t>
              </a:r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243976" y="2040487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5417569" y="2040487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088572" y="2674788"/>
            <a:ext cx="6882264" cy="461665"/>
            <a:chOff x="1242909" y="2643499"/>
            <a:chExt cx="6882264" cy="461665"/>
          </a:xfrm>
        </p:grpSpPr>
        <p:sp>
          <p:nvSpPr>
            <p:cNvPr id="8" name="矩形 33"/>
            <p:cNvSpPr>
              <a:spLocks noChangeArrowheads="1"/>
            </p:cNvSpPr>
            <p:nvPr/>
          </p:nvSpPr>
          <p:spPr bwMode="auto">
            <a:xfrm>
              <a:off x="1242909" y="2643499"/>
              <a:ext cx="65085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2.5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×</a:t>
              </a:r>
              <a:r>
                <a: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0.77×0.4</a:t>
              </a:r>
              <a:r>
                <a: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）＝ （         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×            </a:t>
              </a:r>
              <a:r>
                <a: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×  </a:t>
              </a:r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616641" y="2662445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5843625" y="2662445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7364286" y="2662445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088572" y="3557010"/>
            <a:ext cx="6750778" cy="461665"/>
            <a:chOff x="1310749" y="3557835"/>
            <a:chExt cx="6750778" cy="461665"/>
          </a:xfrm>
        </p:grpSpPr>
        <p:sp>
          <p:nvSpPr>
            <p:cNvPr id="13" name="矩形 41"/>
            <p:cNvSpPr>
              <a:spLocks noChangeArrowheads="1"/>
            </p:cNvSpPr>
            <p:nvPr/>
          </p:nvSpPr>
          <p:spPr bwMode="auto">
            <a:xfrm>
              <a:off x="1310749" y="3557835"/>
              <a:ext cx="619913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7.2×8.4</a:t>
              </a:r>
              <a:r>
                <a: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2.8×8.4</a:t>
              </a:r>
              <a:r>
                <a: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＝（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 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＋     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en-US" altLang="zh-CN" sz="2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×  </a:t>
              </a:r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537209" y="3576781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5773301" y="3576781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7300640" y="3576781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829102" y="1796153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1.69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84830" y="1796153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49066" y="2674788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27010" y="2674788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12281" y="267478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0.77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94728" y="3557010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7.2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32628" y="3557010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2.8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198097" y="3557010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8.4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3" name="图片 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6875" y="308988"/>
            <a:ext cx="573088" cy="57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文本框 14"/>
          <p:cNvSpPr txBox="1">
            <a:spLocks noChangeArrowheads="1"/>
          </p:cNvSpPr>
          <p:nvPr/>
        </p:nvSpPr>
        <p:spPr bwMode="auto">
          <a:xfrm>
            <a:off x="1011238" y="320102"/>
            <a:ext cx="1790700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208338" y="402205"/>
            <a:ext cx="6528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8290" indent="-288290" hangingPunct="1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在下面的算式中填上一个数，使其变成一道能简算的算式。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84352" y="2009933"/>
            <a:ext cx="36551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0.47×7.5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－（        ）</a:t>
            </a:r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×6.5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108285" y="2009933"/>
            <a:ext cx="33457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0.125×0.35 ×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（        ）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83250" y="2994285"/>
            <a:ext cx="3038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18.4×101</a:t>
            </a:r>
            <a:r>
              <a:rPr lang="zh-CN" altLang="en-US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－（        ）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07183" y="2994285"/>
            <a:ext cx="303801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2.33 ×</a:t>
            </a:r>
            <a:r>
              <a: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（        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×0.5</a:t>
            </a:r>
            <a:endParaRPr lang="zh-CN" altLang="zh-CN" sz="2400" b="1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592018" y="2029257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0.47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395247" y="202925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665210" y="3014245"/>
            <a:ext cx="7232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18.4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475220" y="2978684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endParaRPr lang="zh-CN" altLang="zh-CN" sz="2400" b="1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060335" y="3537915"/>
            <a:ext cx="2312599" cy="1326873"/>
            <a:chOff x="4669927" y="3263317"/>
            <a:chExt cx="2312599" cy="1326873"/>
          </a:xfrm>
        </p:grpSpPr>
        <p:sp>
          <p:nvSpPr>
            <p:cNvPr id="19" name="云形标注 18"/>
            <p:cNvSpPr/>
            <p:nvPr/>
          </p:nvSpPr>
          <p:spPr>
            <a:xfrm>
              <a:off x="4669927" y="3263317"/>
              <a:ext cx="2312599" cy="1326873"/>
            </a:xfrm>
            <a:prstGeom prst="cloudCallout">
              <a:avLst>
                <a:gd name="adj1" fmla="val 61396"/>
                <a:gd name="adj2" fmla="val 38325"/>
              </a:avLst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47887" y="3402592"/>
              <a:ext cx="2074569" cy="1000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>
                <a:lnSpc>
                  <a:spcPct val="13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在练习本上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algn="ctr" hangingPunct="1">
                <a:lnSpc>
                  <a:spcPct val="13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算一算吧！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8572" y="658419"/>
            <a:ext cx="3818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你会用简便方法计算吗？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41"/>
          <p:cNvSpPr>
            <a:spLocks noChangeArrowheads="1"/>
          </p:cNvSpPr>
          <p:nvPr/>
        </p:nvSpPr>
        <p:spPr bwMode="auto">
          <a:xfrm>
            <a:off x="3092591" y="1270965"/>
            <a:ext cx="29594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4.7×0.35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0.47×6.5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1"/>
          <p:cNvSpPr>
            <a:spLocks noChangeArrowheads="1"/>
          </p:cNvSpPr>
          <p:nvPr/>
        </p:nvSpPr>
        <p:spPr bwMode="auto">
          <a:xfrm>
            <a:off x="2806378" y="1883511"/>
            <a:ext cx="33457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4.7×0.35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4.7×0.65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矩形 41"/>
          <p:cNvSpPr>
            <a:spLocks noChangeArrowheads="1"/>
          </p:cNvSpPr>
          <p:nvPr/>
        </p:nvSpPr>
        <p:spPr bwMode="auto">
          <a:xfrm>
            <a:off x="2806378" y="2496057"/>
            <a:ext cx="319350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4.7×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0.35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0.65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矩形 41"/>
          <p:cNvSpPr>
            <a:spLocks noChangeArrowheads="1"/>
          </p:cNvSpPr>
          <p:nvPr/>
        </p:nvSpPr>
        <p:spPr bwMode="auto">
          <a:xfrm>
            <a:off x="2806378" y="3108603"/>
            <a:ext cx="13420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4.7×1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41"/>
          <p:cNvSpPr>
            <a:spLocks noChangeArrowheads="1"/>
          </p:cNvSpPr>
          <p:nvPr/>
        </p:nvSpPr>
        <p:spPr bwMode="auto">
          <a:xfrm>
            <a:off x="2806378" y="3721150"/>
            <a:ext cx="8787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＝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4.7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956737" y="2012562"/>
            <a:ext cx="2659908" cy="1326873"/>
            <a:chOff x="4669927" y="3263317"/>
            <a:chExt cx="2659908" cy="1326873"/>
          </a:xfrm>
        </p:grpSpPr>
        <p:sp>
          <p:nvSpPr>
            <p:cNvPr id="10" name="云形标注 9"/>
            <p:cNvSpPr/>
            <p:nvPr/>
          </p:nvSpPr>
          <p:spPr>
            <a:xfrm>
              <a:off x="4669927" y="3263317"/>
              <a:ext cx="2659908" cy="1326873"/>
            </a:xfrm>
            <a:prstGeom prst="cloudCallout">
              <a:avLst>
                <a:gd name="adj1" fmla="val 61396"/>
                <a:gd name="adj2" fmla="val 38325"/>
              </a:avLst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96375" y="3402592"/>
              <a:ext cx="2481948" cy="10009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>
                <a:lnSpc>
                  <a:spcPct val="13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简算这道题的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algn="ctr" hangingPunct="1">
                <a:lnSpc>
                  <a:spcPct val="13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关键是什么？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3D3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0" name="TextBox 10"/>
          <p:cNvSpPr txBox="1">
            <a:spLocks noChangeArrowheads="1"/>
          </p:cNvSpPr>
          <p:nvPr/>
        </p:nvSpPr>
        <p:spPr bwMode="auto">
          <a:xfrm>
            <a:off x="4306888" y="1273175"/>
            <a:ext cx="4249738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66700" marR="0" lvl="0" indent="-266700" algn="l" defTabSz="457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改正：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50.4×1.9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－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1.8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       ＝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95.76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－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1.8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       ＝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93.96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04800" y="490538"/>
            <a:ext cx="7537450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363855" marR="0" lvl="0" indent="-363855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4.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下面各题计算得对吗？把不对的改正过来。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sp>
        <p:nvSpPr>
          <p:cNvPr id="10" name="矩形 5"/>
          <p:cNvSpPr>
            <a:spLocks noChangeArrowheads="1"/>
          </p:cNvSpPr>
          <p:nvPr/>
        </p:nvSpPr>
        <p:spPr bwMode="auto">
          <a:xfrm>
            <a:off x="909638" y="1143000"/>
            <a:ext cx="37719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26670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50.4×1.9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－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1.8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＝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50.4×0.1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＝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5.04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（    ）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597150" y="2357438"/>
            <a:ext cx="584200" cy="522287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41" name="文本框 33"/>
          <p:cNvSpPr txBox="1"/>
          <p:nvPr/>
        </p:nvSpPr>
        <p:spPr>
          <a:xfrm>
            <a:off x="3165475" y="149225"/>
            <a:ext cx="2813050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en-US" altLang="zh-CN" sz="2000" b="1">
                <a:solidFill>
                  <a:srgbClr val="FF6D6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zh-CN" altLang="en-US" sz="2000" b="1">
                <a:solidFill>
                  <a:srgbClr val="FF6D6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教材</a:t>
            </a:r>
            <a:r>
              <a:rPr lang="en-US" altLang="zh-CN" sz="2000" b="1">
                <a:solidFill>
                  <a:srgbClr val="FF6D6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P14  </a:t>
            </a:r>
            <a:r>
              <a:rPr lang="zh-CN" altLang="zh-CN" sz="2000" b="1">
                <a:solidFill>
                  <a:srgbClr val="FF6D6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练习三</a:t>
            </a:r>
            <a:r>
              <a:rPr lang="en-US" altLang="zh-CN" sz="2000" b="1">
                <a:solidFill>
                  <a:srgbClr val="FF6D6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T8)</a:t>
            </a:r>
            <a:endParaRPr lang="en-US" altLang="zh-CN" sz="2000" b="1">
              <a:solidFill>
                <a:srgbClr val="FF6D6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5"/>
          <p:cNvSpPr>
            <a:spLocks noChangeArrowheads="1"/>
          </p:cNvSpPr>
          <p:nvPr/>
        </p:nvSpPr>
        <p:spPr bwMode="auto">
          <a:xfrm>
            <a:off x="684213" y="3114675"/>
            <a:ext cx="34417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26670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 3.76×0.25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25.8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＝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0.094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＋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25.8</a:t>
            </a: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＝ </a:t>
            </a: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25.894   </a:t>
            </a:r>
            <a:r>
              <a:rPr kumimoji="0" lang="zh-CN" altLang="en-US" sz="2800" b="1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（    ）</a:t>
            </a:r>
            <a:endParaRPr kumimoji="0" lang="zh-CN" altLang="en-US" sz="28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33675" y="4340225"/>
            <a:ext cx="584200" cy="522288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×</a:t>
            </a:r>
            <a:endParaRPr lang="zh-CN" altLang="en-US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4306888" y="3244850"/>
            <a:ext cx="46323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266700" marR="0" lvl="0" indent="-266700" algn="l" defTabSz="457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改正：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3.76×0.25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＋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25.8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       ＝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0.94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＋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25.8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        ＝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Times New Roman" panose="02020603050405020304"/>
              </a:rPr>
              <a:t>26.74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Times New Roman" panose="02020603050405020304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/>
      <p:bldP spid="2" grpId="0"/>
      <p:bldP spid="3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文本框 3"/>
          <p:cNvSpPr txBox="1">
            <a:spLocks noChangeArrowheads="1"/>
          </p:cNvSpPr>
          <p:nvPr/>
        </p:nvSpPr>
        <p:spPr bwMode="auto">
          <a:xfrm>
            <a:off x="264275" y="544904"/>
            <a:ext cx="8616633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 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填上合适的数，使下面各算式可以运用学过的运算定律进行简便计算。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8" name="组合 37"/>
          <p:cNvGrpSpPr/>
          <p:nvPr/>
        </p:nvGrpSpPr>
        <p:grpSpPr>
          <a:xfrm>
            <a:off x="1052879" y="1527189"/>
            <a:ext cx="3706059" cy="521970"/>
            <a:chOff x="952592" y="1733572"/>
            <a:chExt cx="3709173" cy="521768"/>
          </a:xfrm>
        </p:grpSpPr>
        <p:sp>
          <p:nvSpPr>
            <p:cNvPr id="89" name="Text Box 19"/>
            <p:cNvSpPr txBox="1">
              <a:spLocks noChangeArrowheads="1"/>
            </p:cNvSpPr>
            <p:nvPr/>
          </p:nvSpPr>
          <p:spPr bwMode="auto">
            <a:xfrm>
              <a:off x="952592" y="1733572"/>
              <a:ext cx="3479712" cy="52176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5.8×3.2</a:t>
              </a:r>
              <a:r>
                <a:rPr lang="zh-CN" altLang="en-US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</a:t>
              </a:r>
              <a:r>
                <a:rPr lang="zh-CN" altLang="en-US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5.8× </a:t>
              </a:r>
              <a:endPara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90" name="矩形 3"/>
            <p:cNvSpPr>
              <a:spLocks noChangeArrowheads="1"/>
            </p:cNvSpPr>
            <p:nvPr/>
          </p:nvSpPr>
          <p:spPr bwMode="auto">
            <a:xfrm>
              <a:off x="3620391" y="1744670"/>
              <a:ext cx="1041374" cy="501023"/>
            </a:xfrm>
            <a:prstGeom prst="rect">
              <a:avLst/>
            </a:prstGeom>
            <a:noFill/>
            <a:ln w="28575" algn="ctr">
              <a:solidFill>
                <a:srgbClr val="FF2D96"/>
              </a:solidFill>
              <a:round/>
            </a:ln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2" name="Text Box 19"/>
          <p:cNvSpPr txBox="1">
            <a:spLocks noChangeArrowheads="1"/>
          </p:cNvSpPr>
          <p:nvPr/>
        </p:nvSpPr>
        <p:spPr bwMode="auto">
          <a:xfrm>
            <a:off x="1011226" y="2189557"/>
            <a:ext cx="3252314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12.5×4.7× 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3" name="矩形 3"/>
          <p:cNvSpPr>
            <a:spLocks noChangeArrowheads="1"/>
          </p:cNvSpPr>
          <p:nvPr/>
        </p:nvSpPr>
        <p:spPr bwMode="auto">
          <a:xfrm>
            <a:off x="7003872" y="1507945"/>
            <a:ext cx="1040501" cy="501217"/>
          </a:xfrm>
          <a:prstGeom prst="rect">
            <a:avLst/>
          </a:prstGeom>
          <a:noFill/>
          <a:ln w="28575" algn="ctr">
            <a:solidFill>
              <a:srgbClr val="FF2D96"/>
            </a:solidFill>
            <a:round/>
          </a:ln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4" name="矩形 3"/>
          <p:cNvSpPr>
            <a:spLocks noChangeArrowheads="1"/>
          </p:cNvSpPr>
          <p:nvPr/>
        </p:nvSpPr>
        <p:spPr bwMode="auto">
          <a:xfrm>
            <a:off x="2936574" y="2200332"/>
            <a:ext cx="1040501" cy="501217"/>
          </a:xfrm>
          <a:prstGeom prst="rect">
            <a:avLst/>
          </a:prstGeom>
          <a:noFill/>
          <a:ln w="28575" algn="ctr">
            <a:solidFill>
              <a:srgbClr val="FF2D96"/>
            </a:solidFill>
            <a:round/>
          </a:ln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7" name="Text Box 19"/>
          <p:cNvSpPr txBox="1">
            <a:spLocks noChangeArrowheads="1"/>
          </p:cNvSpPr>
          <p:nvPr/>
        </p:nvSpPr>
        <p:spPr bwMode="auto">
          <a:xfrm>
            <a:off x="1049293" y="2934139"/>
            <a:ext cx="4070798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4.38×2.5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×2.5 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98" name="矩形 3"/>
          <p:cNvSpPr>
            <a:spLocks noChangeArrowheads="1"/>
          </p:cNvSpPr>
          <p:nvPr/>
        </p:nvSpPr>
        <p:spPr bwMode="auto">
          <a:xfrm>
            <a:off x="2873129" y="2948513"/>
            <a:ext cx="1054956" cy="501217"/>
          </a:xfrm>
          <a:prstGeom prst="rect">
            <a:avLst/>
          </a:prstGeom>
          <a:noFill/>
          <a:ln w="28575" algn="ctr">
            <a:solidFill>
              <a:srgbClr val="FF2D96"/>
            </a:solidFill>
            <a:round/>
          </a:ln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3897028" y="1481298"/>
            <a:ext cx="62738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7124897" y="1438052"/>
            <a:ext cx="80518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3.14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3150513" y="2146505"/>
            <a:ext cx="62738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0.8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5529363" y="2196346"/>
            <a:ext cx="80518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0.02</a:t>
            </a:r>
            <a:endParaRPr lang="zh-CN" altLang="en-US" sz="1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3046625" y="2885326"/>
            <a:ext cx="80518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5.62</a:t>
            </a:r>
            <a:endParaRPr lang="zh-CN" altLang="en-US" sz="1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79" name="Text Box 19"/>
          <p:cNvSpPr txBox="1">
            <a:spLocks noChangeArrowheads="1"/>
          </p:cNvSpPr>
          <p:nvPr/>
        </p:nvSpPr>
        <p:spPr bwMode="auto">
          <a:xfrm>
            <a:off x="5164991" y="1497169"/>
            <a:ext cx="1892777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3.14×99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80" name="组合 37"/>
          <p:cNvGrpSpPr/>
          <p:nvPr/>
        </p:nvGrpSpPr>
        <p:grpSpPr>
          <a:xfrm>
            <a:off x="4454406" y="2232416"/>
            <a:ext cx="4025779" cy="521970"/>
            <a:chOff x="906965" y="1769531"/>
            <a:chExt cx="4029156" cy="521768"/>
          </a:xfrm>
        </p:grpSpPr>
        <p:sp>
          <p:nvSpPr>
            <p:cNvPr id="81" name="Text Box 19"/>
            <p:cNvSpPr txBox="1">
              <a:spLocks noChangeArrowheads="1"/>
            </p:cNvSpPr>
            <p:nvPr/>
          </p:nvSpPr>
          <p:spPr bwMode="auto">
            <a:xfrm>
              <a:off x="906965" y="1769531"/>
              <a:ext cx="4029156" cy="52176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altLang="zh-CN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4.8×             </a:t>
              </a:r>
              <a:r>
                <a:rPr lang="en-US" altLang="zh-CN" sz="2800" b="1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+</a:t>
              </a:r>
              <a:r>
                <a:rPr lang="zh-CN" altLang="en-US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28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4.8×1.98</a:t>
              </a:r>
              <a:endPara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82" name="矩形 3"/>
            <p:cNvSpPr>
              <a:spLocks noChangeArrowheads="1"/>
            </p:cNvSpPr>
            <p:nvPr/>
          </p:nvSpPr>
          <p:spPr bwMode="auto">
            <a:xfrm>
              <a:off x="1857328" y="1770030"/>
              <a:ext cx="1041374" cy="501023"/>
            </a:xfrm>
            <a:prstGeom prst="rect">
              <a:avLst/>
            </a:prstGeom>
            <a:noFill/>
            <a:ln w="28575" algn="ctr">
              <a:solidFill>
                <a:srgbClr val="FF2D96"/>
              </a:solidFill>
              <a:round/>
            </a:ln>
          </p:spPr>
          <p:txBody>
            <a:bodyPr anchor="ctr"/>
            <a:lstStyle/>
            <a:p>
              <a:pPr>
                <a:lnSpc>
                  <a:spcPct val="120000"/>
                </a:lnSpc>
                <a:defRPr/>
              </a:pPr>
              <a:endPara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3" name="矩形 3"/>
          <p:cNvSpPr>
            <a:spLocks noChangeArrowheads="1"/>
          </p:cNvSpPr>
          <p:nvPr/>
        </p:nvSpPr>
        <p:spPr bwMode="auto">
          <a:xfrm>
            <a:off x="6244754" y="2974016"/>
            <a:ext cx="1040501" cy="501217"/>
          </a:xfrm>
          <a:prstGeom prst="rect">
            <a:avLst/>
          </a:prstGeom>
          <a:noFill/>
          <a:ln w="28575" algn="ctr">
            <a:solidFill>
              <a:srgbClr val="FF2D96"/>
            </a:solidFill>
            <a:round/>
          </a:ln>
        </p:spPr>
        <p:txBody>
          <a:bodyPr anchor="ctr"/>
          <a:lstStyle/>
          <a:p>
            <a:pPr>
              <a:lnSpc>
                <a:spcPct val="120000"/>
              </a:lnSpc>
              <a:defRPr/>
            </a:pPr>
            <a:endParaRPr lang="zh-CN" altLang="en-US" sz="20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6379540" y="2905204"/>
            <a:ext cx="716280" cy="607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101</a:t>
            </a:r>
            <a:endParaRPr lang="zh-CN" altLang="en-US" sz="1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5" name="Text Box 19"/>
          <p:cNvSpPr txBox="1">
            <a:spLocks noChangeArrowheads="1"/>
          </p:cNvSpPr>
          <p:nvPr/>
        </p:nvSpPr>
        <p:spPr bwMode="auto">
          <a:xfrm>
            <a:off x="5164991" y="2910302"/>
            <a:ext cx="3429115" cy="52197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9.98×             </a:t>
            </a: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-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9.98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4" name="图片 4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6868" y="3940887"/>
            <a:ext cx="652780" cy="907578"/>
          </a:xfrm>
          <a:prstGeom prst="rect">
            <a:avLst/>
          </a:prstGeom>
        </p:spPr>
      </p:pic>
      <p:sp>
        <p:nvSpPr>
          <p:cNvPr id="45" name="圆角矩形标注 44"/>
          <p:cNvSpPr/>
          <p:nvPr/>
        </p:nvSpPr>
        <p:spPr>
          <a:xfrm>
            <a:off x="1588135" y="3989070"/>
            <a:ext cx="4657090" cy="736600"/>
          </a:xfrm>
          <a:prstGeom prst="wedgeRoundRectCallout">
            <a:avLst>
              <a:gd name="adj1" fmla="val -57945"/>
              <a:gd name="adj2" fmla="val 9192"/>
              <a:gd name="adj3" fmla="val 16667"/>
            </a:avLst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zh-CN" altLang="zh-CN" sz="2800" b="1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</a:t>
            </a:r>
            <a:r>
              <a:rPr lang="zh-CN" altLang="en-US" sz="2800" b="1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确定</a:t>
            </a:r>
            <a:r>
              <a:rPr lang="zh-CN" altLang="zh-CN" sz="2800" b="1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运算</a:t>
            </a:r>
            <a:r>
              <a:rPr lang="zh-CN" altLang="zh-CN" sz="28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定律，</a:t>
            </a:r>
            <a:r>
              <a:rPr lang="zh-CN" altLang="zh-CN" sz="2800" b="1" smtClean="0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再凑整</a:t>
            </a:r>
            <a:r>
              <a:rPr lang="zh-CN" altLang="zh-CN" sz="28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28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4600" y="1529501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5.8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76258" y="1530770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5.8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54643" y="1539491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3.2</a:t>
            </a:r>
            <a:endParaRPr lang="en-US" altLang="zh-CN" sz="2800" b="1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0" name="上弧形箭头 9"/>
          <p:cNvSpPr/>
          <p:nvPr/>
        </p:nvSpPr>
        <p:spPr>
          <a:xfrm>
            <a:off x="2208033" y="1413558"/>
            <a:ext cx="1886225" cy="237285"/>
          </a:xfrm>
          <a:prstGeom prst="curvedDownArrow">
            <a:avLst>
              <a:gd name="adj1" fmla="val 25000"/>
              <a:gd name="adj2" fmla="val 5351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40724" y="1266970"/>
            <a:ext cx="10998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凑成</a:t>
            </a:r>
            <a:r>
              <a:rPr lang="en-US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</a:t>
            </a:r>
            <a:endParaRPr lang="en-US" altLang="zh-CN" sz="24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2" name="上弧形箭头 11"/>
          <p:cNvSpPr/>
          <p:nvPr/>
        </p:nvSpPr>
        <p:spPr>
          <a:xfrm>
            <a:off x="1681438" y="2028342"/>
            <a:ext cx="1886225" cy="244264"/>
          </a:xfrm>
          <a:prstGeom prst="curvedDownArrow">
            <a:avLst>
              <a:gd name="adj1" fmla="val 25000"/>
              <a:gd name="adj2" fmla="val 5351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51326" y="1889559"/>
            <a:ext cx="10998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凑成</a:t>
            </a:r>
            <a:r>
              <a:rPr lang="en-US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</a:t>
            </a:r>
            <a:endParaRPr lang="en-US" altLang="zh-CN" sz="24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977737" y="1538545"/>
            <a:ext cx="7181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上弧形箭头 14"/>
          <p:cNvSpPr/>
          <p:nvPr/>
        </p:nvSpPr>
        <p:spPr>
          <a:xfrm>
            <a:off x="5688001" y="1349479"/>
            <a:ext cx="1886225" cy="237285"/>
          </a:xfrm>
          <a:prstGeom prst="curvedDownArrow">
            <a:avLst>
              <a:gd name="adj1" fmla="val 25000"/>
              <a:gd name="adj2" fmla="val 5351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30387" y="952309"/>
            <a:ext cx="140716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共同因数</a:t>
            </a:r>
            <a:endParaRPr lang="zh-CN" altLang="zh-CN" sz="24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452723" y="2232636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4.8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696779" y="2229463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4.8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9" name="上弧形箭头 18"/>
          <p:cNvSpPr/>
          <p:nvPr/>
        </p:nvSpPr>
        <p:spPr>
          <a:xfrm flipH="1">
            <a:off x="5936706" y="2078464"/>
            <a:ext cx="1886225" cy="237285"/>
          </a:xfrm>
          <a:prstGeom prst="curvedDownArrow">
            <a:avLst>
              <a:gd name="adj1" fmla="val 25000"/>
              <a:gd name="adj2" fmla="val 5351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449204" y="1927707"/>
            <a:ext cx="9474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凑成</a:t>
            </a:r>
            <a:r>
              <a:rPr lang="en-US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</a:t>
            </a:r>
            <a:endParaRPr lang="en-US" altLang="zh-CN" sz="24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020870" y="2933070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2.5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181016" y="2938780"/>
            <a:ext cx="6273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2.5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3" name="上弧形箭头 22"/>
          <p:cNvSpPr/>
          <p:nvPr/>
        </p:nvSpPr>
        <p:spPr>
          <a:xfrm>
            <a:off x="1681438" y="2808083"/>
            <a:ext cx="1886225" cy="237285"/>
          </a:xfrm>
          <a:prstGeom prst="curvedDownArrow">
            <a:avLst>
              <a:gd name="adj1" fmla="val 25000"/>
              <a:gd name="adj2" fmla="val 5351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34348" y="2635651"/>
            <a:ext cx="10998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凑成</a:t>
            </a:r>
            <a:r>
              <a:rPr lang="en-US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</a:t>
            </a:r>
            <a:endParaRPr lang="en-US" altLang="zh-CN" sz="24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162837" y="2908574"/>
            <a:ext cx="8051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9.98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469538" y="2906450"/>
            <a:ext cx="8051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9.98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119039" y="2922965"/>
            <a:ext cx="7181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×</a:t>
            </a:r>
            <a:r>
              <a:rPr lang="en-US" altLang="zh-CN" sz="2800" b="1" smtClean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</a:t>
            </a:r>
            <a:endParaRPr lang="en-US" altLang="zh-CN" sz="2800" b="1" smtClean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8" name="上弧形箭头 27"/>
          <p:cNvSpPr/>
          <p:nvPr/>
        </p:nvSpPr>
        <p:spPr>
          <a:xfrm flipH="1">
            <a:off x="6809077" y="2825213"/>
            <a:ext cx="1886225" cy="237285"/>
          </a:xfrm>
          <a:prstGeom prst="curvedDownArrow">
            <a:avLst>
              <a:gd name="adj1" fmla="val 25000"/>
              <a:gd name="adj2" fmla="val 53510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220728" y="2638178"/>
            <a:ext cx="125222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凑成</a:t>
            </a:r>
            <a:r>
              <a:rPr lang="en-US" altLang="zh-CN" sz="2400" b="1">
                <a:solidFill>
                  <a:prstClr val="black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+mn-ea"/>
              </a:rPr>
              <a:t>100</a:t>
            </a:r>
            <a:endParaRPr lang="en-US" altLang="zh-CN" sz="2400" b="1">
              <a:solidFill>
                <a:prstClr val="black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mph" presetSubtype="0" repeatCount="3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5" presetClass="emph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35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16" grpId="0"/>
      <p:bldP spid="117" grpId="0"/>
      <p:bldP spid="118" grpId="0"/>
      <p:bldP spid="119" grpId="0"/>
      <p:bldP spid="84" grpId="0"/>
      <p:bldP spid="45" grpId="0" animBg="1"/>
      <p:bldP spid="2" grpId="0"/>
      <p:bldP spid="2" grpId="2"/>
      <p:bldP spid="5" grpId="0"/>
      <p:bldP spid="5" grpId="2"/>
      <p:bldP spid="6" grpId="0"/>
      <p:bldP spid="6" grpId="3"/>
      <p:bldP spid="10" grpId="0" animBg="1"/>
      <p:bldP spid="11" grpId="0"/>
      <p:bldP spid="12" grpId="0" animBg="1"/>
      <p:bldP spid="13" grpId="0"/>
      <p:bldP spid="14" grpId="0"/>
      <p:bldP spid="14" grpId="2"/>
      <p:bldP spid="15" grpId="0" animBg="1"/>
      <p:bldP spid="16" grpId="0"/>
      <p:bldP spid="17" grpId="0"/>
      <p:bldP spid="17" grpId="2"/>
      <p:bldP spid="18" grpId="0"/>
      <p:bldP spid="18" grpId="2"/>
      <p:bldP spid="19" grpId="0" animBg="1"/>
      <p:bldP spid="20" grpId="0"/>
      <p:bldP spid="21" grpId="0"/>
      <p:bldP spid="21" grpId="2"/>
      <p:bldP spid="22" grpId="0"/>
      <p:bldP spid="22" grpId="2"/>
      <p:bldP spid="23" grpId="0" animBg="1"/>
      <p:bldP spid="24" grpId="0"/>
      <p:bldP spid="25" grpId="0"/>
      <p:bldP spid="25" grpId="2"/>
      <p:bldP spid="26" grpId="0"/>
      <p:bldP spid="26" grpId="2"/>
      <p:bldP spid="27" grpId="0"/>
      <p:bldP spid="27" grpId="2"/>
      <p:bldP spid="28" grpId="0" animBg="1"/>
      <p:bldP spid="2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33"/>
          <p:cNvSpPr>
            <a:spLocks noChangeArrowheads="1"/>
          </p:cNvSpPr>
          <p:nvPr/>
        </p:nvSpPr>
        <p:spPr bwMode="auto">
          <a:xfrm>
            <a:off x="1088572" y="2975118"/>
            <a:ext cx="720101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1.38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1.75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）＋</a:t>
            </a:r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＝            ＋（           ＋           ）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088572" y="1881836"/>
            <a:ext cx="5117106" cy="461665"/>
            <a:chOff x="1310749" y="3557835"/>
            <a:chExt cx="5117106" cy="461665"/>
          </a:xfrm>
        </p:grpSpPr>
        <p:sp>
          <p:nvSpPr>
            <p:cNvPr id="21" name="矩形 41"/>
            <p:cNvSpPr>
              <a:spLocks noChangeArrowheads="1"/>
            </p:cNvSpPr>
            <p:nvPr/>
          </p:nvSpPr>
          <p:spPr bwMode="auto">
            <a:xfrm>
              <a:off x="1310749" y="3557835"/>
              <a:ext cx="511710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6.7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4.95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3.3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＝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6.7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＋     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4.95  </a:t>
              </a:r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503839" y="3576781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361358" y="1888510"/>
            <a:ext cx="5693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088572" y="978771"/>
            <a:ext cx="4200189" cy="461665"/>
            <a:chOff x="1088572" y="978771"/>
            <a:chExt cx="4200189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1088572" y="978771"/>
              <a:ext cx="4200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</a:t>
              </a:r>
              <a:r>
                <a:rPr lang="zh-CN" altLang="en-US" sz="2400" b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在             里填上适当的数。</a:t>
              </a:r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1835821" y="1007286"/>
              <a:ext cx="760887" cy="423772"/>
            </a:xfrm>
            <a:prstGeom prst="rect">
              <a:avLst/>
            </a:prstGeom>
            <a:noFill/>
            <a:ln w="28575">
              <a:solidFill>
                <a:srgbClr val="17BA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0" name="文本框 2"/>
          <p:cNvSpPr txBox="1"/>
          <p:nvPr/>
        </p:nvSpPr>
        <p:spPr>
          <a:xfrm>
            <a:off x="961260" y="3806988"/>
            <a:ext cx="717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整数加法的交换律、结合律对小数加法同样适用。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361358" y="2987390"/>
            <a:ext cx="760887" cy="423772"/>
          </a:xfrm>
          <a:prstGeom prst="rect">
            <a:avLst/>
          </a:prstGeom>
          <a:noFill/>
          <a:ln w="28575">
            <a:solidFill>
              <a:srgbClr val="17B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矩形 52"/>
          <p:cNvSpPr/>
          <p:nvPr/>
        </p:nvSpPr>
        <p:spPr>
          <a:xfrm>
            <a:off x="5882834" y="2994064"/>
            <a:ext cx="760887" cy="423772"/>
          </a:xfrm>
          <a:prstGeom prst="rect">
            <a:avLst/>
          </a:prstGeom>
          <a:noFill/>
          <a:ln w="28575">
            <a:solidFill>
              <a:srgbClr val="17B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矩形 53"/>
          <p:cNvSpPr/>
          <p:nvPr/>
        </p:nvSpPr>
        <p:spPr>
          <a:xfrm>
            <a:off x="7029751" y="2994064"/>
            <a:ext cx="760887" cy="423772"/>
          </a:xfrm>
          <a:prstGeom prst="rect">
            <a:avLst/>
          </a:prstGeom>
          <a:noFill/>
          <a:ln w="28575">
            <a:solidFill>
              <a:srgbClr val="17BA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TextBox 54"/>
          <p:cNvSpPr txBox="1"/>
          <p:nvPr/>
        </p:nvSpPr>
        <p:spPr>
          <a:xfrm>
            <a:off x="4354684" y="2968444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1.38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893750" y="297511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1.75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045431" y="297511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0.25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文本框 10"/>
          <p:cNvSpPr txBox="1">
            <a:spLocks noChangeArrowheads="1"/>
          </p:cNvSpPr>
          <p:nvPr/>
        </p:nvSpPr>
        <p:spPr bwMode="auto">
          <a:xfrm>
            <a:off x="1075055" y="335340"/>
            <a:ext cx="1941513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新课引入</a:t>
            </a:r>
            <a:endParaRPr lang="zh-CN" altLang="en-US" sz="2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11480" y="371859"/>
            <a:ext cx="574675" cy="4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0" grpId="0"/>
      <p:bldP spid="55" grpId="0"/>
      <p:bldP spid="56" grpId="0"/>
      <p:bldP spid="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2916925" y="2816705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539865" y="4905375"/>
            <a:ext cx="2454910" cy="5702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1600" b="1" smtClean="0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（教材第</a:t>
            </a:r>
            <a:r>
              <a:rPr lang="en-US" altLang="zh-CN" sz="1600" b="1" smtClean="0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14</a:t>
            </a:r>
            <a:r>
              <a:rPr lang="zh-CN" altLang="en-US" sz="1600" b="1" smtClean="0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页第</a:t>
            </a:r>
            <a:r>
              <a:rPr lang="en-US" altLang="zh-CN" sz="1600" b="1" smtClean="0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11</a:t>
            </a:r>
            <a:r>
              <a:rPr lang="zh-CN" altLang="en-US" sz="1600" b="1" smtClean="0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题</a:t>
            </a:r>
            <a:r>
              <a:rPr lang="zh-CN" altLang="en-US" sz="1600" b="1">
                <a:solidFill>
                  <a:srgbClr val="3FB1D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1600" b="1">
              <a:solidFill>
                <a:srgbClr val="3FB1D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3"/>
          <p:cNvSpPr txBox="1">
            <a:spLocks noChangeArrowheads="1"/>
          </p:cNvSpPr>
          <p:nvPr/>
        </p:nvSpPr>
        <p:spPr bwMode="auto">
          <a:xfrm>
            <a:off x="267330" y="241467"/>
            <a:ext cx="8675466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 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公顷松柏林每天分泌杀菌素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kg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24.5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公顷松柏林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天分泌杀菌素多少千克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1997075" y="3844290"/>
            <a:ext cx="550926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19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30×24.5×31=22785</a:t>
            </a:r>
            <a:r>
              <a:rPr lang="zh-CN" altLang="en-US" sz="3195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19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195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3195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412345" y="4457289"/>
            <a:ext cx="8675466" cy="5835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defTabSz="914400" eaLnBrk="0" hangingPunct="0">
              <a:defRPr/>
            </a:pPr>
            <a:r>
              <a:rPr lang="zh-CN" altLang="en-US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zh-CN" altLang="en-US" sz="3195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24.5</a:t>
            </a:r>
            <a:r>
              <a:rPr lang="zh-CN" altLang="en-US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公顷松柏林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3195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天分泌</a:t>
            </a:r>
            <a:r>
              <a:rPr lang="zh-CN" altLang="en-US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杀菌素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22785 kg </a:t>
            </a:r>
            <a:r>
              <a:rPr lang="zh-CN" altLang="en-US" sz="3195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195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" name="文本框 56"/>
          <p:cNvSpPr txBox="1"/>
          <p:nvPr/>
        </p:nvSpPr>
        <p:spPr>
          <a:xfrm>
            <a:off x="374057" y="3173586"/>
            <a:ext cx="1427287" cy="5219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en-US" sz="2800" b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一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94999" y="3180341"/>
            <a:ext cx="714779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先求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24.5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公顷的松柏林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天分泌杀菌素多少千克，再求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天分泌多少千克。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2409766" y="1144879"/>
            <a:ext cx="5623620" cy="2072361"/>
            <a:chOff x="2407897" y="1145868"/>
            <a:chExt cx="5628480" cy="2074152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25341" y="1560089"/>
              <a:ext cx="1211036" cy="1211036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4" cstate="email"/>
            <a:stretch>
              <a:fillRect/>
            </a:stretch>
          </p:blipFill>
          <p:spPr>
            <a:xfrm>
              <a:off x="2607908" y="1606775"/>
              <a:ext cx="3706265" cy="1613245"/>
            </a:xfrm>
            <a:prstGeom prst="rect">
              <a:avLst/>
            </a:prstGeom>
          </p:spPr>
        </p:pic>
        <p:sp>
          <p:nvSpPr>
            <p:cNvPr id="18" name="圆角矩形标注 17"/>
            <p:cNvSpPr/>
            <p:nvPr/>
          </p:nvSpPr>
          <p:spPr>
            <a:xfrm>
              <a:off x="2407897" y="1145868"/>
              <a:ext cx="4684667" cy="840036"/>
            </a:xfrm>
            <a:prstGeom prst="wedgeRoundRectCallout">
              <a:avLst>
                <a:gd name="adj1" fmla="val 44741"/>
                <a:gd name="adj2" fmla="val 7594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松柏林可以净化</a:t>
              </a: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空气，还可以降低噪声，美化环境。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3" grpId="0" animBg="1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1997075" y="3844290"/>
            <a:ext cx="571627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zh-CN" sz="3195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30×31×24.5=22785</a:t>
            </a:r>
            <a:r>
              <a:rPr lang="zh-CN" altLang="en-US" sz="3195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（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195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kg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3195" b="1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</a:t>
            </a:r>
            <a:endParaRPr lang="zh-CN" altLang="en-US" sz="3195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412345" y="4457289"/>
            <a:ext cx="8675466" cy="5835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defTabSz="914400" eaLnBrk="0" hangingPunct="0">
              <a:defRPr/>
            </a:pPr>
            <a:r>
              <a:rPr lang="zh-CN" altLang="en-US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答</a:t>
            </a:r>
            <a:r>
              <a:rPr lang="zh-CN" altLang="en-US" sz="3195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：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24.5</a:t>
            </a:r>
            <a:r>
              <a:rPr lang="zh-CN" altLang="en-US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公顷松柏林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3195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天分泌</a:t>
            </a:r>
            <a:r>
              <a:rPr lang="zh-CN" altLang="en-US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杀菌素</a:t>
            </a:r>
            <a:r>
              <a:rPr lang="en-US" altLang="zh-CN" sz="3195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22785 kg </a:t>
            </a:r>
            <a:r>
              <a:rPr lang="zh-CN" altLang="en-US" sz="3195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195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267330" y="241467"/>
            <a:ext cx="8675466" cy="95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smtClean="0">
                <a:solidFill>
                  <a:srgbClr val="0000F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6.  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公顷松柏林每天分泌杀菌素</a:t>
            </a:r>
            <a:r>
              <a:rPr lang="en-US" altLang="zh-CN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30 kg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24.5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公顷松柏林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28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天分泌杀菌素多少千克</a:t>
            </a:r>
            <a:r>
              <a:rPr lang="zh-CN" altLang="en-US" sz="28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？</a:t>
            </a:r>
            <a:endParaRPr lang="zh-CN" altLang="en-US" sz="28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56"/>
          <p:cNvSpPr txBox="1"/>
          <p:nvPr/>
        </p:nvSpPr>
        <p:spPr>
          <a:xfrm>
            <a:off x="374057" y="3173586"/>
            <a:ext cx="1427287" cy="52197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2800" b="1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二</a:t>
            </a:r>
            <a:endParaRPr lang="zh-CN" altLang="en-US" sz="2800" b="1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794999" y="3180341"/>
            <a:ext cx="7147797" cy="9531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先求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公顷的松柏林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31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天分泌多少千克的杀菌素，再求</a:t>
            </a:r>
            <a:r>
              <a:rPr lang="en-US" altLang="zh-CN" sz="2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24.5</a:t>
            </a:r>
            <a:r>
              <a:rPr lang="zh-CN" altLang="en-US" sz="28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公顷分泌多少千克。</a:t>
            </a:r>
            <a:endParaRPr lang="zh-CN" altLang="en-US" sz="28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409766" y="1144879"/>
            <a:ext cx="5623620" cy="2072361"/>
            <a:chOff x="2407897" y="1145868"/>
            <a:chExt cx="5628480" cy="2074152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25341" y="1560089"/>
              <a:ext cx="1211036" cy="1211036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607908" y="1606775"/>
              <a:ext cx="3706265" cy="1613245"/>
            </a:xfrm>
            <a:prstGeom prst="rect">
              <a:avLst/>
            </a:prstGeom>
          </p:spPr>
        </p:pic>
        <p:sp>
          <p:nvSpPr>
            <p:cNvPr id="18" name="圆角矩形标注 17"/>
            <p:cNvSpPr/>
            <p:nvPr/>
          </p:nvSpPr>
          <p:spPr>
            <a:xfrm>
              <a:off x="2407897" y="1145868"/>
              <a:ext cx="4684667" cy="840036"/>
            </a:xfrm>
            <a:prstGeom prst="wedgeRoundRectCallout">
              <a:avLst>
                <a:gd name="adj1" fmla="val 44741"/>
                <a:gd name="adj2" fmla="val 7594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00B0F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松柏林可以净化</a:t>
              </a:r>
              <a:r>
                <a:rPr lang="zh-CN" altLang="en-US" sz="2800" b="1" smtClean="0">
                  <a:latin typeface="楷体" panose="02010609060101010101" pitchFamily="49" charset="-122"/>
                  <a:ea typeface="楷体" panose="02010609060101010101" pitchFamily="49" charset="-122"/>
                </a:rPr>
                <a:t>空气，还可以降低噪声，美化环境。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2058" y="971592"/>
            <a:ext cx="8457978" cy="3657504"/>
          </a:xfrm>
          <a:prstGeom prst="rect">
            <a:avLst/>
          </a:prstGeom>
          <a:gradFill flip="none" rotWithShape="1">
            <a:gsLst>
              <a:gs pos="22000">
                <a:srgbClr val="00B0F0">
                  <a:alpha val="15000"/>
                </a:srgbClr>
              </a:gs>
              <a:gs pos="0">
                <a:srgbClr val="00B0F0">
                  <a:alpha val="25000"/>
                </a:srgbClr>
              </a:gs>
              <a:gs pos="59000">
                <a:schemeClr val="bg1"/>
              </a:gs>
              <a:gs pos="44000">
                <a:schemeClr val="bg1"/>
              </a:gs>
              <a:gs pos="84000">
                <a:srgbClr val="FF99CC">
                  <a:alpha val="15000"/>
                </a:srgbClr>
              </a:gs>
              <a:gs pos="100000">
                <a:srgbClr val="FF99CC">
                  <a:alpha val="25000"/>
                </a:srgbClr>
              </a:gs>
            </a:gsLst>
            <a:lin ang="5400000" scaled="1"/>
          </a:gra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3" name="图片 18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4800" y="1047750"/>
            <a:ext cx="4484688" cy="14541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Rectangle 26"/>
          <p:cNvSpPr>
            <a:spLocks noChangeArrowheads="1"/>
          </p:cNvSpPr>
          <p:nvPr/>
        </p:nvSpPr>
        <p:spPr bwMode="auto">
          <a:xfrm>
            <a:off x="4953000" y="1123950"/>
            <a:ext cx="3810000" cy="12001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just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>
                <a:tab pos="3404870" algn="l"/>
              </a:tabLst>
              <a:defRPr/>
            </a:pPr>
            <a:r>
              <a:rPr kumimoji="0" lang="zh-CN" altLang="en-US" sz="24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整数乘法的交换律、结合律和分配律，对于小数乘法也适用。</a:t>
            </a:r>
            <a:endParaRPr kumimoji="0" lang="zh-CN" altLang="en-US" sz="24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5" name="图片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1000" y="2724150"/>
            <a:ext cx="4616450" cy="184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Rectangle 26"/>
          <p:cNvSpPr>
            <a:spLocks noChangeArrowheads="1"/>
          </p:cNvSpPr>
          <p:nvPr/>
        </p:nvSpPr>
        <p:spPr bwMode="auto">
          <a:xfrm>
            <a:off x="4953000" y="2647950"/>
            <a:ext cx="3886200" cy="20320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340487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04870" algn="l"/>
              </a:tabLst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小数乘法简便方法计算时注意：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just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04870" algn="l"/>
              </a:tabLst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①先观察每道算式中因数的特点，然后确定运用哪种运算定律。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  <a:p>
            <a:pPr marL="0" marR="0" lvl="0" indent="0" algn="just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04870" algn="l"/>
              </a:tabLst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Arial" panose="020B0604020202020204" pitchFamily="34" charset="0"/>
              </a:rPr>
              <a:t>②运用乘法分配律进行简算时，公共的因数要和两个加数分别相乘。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04870" algn="l"/>
              </a:tabLst>
              <a:defRPr/>
            </a:pP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Arial" panose="020B0604020202020204" pitchFamily="34" charset="0"/>
              </a:rPr>
              <a:t>③有时可同时运用乘法交换律和结合律，分别分组计算，使计算更简便。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  <a:sym typeface="Arial" panose="020B0604020202020204" pitchFamily="34" charset="0"/>
            </a:endParaRPr>
          </a:p>
        </p:txBody>
      </p:sp>
      <p:pic>
        <p:nvPicPr>
          <p:cNvPr id="27658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963" y="2771775"/>
            <a:ext cx="390525" cy="3000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2"/>
          <p:cNvSpPr txBox="1">
            <a:spLocks noChangeArrowheads="1"/>
          </p:cNvSpPr>
          <p:nvPr/>
        </p:nvSpPr>
        <p:spPr bwMode="auto">
          <a:xfrm>
            <a:off x="997268" y="331532"/>
            <a:ext cx="2005012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2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5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16243" y="364875"/>
            <a:ext cx="503237" cy="558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9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629900" y="123317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90320" y="741803"/>
            <a:ext cx="5371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在整数乘法中学过了哪些运算定律？</a:t>
            </a:r>
            <a:endParaRPr lang="zh-CN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矩形 7171"/>
          <p:cNvSpPr>
            <a:spLocks noChangeArrowheads="1"/>
          </p:cNvSpPr>
          <p:nvPr/>
        </p:nvSpPr>
        <p:spPr bwMode="auto">
          <a:xfrm>
            <a:off x="1493416" y="1638271"/>
            <a:ext cx="21964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17BA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乘法交换律： </a:t>
            </a:r>
            <a:endParaRPr lang="zh-CN" altLang="en-US" sz="2400" b="1">
              <a:solidFill>
                <a:srgbClr val="17BAFF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3665115" y="1653660"/>
            <a:ext cx="2057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en-US" altLang="zh-CN" sz="2400" b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 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＝ 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en-US" altLang="zh-CN" sz="2400" b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endParaRPr lang="en-US" altLang="zh-CN" sz="2400" b="1" i="1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5" name="矩形 7173"/>
          <p:cNvSpPr>
            <a:spLocks noChangeArrowheads="1"/>
          </p:cNvSpPr>
          <p:nvPr/>
        </p:nvSpPr>
        <p:spPr bwMode="auto">
          <a:xfrm>
            <a:off x="1493416" y="2330583"/>
            <a:ext cx="21964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17BA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乘法结合律： </a:t>
            </a:r>
            <a:endParaRPr lang="zh-CN" altLang="en-US" sz="2400" b="1">
              <a:solidFill>
                <a:srgbClr val="17BAFF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3665115" y="2330583"/>
            <a:ext cx="42418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（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en-US" altLang="zh-CN" sz="2400" b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＝ 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 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（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en-US" altLang="zh-CN" sz="2400" b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7" name="矩形 7175"/>
          <p:cNvSpPr>
            <a:spLocks noChangeArrowheads="1"/>
          </p:cNvSpPr>
          <p:nvPr/>
        </p:nvSpPr>
        <p:spPr bwMode="auto">
          <a:xfrm>
            <a:off x="1493416" y="3022895"/>
            <a:ext cx="21964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17BA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Times New Roman" panose="02020603050405020304" pitchFamily="18" charset="0"/>
              </a:rPr>
              <a:t>乘法分配律： </a:t>
            </a:r>
            <a:endParaRPr lang="zh-CN" altLang="en-US" sz="2400" b="1">
              <a:solidFill>
                <a:srgbClr val="17BAFF"/>
              </a:solidFill>
              <a:latin typeface="楷体" panose="02010609060101010101" pitchFamily="49" charset="-122"/>
              <a:ea typeface="楷体" panose="02010609060101010101" pitchFamily="49" charset="-122"/>
              <a:sym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3665115" y="3022895"/>
            <a:ext cx="50917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（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＋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）</a:t>
            </a:r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</a:t>
            </a:r>
            <a:r>
              <a:rPr lang="zh-CN" altLang="en-US" sz="2400" b="1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 ＝ 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a</a:t>
            </a:r>
            <a:r>
              <a:rPr lang="en-US" altLang="zh-CN" sz="2400" b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</a:t>
            </a:r>
            <a:r>
              <a:rPr lang="zh-CN" altLang="en-US" sz="2400" b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＋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b</a:t>
            </a:r>
            <a:r>
              <a:rPr lang="en-US" altLang="zh-CN" sz="2400" b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×</a:t>
            </a:r>
            <a:r>
              <a:rPr lang="en-US" altLang="zh-CN" sz="2400" b="1" i="1" err="1" smtClean="0">
                <a:solidFill>
                  <a:srgbClr val="FF0000"/>
                </a:solidFill>
                <a:latin typeface="Times New Roman" panose="02020603050405020304" pitchFamily="18" charset="0"/>
                <a:sym typeface="Times New Roman" panose="02020603050405020304" pitchFamily="18" charset="0"/>
              </a:rPr>
              <a:t>c</a:t>
            </a:r>
            <a:endParaRPr lang="en-US" altLang="zh-CN" sz="2400" b="1" i="1">
              <a:solidFill>
                <a:srgbClr val="FF0000"/>
              </a:solidFill>
              <a:latin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961260" y="3793640"/>
            <a:ext cx="7174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整数乘法的运算定律能应用到小数乘法中吗？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10762" y="104919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提出</a:t>
            </a:r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猜想：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445069" y="956861"/>
            <a:ext cx="6280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smtClean="0">
                <a:latin typeface="楷体" panose="02010609060101010101" pitchFamily="49" charset="-122"/>
                <a:ea typeface="楷体" panose="02010609060101010101" pitchFamily="49" charset="-122"/>
              </a:rPr>
              <a:t>整数乘法的运算定律对小数乘法同样适用。</a:t>
            </a:r>
            <a:endParaRPr lang="en-US" altLang="zh-CN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781418" y="1716238"/>
            <a:ext cx="5581164" cy="2889120"/>
            <a:chOff x="-1640095" y="2240904"/>
            <a:chExt cx="5581164" cy="2889120"/>
          </a:xfrm>
        </p:grpSpPr>
        <p:sp>
          <p:nvSpPr>
            <p:cNvPr id="9" name="TextBox 8"/>
            <p:cNvSpPr txBox="1"/>
            <p:nvPr/>
          </p:nvSpPr>
          <p:spPr>
            <a:xfrm>
              <a:off x="-1561637" y="2709243"/>
              <a:ext cx="5261765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回顾四年级是如何验证整数加法运算定律可以应用到小数中的。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marL="342900" indent="-342900" hangingPunct="1">
                <a:lnSpc>
                  <a:spcPct val="150000"/>
                </a:lnSpc>
                <a:buFont typeface="Wingdings" panose="05000000000000000000" pitchFamily="2" charset="2"/>
                <a:buChar char="u"/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小组讨论：这种方法能用来验证我们的猜想吗？尝试举例验证。</a:t>
              </a:r>
              <a:endParaRPr lang="en-US" altLang="zh-CN" sz="2400" b="1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1783" y="2240904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</a:rPr>
                <a:t>自主探究</a:t>
              </a:r>
              <a:endParaRPr lang="zh-CN" altLang="en-US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1640095" y="2540613"/>
              <a:ext cx="5581164" cy="2589411"/>
            </a:xfrm>
            <a:custGeom>
              <a:avLst/>
              <a:gdLst>
                <a:gd name="connsiteX0" fmla="*/ 183541 w 2655784"/>
                <a:gd name="connsiteY0" fmla="*/ 0 h 2737024"/>
                <a:gd name="connsiteX1" fmla="*/ 607812 w 2655784"/>
                <a:gd name="connsiteY1" fmla="*/ 0 h 2737024"/>
                <a:gd name="connsiteX2" fmla="*/ 607812 w 2655784"/>
                <a:gd name="connsiteY2" fmla="*/ 151879 h 2737024"/>
                <a:gd name="connsiteX3" fmla="*/ 2047972 w 2655784"/>
                <a:gd name="connsiteY3" fmla="*/ 151879 h 2737024"/>
                <a:gd name="connsiteX4" fmla="*/ 2047972 w 2655784"/>
                <a:gd name="connsiteY4" fmla="*/ 0 h 2737024"/>
                <a:gd name="connsiteX5" fmla="*/ 2472243 w 2655784"/>
                <a:gd name="connsiteY5" fmla="*/ 0 h 2737024"/>
                <a:gd name="connsiteX6" fmla="*/ 2655784 w 2655784"/>
                <a:gd name="connsiteY6" fmla="*/ 183541 h 2737024"/>
                <a:gd name="connsiteX7" fmla="*/ 2655784 w 2655784"/>
                <a:gd name="connsiteY7" fmla="*/ 2553483 h 2737024"/>
                <a:gd name="connsiteX8" fmla="*/ 2472243 w 2655784"/>
                <a:gd name="connsiteY8" fmla="*/ 2737024 h 2737024"/>
                <a:gd name="connsiteX9" fmla="*/ 183541 w 2655784"/>
                <a:gd name="connsiteY9" fmla="*/ 2737024 h 2737024"/>
                <a:gd name="connsiteX10" fmla="*/ 0 w 2655784"/>
                <a:gd name="connsiteY10" fmla="*/ 2553483 h 2737024"/>
                <a:gd name="connsiteX11" fmla="*/ 0 w 2655784"/>
                <a:gd name="connsiteY11" fmla="*/ 183541 h 2737024"/>
                <a:gd name="connsiteX12" fmla="*/ 183541 w 2655784"/>
                <a:gd name="connsiteY12" fmla="*/ 0 h 2737024"/>
                <a:gd name="connsiteX0-1" fmla="*/ 607812 w 2655784"/>
                <a:gd name="connsiteY0-2" fmla="*/ 151879 h 2737024"/>
                <a:gd name="connsiteX1-3" fmla="*/ 2047972 w 2655784"/>
                <a:gd name="connsiteY1-4" fmla="*/ 151879 h 2737024"/>
                <a:gd name="connsiteX2-5" fmla="*/ 2047972 w 2655784"/>
                <a:gd name="connsiteY2-6" fmla="*/ 0 h 2737024"/>
                <a:gd name="connsiteX3-7" fmla="*/ 2472243 w 2655784"/>
                <a:gd name="connsiteY3-8" fmla="*/ 0 h 2737024"/>
                <a:gd name="connsiteX4-9" fmla="*/ 2655784 w 2655784"/>
                <a:gd name="connsiteY4-10" fmla="*/ 183541 h 2737024"/>
                <a:gd name="connsiteX5-11" fmla="*/ 2655784 w 2655784"/>
                <a:gd name="connsiteY5-12" fmla="*/ 2553483 h 2737024"/>
                <a:gd name="connsiteX6-13" fmla="*/ 2472243 w 2655784"/>
                <a:gd name="connsiteY6-14" fmla="*/ 2737024 h 2737024"/>
                <a:gd name="connsiteX7-15" fmla="*/ 183541 w 2655784"/>
                <a:gd name="connsiteY7-16" fmla="*/ 2737024 h 2737024"/>
                <a:gd name="connsiteX8-17" fmla="*/ 0 w 2655784"/>
                <a:gd name="connsiteY8-18" fmla="*/ 2553483 h 2737024"/>
                <a:gd name="connsiteX9-19" fmla="*/ 0 w 2655784"/>
                <a:gd name="connsiteY9-20" fmla="*/ 183541 h 2737024"/>
                <a:gd name="connsiteX10-21" fmla="*/ 183541 w 2655784"/>
                <a:gd name="connsiteY10-22" fmla="*/ 0 h 2737024"/>
                <a:gd name="connsiteX11-23" fmla="*/ 607812 w 2655784"/>
                <a:gd name="connsiteY11-24" fmla="*/ 0 h 2737024"/>
                <a:gd name="connsiteX12-25" fmla="*/ 699252 w 2655784"/>
                <a:gd name="connsiteY12-26" fmla="*/ 243319 h 2737024"/>
                <a:gd name="connsiteX0-27" fmla="*/ 607812 w 2655784"/>
                <a:gd name="connsiteY0-28" fmla="*/ 151879 h 2737024"/>
                <a:gd name="connsiteX1-29" fmla="*/ 2047972 w 2655784"/>
                <a:gd name="connsiteY1-30" fmla="*/ 151879 h 2737024"/>
                <a:gd name="connsiteX2-31" fmla="*/ 2047972 w 2655784"/>
                <a:gd name="connsiteY2-32" fmla="*/ 0 h 2737024"/>
                <a:gd name="connsiteX3-33" fmla="*/ 2472243 w 2655784"/>
                <a:gd name="connsiteY3-34" fmla="*/ 0 h 2737024"/>
                <a:gd name="connsiteX4-35" fmla="*/ 2655784 w 2655784"/>
                <a:gd name="connsiteY4-36" fmla="*/ 183541 h 2737024"/>
                <a:gd name="connsiteX5-37" fmla="*/ 2655784 w 2655784"/>
                <a:gd name="connsiteY5-38" fmla="*/ 2553483 h 2737024"/>
                <a:gd name="connsiteX6-39" fmla="*/ 2472243 w 2655784"/>
                <a:gd name="connsiteY6-40" fmla="*/ 2737024 h 2737024"/>
                <a:gd name="connsiteX7-41" fmla="*/ 183541 w 2655784"/>
                <a:gd name="connsiteY7-42" fmla="*/ 2737024 h 2737024"/>
                <a:gd name="connsiteX8-43" fmla="*/ 0 w 2655784"/>
                <a:gd name="connsiteY8-44" fmla="*/ 2553483 h 2737024"/>
                <a:gd name="connsiteX9-45" fmla="*/ 0 w 2655784"/>
                <a:gd name="connsiteY9-46" fmla="*/ 183541 h 2737024"/>
                <a:gd name="connsiteX10-47" fmla="*/ 183541 w 2655784"/>
                <a:gd name="connsiteY10-48" fmla="*/ 0 h 2737024"/>
                <a:gd name="connsiteX11-49" fmla="*/ 607812 w 2655784"/>
                <a:gd name="connsiteY11-50" fmla="*/ 0 h 2737024"/>
                <a:gd name="connsiteX0-51" fmla="*/ 2047972 w 2655784"/>
                <a:gd name="connsiteY0-52" fmla="*/ 151879 h 2737024"/>
                <a:gd name="connsiteX1-53" fmla="*/ 2047972 w 2655784"/>
                <a:gd name="connsiteY1-54" fmla="*/ 0 h 2737024"/>
                <a:gd name="connsiteX2-55" fmla="*/ 2472243 w 2655784"/>
                <a:gd name="connsiteY2-56" fmla="*/ 0 h 2737024"/>
                <a:gd name="connsiteX3-57" fmla="*/ 2655784 w 2655784"/>
                <a:gd name="connsiteY3-58" fmla="*/ 183541 h 2737024"/>
                <a:gd name="connsiteX4-59" fmla="*/ 2655784 w 2655784"/>
                <a:gd name="connsiteY4-60" fmla="*/ 2553483 h 2737024"/>
                <a:gd name="connsiteX5-61" fmla="*/ 2472243 w 2655784"/>
                <a:gd name="connsiteY5-62" fmla="*/ 2737024 h 2737024"/>
                <a:gd name="connsiteX6-63" fmla="*/ 183541 w 2655784"/>
                <a:gd name="connsiteY6-64" fmla="*/ 2737024 h 2737024"/>
                <a:gd name="connsiteX7-65" fmla="*/ 0 w 2655784"/>
                <a:gd name="connsiteY7-66" fmla="*/ 2553483 h 2737024"/>
                <a:gd name="connsiteX8-67" fmla="*/ 0 w 2655784"/>
                <a:gd name="connsiteY8-68" fmla="*/ 183541 h 2737024"/>
                <a:gd name="connsiteX9-69" fmla="*/ 183541 w 2655784"/>
                <a:gd name="connsiteY9-70" fmla="*/ 0 h 2737024"/>
                <a:gd name="connsiteX10-71" fmla="*/ 607812 w 2655784"/>
                <a:gd name="connsiteY10-72" fmla="*/ 0 h 2737024"/>
                <a:gd name="connsiteX0-73" fmla="*/ 2047972 w 2655784"/>
                <a:gd name="connsiteY0-74" fmla="*/ 0 h 2737024"/>
                <a:gd name="connsiteX1-75" fmla="*/ 2472243 w 2655784"/>
                <a:gd name="connsiteY1-76" fmla="*/ 0 h 2737024"/>
                <a:gd name="connsiteX2-77" fmla="*/ 2655784 w 2655784"/>
                <a:gd name="connsiteY2-78" fmla="*/ 183541 h 2737024"/>
                <a:gd name="connsiteX3-79" fmla="*/ 2655784 w 2655784"/>
                <a:gd name="connsiteY3-80" fmla="*/ 2553483 h 2737024"/>
                <a:gd name="connsiteX4-81" fmla="*/ 2472243 w 2655784"/>
                <a:gd name="connsiteY4-82" fmla="*/ 2737024 h 2737024"/>
                <a:gd name="connsiteX5-83" fmla="*/ 183541 w 2655784"/>
                <a:gd name="connsiteY5-84" fmla="*/ 2737024 h 2737024"/>
                <a:gd name="connsiteX6-85" fmla="*/ 0 w 2655784"/>
                <a:gd name="connsiteY6-86" fmla="*/ 2553483 h 2737024"/>
                <a:gd name="connsiteX7-87" fmla="*/ 0 w 2655784"/>
                <a:gd name="connsiteY7-88" fmla="*/ 183541 h 2737024"/>
                <a:gd name="connsiteX8-89" fmla="*/ 183541 w 2655784"/>
                <a:gd name="connsiteY8-90" fmla="*/ 0 h 2737024"/>
                <a:gd name="connsiteX9-91" fmla="*/ 607812 w 2655784"/>
                <a:gd name="connsiteY9-92" fmla="*/ 0 h 273702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  <a:cxn ang="0">
                  <a:pos x="connsiteX4-81" y="connsiteY4-82"/>
                </a:cxn>
                <a:cxn ang="0">
                  <a:pos x="connsiteX5-83" y="connsiteY5-84"/>
                </a:cxn>
                <a:cxn ang="0">
                  <a:pos x="connsiteX6-85" y="connsiteY6-86"/>
                </a:cxn>
                <a:cxn ang="0">
                  <a:pos x="connsiteX7-87" y="connsiteY7-88"/>
                </a:cxn>
                <a:cxn ang="0">
                  <a:pos x="connsiteX8-89" y="connsiteY8-90"/>
                </a:cxn>
                <a:cxn ang="0">
                  <a:pos x="connsiteX9-91" y="connsiteY9-92"/>
                </a:cxn>
              </a:cxnLst>
              <a:rect l="l" t="t" r="r" b="b"/>
              <a:pathLst>
                <a:path w="2655784" h="2737024">
                  <a:moveTo>
                    <a:pt x="2047972" y="0"/>
                  </a:moveTo>
                  <a:lnTo>
                    <a:pt x="2472243" y="0"/>
                  </a:lnTo>
                  <a:cubicBezTo>
                    <a:pt x="2573610" y="0"/>
                    <a:pt x="2655784" y="82174"/>
                    <a:pt x="2655784" y="183541"/>
                  </a:cubicBezTo>
                  <a:lnTo>
                    <a:pt x="2655784" y="2553483"/>
                  </a:lnTo>
                  <a:cubicBezTo>
                    <a:pt x="2655784" y="2654850"/>
                    <a:pt x="2573610" y="2737024"/>
                    <a:pt x="2472243" y="2737024"/>
                  </a:cubicBezTo>
                  <a:lnTo>
                    <a:pt x="183541" y="2737024"/>
                  </a:lnTo>
                  <a:cubicBezTo>
                    <a:pt x="82174" y="2737024"/>
                    <a:pt x="0" y="2654850"/>
                    <a:pt x="0" y="2553483"/>
                  </a:cubicBezTo>
                  <a:lnTo>
                    <a:pt x="0" y="183541"/>
                  </a:lnTo>
                  <a:cubicBezTo>
                    <a:pt x="0" y="82174"/>
                    <a:pt x="82174" y="0"/>
                    <a:pt x="183541" y="0"/>
                  </a:cubicBezTo>
                  <a:lnTo>
                    <a:pt x="607812" y="0"/>
                  </a:lnTo>
                </a:path>
              </a:pathLst>
            </a:custGeom>
            <a:noFill/>
            <a:ln w="38100">
              <a:solidFill>
                <a:srgbClr val="FF9FC9"/>
              </a:solidFill>
              <a:prstDash val="solid"/>
              <a:round/>
              <a:headEnd type="oval" w="sm" len="sm"/>
              <a:tailEnd type="oval" w="sm" len="sm"/>
            </a:ln>
            <a:effectLst>
              <a:outerShdw blurRad="1016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zh-CN" altLang="en-US" sz="2400" ker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图片 7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4650" y="393457"/>
            <a:ext cx="574675" cy="401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1"/>
          <p:cNvSpPr txBox="1">
            <a:spLocks noChangeArrowheads="1"/>
          </p:cNvSpPr>
          <p:nvPr/>
        </p:nvSpPr>
        <p:spPr bwMode="auto">
          <a:xfrm>
            <a:off x="996950" y="314068"/>
            <a:ext cx="1874838" cy="499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>
                <a:solidFill>
                  <a:schemeClr val="tx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探究新知</a:t>
            </a:r>
            <a:endParaRPr lang="zh-CN" altLang="en-US" sz="2800">
              <a:solidFill>
                <a:schemeClr val="tx2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1090" y="554745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小组合作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2052" y="911901"/>
            <a:ext cx="6681637" cy="16842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写一写：根据每个定律写一个小数乘法的例子。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算一算：算出两边算式的结果，看是否相等。</a:t>
            </a:r>
            <a:endParaRPr lang="en-US" altLang="zh-CN" sz="2400" b="1" dirty="0" smtClean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议一议：通过举例，你们有什么发现。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517650" y="2736375"/>
          <a:ext cx="6096000" cy="213364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79763"/>
                <a:gridCol w="4116237"/>
              </a:tblGrid>
              <a:tr h="42672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2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乘法运算定律</a:t>
                      </a:r>
                      <a:endParaRPr lang="zh-CN" altLang="en-US" sz="22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2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举例</a:t>
                      </a:r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  <a:tr h="42672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2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乘法交换律</a:t>
                      </a:r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  <a:tr h="42672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2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乘法结合律</a:t>
                      </a:r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  <a:tr h="426729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200" b="1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乘法分配律</a:t>
                      </a:r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200" b="1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</a:tr>
              <a:tr h="426729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2200" b="1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发现：</a:t>
                      </a:r>
                      <a:endParaRPr lang="zh-CN" altLang="en-US" sz="2200" b="1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anchor="ctr"/>
                </a:tc>
                <a:tc hMerge="1">
                  <a:tcPr anchor="ctr"/>
                </a:tc>
              </a:tr>
            </a:tbl>
          </a:graphicData>
        </a:graphic>
      </p:graphicFrame>
      <p:grpSp>
        <p:nvGrpSpPr>
          <p:cNvPr id="6" name="组合 5"/>
          <p:cNvGrpSpPr/>
          <p:nvPr/>
        </p:nvGrpSpPr>
        <p:grpSpPr>
          <a:xfrm>
            <a:off x="6134133" y="2618478"/>
            <a:ext cx="2742222" cy="2320467"/>
            <a:chOff x="3748978" y="2902050"/>
            <a:chExt cx="2742222" cy="2320467"/>
          </a:xfrm>
        </p:grpSpPr>
        <p:sp>
          <p:nvSpPr>
            <p:cNvPr id="7" name="圆角矩形 6"/>
            <p:cNvSpPr/>
            <p:nvPr/>
          </p:nvSpPr>
          <p:spPr>
            <a:xfrm>
              <a:off x="3748978" y="2937727"/>
              <a:ext cx="2742222" cy="2284790"/>
            </a:xfrm>
            <a:prstGeom prst="roundRect">
              <a:avLst>
                <a:gd name="adj" fmla="val 8467"/>
              </a:avLst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88878" y="2902050"/>
              <a:ext cx="2582299" cy="22382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hangingPunct="1">
                <a:lnSpc>
                  <a:spcPct val="150000"/>
                </a:lnSpc>
              </a:pPr>
              <a:r>
                <a:rPr lang="zh-CN" altLang="en-US" sz="2400">
                  <a:latin typeface="黑体" panose="02010609060101010101" pitchFamily="49" charset="-122"/>
                  <a:ea typeface="黑体" panose="02010609060101010101" pitchFamily="49" charset="-122"/>
                </a:rPr>
                <a:t>提示</a:t>
              </a:r>
              <a:endParaRPr lang="en-US" altLang="zh-CN" sz="240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hangingPunct="1">
                <a:lnSpc>
                  <a:spcPct val="15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小数四则混合运算的顺序跟整数是一样的。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4114" y="64950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举例验证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903860" y="2168222"/>
            <a:ext cx="3323579" cy="461665"/>
            <a:chOff x="2959841" y="882453"/>
            <a:chExt cx="3323579" cy="461665"/>
          </a:xfrm>
        </p:grpSpPr>
        <p:sp>
          <p:nvSpPr>
            <p:cNvPr id="5" name="矩形 4"/>
            <p:cNvSpPr/>
            <p:nvPr/>
          </p:nvSpPr>
          <p:spPr>
            <a:xfrm>
              <a:off x="5021536" y="882453"/>
              <a:ext cx="12618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1.2×0.7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959841" y="882453"/>
              <a:ext cx="12618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0.7×1.2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4441631" y="933285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441444" y="2930417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0.84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95485" y="2930417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0.84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矩形 7171"/>
          <p:cNvSpPr>
            <a:spLocks noChangeArrowheads="1"/>
          </p:cNvSpPr>
          <p:nvPr/>
        </p:nvSpPr>
        <p:spPr bwMode="auto">
          <a:xfrm>
            <a:off x="1119420" y="1307167"/>
            <a:ext cx="22333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smtClean="0">
                <a:latin typeface="+mn-ea"/>
                <a:ea typeface="+mn-ea"/>
                <a:sym typeface="Times New Roman" panose="02020603050405020304" pitchFamily="18" charset="0"/>
              </a:rPr>
              <a:t>乘法交换律 </a:t>
            </a:r>
            <a:endParaRPr lang="zh-CN" altLang="en-US" sz="2400" b="1">
              <a:latin typeface="+mn-ea"/>
              <a:ea typeface="+mn-ea"/>
              <a:sym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8344" y="2182763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＝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906392" y="3758690"/>
            <a:ext cx="5331216" cy="737460"/>
            <a:chOff x="2820258" y="2911032"/>
            <a:chExt cx="5331216" cy="737460"/>
          </a:xfrm>
        </p:grpSpPr>
        <p:sp>
          <p:nvSpPr>
            <p:cNvPr id="13" name="圆角矩形 12"/>
            <p:cNvSpPr/>
            <p:nvPr/>
          </p:nvSpPr>
          <p:spPr>
            <a:xfrm>
              <a:off x="2820258" y="2911032"/>
              <a:ext cx="5331216" cy="737460"/>
            </a:xfrm>
            <a:prstGeom prst="roundRect">
              <a:avLst/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73649" y="2948768"/>
              <a:ext cx="5277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hangingPunct="1">
                <a:lnSpc>
                  <a:spcPct val="15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整数乘法交换律对于小数乘法也适用。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4114" y="64950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举例验证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7171"/>
          <p:cNvSpPr>
            <a:spLocks noChangeArrowheads="1"/>
          </p:cNvSpPr>
          <p:nvPr/>
        </p:nvSpPr>
        <p:spPr bwMode="auto">
          <a:xfrm>
            <a:off x="1119420" y="1307167"/>
            <a:ext cx="22333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smtClean="0">
                <a:latin typeface="+mn-ea"/>
                <a:ea typeface="+mn-ea"/>
                <a:sym typeface="Times New Roman" panose="02020603050405020304" pitchFamily="18" charset="0"/>
              </a:rPr>
              <a:t>乘法结合律 </a:t>
            </a:r>
            <a:endParaRPr lang="zh-CN" altLang="en-US" sz="2400" b="1">
              <a:latin typeface="+mn-ea"/>
              <a:ea typeface="+mn-ea"/>
              <a:sym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1595748" y="2170980"/>
            <a:ext cx="5952503" cy="461665"/>
            <a:chOff x="1645379" y="1867129"/>
            <a:chExt cx="5952503" cy="461665"/>
          </a:xfrm>
        </p:grpSpPr>
        <p:sp>
          <p:nvSpPr>
            <p:cNvPr id="30" name="矩形 29"/>
            <p:cNvSpPr/>
            <p:nvPr/>
          </p:nvSpPr>
          <p:spPr>
            <a:xfrm>
              <a:off x="5021536" y="1867129"/>
              <a:ext cx="25763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0.8×</a:t>
              </a:r>
              <a:r>
                <a: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（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0.5×0.4</a:t>
              </a:r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）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1645379" y="1867129"/>
              <a:ext cx="25763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（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0.8×0.5</a:t>
              </a:r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）</a:t>
              </a:r>
              <a:r>
                <a:rPr lang="en-US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×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0.4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4441631" y="1917961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4324977" y="2189187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＝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41444" y="2930417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0.16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988811" y="2930417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0.16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906392" y="3758690"/>
            <a:ext cx="5331216" cy="737460"/>
            <a:chOff x="2820258" y="2911032"/>
            <a:chExt cx="5331216" cy="737460"/>
          </a:xfrm>
        </p:grpSpPr>
        <p:sp>
          <p:nvSpPr>
            <p:cNvPr id="42" name="圆角矩形 41"/>
            <p:cNvSpPr/>
            <p:nvPr/>
          </p:nvSpPr>
          <p:spPr>
            <a:xfrm>
              <a:off x="2820258" y="2911032"/>
              <a:ext cx="5331216" cy="737460"/>
            </a:xfrm>
            <a:prstGeom prst="roundRect">
              <a:avLst/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873649" y="2948768"/>
              <a:ext cx="5277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hangingPunct="1">
                <a:lnSpc>
                  <a:spcPct val="15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整数乘法结合律对于小数乘法也适用。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3" grpId="0"/>
      <p:bldP spid="36" grpId="0"/>
      <p:bldP spid="3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4114" y="65839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smtClean="0">
                <a:latin typeface="黑体" panose="02010609060101010101" pitchFamily="49" charset="-122"/>
                <a:ea typeface="黑体" panose="02010609060101010101" pitchFamily="49" charset="-122"/>
              </a:rPr>
              <a:t>举例验证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7171"/>
          <p:cNvSpPr>
            <a:spLocks noChangeArrowheads="1"/>
          </p:cNvSpPr>
          <p:nvPr/>
        </p:nvSpPr>
        <p:spPr bwMode="auto">
          <a:xfrm>
            <a:off x="1119420" y="1316057"/>
            <a:ext cx="223330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smtClean="0">
                <a:latin typeface="+mn-ea"/>
                <a:ea typeface="+mn-ea"/>
                <a:sym typeface="Times New Roman" panose="02020603050405020304" pitchFamily="18" charset="0"/>
              </a:rPr>
              <a:t>乘法分配律 </a:t>
            </a:r>
            <a:endParaRPr lang="zh-CN" altLang="en-US" sz="2400" b="1">
              <a:latin typeface="+mn-ea"/>
              <a:ea typeface="+mn-ea"/>
              <a:sym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02718" y="293930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96470" y="293930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zh-CN" altLang="en-US" sz="24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90384" y="2179869"/>
            <a:ext cx="6027845" cy="461665"/>
            <a:chOff x="1645379" y="2851805"/>
            <a:chExt cx="6027845" cy="461665"/>
          </a:xfrm>
        </p:grpSpPr>
        <p:sp>
          <p:nvSpPr>
            <p:cNvPr id="22" name="矩形 21"/>
            <p:cNvSpPr/>
            <p:nvPr/>
          </p:nvSpPr>
          <p:spPr>
            <a:xfrm>
              <a:off x="5021536" y="2851805"/>
              <a:ext cx="265168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2.4×0.5</a:t>
              </a:r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3.6×0.5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645379" y="2851805"/>
              <a:ext cx="257634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（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2.4</a:t>
              </a:r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＋</a:t>
              </a:r>
              <a:r>
                <a:rPr lang="en-US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3.6</a:t>
              </a:r>
              <a:r>
                <a:rPr lang="zh-CN" altLang="zh-CN" sz="2400" b="1" smtClean="0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）</a:t>
              </a:r>
              <a:r>
                <a:rPr lang="en-US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rPr>
                <a:t>×0.5</a:t>
              </a:r>
              <a:endParaRPr lang="zh-CN" altLang="zh-CN" sz="2400" b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>
              <a:off x="4441631" y="2902637"/>
              <a:ext cx="360000" cy="36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319613" y="2201651"/>
            <a:ext cx="494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＝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906392" y="3767580"/>
            <a:ext cx="5331216" cy="737460"/>
            <a:chOff x="2820258" y="2911032"/>
            <a:chExt cx="5331216" cy="737460"/>
          </a:xfrm>
        </p:grpSpPr>
        <p:sp>
          <p:nvSpPr>
            <p:cNvPr id="27" name="圆角矩形 26"/>
            <p:cNvSpPr/>
            <p:nvPr/>
          </p:nvSpPr>
          <p:spPr>
            <a:xfrm>
              <a:off x="2820258" y="2911032"/>
              <a:ext cx="5331216" cy="737460"/>
            </a:xfrm>
            <a:prstGeom prst="roundRect">
              <a:avLst/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873649" y="2948768"/>
              <a:ext cx="52778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hangingPunct="1">
                <a:lnSpc>
                  <a:spcPct val="15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整数乘法分配律对于小数乘法也适用。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20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64114" y="52504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得出结论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2898172" y="1269346"/>
            <a:ext cx="3323579" cy="477572"/>
            <a:chOff x="2898172" y="1269346"/>
            <a:chExt cx="3323579" cy="477572"/>
          </a:xfrm>
        </p:grpSpPr>
        <p:grpSp>
          <p:nvGrpSpPr>
            <p:cNvPr id="3" name="组合 2"/>
            <p:cNvGrpSpPr/>
            <p:nvPr/>
          </p:nvGrpSpPr>
          <p:grpSpPr>
            <a:xfrm>
              <a:off x="2898172" y="1269346"/>
              <a:ext cx="3323579" cy="461665"/>
              <a:chOff x="2959841" y="882453"/>
              <a:chExt cx="3323579" cy="461665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5021536" y="882453"/>
                <a:ext cx="126188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1.2×0.7</a:t>
                </a:r>
                <a:endPara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5" name="矩形 4"/>
              <p:cNvSpPr/>
              <p:nvPr/>
            </p:nvSpPr>
            <p:spPr>
              <a:xfrm>
                <a:off x="2959841" y="882453"/>
                <a:ext cx="126188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0.7×1.2</a:t>
                </a:r>
                <a:endPara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椭圆 5"/>
              <p:cNvSpPr/>
              <p:nvPr/>
            </p:nvSpPr>
            <p:spPr>
              <a:xfrm>
                <a:off x="4441631" y="933285"/>
                <a:ext cx="360000" cy="36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4319896" y="1285253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mtClean="0">
                  <a:solidFill>
                    <a:srgbClr val="FF0000"/>
                  </a:solidFill>
                </a:rPr>
                <a:t>＝</a:t>
              </a:r>
              <a:endParaRPr lang="zh-CN" altLang="en-US" sz="24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590122" y="2071794"/>
            <a:ext cx="5946091" cy="479872"/>
            <a:chOff x="1590122" y="2246468"/>
            <a:chExt cx="5946091" cy="479872"/>
          </a:xfrm>
        </p:grpSpPr>
        <p:grpSp>
          <p:nvGrpSpPr>
            <p:cNvPr id="7" name="组合 6"/>
            <p:cNvGrpSpPr/>
            <p:nvPr/>
          </p:nvGrpSpPr>
          <p:grpSpPr>
            <a:xfrm>
              <a:off x="1590122" y="2246468"/>
              <a:ext cx="5946091" cy="461665"/>
              <a:chOff x="1651791" y="1867129"/>
              <a:chExt cx="5946091" cy="461665"/>
            </a:xfrm>
          </p:grpSpPr>
          <p:sp>
            <p:nvSpPr>
              <p:cNvPr id="8" name="矩形 7"/>
              <p:cNvSpPr/>
              <p:nvPr/>
            </p:nvSpPr>
            <p:spPr>
              <a:xfrm>
                <a:off x="5021536" y="1867129"/>
                <a:ext cx="25763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0.8×</a:t>
                </a:r>
                <a:r>
                  <a:rPr lang="zh-CN" altLang="zh-CN" sz="2400" b="1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0.5×0.4</a:t>
                </a:r>
                <a:r>
                  <a:rPr lang="zh-CN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）</a:t>
                </a:r>
                <a:endPara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651791" y="1867129"/>
                <a:ext cx="256993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zh-CN" sz="2400" b="1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0.8×0.5</a:t>
                </a:r>
                <a:r>
                  <a:rPr lang="zh-CN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="1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×</a:t>
                </a:r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0.4</a:t>
                </a:r>
                <a:endPara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4441631" y="1917961"/>
                <a:ext cx="360000" cy="36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312939" y="2264675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mtClean="0">
                  <a:solidFill>
                    <a:srgbClr val="FF0000"/>
                  </a:solidFill>
                </a:rPr>
                <a:t>＝</a:t>
              </a:r>
              <a:endParaRPr lang="zh-CN" altLang="en-US" sz="24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583710" y="2876542"/>
            <a:ext cx="6027845" cy="483447"/>
            <a:chOff x="1583710" y="3223590"/>
            <a:chExt cx="6027845" cy="483447"/>
          </a:xfrm>
        </p:grpSpPr>
        <p:grpSp>
          <p:nvGrpSpPr>
            <p:cNvPr id="11" name="组合 10"/>
            <p:cNvGrpSpPr/>
            <p:nvPr/>
          </p:nvGrpSpPr>
          <p:grpSpPr>
            <a:xfrm>
              <a:off x="1583710" y="3223590"/>
              <a:ext cx="6027845" cy="461665"/>
              <a:chOff x="1645379" y="2851805"/>
              <a:chExt cx="6027845" cy="461665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5021536" y="2851805"/>
                <a:ext cx="265168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2.4×0.5</a:t>
                </a:r>
                <a:r>
                  <a:rPr lang="zh-CN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3.6×0.5</a:t>
                </a:r>
                <a:endPara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1645379" y="2851805"/>
                <a:ext cx="2576346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zh-CN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2.4</a:t>
                </a:r>
                <a:r>
                  <a:rPr lang="zh-CN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＋</a:t>
                </a:r>
                <a:r>
                  <a:rPr lang="en-US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3.6</a:t>
                </a:r>
                <a:r>
                  <a:rPr lang="zh-CN" altLang="zh-CN" sz="2400" b="1" smtClean="0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2400" b="1"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rPr>
                  <a:t>×0.5</a:t>
                </a:r>
                <a:endParaRPr lang="zh-CN" altLang="zh-CN" sz="2400" b="1"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endParaRPr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4441631" y="2902637"/>
                <a:ext cx="360000" cy="36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312939" y="3245372"/>
              <a:ext cx="4940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b="1" smtClean="0">
                  <a:solidFill>
                    <a:srgbClr val="FF0000"/>
                  </a:solidFill>
                </a:rPr>
                <a:t>＝</a:t>
              </a:r>
              <a:endParaRPr lang="zh-CN" altLang="en-US" sz="24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7153" y="3722191"/>
            <a:ext cx="8309694" cy="737460"/>
            <a:chOff x="2873650" y="2911032"/>
            <a:chExt cx="8309694" cy="737460"/>
          </a:xfrm>
        </p:grpSpPr>
        <p:sp>
          <p:nvSpPr>
            <p:cNvPr id="28" name="圆角矩形 27"/>
            <p:cNvSpPr/>
            <p:nvPr/>
          </p:nvSpPr>
          <p:spPr>
            <a:xfrm>
              <a:off x="2873650" y="2911032"/>
              <a:ext cx="8309693" cy="737460"/>
            </a:xfrm>
            <a:prstGeom prst="roundRect">
              <a:avLst/>
            </a:prstGeom>
            <a:solidFill>
              <a:srgbClr val="C9F1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/>
              <a:endParaRPr lang="zh-CN" alt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73650" y="2948768"/>
              <a:ext cx="83096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hangingPunct="1">
                <a:lnSpc>
                  <a:spcPct val="150000"/>
                </a:lnSpc>
              </a:pPr>
              <a:r>
                <a:rPr lang="zh-CN" altLang="en-US" sz="2400" b="1" smtClean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整数乘法的交换律、结合律和分配律，对于小数乘法也适用。</a:t>
              </a:r>
              <a:endParaRPr lang="zh-CN" altLang="en-US" sz="24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TFmYzMxYzE1NGFjZjA3YzNlZjRkZGVhNjQyYmRkOTYifQ=="/>
  <p:tag name="KSO_WPP_MARK_KEY" val="3c56bf8a-3475-4b89-bb0e-6d6a033ebd4c"/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3374</Words>
  <Application>WPS 演示</Application>
  <PresentationFormat>全屏显示(16:9)</PresentationFormat>
  <Paragraphs>428</Paragraphs>
  <Slides>22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Wingdings</vt:lpstr>
      <vt:lpstr>楷体</vt:lpstr>
      <vt:lpstr>Calibri</vt:lpstr>
      <vt:lpstr>微软雅黑</vt:lpstr>
      <vt:lpstr>黑体</vt:lpstr>
      <vt:lpstr>Times New Roman</vt:lpstr>
      <vt:lpstr>Arial Unicode MS</vt:lpstr>
      <vt:lpstr>Times New Roman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2022-11-09T14:36:00Z</cp:lastPrinted>
  <dcterms:created xsi:type="dcterms:W3CDTF">2022-11-09T14:36:00Z</dcterms:created>
  <dcterms:modified xsi:type="dcterms:W3CDTF">2023-10-28T09:27:23Z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1087D4290E39444EB4DA8F9C06327358_12</vt:lpwstr>
  </property>
  <property fmtid="{D5CDD505-2E9C-101B-9397-08002B2CF9AE}" pid="7" name="KSOProductBuildVer">
    <vt:lpwstr>2052-12.1.0.15712</vt:lpwstr>
  </property>
</Properties>
</file>