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26"/>
  </p:notesMasterIdLst>
  <p:handoutMasterIdLst>
    <p:handoutMasterId r:id="rId27"/>
  </p:handoutMasterIdLst>
  <p:sldIdLst>
    <p:sldId id="371" r:id="rId3"/>
    <p:sldId id="432" r:id="rId4"/>
    <p:sldId id="437" r:id="rId5"/>
    <p:sldId id="441" r:id="rId6"/>
    <p:sldId id="443" r:id="rId7"/>
    <p:sldId id="445" r:id="rId8"/>
    <p:sldId id="472" r:id="rId9"/>
    <p:sldId id="473" r:id="rId10"/>
    <p:sldId id="446" r:id="rId11"/>
    <p:sldId id="448" r:id="rId12"/>
    <p:sldId id="449" r:id="rId13"/>
    <p:sldId id="453" r:id="rId14"/>
    <p:sldId id="455" r:id="rId15"/>
    <p:sldId id="459" r:id="rId16"/>
    <p:sldId id="461" r:id="rId17"/>
    <p:sldId id="462" r:id="rId18"/>
    <p:sldId id="463" r:id="rId19"/>
    <p:sldId id="464" r:id="rId20"/>
    <p:sldId id="465" r:id="rId21"/>
    <p:sldId id="467" r:id="rId22"/>
    <p:sldId id="468" r:id="rId23"/>
    <p:sldId id="470" r:id="rId24"/>
    <p:sldId id="395" r:id="rId25"/>
  </p:sldIdLst>
  <p:sldSz cx="12192000" cy="6858000"/>
  <p:notesSz cx="6858000" cy="9144000"/>
  <p:custDataLst>
    <p:tags r:id="rId31"/>
  </p:custDataLst>
  <p:defaultTextStyle>
    <a:defPPr>
      <a:defRPr lang="zh-CN"/>
    </a:defPPr>
    <a:lvl1pPr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1pPr>
    <a:lvl2pPr marL="4572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2pPr>
    <a:lvl3pPr marL="9144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3pPr>
    <a:lvl4pPr marL="13716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4pPr>
    <a:lvl5pPr marL="18288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5pPr>
    <a:lvl6pPr marL="22860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6pPr>
    <a:lvl7pPr marL="27432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7pPr>
    <a:lvl8pPr marL="32004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8pPr>
    <a:lvl9pPr marL="36576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9pPr>
  </p:defaultTextStyle>
  <p:extLst>
    <p:ext uri="{EFAFB233-063F-42B5-8137-9DF3F51BA10A}">
      <p15:sldGuideLst xmlns:p15="http://schemas.microsoft.com/office/powerpoint/2012/main">
        <p15:guide id="1" orient="horz" pos="361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08" autoAdjust="0"/>
    <p:restoredTop sz="94395" autoAdjust="0"/>
  </p:normalViewPr>
  <p:slideViewPr>
    <p:cSldViewPr>
      <p:cViewPr>
        <p:scale>
          <a:sx n="80" d="100"/>
          <a:sy n="80" d="100"/>
        </p:scale>
        <p:origin x="-1734" y="-714"/>
      </p:cViewPr>
      <p:guideLst>
        <p:guide orient="horz" pos="3612"/>
        <p:guide pos="3840"/>
      </p:guideLst>
    </p:cSldViewPr>
  </p:slideViewPr>
  <p:notesTextViewPr>
    <p:cViewPr>
      <p:scale>
        <a:sx n="100" d="100"/>
        <a:sy n="100" d="100"/>
      </p:scale>
      <p:origin x="0" y="0"/>
    </p:cViewPr>
  </p:notesTextViewPr>
  <p:notesViewPr>
    <p:cSldViewPr>
      <p:cViewPr varScale="1">
        <p:scale>
          <a:sx n="68" d="100"/>
          <a:sy n="68" d="100"/>
        </p:scale>
        <p:origin x="-285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gs" Target="tags/tag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handoutMaster" Target="handoutMasters/handoutMaster1.xml"/><Relationship Id="rId26" Type="http://schemas.openxmlformats.org/officeDocument/2006/relationships/notesMaster" Target="notesMasters/notesMaster1.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ct val="0"/>
              </a:spcBef>
              <a:spcAft>
                <a:spcPct val="0"/>
              </a:spcAft>
              <a:defRPr sz="1200" b="0" smtClean="0">
                <a:solidFill>
                  <a:schemeClr val="tx1"/>
                </a:solidFill>
                <a:latin typeface="+mn-lt"/>
                <a:ea typeface="+mn-ea"/>
              </a:defRPr>
            </a:lvl1pPr>
          </a:lstStyle>
          <a:p>
            <a:pPr>
              <a:defRPr/>
            </a:pPr>
            <a:fld id="{367A1F79-9674-45EB-B8A6-1351A6753A23}" type="datetimeFigureOut">
              <a:rPr lang="zh-CN" altLang="en-US"/>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ct val="0"/>
              </a:spcBef>
              <a:spcAft>
                <a:spcPct val="0"/>
              </a:spcAft>
              <a:defRPr sz="1200" b="0" smtClean="0">
                <a:solidFill>
                  <a:schemeClr val="tx1"/>
                </a:solidFill>
                <a:latin typeface="+mn-lt"/>
                <a:ea typeface="+mn-ea"/>
              </a:defRPr>
            </a:lvl1pPr>
          </a:lstStyle>
          <a:p>
            <a:pPr>
              <a:defRPr/>
            </a:pPr>
            <a:fld id="{74A824B8-E200-4359-8853-E0F6A88E97BD}"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ct val="0"/>
              </a:spcBef>
              <a:spcAft>
                <a:spcPct val="0"/>
              </a:spcAft>
              <a:defRPr sz="1200" b="0" smtClean="0">
                <a:solidFill>
                  <a:schemeClr val="tx1"/>
                </a:solidFill>
                <a:latin typeface="+mn-lt"/>
                <a:ea typeface="+mn-ea"/>
              </a:defRPr>
            </a:lvl1pPr>
          </a:lstStyle>
          <a:p>
            <a:pPr>
              <a:defRPr/>
            </a:pPr>
            <a:fld id="{A6695BAE-1F34-42A7-8D3E-D1B8CD91B1BA}"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ct val="0"/>
              </a:spcBef>
              <a:spcAft>
                <a:spcPct val="0"/>
              </a:spcAft>
              <a:defRPr sz="1200" b="0" smtClean="0">
                <a:solidFill>
                  <a:schemeClr val="tx1"/>
                </a:solidFill>
                <a:latin typeface="+mn-lt"/>
                <a:ea typeface="+mn-ea"/>
              </a:defRPr>
            </a:lvl1pPr>
          </a:lstStyle>
          <a:p>
            <a:pPr>
              <a:defRPr/>
            </a:pPr>
            <a:fld id="{751922F9-717D-48C6-9265-54BFA63D79C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p:spPr>
      </p:sp>
      <p:sp>
        <p:nvSpPr>
          <p:cNvPr id="86019" name="备注占位符 2"/>
          <p:cNvSpPr>
            <a:spLocks noGrp="1"/>
          </p:cNvSpPr>
          <p:nvPr>
            <p:ph type="body" idx="1"/>
          </p:nvPr>
        </p:nvSpPr>
        <p:spPr bwMode="auto">
          <a:noFill/>
        </p:spPr>
        <p:txBody>
          <a:bodyPr wrap="square" numCol="1" anchor="t" anchorCtr="0" compatLnSpc="1"/>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14CAB7FD-21D3-41BA-B92E-E96B567A9861}" type="slidenum">
              <a:rPr lang="zh-CN" altLang="en-US"/>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8" name="文本框 4"/>
          <p:cNvSpPr txBox="1"/>
          <p:nvPr/>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学习目标</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38150" y="857232"/>
            <a:ext cx="10501386" cy="5500726"/>
          </a:xfrm>
          <a:prstGeom prst="rect">
            <a:avLst/>
          </a:prstGeom>
        </p:spPr>
        <p:txBody>
          <a:bodyPr/>
          <a:lstStyle>
            <a:lvl1pPr marL="0" indent="720090" hangingPunct="0">
              <a:lnSpc>
                <a:spcPct val="150000"/>
              </a:lnSpc>
              <a:spcBef>
                <a:spcPct val="0"/>
              </a:spcBef>
              <a:buFontTx/>
              <a:buNone/>
              <a:defRPr sz="2800" baseline="0">
                <a:latin typeface="Times New Roman" panose="02020603050405020304" pitchFamily="18" charset="0"/>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9" name="文本框 4"/>
          <p:cNvSpPr txBox="1"/>
          <p:nvPr/>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预习导学</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4" name="直接连接符 13"/>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探究新知</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探究新知">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smtClean="0">
                <a:solidFill>
                  <a:schemeClr val="accent6">
                    <a:lumMod val="75000"/>
                  </a:schemeClr>
                </a:solidFill>
                <a:latin typeface="微软雅黑" panose="020B0503020204020204" pitchFamily="34" charset="-122"/>
                <a:ea typeface="微软雅黑" panose="020B0503020204020204" pitchFamily="34" charset="-122"/>
              </a:rPr>
              <a:t>预习新知</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课堂巩固">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课堂巩固</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分层作业">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分层作业</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知识超市">
    <p:spTree>
      <p:nvGrpSpPr>
        <p:cNvPr id="1" name=""/>
        <p:cNvGrpSpPr/>
        <p:nvPr/>
      </p:nvGrpSpPr>
      <p:grpSpPr>
        <a:xfrm>
          <a:off x="0" y="0"/>
          <a:ext cx="0" cy="0"/>
          <a:chOff x="0" y="0"/>
          <a:chExt cx="0" cy="0"/>
        </a:xfrm>
      </p:grpSpPr>
      <p:sp>
        <p:nvSpPr>
          <p:cNvPr id="12" name="文本框 4"/>
          <p:cNvSpPr txBox="1"/>
          <p:nvPr userDrawn="1"/>
        </p:nvSpPr>
        <p:spPr>
          <a:xfrm>
            <a:off x="666712" y="500042"/>
            <a:ext cx="2260936"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知识超市</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知识盘点">
    <p:spTree>
      <p:nvGrpSpPr>
        <p:cNvPr id="1" name=""/>
        <p:cNvGrpSpPr/>
        <p:nvPr/>
      </p:nvGrpSpPr>
      <p:grpSpPr>
        <a:xfrm>
          <a:off x="0" y="0"/>
          <a:ext cx="0" cy="0"/>
          <a:chOff x="0" y="0"/>
          <a:chExt cx="0" cy="0"/>
        </a:xfrm>
      </p:grpSpPr>
      <p:sp>
        <p:nvSpPr>
          <p:cNvPr id="12" name="文本框 4"/>
          <p:cNvSpPr txBox="1"/>
          <p:nvPr userDrawn="1"/>
        </p:nvSpPr>
        <p:spPr>
          <a:xfrm>
            <a:off x="666712" y="500042"/>
            <a:ext cx="2260936"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知识盘点</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知识点回顾">
    <p:spTree>
      <p:nvGrpSpPr>
        <p:cNvPr id="1" name=""/>
        <p:cNvGrpSpPr/>
        <p:nvPr/>
      </p:nvGrpSpPr>
      <p:grpSpPr>
        <a:xfrm>
          <a:off x="0" y="0"/>
          <a:ext cx="0" cy="0"/>
          <a:chOff x="0" y="0"/>
          <a:chExt cx="0" cy="0"/>
        </a:xfrm>
      </p:grpSpPr>
      <p:sp>
        <p:nvSpPr>
          <p:cNvPr id="12" name="文本框 4"/>
          <p:cNvSpPr txBox="1"/>
          <p:nvPr userDrawn="1"/>
        </p:nvSpPr>
        <p:spPr>
          <a:xfrm>
            <a:off x="666712" y="500042"/>
            <a:ext cx="2260936"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知识点回顾</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file:///D:\qq&#25991;&#20214;\712321467\Image\C2C\Image2\%7b75232B38-A165-1FB7-499C-2E1C792CACB5%7d.png" TargetMode="External"/><Relationship Id="rId13" Type="http://schemas.openxmlformats.org/officeDocument/2006/relationships/image" Target="../media/image2.png"/><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12" cstate="email"/>
          <a:stretch>
            <a:fillRect/>
          </a:stretch>
        </p:blipFill>
        <p:spPr>
          <a:xfrm>
            <a:off x="0" y="0"/>
            <a:ext cx="12192000" cy="6858000"/>
          </a:xfrm>
          <a:prstGeom prst="rect">
            <a:avLst/>
          </a:prstGeom>
        </p:spPr>
      </p:pic>
      <p:sp>
        <p:nvSpPr>
          <p:cNvPr id="15" name="矩形 14"/>
          <p:cNvSpPr/>
          <p:nvPr userDrawn="1"/>
        </p:nvSpPr>
        <p:spPr>
          <a:xfrm>
            <a:off x="452398" y="500042"/>
            <a:ext cx="11358642" cy="578647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5"/>
          <p:cNvSpPr>
            <a:spLocks noChangeArrowheads="1"/>
          </p:cNvSpPr>
          <p:nvPr/>
        </p:nvSpPr>
        <p:spPr bwMode="auto">
          <a:xfrm rot="-5400000">
            <a:off x="10999760" y="25512"/>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ln>
          <a:effectLst>
            <a:outerShdw dist="38100" dir="5400000" algn="t" rotWithShape="0">
              <a:srgbClr val="000000">
                <a:alpha val="39999"/>
              </a:srgbClr>
            </a:outerShdw>
          </a:effectLst>
        </p:spPr>
        <p:txBody>
          <a:bodyPr anchor="ctr"/>
          <a:lstStyle/>
          <a:p>
            <a:endParaRPr lang="zh-CN" altLang="en-US"/>
          </a:p>
        </p:txBody>
      </p:sp>
      <p:sp>
        <p:nvSpPr>
          <p:cNvPr id="9" name="矩形 12"/>
          <p:cNvSpPr/>
          <p:nvPr/>
        </p:nvSpPr>
        <p:spPr>
          <a:xfrm>
            <a:off x="10239404" y="6488113"/>
            <a:ext cx="1353568" cy="369887"/>
          </a:xfrm>
          <a:prstGeom prst="rect">
            <a:avLst/>
          </a:prstGeom>
        </p:spPr>
        <p:txBody>
          <a:bodyPr/>
          <a:lstStyle/>
          <a:p>
            <a:pPr algn="dist" fontAlgn="auto">
              <a:spcBef>
                <a:spcPct val="0"/>
              </a:spcBef>
              <a:spcAft>
                <a:spcPct val="0"/>
              </a:spcAft>
              <a:defRPr/>
            </a:pPr>
            <a:r>
              <a:rPr lang="zh-CN" altLang="en-US" sz="1600" b="0">
                <a:solidFill>
                  <a:srgbClr val="0070C0"/>
                </a:solidFill>
                <a:latin typeface="微软雅黑" panose="020B0503020204020204" pitchFamily="34" charset="-122"/>
              </a:rPr>
              <a:t>第  </a:t>
            </a:r>
            <a:fld id="{E29A5833-BF3C-46DD-ABB9-8C7DF1E18923}" type="slidenum">
              <a:rPr lang="zh-CN" altLang="en-US" sz="1600" b="1" smtClean="0">
                <a:solidFill>
                  <a:srgbClr val="0070C0"/>
                </a:solidFill>
                <a:latin typeface="+mn-lt"/>
                <a:ea typeface="+mn-ea"/>
              </a:rPr>
            </a:fld>
            <a:r>
              <a:rPr lang="zh-CN" altLang="en-US" sz="1600" b="0">
                <a:solidFill>
                  <a:srgbClr val="0070C0"/>
                </a:solidFill>
                <a:latin typeface="+mn-lt"/>
                <a:ea typeface="+mn-ea"/>
              </a:rPr>
              <a:t>  </a:t>
            </a:r>
            <a:r>
              <a:rPr lang="zh-CN" altLang="en-US" sz="1600" b="0">
                <a:solidFill>
                  <a:srgbClr val="0070C0"/>
                </a:solidFill>
                <a:latin typeface="微软雅黑" panose="020B0503020204020204" pitchFamily="34" charset="-122"/>
              </a:rPr>
              <a:t>页</a:t>
            </a:r>
            <a:endParaRPr lang="zh-CN" altLang="en-US" sz="1600" b="0">
              <a:solidFill>
                <a:srgbClr val="0070C0"/>
              </a:solidFill>
              <a:latin typeface="微软雅黑" panose="020B0503020204020204" pitchFamily="34" charset="-122"/>
            </a:endParaRPr>
          </a:p>
        </p:txBody>
      </p:sp>
      <p:sp>
        <p:nvSpPr>
          <p:cNvPr id="12" name="Rectangle 5"/>
          <p:cNvSpPr>
            <a:spLocks noChangeArrowheads="1"/>
          </p:cNvSpPr>
          <p:nvPr/>
        </p:nvSpPr>
        <p:spPr bwMode="auto">
          <a:xfrm rot="-5400000">
            <a:off x="11002886" y="28688"/>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ln>
          <a:effectLst>
            <a:outerShdw dist="38100" dir="5400000" algn="t" rotWithShape="0">
              <a:srgbClr val="000000">
                <a:alpha val="39999"/>
              </a:srgbClr>
            </a:outerShdw>
          </a:effectLst>
        </p:spPr>
        <p:txBody>
          <a:bodyPr anchor="ctr"/>
          <a:lstStyle/>
          <a:p>
            <a:endParaRPr lang="zh-CN" altLang="en-US"/>
          </a:p>
        </p:txBody>
      </p:sp>
      <p:sp>
        <p:nvSpPr>
          <p:cNvPr id="13" name="TextBox 13"/>
          <p:cNvSpPr txBox="1"/>
          <p:nvPr/>
        </p:nvSpPr>
        <p:spPr>
          <a:xfrm>
            <a:off x="11025272" y="179390"/>
            <a:ext cx="1008063" cy="338554"/>
          </a:xfrm>
          <a:prstGeom prst="rect">
            <a:avLst/>
          </a:prstGeom>
          <a:noFill/>
          <a:effectLst/>
        </p:spPr>
        <p:txBody>
          <a:bodyPr>
            <a:spAutoFit/>
          </a:bodyPr>
          <a:lstStyle/>
          <a:p>
            <a:pPr algn="ctr" fontAlgn="auto">
              <a:spcBef>
                <a:spcPct val="0"/>
              </a:spcBef>
              <a:spcAft>
                <a:spcPct val="0"/>
              </a:spcAft>
              <a:defRPr/>
            </a:pPr>
            <a:r>
              <a:rPr lang="zh-CN" altLang="en-US" sz="1600" b="1" smtClean="0">
                <a:solidFill>
                  <a:srgbClr val="558335"/>
                </a:solidFill>
                <a:latin typeface="微软雅黑" panose="020B0503020204020204" pitchFamily="34" charset="-122"/>
              </a:rPr>
              <a:t>第二单元</a:t>
            </a:r>
            <a:endParaRPr lang="en-US" altLang="zh-CN" sz="1600" b="1">
              <a:solidFill>
                <a:srgbClr val="558335"/>
              </a:solidFill>
              <a:latin typeface="微软雅黑" panose="020B0503020204020204" pitchFamily="34" charset="-122"/>
            </a:endParaRPr>
          </a:p>
        </p:txBody>
      </p:sp>
      <p:sp>
        <p:nvSpPr>
          <p:cNvPr id="14" name="TextBox 15"/>
          <p:cNvSpPr txBox="1"/>
          <p:nvPr/>
        </p:nvSpPr>
        <p:spPr>
          <a:xfrm>
            <a:off x="11025222" y="620368"/>
            <a:ext cx="1008063" cy="369332"/>
          </a:xfrm>
          <a:prstGeom prst="rect">
            <a:avLst/>
          </a:prstGeom>
          <a:noFill/>
          <a:effectLst/>
        </p:spPr>
        <p:txBody>
          <a:bodyPr>
            <a:spAutoFit/>
          </a:bodyPr>
          <a:lstStyle/>
          <a:p>
            <a:pPr algn="ctr"/>
            <a:r>
              <a:rPr lang="zh-CN" altLang="en-US" sz="1800" b="1" smtClean="0">
                <a:solidFill>
                  <a:srgbClr val="558335"/>
                </a:solidFill>
                <a:latin typeface="微软雅黑" panose="020B0503020204020204" pitchFamily="34" charset="-122"/>
              </a:rPr>
              <a:t>位置</a:t>
            </a:r>
            <a:endParaRPr lang="en-US" altLang="zh-CN" sz="1800" b="1">
              <a:solidFill>
                <a:srgbClr val="558335"/>
              </a:solidFill>
              <a:latin typeface="微软雅黑" panose="020B0503020204020204" pitchFamily="34" charset="-122"/>
            </a:endParaRPr>
          </a:p>
        </p:txBody>
      </p:sp>
      <p:cxnSp>
        <p:nvCxnSpPr>
          <p:cNvPr id="17" name="直接连接符 16"/>
          <p:cNvCxnSpPr/>
          <p:nvPr/>
        </p:nvCxnSpPr>
        <p:spPr>
          <a:xfrm>
            <a:off x="11169735" y="542927"/>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18" name="图片 1073743875" descr="学科网 zxxk.com"/>
          <p:cNvPicPr>
            <a:picLocks noChangeAspect="1"/>
          </p:cNvPicPr>
          <p:nvPr/>
        </p:nvPicPr>
        <p:blipFill>
          <a:blip r:embed="rId13" r:link="rId14"/>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6.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7.jpe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image" Target="../media/image8.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12.png"/><Relationship Id="rId1"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14.png"/><Relationship Id="rId1" Type="http://schemas.openxmlformats.org/officeDocument/2006/relationships/image" Target="../media/image13.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15.jpeg"/><Relationship Id="rId1" Type="http://schemas.openxmlformats.org/officeDocument/2006/relationships/image" Target="../media/image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6.jpe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1.xml"/><Relationship Id="rId2" Type="http://schemas.openxmlformats.org/officeDocument/2006/relationships/image" Target="../media/image17.pn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jpeg"/><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cstate="email"/>
          <a:stretch>
            <a:fillRect/>
          </a:stretch>
        </p:blipFill>
        <p:spPr>
          <a:xfrm>
            <a:off x="0" y="0"/>
            <a:ext cx="12192000" cy="6858000"/>
          </a:xfrm>
          <a:prstGeom prst="rect">
            <a:avLst/>
          </a:prstGeom>
        </p:spPr>
      </p:pic>
      <p:grpSp>
        <p:nvGrpSpPr>
          <p:cNvPr id="15" name="组合 14"/>
          <p:cNvGrpSpPr/>
          <p:nvPr/>
        </p:nvGrpSpPr>
        <p:grpSpPr>
          <a:xfrm>
            <a:off x="3276832" y="2471472"/>
            <a:ext cx="5832618" cy="1044756"/>
            <a:chOff x="3179691" y="3386403"/>
            <a:chExt cx="5832618" cy="668253"/>
          </a:xfrm>
        </p:grpSpPr>
        <p:grpSp>
          <p:nvGrpSpPr>
            <p:cNvPr id="16" name="组合 19"/>
            <p:cNvGrpSpPr/>
            <p:nvPr/>
          </p:nvGrpSpPr>
          <p:grpSpPr>
            <a:xfrm>
              <a:off x="3179691" y="3386403"/>
              <a:ext cx="5832618" cy="668253"/>
              <a:chOff x="3179691" y="3386403"/>
              <a:chExt cx="5832618" cy="668253"/>
            </a:xfrm>
          </p:grpSpPr>
          <p:sp>
            <p:nvSpPr>
              <p:cNvPr id="20" name="矩形: 圆角 15"/>
              <p:cNvSpPr/>
              <p:nvPr/>
            </p:nvSpPr>
            <p:spPr>
              <a:xfrm>
                <a:off x="3179691" y="3471598"/>
                <a:ext cx="5832618" cy="504395"/>
              </a:xfrm>
              <a:prstGeom prst="roundRect">
                <a:avLst>
                  <a:gd name="adj" fmla="val 37116"/>
                </a:avLst>
              </a:prstGeom>
              <a:noFill/>
              <a:ln w="19050">
                <a:solidFill>
                  <a:srgbClr val="399E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714750" y="3386403"/>
                <a:ext cx="114300" cy="661722"/>
              </a:xfrm>
              <a:prstGeom prst="rect">
                <a:avLst/>
              </a:prstGeom>
              <a:solidFill>
                <a:srgbClr val="F1F5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8362952" y="3392934"/>
                <a:ext cx="114300" cy="661722"/>
              </a:xfrm>
              <a:prstGeom prst="rect">
                <a:avLst/>
              </a:prstGeom>
              <a:solidFill>
                <a:srgbClr val="F1F5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18"/>
              <p:cNvSpPr txBox="1"/>
              <p:nvPr/>
            </p:nvSpPr>
            <p:spPr>
              <a:xfrm>
                <a:off x="3714749" y="3530193"/>
                <a:ext cx="4762502" cy="452782"/>
              </a:xfrm>
              <a:prstGeom prst="rect">
                <a:avLst/>
              </a:prstGeom>
              <a:noFill/>
            </p:spPr>
            <p:txBody>
              <a:bodyPr wrap="square" rtlCol="0">
                <a:spAutoFit/>
              </a:bodyPr>
              <a:lstStyle/>
              <a:p>
                <a:pPr algn="ctr"/>
                <a:r>
                  <a:rPr lang="zh-CN" altLang="en-US" sz="4000" dirty="0" smtClean="0">
                    <a:solidFill>
                      <a:schemeClr val="tx1">
                        <a:lumMod val="75000"/>
                        <a:lumOff val="25000"/>
                      </a:schemeClr>
                    </a:solidFill>
                    <a:latin typeface="微软雅黑" panose="020B0503020204020204" pitchFamily="34" charset="-122"/>
                    <a:ea typeface="微软雅黑" panose="020B0503020204020204" pitchFamily="34" charset="-122"/>
                  </a:rPr>
                  <a:t>位 置</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7" name="组合 22"/>
            <p:cNvGrpSpPr/>
            <p:nvPr/>
          </p:nvGrpSpPr>
          <p:grpSpPr>
            <a:xfrm>
              <a:off x="3350780" y="3596731"/>
              <a:ext cx="5490441" cy="254127"/>
              <a:chOff x="3363876" y="3596731"/>
              <a:chExt cx="5490441" cy="254127"/>
            </a:xfrm>
          </p:grpSpPr>
          <p:sp>
            <p:nvSpPr>
              <p:cNvPr id="18" name="等腰三角形 17"/>
              <p:cNvSpPr/>
              <p:nvPr/>
            </p:nvSpPr>
            <p:spPr>
              <a:xfrm rot="16200000">
                <a:off x="3346350" y="3614257"/>
                <a:ext cx="254127" cy="219075"/>
              </a:xfrm>
              <a:prstGeom prst="triangle">
                <a:avLst/>
              </a:prstGeom>
              <a:solidFill>
                <a:srgbClr val="399E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rot="5400000">
                <a:off x="8617716" y="3614257"/>
                <a:ext cx="254127" cy="219075"/>
              </a:xfrm>
              <a:prstGeom prst="triangle">
                <a:avLst/>
              </a:prstGeom>
              <a:solidFill>
                <a:srgbClr val="399E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1" name="PA_文本框 29"/>
          <p:cNvSpPr txBox="1"/>
          <p:nvPr/>
        </p:nvSpPr>
        <p:spPr>
          <a:xfrm>
            <a:off x="3688049" y="1516423"/>
            <a:ext cx="4857784" cy="523220"/>
          </a:xfrm>
          <a:prstGeom prst="rect">
            <a:avLst/>
          </a:prstGeom>
          <a:solidFill>
            <a:schemeClr val="tx1">
              <a:lumMod val="50000"/>
              <a:lumOff val="50000"/>
            </a:schemeClr>
          </a:solidFill>
          <a:ln w="12700">
            <a:noFill/>
            <a:miter lim="400000"/>
          </a:ln>
        </p:spPr>
        <p:txBody>
          <a:bodyPr wrap="square" lIns="45719" rIns="45719">
            <a:spAutoFit/>
          </a:bodyPr>
          <a:lstStyle/>
          <a:p>
            <a:pPr algn="ctr"/>
            <a:r>
              <a:rPr lang="zh-CN" altLang="en-US" sz="2800">
                <a:solidFill>
                  <a:srgbClr val="FFFFFF"/>
                </a:solidFill>
              </a:rPr>
              <a:t>第二单元　位置</a:t>
            </a:r>
            <a:endParaRPr lang="zh-CN" altLang="en-US" sz="2800">
              <a:solidFill>
                <a:srgbClr val="FFFFFF"/>
              </a:solidFill>
            </a:endParaRP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766" name="yt_shape_10766"/>
          <p:cNvSpPr txBox="1"/>
          <p:nvPr/>
        </p:nvSpPr>
        <p:spPr>
          <a:xfrm>
            <a:off x="900000" y="1260000"/>
            <a:ext cx="6014467"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观察教材中的方格</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回答问题。</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767" name="yt_shape_10767"/>
          <p:cNvSpPr txBox="1"/>
          <p:nvPr/>
        </p:nvSpPr>
        <p:spPr>
          <a:xfrm>
            <a:off x="900000" y="1875302"/>
            <a:ext cx="6651821"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你能用数对表示出大门的位置吗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768" name="yt_shape_10768"/>
          <p:cNvSpPr txBox="1"/>
          <p:nvPr/>
        </p:nvSpPr>
        <p:spPr>
          <a:xfrm>
            <a:off x="900001" y="2490604"/>
            <a:ext cx="10391999" cy="1210844"/>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在图上标出狮虎山</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、猩猩馆</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5</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、飞禽馆</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5</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5</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的位置。</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769" name="yt_shape_10769"/>
          <p:cNvSpPr txBox="1"/>
          <p:nvPr/>
        </p:nvSpPr>
        <p:spPr>
          <a:xfrm>
            <a:off x="900001" y="3752236"/>
            <a:ext cx="10391999" cy="1210844"/>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狮虎山</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a:t>
            </a:r>
            <a:r>
              <a:rPr lang="zh-CN"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是在第</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列第</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行</a:t>
            </a:r>
            <a:r>
              <a:rPr lang="zh-CN"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猩猩馆</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5</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是在第</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列第</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5</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行</a:t>
            </a:r>
            <a:r>
              <a:rPr lang="zh-CN"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飞禽馆</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5</a:t>
            </a:r>
            <a:r>
              <a:rPr lang="zh-CN"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5</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是在第</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5</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列第</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5</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行。</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771" name="yt_shape_10771"/>
          <p:cNvSpPr txBox="1"/>
          <p:nvPr/>
        </p:nvSpPr>
        <p:spPr>
          <a:xfrm>
            <a:off x="900000" y="1260000"/>
            <a:ext cx="2156168" cy="564514"/>
          </a:xfrm>
          <a:prstGeom prst="rect">
            <a:avLst/>
          </a:prstGeom>
        </p:spPr>
        <p:txBody>
          <a:bodyPr vert="horz" wrap="none" lIns="0" tIns="0" rIns="0" bIns="0" rtlCol="0">
            <a:spAutoFit/>
          </a:bodyPr>
          <a:lstStyle/>
          <a:p>
            <a:pPr algn="l">
              <a:lnSpc>
                <a:spcPct val="150000"/>
              </a:lnSpc>
            </a:pPr>
            <a:r>
              <a:rPr lang="en-US" altLang="zh-CN" sz="1150" b="0" i="0" u="none" spc="1851">
                <a:solidFill>
                  <a:srgbClr val="1EE3CF"/>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 </a:t>
            </a:r>
            <a:r>
              <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任务驱动三</a:t>
            </a:r>
            <a:endPar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endParaRPr>
          </a:p>
        </p:txBody>
      </p:sp>
      <p:pic>
        <p:nvPicPr>
          <p:cNvPr id="10770" name="yt_image_10770"/>
          <p:cNvPicPr>
            <a:picLocks noChangeAspect="1" noChangeArrowheads="1"/>
          </p:cNvPicPr>
          <p:nvPr/>
        </p:nvPicPr>
        <p:blipFill>
          <a:blip r:embed="rId1" cstate="email"/>
          <a:stretch>
            <a:fillRect/>
          </a:stretch>
        </p:blipFill>
        <p:spPr bwMode="auto">
          <a:xfrm>
            <a:off x="900000" y="1446053"/>
            <a:ext cx="270000" cy="270000"/>
          </a:xfrm>
          <a:prstGeom prst="rect">
            <a:avLst/>
          </a:prstGeom>
          <a:noFill/>
          <a:extLst>
            <a:ext uri="{909E8E84-426E-40DD-AFC4-6F175D3DCCD1}">
              <a14:hiddenFill xmlns:a14="http://schemas.microsoft.com/office/drawing/2010/main">
                <a:solidFill>
                  <a:srgbClr val="FFFFFF"/>
                </a:solidFill>
              </a14:hiddenFill>
            </a:ext>
          </a:extLst>
        </p:spPr>
      </p:pic>
      <p:sp>
        <p:nvSpPr>
          <p:cNvPr id="10773" name="yt_shape_10773"/>
          <p:cNvSpPr txBox="1"/>
          <p:nvPr/>
        </p:nvSpPr>
        <p:spPr>
          <a:xfrm>
            <a:off x="900001" y="1875177"/>
            <a:ext cx="10391999" cy="1191673"/>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分别观察飞禽馆、猩猩馆和狮虎山在图中的位置</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你有什么发现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774" name="yt_shape_10774"/>
          <p:cNvSpPr txBox="1"/>
          <p:nvPr/>
        </p:nvSpPr>
        <p:spPr>
          <a:xfrm>
            <a:off x="900001" y="3117638"/>
            <a:ext cx="10391999" cy="1191673"/>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如果用</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表示某场馆的位置</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能确定在哪里吗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怎样才能确定位置</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775" name="yt_shape_10775"/>
          <p:cNvSpPr txBox="1"/>
          <p:nvPr/>
        </p:nvSpPr>
        <p:spPr>
          <a:xfrm>
            <a:off x="900001" y="4360099"/>
            <a:ext cx="10391999" cy="1210844"/>
          </a:xfrm>
          <a:prstGeom prst="rect">
            <a:avLst/>
          </a:prstGeom>
        </p:spPr>
        <p:txBody>
          <a:bodyPr vert="horz" wrap="squar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由于字母表示的数不确定</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所以这样的数对只能确定这个场馆在哪一条横线上</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但不能确定这个场馆的具体位置。</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
        <p:nvSpPr>
          <p:cNvPr id="10776" name="yt_shape_10776"/>
          <p:cNvSpPr txBox="1"/>
          <p:nvPr/>
        </p:nvSpPr>
        <p:spPr>
          <a:xfrm>
            <a:off x="900000" y="5621731"/>
            <a:ext cx="6472285" cy="564514"/>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必须要有两个数才能确定一个位置。</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4" name="yt_shape_10781"/>
          <p:cNvSpPr txBox="1"/>
          <p:nvPr/>
        </p:nvSpPr>
        <p:spPr>
          <a:xfrm>
            <a:off x="900000" y="1700808"/>
            <a:ext cx="10391999" cy="1210844"/>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用数对可以表示平面图上物体的位置。给出物体在平面图上的数对</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就可以确定物体所在的位置。</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787" name="yt_shape_10787"/>
          <p:cNvSpPr txBox="1"/>
          <p:nvPr/>
        </p:nvSpPr>
        <p:spPr>
          <a:xfrm>
            <a:off x="767408" y="1176807"/>
            <a:ext cx="4308744" cy="545342"/>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一、填空。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1000" b="0" i="0" u="none" spc="2574">
                <a:solidFill>
                  <a:srgbClr val="1EE3CF"/>
                </a:solidFill>
                <a:effectLst/>
                <a:latin typeface="NEU-BZ-S92" panose="02010600010101010101" pitchFamily="12" charset="-122"/>
                <a:ea typeface="宋体" panose="02010600030101010101" pitchFamily="2" charset="-122"/>
                <a:cs typeface="Times New Roman" panose="02020603050405020304" pitchFamily="28"/>
              </a:rPr>
              <a:t> </a:t>
            </a:r>
            <a:r>
              <a:rPr lang="zh-CN" altLang="zh-CN" sz="2800" b="0" i="0" u="none">
                <a:solidFill>
                  <a:srgbClr val="00B0F0"/>
                </a:solidFill>
                <a:effectLst/>
                <a:latin typeface="黑体" panose="02010609060101010101" pitchFamily="49" charset="-122"/>
                <a:ea typeface="黑体" panose="02010609060101010101" pitchFamily="49" charset="-122"/>
                <a:cs typeface="宋体" panose="02010600030101010101" pitchFamily="2" charset="-122"/>
              </a:rPr>
              <a:t>综合类作业</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pic>
        <p:nvPicPr>
          <p:cNvPr id="10786" name="yt_image_10786"/>
          <p:cNvPicPr>
            <a:picLocks noChangeAspect="1" noChangeArrowheads="1"/>
          </p:cNvPicPr>
          <p:nvPr/>
        </p:nvPicPr>
        <p:blipFill>
          <a:blip r:embed="rId1" cstate="email"/>
          <a:stretch>
            <a:fillRect/>
          </a:stretch>
        </p:blipFill>
        <p:spPr bwMode="auto">
          <a:xfrm>
            <a:off x="2722773" y="1380410"/>
            <a:ext cx="358560" cy="234900"/>
          </a:xfrm>
          <a:prstGeom prst="rect">
            <a:avLst/>
          </a:prstGeom>
          <a:noFill/>
          <a:extLst>
            <a:ext uri="{909E8E84-426E-40DD-AFC4-6F175D3DCCD1}">
              <a14:hiddenFill xmlns:a14="http://schemas.microsoft.com/office/drawing/2010/main">
                <a:solidFill>
                  <a:srgbClr val="FFFFFF"/>
                </a:solidFill>
              </a14:hiddenFill>
            </a:ext>
          </a:extLst>
        </p:spPr>
      </p:pic>
      <p:sp>
        <p:nvSpPr>
          <p:cNvPr id="10789" name="yt_shape_10789"/>
          <p:cNvSpPr txBox="1"/>
          <p:nvPr/>
        </p:nvSpPr>
        <p:spPr>
          <a:xfrm>
            <a:off x="767408" y="1772816"/>
            <a:ext cx="10391999" cy="1857175"/>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小军坐在教室的第</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列第</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行</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用</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表示</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小红坐在第</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列第</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6</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行</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用</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6</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表示</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用</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5</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表示的同学坐在第</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5</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列第</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行。</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790" name="yt_shape_10790"/>
          <p:cNvSpPr txBox="1"/>
          <p:nvPr/>
        </p:nvSpPr>
        <p:spPr>
          <a:xfrm>
            <a:off x="767408" y="3680779"/>
            <a:ext cx="10391999" cy="1857175"/>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刘强和王兵在教室里的位置可以用点</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和点</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7</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表示</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中的</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表示第</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表示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zh-CN" altLang="zh-CN" sz="2800" b="1" i="0" u="none">
                <a:solidFill>
                  <a:srgbClr val="FF0000">
                    <a:alpha val="0"/>
                  </a:srgbClr>
                </a:solidFill>
                <a:effectLst/>
                <a:latin typeface="Times New Roman" panose="02020603050405020304" pitchFamily="28"/>
                <a:ea typeface="楷体" panose="02010609060101010101" pitchFamily="28" charset="-122"/>
                <a:cs typeface="楷体" panose="02010609060101010101" pitchFamily="28" charset="-122"/>
              </a:rPr>
              <a:t>第</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1" i="0" u="none">
                <a:solidFill>
                  <a:srgbClr val="FF0000">
                    <a:alpha val="0"/>
                  </a:srgbClr>
                </a:solidFill>
                <a:effectLst/>
                <a:latin typeface="Times New Roman" panose="02020603050405020304" pitchFamily="28"/>
                <a:ea typeface="楷体" panose="02010609060101010101" pitchFamily="28" charset="-122"/>
                <a:cs typeface="楷体" panose="02010609060101010101" pitchFamily="28" charset="-122"/>
              </a:rPr>
              <a:t>行</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7</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表示王兵坐在第</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列第</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7</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行。</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2" name="文本框 1"/>
          <p:cNvSpPr txBox="1"/>
          <p:nvPr/>
        </p:nvSpPr>
        <p:spPr>
          <a:xfrm>
            <a:off x="6457485" y="1726010"/>
            <a:ext cx="715074"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3</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3" name="文本框 2"/>
          <p:cNvSpPr txBox="1"/>
          <p:nvPr/>
        </p:nvSpPr>
        <p:spPr>
          <a:xfrm>
            <a:off x="7705260" y="1726010"/>
            <a:ext cx="715074"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4</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4" name="文本框 3"/>
          <p:cNvSpPr txBox="1"/>
          <p:nvPr/>
        </p:nvSpPr>
        <p:spPr>
          <a:xfrm>
            <a:off x="3701585" y="2366090"/>
            <a:ext cx="715074"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1</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5" name="文本框 4"/>
          <p:cNvSpPr txBox="1"/>
          <p:nvPr/>
        </p:nvSpPr>
        <p:spPr>
          <a:xfrm>
            <a:off x="4949360" y="2366090"/>
            <a:ext cx="715074"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6</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6" name="文本框 5"/>
          <p:cNvSpPr txBox="1"/>
          <p:nvPr/>
        </p:nvSpPr>
        <p:spPr>
          <a:xfrm>
            <a:off x="1210797" y="3006170"/>
            <a:ext cx="3578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5</a:t>
            </a:r>
            <a:endParaRPr lang="zh-CN" altLang="en-US">
              <a:solidFill>
                <a:srgbClr val="FF0000"/>
              </a:solidFill>
            </a:endParaRPr>
          </a:p>
        </p:txBody>
      </p:sp>
      <p:sp>
        <p:nvSpPr>
          <p:cNvPr id="7" name="文本框 6"/>
          <p:cNvSpPr txBox="1"/>
          <p:nvPr/>
        </p:nvSpPr>
        <p:spPr>
          <a:xfrm>
            <a:off x="3166597" y="3006170"/>
            <a:ext cx="3578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2</a:t>
            </a:r>
            <a:endParaRPr lang="zh-CN" altLang="en-US">
              <a:solidFill>
                <a:srgbClr val="FF0000"/>
              </a:solidFill>
            </a:endParaRPr>
          </a:p>
        </p:txBody>
      </p:sp>
      <p:sp>
        <p:nvSpPr>
          <p:cNvPr id="8" name="文本框 7"/>
          <p:cNvSpPr txBox="1"/>
          <p:nvPr/>
        </p:nvSpPr>
        <p:spPr>
          <a:xfrm>
            <a:off x="5300197" y="4274053"/>
            <a:ext cx="1072262" cy="733692"/>
          </a:xfrm>
          <a:prstGeom prst="rect">
            <a:avLst/>
          </a:prstGeom>
          <a:noFill/>
        </p:spPr>
        <p:txBody>
          <a:bodyPr vert="horz" wrap="none" rtlCol="0">
            <a:noAutofit/>
          </a:bodyPr>
          <a:lstStyle/>
          <a:p>
            <a:pPr>
              <a:lnSpc>
                <a:spcPct val="150000"/>
              </a:lnSpc>
              <a:spcBef>
                <a:spcPct val="0"/>
              </a:spcBef>
            </a:pP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楷体" panose="02010609060101010101" pitchFamily="28" charset="-122"/>
                <a:cs typeface="楷体" panose="02010609060101010101" pitchFamily="28" charset="-122"/>
              </a:rPr>
              <a:t>第</a:t>
            </a: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1</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楷体" panose="02010609060101010101" pitchFamily="28" charset="-122"/>
                <a:cs typeface="楷体" panose="02010609060101010101" pitchFamily="28" charset="-122"/>
              </a:rPr>
              <a:t>行</a:t>
            </a:r>
            <a:endParaRPr lang="zh-CN" altLang="en-US">
              <a:solidFill>
                <a:srgbClr val="FF0000"/>
              </a:solidFill>
            </a:endParaRPr>
          </a:p>
        </p:txBody>
      </p:sp>
      <p:sp>
        <p:nvSpPr>
          <p:cNvPr id="9" name="文本框 8"/>
          <p:cNvSpPr txBox="1"/>
          <p:nvPr/>
        </p:nvSpPr>
        <p:spPr>
          <a:xfrm>
            <a:off x="890270" y="4914265"/>
            <a:ext cx="678815" cy="652780"/>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2</a:t>
            </a:r>
            <a:endParaRPr lang="zh-CN" altLang="en-US">
              <a:solidFill>
                <a:srgbClr val="FF0000"/>
              </a:solidFill>
            </a:endParaRPr>
          </a:p>
        </p:txBody>
      </p:sp>
      <p:sp>
        <p:nvSpPr>
          <p:cNvPr id="10" name="文本框 9"/>
          <p:cNvSpPr txBox="1"/>
          <p:nvPr/>
        </p:nvSpPr>
        <p:spPr>
          <a:xfrm>
            <a:off x="2788920" y="4914265"/>
            <a:ext cx="735965" cy="652780"/>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7</a:t>
            </a: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P spid="4" grpId="0" build="allAtOnce"/>
      <p:bldP spid="5" grpId="0" build="allAtOnce"/>
      <p:bldP spid="6" grpId="0" build="allAtOnce"/>
      <p:bldP spid="7" grpId="0" build="allAtOnce"/>
      <p:bldP spid="8" grpId="0" build="allAtOnce"/>
      <p:bldP spid="9" grpId="0" build="allAtOnce"/>
      <p:bldP spid="10" grpId="0"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791" name="yt_shape_10791"/>
          <p:cNvSpPr txBox="1"/>
          <p:nvPr/>
        </p:nvSpPr>
        <p:spPr>
          <a:xfrm>
            <a:off x="900000" y="1260000"/>
            <a:ext cx="10391999" cy="1857175"/>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如图</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点</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A</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用数对表示为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点</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B</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用数对表示为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5</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点</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C</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用数对表示为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三角形</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ABC</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是</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zh-CN" altLang="zh-CN" sz="2800" b="1" i="0" u="none">
                <a:solidFill>
                  <a:srgbClr val="FF0000">
                    <a:alpha val="0"/>
                  </a:srgbClr>
                </a:solidFill>
                <a:effectLst/>
                <a:latin typeface="Times New Roman" panose="02020603050405020304" pitchFamily="28"/>
                <a:ea typeface="楷体" panose="02010609060101010101" pitchFamily="28" charset="-122"/>
                <a:cs typeface="楷体" panose="02010609060101010101" pitchFamily="28" charset="-122"/>
              </a:rPr>
              <a:t>等腰</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三角形。</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pic>
        <p:nvPicPr>
          <p:cNvPr id="10792" name="yt_image_10792" title="H_148.6063"/>
          <p:cNvPicPr>
            <a:picLocks noChangeAspect="1" noChangeArrowheads="1"/>
          </p:cNvPicPr>
          <p:nvPr/>
        </p:nvPicPr>
        <p:blipFill>
          <a:blip r:embed="rId1" cstate="email"/>
          <a:stretch>
            <a:fillRect/>
          </a:stretch>
        </p:blipFill>
        <p:spPr bwMode="auto">
          <a:xfrm>
            <a:off x="5028419" y="3218751"/>
            <a:ext cx="2135160" cy="1887300"/>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5385164" y="1213194"/>
            <a:ext cx="715074"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1</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3" name="文本框 2"/>
          <p:cNvSpPr txBox="1"/>
          <p:nvPr/>
        </p:nvSpPr>
        <p:spPr>
          <a:xfrm>
            <a:off x="6632939" y="1213194"/>
            <a:ext cx="715074"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1</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4" name="文本框 3"/>
          <p:cNvSpPr txBox="1"/>
          <p:nvPr/>
        </p:nvSpPr>
        <p:spPr>
          <a:xfrm>
            <a:off x="1006475" y="1853565"/>
            <a:ext cx="1053465" cy="733425"/>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5</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5" name="文本框 4"/>
          <p:cNvSpPr txBox="1"/>
          <p:nvPr/>
        </p:nvSpPr>
        <p:spPr>
          <a:xfrm>
            <a:off x="1690370" y="1853565"/>
            <a:ext cx="1617345" cy="733425"/>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1</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6" name="文本框 5"/>
          <p:cNvSpPr txBox="1"/>
          <p:nvPr/>
        </p:nvSpPr>
        <p:spPr>
          <a:xfrm>
            <a:off x="6329045" y="1853565"/>
            <a:ext cx="1273810" cy="733425"/>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3</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7" name="文本框 6"/>
          <p:cNvSpPr txBox="1"/>
          <p:nvPr/>
        </p:nvSpPr>
        <p:spPr>
          <a:xfrm>
            <a:off x="7348220" y="1853565"/>
            <a:ext cx="1536700" cy="733425"/>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4</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8" name="文本框 7"/>
          <p:cNvSpPr txBox="1"/>
          <p:nvPr/>
        </p:nvSpPr>
        <p:spPr>
          <a:xfrm>
            <a:off x="1009015" y="2493645"/>
            <a:ext cx="1584960" cy="652780"/>
          </a:xfrm>
          <a:prstGeom prst="rect">
            <a:avLst/>
          </a:prstGeom>
          <a:noFill/>
        </p:spPr>
        <p:txBody>
          <a:bodyPr vert="horz" wrap="none" rtlCol="0">
            <a:noAutofit/>
          </a:bodyPr>
          <a:lstStyle/>
          <a:p>
            <a:pPr>
              <a:lnSpc>
                <a:spcPct val="150000"/>
              </a:lnSpc>
              <a:spcBef>
                <a:spcPct val="0"/>
              </a:spcBef>
            </a:pP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楷体" panose="02010609060101010101" pitchFamily="28" charset="-122"/>
                <a:cs typeface="楷体" panose="02010609060101010101" pitchFamily="28" charset="-122"/>
              </a:rPr>
              <a:t>等腰</a:t>
            </a: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P spid="4" grpId="0" build="allAtOnce"/>
      <p:bldP spid="5" grpId="0" build="allAtOnce"/>
      <p:bldP spid="6" grpId="0" build="allAtOnce"/>
      <p:bldP spid="7" grpId="0" build="allAtOnce"/>
      <p:bldP spid="8" grpId="0" build="allAtOnce"/>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pic>
        <p:nvPicPr>
          <p:cNvPr id="10799" name="yt_image_10799"/>
          <p:cNvPicPr>
            <a:picLocks noChangeAspect="1" noChangeArrowheads="1"/>
          </p:cNvPicPr>
          <p:nvPr/>
        </p:nvPicPr>
        <p:blipFill>
          <a:blip r:embed="rId1" cstate="email"/>
          <a:stretch>
            <a:fillRect/>
          </a:stretch>
        </p:blipFill>
        <p:spPr bwMode="auto">
          <a:xfrm>
            <a:off x="4292670" y="3356992"/>
            <a:ext cx="3606660" cy="1948320"/>
          </a:xfrm>
          <a:prstGeom prst="rect">
            <a:avLst/>
          </a:prstGeom>
          <a:noFill/>
          <a:extLst>
            <a:ext uri="{909E8E84-426E-40DD-AFC4-6F175D3DCCD1}">
              <a14:hiddenFill xmlns:a14="http://schemas.microsoft.com/office/drawing/2010/main">
                <a:solidFill>
                  <a:srgbClr val="FFFFFF"/>
                </a:solidFill>
              </a14:hiddenFill>
            </a:ext>
          </a:extLst>
        </p:spPr>
      </p:pic>
      <p:sp>
        <p:nvSpPr>
          <p:cNvPr id="10793" name="yt_shape_10793"/>
          <p:cNvSpPr txBox="1"/>
          <p:nvPr/>
        </p:nvSpPr>
        <p:spPr>
          <a:xfrm>
            <a:off x="900000" y="1260000"/>
            <a:ext cx="2154436"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二、画一画。</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sp>
        <p:nvSpPr>
          <p:cNvPr id="10795" name="yt_shape_10795"/>
          <p:cNvSpPr txBox="1"/>
          <p:nvPr/>
        </p:nvSpPr>
        <p:spPr>
          <a:xfrm>
            <a:off x="900000" y="1926090"/>
            <a:ext cx="10391999" cy="1926321"/>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请你在下面的方格图里描出</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A</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B</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7</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C</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9</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D</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各点</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并把这几个点顺次连起来</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你能发现什么</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1000" b="0" i="0" u="none" spc="2574">
                <a:solidFill>
                  <a:srgbClr val="1EE3CF"/>
                </a:solidFill>
                <a:effectLst/>
                <a:latin typeface="NEU-BZ-S92" panose="02010600010101010101" pitchFamily="12" charset="-122"/>
                <a:ea typeface="宋体" panose="02010600030101010101" pitchFamily="2" charset="-122"/>
                <a:cs typeface="Times New Roman" panose="02020603050405020304" pitchFamily="28"/>
              </a:rPr>
              <a:t> </a:t>
            </a:r>
            <a:r>
              <a:rPr lang="zh-CN" altLang="zh-CN" sz="2800" b="0" i="0" u="none">
                <a:solidFill>
                  <a:srgbClr val="00B0F0"/>
                </a:solidFill>
                <a:effectLst/>
                <a:latin typeface="黑体" panose="02010609060101010101" pitchFamily="49" charset="-122"/>
                <a:ea typeface="黑体" panose="02010609060101010101" pitchFamily="49" charset="-122"/>
                <a:cs typeface="宋体" panose="02010600030101010101" pitchFamily="2" charset="-122"/>
              </a:rPr>
              <a:t>实践类作业</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pic>
        <p:nvPicPr>
          <p:cNvPr id="10794" name="yt_image_10794"/>
          <p:cNvPicPr>
            <a:picLocks noChangeAspect="1" noChangeArrowheads="1"/>
          </p:cNvPicPr>
          <p:nvPr/>
        </p:nvPicPr>
        <p:blipFill>
          <a:blip r:embed="rId2" cstate="email"/>
          <a:stretch>
            <a:fillRect/>
          </a:stretch>
        </p:blipFill>
        <p:spPr bwMode="auto">
          <a:xfrm>
            <a:off x="9390010" y="2834060"/>
            <a:ext cx="358560" cy="234900"/>
          </a:xfrm>
          <a:prstGeom prst="rect">
            <a:avLst/>
          </a:prstGeom>
          <a:noFill/>
          <a:extLst>
            <a:ext uri="{909E8E84-426E-40DD-AFC4-6F175D3DCCD1}">
              <a14:hiddenFill xmlns:a14="http://schemas.microsoft.com/office/drawing/2010/main">
                <a:solidFill>
                  <a:srgbClr val="FFFFFF"/>
                </a:solidFill>
              </a14:hiddenFill>
            </a:ext>
          </a:extLst>
        </p:spPr>
      </p:pic>
      <p:pic>
        <p:nvPicPr>
          <p:cNvPr id="10798" name="yt_image_10798"/>
          <p:cNvPicPr>
            <a:picLocks noChangeAspect="1" noChangeArrowheads="1"/>
          </p:cNvPicPr>
          <p:nvPr/>
        </p:nvPicPr>
        <p:blipFill>
          <a:blip r:embed="rId3" cstate="email"/>
          <a:stretch>
            <a:fillRect/>
          </a:stretch>
        </p:blipFill>
        <p:spPr bwMode="auto">
          <a:xfrm>
            <a:off x="4130722" y="3292192"/>
            <a:ext cx="3930555" cy="2005836"/>
          </a:xfrm>
          <a:prstGeom prst="rect">
            <a:avLst/>
          </a:prstGeom>
          <a:noFill/>
          <a:extLst>
            <a:ext uri="{909E8E84-426E-40DD-AFC4-6F175D3DCCD1}">
              <a14:hiddenFill xmlns:a14="http://schemas.microsoft.com/office/drawing/2010/main">
                <a:solidFill>
                  <a:srgbClr val="FFFFFF"/>
                </a:solidFill>
              </a14:hiddenFill>
            </a:ext>
          </a:extLst>
        </p:spPr>
      </p:pic>
      <p:sp>
        <p:nvSpPr>
          <p:cNvPr id="8" name="yt_shape_10800"/>
          <p:cNvSpPr txBox="1"/>
          <p:nvPr/>
        </p:nvSpPr>
        <p:spPr>
          <a:xfrm>
            <a:off x="900000" y="5370112"/>
            <a:ext cx="6312626" cy="564514"/>
          </a:xfrm>
          <a:prstGeom prst="rect">
            <a:avLst/>
          </a:prstGeom>
        </p:spPr>
        <p:txBody>
          <a:bodyPr vert="horz" wrap="non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我发现</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连出的图形是一个平行四边形。</a:t>
            </a:r>
            <a:endPar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798"/>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079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801" name="yt_shape_10801"/>
          <p:cNvSpPr txBox="1"/>
          <p:nvPr/>
        </p:nvSpPr>
        <p:spPr>
          <a:xfrm>
            <a:off x="900000" y="1260000"/>
            <a:ext cx="2154436"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三、找位置。</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sp>
        <p:nvSpPr>
          <p:cNvPr id="10802" name="yt_shape_10802"/>
          <p:cNvSpPr txBox="1"/>
          <p:nvPr/>
        </p:nvSpPr>
        <p:spPr>
          <a:xfrm>
            <a:off x="900001" y="1875302"/>
            <a:ext cx="10391999" cy="1210844"/>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如图</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苹果的位置表示为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则梨的位置表示为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西瓜的位置表示为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5</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pic>
        <p:nvPicPr>
          <p:cNvPr id="10803" name="yt_image_10803" title="H_149.4992"/>
          <p:cNvPicPr>
            <a:picLocks noChangeAspect="1" noChangeArrowheads="1"/>
          </p:cNvPicPr>
          <p:nvPr/>
        </p:nvPicPr>
        <p:blipFill>
          <a:blip r:embed="rId1" cstate="email"/>
          <a:stretch>
            <a:fillRect/>
          </a:stretch>
        </p:blipFill>
        <p:spPr bwMode="auto">
          <a:xfrm>
            <a:off x="5114549" y="3187722"/>
            <a:ext cx="1962900" cy="1898640"/>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5701078" y="1828496"/>
            <a:ext cx="715074"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2</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3" name="文本框 2"/>
          <p:cNvSpPr txBox="1"/>
          <p:nvPr/>
        </p:nvSpPr>
        <p:spPr>
          <a:xfrm>
            <a:off x="6948853" y="1828496"/>
            <a:ext cx="715074"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3</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4" name="文本框 3"/>
          <p:cNvSpPr txBox="1"/>
          <p:nvPr/>
        </p:nvSpPr>
        <p:spPr>
          <a:xfrm>
            <a:off x="1006475" y="2468880"/>
            <a:ext cx="1053465" cy="652780"/>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4</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5" name="文本框 4"/>
          <p:cNvSpPr txBox="1"/>
          <p:nvPr/>
        </p:nvSpPr>
        <p:spPr>
          <a:xfrm>
            <a:off x="1853565" y="2468880"/>
            <a:ext cx="1454150" cy="652780"/>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4</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6" name="文本框 5"/>
          <p:cNvSpPr txBox="1"/>
          <p:nvPr/>
        </p:nvSpPr>
        <p:spPr>
          <a:xfrm>
            <a:off x="6347460" y="2468880"/>
            <a:ext cx="1408430" cy="652780"/>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5</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7" name="文本框 6"/>
          <p:cNvSpPr txBox="1"/>
          <p:nvPr/>
        </p:nvSpPr>
        <p:spPr>
          <a:xfrm>
            <a:off x="7741920" y="2468880"/>
            <a:ext cx="1261745" cy="652780"/>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1</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P spid="4" grpId="0" build="allAtOnce"/>
      <p:bldP spid="5" grpId="0" build="allAtOnce"/>
      <p:bldP spid="6" grpId="0" build="allAtOnce"/>
      <p:bldP spid="7" grpId="0"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pic>
        <p:nvPicPr>
          <p:cNvPr id="10807" name="yt_image_10807"/>
          <p:cNvPicPr>
            <a:picLocks noChangeAspect="1" noChangeArrowheads="1"/>
          </p:cNvPicPr>
          <p:nvPr/>
        </p:nvPicPr>
        <p:blipFill>
          <a:blip r:embed="rId1" cstate="email"/>
          <a:stretch>
            <a:fillRect/>
          </a:stretch>
        </p:blipFill>
        <p:spPr bwMode="auto">
          <a:xfrm>
            <a:off x="4970059" y="3284984"/>
            <a:ext cx="2048220" cy="2044440"/>
          </a:xfrm>
          <a:prstGeom prst="rect">
            <a:avLst/>
          </a:prstGeom>
          <a:noFill/>
          <a:extLst>
            <a:ext uri="{909E8E84-426E-40DD-AFC4-6F175D3DCCD1}">
              <a14:hiddenFill xmlns:a14="http://schemas.microsoft.com/office/drawing/2010/main">
                <a:solidFill>
                  <a:srgbClr val="FFFFFF"/>
                </a:solidFill>
              </a14:hiddenFill>
            </a:ext>
          </a:extLst>
        </p:spPr>
      </p:pic>
      <p:sp>
        <p:nvSpPr>
          <p:cNvPr id="10804" name="yt_shape_10804"/>
          <p:cNvSpPr txBox="1"/>
          <p:nvPr/>
        </p:nvSpPr>
        <p:spPr>
          <a:xfrm>
            <a:off x="900000" y="1260000"/>
            <a:ext cx="10391999" cy="1857175"/>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如图</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如果用</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表示跳跳床的位置</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那么碰碰车的位置为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5</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。请你在图中标出秋千</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和滑梯</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的位置。</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endPar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2" name="文本框 1"/>
          <p:cNvSpPr txBox="1"/>
          <p:nvPr/>
        </p:nvSpPr>
        <p:spPr>
          <a:xfrm>
            <a:off x="3923077" y="1213194"/>
            <a:ext cx="715074"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3</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3" name="文本框 2"/>
          <p:cNvSpPr txBox="1"/>
          <p:nvPr/>
        </p:nvSpPr>
        <p:spPr>
          <a:xfrm>
            <a:off x="5170852" y="1213194"/>
            <a:ext cx="715074"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2</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4" name="文本框 3"/>
          <p:cNvSpPr txBox="1"/>
          <p:nvPr/>
        </p:nvSpPr>
        <p:spPr>
          <a:xfrm>
            <a:off x="2767377" y="1853274"/>
            <a:ext cx="715074"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5</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6" name="矩形 5"/>
          <p:cNvSpPr/>
          <p:nvPr/>
        </p:nvSpPr>
        <p:spPr>
          <a:xfrm>
            <a:off x="4970059" y="3284984"/>
            <a:ext cx="2048220" cy="2044440"/>
          </a:xfrm>
          <a:prstGeom prst="rect">
            <a:avLst/>
          </a:prstGeom>
          <a:solidFill>
            <a:srgbClr val="FFFFFF"/>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ct val="0"/>
              </a:spcBef>
              <a:spcAft>
                <a:spcPct val="0"/>
              </a:spcAft>
            </a:pPr>
            <a:endParaRPr lang="zh-CN" altLang="en-US" sz="1800" b="0"/>
          </a:p>
        </p:txBody>
      </p:sp>
      <p:sp>
        <p:nvSpPr>
          <p:cNvPr id="5" name="文本框 4"/>
          <p:cNvSpPr txBox="1"/>
          <p:nvPr/>
        </p:nvSpPr>
        <p:spPr>
          <a:xfrm>
            <a:off x="4015152" y="1853274"/>
            <a:ext cx="715074"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1</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pic>
        <p:nvPicPr>
          <p:cNvPr id="10806" name="yt_image_10806"/>
          <p:cNvPicPr>
            <a:picLocks noChangeAspect="1" noChangeArrowheads="1"/>
          </p:cNvPicPr>
          <p:nvPr/>
        </p:nvPicPr>
        <p:blipFill>
          <a:blip r:embed="rId2" cstate="email"/>
          <a:stretch>
            <a:fillRect/>
          </a:stretch>
        </p:blipFill>
        <p:spPr bwMode="auto">
          <a:xfrm>
            <a:off x="4970059" y="3284984"/>
            <a:ext cx="2251881" cy="213515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10806"/>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10807"/>
                                        </p:tgtEl>
                                        <p:attrNameLst>
                                          <p:attrName>style.visibility</p:attrName>
                                        </p:attrNameLst>
                                      </p:cBhvr>
                                      <p:to>
                                        <p:strVal val="visible"/>
                                      </p:to>
                                    </p:set>
                                  </p:childTnLst>
                                </p:cTn>
                              </p:par>
                              <p:par>
                                <p:cTn id="25" presetID="1" presetClass="exit"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P spid="4" grpId="0" build="allAtOnce"/>
      <p:bldP spid="6" grpId="0" animBg="1"/>
      <p:bldP spid="5" grpId="0" build="allAtOnc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pic>
        <p:nvPicPr>
          <p:cNvPr id="10811" name="yt_image_10811"/>
          <p:cNvPicPr>
            <a:picLocks noChangeAspect="1" noChangeArrowheads="1"/>
          </p:cNvPicPr>
          <p:nvPr/>
        </p:nvPicPr>
        <p:blipFill>
          <a:blip r:embed="rId1" cstate="email"/>
          <a:stretch>
            <a:fillRect/>
          </a:stretch>
        </p:blipFill>
        <p:spPr bwMode="auto">
          <a:xfrm>
            <a:off x="3664113" y="2204864"/>
            <a:ext cx="3039120" cy="2560140"/>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3664113" y="2204864"/>
            <a:ext cx="3039120" cy="2560140"/>
          </a:xfrm>
          <a:prstGeom prst="rect">
            <a:avLst/>
          </a:prstGeom>
          <a:solidFill>
            <a:srgbClr val="FFFFFF"/>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ct val="0"/>
              </a:spcBef>
              <a:spcAft>
                <a:spcPct val="0"/>
              </a:spcAft>
            </a:pPr>
            <a:endParaRPr lang="zh-CN" altLang="en-US" sz="1800" b="0"/>
          </a:p>
        </p:txBody>
      </p:sp>
      <p:sp>
        <p:nvSpPr>
          <p:cNvPr id="10808" name="yt_shape_10808"/>
          <p:cNvSpPr txBox="1"/>
          <p:nvPr/>
        </p:nvSpPr>
        <p:spPr>
          <a:xfrm>
            <a:off x="900000" y="1260000"/>
            <a:ext cx="4308872"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四、下图是游乐园的一角。</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pic>
        <p:nvPicPr>
          <p:cNvPr id="10810" name="yt_image_10810"/>
          <p:cNvPicPr>
            <a:picLocks noChangeAspect="1" noChangeArrowheads="1"/>
          </p:cNvPicPr>
          <p:nvPr/>
        </p:nvPicPr>
        <p:blipFill>
          <a:blip r:embed="rId2" cstate="email"/>
          <a:stretch>
            <a:fillRect/>
          </a:stretch>
        </p:blipFill>
        <p:spPr bwMode="auto">
          <a:xfrm>
            <a:off x="3664113" y="2204864"/>
            <a:ext cx="3089517" cy="264084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81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0811"/>
                                        </p:tgtEl>
                                        <p:attrNameLst>
                                          <p:attrName>style.visibility</p:attrName>
                                        </p:attrNameLst>
                                      </p:cBhvr>
                                      <p:to>
                                        <p:strVal val="visible"/>
                                      </p:to>
                                    </p:set>
                                  </p:childTnLst>
                                </p:cTn>
                              </p:par>
                              <p:par>
                                <p:cTn id="9" presetID="1" presetClass="exit"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812" name="yt_shape_10812"/>
          <p:cNvSpPr txBox="1"/>
          <p:nvPr/>
        </p:nvSpPr>
        <p:spPr>
          <a:xfrm>
            <a:off x="900000" y="1260000"/>
            <a:ext cx="10391999" cy="1210844"/>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如果用</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表示跳跳床的位置</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你能用数对表示其他设施的位置吗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请你写出来。</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813" name="yt_shape_10813"/>
          <p:cNvSpPr txBox="1"/>
          <p:nvPr/>
        </p:nvSpPr>
        <p:spPr>
          <a:xfrm>
            <a:off x="900000" y="2521632"/>
            <a:ext cx="10102124" cy="564514"/>
          </a:xfrm>
          <a:prstGeom prst="rect">
            <a:avLst/>
          </a:prstGeom>
        </p:spPr>
        <p:txBody>
          <a:bodyPr vert="horz" wrap="non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大门</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0</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0</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跷跷板</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4</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摩天轮</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6</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5</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碰碰车</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5</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1</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0815" name="yt_shape_10815"/>
          <p:cNvSpPr txBox="1"/>
          <p:nvPr/>
        </p:nvSpPr>
        <p:spPr>
          <a:xfrm>
            <a:off x="900000" y="3136934"/>
            <a:ext cx="10391999" cy="1926321"/>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请你在图中标出秋千的位置。秋千在大门以东</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400 m</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再往北</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300 m</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处。</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1000" b="0" i="0" u="none" spc="2574">
                <a:solidFill>
                  <a:srgbClr val="1EE3CF"/>
                </a:solidFill>
                <a:effectLst/>
                <a:latin typeface="NEU-BZ-S92" panose="02010600010101010101" pitchFamily="12" charset="-122"/>
                <a:ea typeface="宋体" panose="02010600030101010101" pitchFamily="2" charset="-122"/>
                <a:cs typeface="Times New Roman" panose="02020603050405020304" pitchFamily="28"/>
              </a:rPr>
              <a:t> </a:t>
            </a:r>
            <a:r>
              <a:rPr lang="zh-CN" altLang="zh-CN" sz="2800" b="0" i="0" u="none">
                <a:solidFill>
                  <a:srgbClr val="00B0F0"/>
                </a:solidFill>
                <a:effectLst/>
                <a:latin typeface="黑体" panose="02010609060101010101" pitchFamily="49" charset="-122"/>
                <a:ea typeface="黑体" panose="02010609060101010101" pitchFamily="49" charset="-122"/>
                <a:cs typeface="宋体" panose="02010600030101010101" pitchFamily="2" charset="-122"/>
              </a:rPr>
              <a:t>实践类作业</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pic>
        <p:nvPicPr>
          <p:cNvPr id="10814" name="yt_image_10814"/>
          <p:cNvPicPr>
            <a:picLocks noChangeAspect="1" noChangeArrowheads="1"/>
          </p:cNvPicPr>
          <p:nvPr/>
        </p:nvPicPr>
        <p:blipFill>
          <a:blip r:embed="rId1" cstate="email"/>
          <a:stretch>
            <a:fillRect/>
          </a:stretch>
        </p:blipFill>
        <p:spPr bwMode="auto">
          <a:xfrm>
            <a:off x="2065032" y="4005064"/>
            <a:ext cx="358560" cy="234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8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13"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717" name="yt_shape_10717"/>
          <p:cNvSpPr txBox="1"/>
          <p:nvPr/>
        </p:nvSpPr>
        <p:spPr>
          <a:xfrm>
            <a:off x="899999" y="1622332"/>
            <a:ext cx="8168903"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结合具体情境认识行与列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初步理解数对的含义。</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718" name="yt_shape_10718"/>
          <p:cNvSpPr txBox="1"/>
          <p:nvPr/>
        </p:nvSpPr>
        <p:spPr>
          <a:xfrm>
            <a:off x="899999" y="2237634"/>
            <a:ext cx="6373540"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能在方格纸上用数对表示物体的位置。</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719" name="yt_shape_10719"/>
          <p:cNvSpPr txBox="1"/>
          <p:nvPr/>
        </p:nvSpPr>
        <p:spPr>
          <a:xfrm>
            <a:off x="900000" y="2852936"/>
            <a:ext cx="10391999" cy="1210844"/>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寻找方向和位置与现实生活的联系</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培养参与数学活动的兴趣</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能用所学知识解决生活中与位置有关的问题。</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818" name="yt_shape_10818"/>
          <p:cNvSpPr txBox="1"/>
          <p:nvPr/>
        </p:nvSpPr>
        <p:spPr>
          <a:xfrm>
            <a:off x="900000" y="1260000"/>
            <a:ext cx="7899470" cy="545342"/>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五、下图是中国象棋红方的布阵。</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1000" b="0" i="0" u="none" spc="2574">
                <a:solidFill>
                  <a:srgbClr val="1EE3CF"/>
                </a:solidFill>
                <a:effectLst/>
                <a:latin typeface="NEU-BZ-S92" panose="02010600010101010101" pitchFamily="12" charset="-122"/>
                <a:ea typeface="宋体" panose="02010600030101010101" pitchFamily="2" charset="-122"/>
                <a:cs typeface="Times New Roman" panose="02020603050405020304" pitchFamily="28"/>
              </a:rPr>
              <a:t> </a:t>
            </a:r>
            <a:r>
              <a:rPr lang="zh-CN" altLang="zh-CN" sz="2800" b="0" i="0" u="none">
                <a:solidFill>
                  <a:srgbClr val="00B0F0"/>
                </a:solidFill>
                <a:effectLst/>
                <a:latin typeface="黑体" panose="02010609060101010101" pitchFamily="49" charset="-122"/>
                <a:ea typeface="黑体" panose="02010609060101010101" pitchFamily="49" charset="-122"/>
                <a:cs typeface="宋体" panose="02010600030101010101" pitchFamily="2" charset="-122"/>
              </a:rPr>
              <a:t>实践类作业</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pic>
        <p:nvPicPr>
          <p:cNvPr id="10817" name="yt_image_10817"/>
          <p:cNvPicPr>
            <a:picLocks noChangeAspect="1" noChangeArrowheads="1"/>
          </p:cNvPicPr>
          <p:nvPr/>
        </p:nvPicPr>
        <p:blipFill>
          <a:blip r:embed="rId1" cstate="email"/>
          <a:stretch>
            <a:fillRect/>
          </a:stretch>
        </p:blipFill>
        <p:spPr bwMode="auto">
          <a:xfrm>
            <a:off x="6410575" y="1463603"/>
            <a:ext cx="358560" cy="234900"/>
          </a:xfrm>
          <a:prstGeom prst="rect">
            <a:avLst/>
          </a:prstGeom>
          <a:noFill/>
          <a:extLst>
            <a:ext uri="{909E8E84-426E-40DD-AFC4-6F175D3DCCD1}">
              <a14:hiddenFill xmlns:a14="http://schemas.microsoft.com/office/drawing/2010/main">
                <a:solidFill>
                  <a:srgbClr val="FFFFFF"/>
                </a:solidFill>
              </a14:hiddenFill>
            </a:ext>
          </a:extLst>
        </p:spPr>
      </p:pic>
      <p:pic>
        <p:nvPicPr>
          <p:cNvPr id="10820" name="yt_image_10820" title="H_128.83464"/>
          <p:cNvPicPr>
            <a:picLocks noChangeAspect="1" noChangeArrowheads="1"/>
          </p:cNvPicPr>
          <p:nvPr/>
        </p:nvPicPr>
        <p:blipFill>
          <a:blip r:embed="rId2" cstate="email"/>
          <a:stretch>
            <a:fillRect/>
          </a:stretch>
        </p:blipFill>
        <p:spPr bwMode="auto">
          <a:xfrm>
            <a:off x="4822410" y="2420888"/>
            <a:ext cx="2547180" cy="1636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821" name="yt_shape_10821"/>
          <p:cNvSpPr txBox="1"/>
          <p:nvPr/>
        </p:nvSpPr>
        <p:spPr>
          <a:xfrm>
            <a:off x="900000" y="1196752"/>
            <a:ext cx="10391999" cy="1210844"/>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你能用数对表示出象棋棋盘中的</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帅</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炮</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和</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車</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请你写出来。</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822" name="yt_shape_10822"/>
          <p:cNvSpPr txBox="1"/>
          <p:nvPr/>
        </p:nvSpPr>
        <p:spPr>
          <a:xfrm>
            <a:off x="899999" y="2458384"/>
            <a:ext cx="1623842" cy="564514"/>
          </a:xfrm>
          <a:prstGeom prst="rect">
            <a:avLst/>
          </a:prstGeom>
        </p:spPr>
        <p:txBody>
          <a:bodyPr vert="horz" wrap="non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帅</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0</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0823" name="yt_shape_10823"/>
          <p:cNvSpPr txBox="1"/>
          <p:nvPr/>
        </p:nvSpPr>
        <p:spPr>
          <a:xfrm>
            <a:off x="899999" y="3073686"/>
            <a:ext cx="1623842" cy="564514"/>
          </a:xfrm>
          <a:prstGeom prst="rect">
            <a:avLst/>
          </a:prstGeom>
        </p:spPr>
        <p:txBody>
          <a:bodyPr vert="horz" wrap="non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炮</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2</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0824" name="yt_shape_10824"/>
          <p:cNvSpPr txBox="1"/>
          <p:nvPr/>
        </p:nvSpPr>
        <p:spPr>
          <a:xfrm>
            <a:off x="899999" y="3688988"/>
            <a:ext cx="1623842" cy="564514"/>
          </a:xfrm>
          <a:prstGeom prst="rect">
            <a:avLst/>
          </a:prstGeom>
        </p:spPr>
        <p:txBody>
          <a:bodyPr vert="horz" wrap="non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車</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7</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0</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0825" name="yt_shape_10825"/>
          <p:cNvSpPr txBox="1"/>
          <p:nvPr/>
        </p:nvSpPr>
        <p:spPr>
          <a:xfrm>
            <a:off x="899999" y="4304290"/>
            <a:ext cx="10391999" cy="1210844"/>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在象棋的规则中</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馬</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走</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日</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字。如果现在要走一步</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馬</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可以走到哪些位置</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请在图中标出来。</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826" name="yt_shape_10826"/>
          <p:cNvSpPr txBox="1"/>
          <p:nvPr/>
        </p:nvSpPr>
        <p:spPr>
          <a:xfrm>
            <a:off x="899999" y="5565922"/>
            <a:ext cx="360676" cy="564514"/>
          </a:xfrm>
          <a:prstGeom prst="rect">
            <a:avLst/>
          </a:prstGeom>
        </p:spPr>
        <p:txBody>
          <a:bodyPr vert="horz" wrap="non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略</a:t>
            </a:r>
            <a:endPar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82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82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82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82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22" grpId="0" build="allAtOnce"/>
      <p:bldP spid="10823" grpId="0" build="allAtOnce"/>
      <p:bldP spid="10824" grpId="0" build="allAtOnce"/>
      <p:bldP spid="10826" grpId="0" build="allAtOnce"/>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pic>
        <p:nvPicPr>
          <p:cNvPr id="10831" name="yt_image_10831" title="H_181.64409"/>
          <p:cNvPicPr>
            <a:picLocks noChangeAspect="1" noChangeArrowheads="1"/>
          </p:cNvPicPr>
          <p:nvPr/>
        </p:nvPicPr>
        <p:blipFill>
          <a:blip r:embed="rId1" cstate="email"/>
          <a:stretch>
            <a:fillRect/>
          </a:stretch>
        </p:blipFill>
        <p:spPr bwMode="auto">
          <a:xfrm>
            <a:off x="1703512" y="1628800"/>
            <a:ext cx="7920880" cy="332952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email"/>
          <a:stretch>
            <a:fillRect/>
          </a:stretch>
        </p:blipFill>
        <p:spPr>
          <a:xfrm>
            <a:off x="0" y="0"/>
            <a:ext cx="12192000" cy="6858000"/>
          </a:xfrm>
          <a:prstGeom prst="rect">
            <a:avLst/>
          </a:prstGeom>
        </p:spPr>
      </p:pic>
      <p:sp>
        <p:nvSpPr>
          <p:cNvPr id="34" name="文本框 17"/>
          <p:cNvSpPr txBox="1"/>
          <p:nvPr/>
        </p:nvSpPr>
        <p:spPr>
          <a:xfrm>
            <a:off x="5257237" y="1064988"/>
            <a:ext cx="1677525" cy="1446550"/>
          </a:xfrm>
          <a:prstGeom prst="rect">
            <a:avLst/>
          </a:prstGeom>
          <a:noFill/>
          <a:ln w="12700">
            <a:miter lim="400000"/>
          </a:ln>
        </p:spPr>
        <p:txBody>
          <a:bodyPr lIns="45719" rIns="45719">
            <a:spAutoFit/>
          </a:bodyPr>
          <a:lstStyle/>
          <a:p>
            <a:pPr algn="ctr">
              <a:defRPr sz="8000" b="1">
                <a:solidFill>
                  <a:srgbClr val="60BAAB"/>
                </a:solidFill>
                <a:latin typeface="微软雅黑 Light" panose="020B0502040204020203" charset="-122"/>
                <a:ea typeface="微软雅黑 Light" panose="020B0502040204020203" charset="-122"/>
                <a:cs typeface="微软雅黑 Light" panose="020B0502040204020203" charset="-122"/>
                <a:sym typeface="微软雅黑 Light" panose="020B0502040204020203" charset="-122"/>
              </a:defRPr>
            </a:pPr>
            <a:r>
              <a:rPr sz="8800">
                <a:solidFill>
                  <a:srgbClr val="EB6FC8"/>
                </a:solidFill>
              </a:rPr>
              <a:t>E</a:t>
            </a:r>
            <a:r>
              <a:rPr sz="4400">
                <a:solidFill>
                  <a:srgbClr val="000000"/>
                </a:solidFill>
              </a:rPr>
              <a:t>ND</a:t>
            </a:r>
            <a:endParaRPr sz="4400">
              <a:solidFill>
                <a:srgbClr val="000000"/>
              </a:solidFill>
            </a:endParaRPr>
          </a:p>
        </p:txBody>
      </p:sp>
      <p:sp>
        <p:nvSpPr>
          <p:cNvPr id="35" name="文本框 34"/>
          <p:cNvSpPr txBox="1"/>
          <p:nvPr/>
        </p:nvSpPr>
        <p:spPr>
          <a:xfrm>
            <a:off x="2082103" y="3045197"/>
            <a:ext cx="7937500" cy="830262"/>
          </a:xfrm>
          <a:prstGeom prst="rect">
            <a:avLst/>
          </a:prstGeom>
          <a:noFill/>
        </p:spPr>
        <p:txBody>
          <a:bodyPr>
            <a:spAutoFit/>
          </a:bodyPr>
          <a:lstStyle/>
          <a:p>
            <a:pPr algn="ctr" fontAlgn="auto">
              <a:spcBef>
                <a:spcPct val="0"/>
              </a:spcBef>
              <a:spcAft>
                <a:spcPct val="0"/>
              </a:spcAft>
              <a:defRPr/>
            </a:pPr>
            <a:r>
              <a:rPr lang="zh-CN" altLang="en-US" sz="4800">
                <a:ea typeface="黑体" panose="02010609060101010101" pitchFamily="49" charset="-122"/>
                <a:cs typeface="Times New Roman" panose="02020603050405020304" pitchFamily="18" charset="0"/>
                <a:sym typeface="+mn-lt"/>
              </a:rPr>
              <a:t>感谢观看  下节课再会</a:t>
            </a:r>
            <a:endParaRPr lang="zh-CN" altLang="en-US" sz="4800">
              <a:ea typeface="黑体" panose="02010609060101010101" pitchFamily="49" charset="-122"/>
              <a:cs typeface="Times New Roman" panose="02020603050405020304" pitchFamily="18" charset="0"/>
              <a:sym typeface="+mn-lt"/>
            </a:endParaRPr>
          </a:p>
        </p:txBody>
      </p:sp>
      <p:sp>
        <p:nvSpPr>
          <p:cNvPr id="36" name="直接连接符 13"/>
          <p:cNvSpPr/>
          <p:nvPr/>
        </p:nvSpPr>
        <p:spPr>
          <a:xfrm>
            <a:off x="2711624" y="2708920"/>
            <a:ext cx="6594476" cy="0"/>
          </a:xfrm>
          <a:prstGeom prst="line">
            <a:avLst/>
          </a:prstGeom>
          <a:ln w="57150">
            <a:solidFill>
              <a:srgbClr val="00B050"/>
            </a:solidFill>
            <a:headEnd type="oval"/>
            <a:tailEnd type="oval"/>
          </a:ln>
        </p:spPr>
        <p:txBody>
          <a:bodyPr lIns="45719" rIns="45719"/>
          <a:lstStyle/>
          <a:p/>
        </p:txBody>
      </p:sp>
      <p:pic>
        <p:nvPicPr>
          <p:cNvPr id="37" name="New picture"/>
          <p:cNvPicPr/>
          <p:nvPr/>
        </p:nvPicPr>
        <p:blipFill>
          <a:blip r:embed="rId2"/>
          <a:stretch>
            <a:fillRect/>
          </a:stretch>
        </p:blipFill>
        <p:spPr>
          <a:xfrm>
            <a:off x="12560300" y="12585700"/>
            <a:ext cx="342900" cy="241300"/>
          </a:xfrm>
          <a:prstGeom prst="cube">
            <a:avLst/>
          </a:prstGeom>
        </p:spPr>
      </p:pic>
    </p:spTree>
  </p:cSld>
  <p:clrMapOvr>
    <a:masterClrMapping/>
  </p:clrMapOvr>
  <p:transition spd="slow" advTm="7441"/>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725" name="yt_shape_10725"/>
          <p:cNvSpPr txBox="1"/>
          <p:nvPr/>
        </p:nvSpPr>
        <p:spPr>
          <a:xfrm>
            <a:off x="900000" y="1260000"/>
            <a:ext cx="1903598" cy="564514"/>
          </a:xfrm>
          <a:prstGeom prst="rect">
            <a:avLst/>
          </a:prstGeom>
        </p:spPr>
        <p:txBody>
          <a:bodyPr vert="horz" wrap="none" lIns="0" tIns="0" rIns="0" bIns="0" rtlCol="0">
            <a:spAutoFit/>
          </a:bodyPr>
          <a:lstStyle/>
          <a:p>
            <a:pPr algn="l">
              <a:lnSpc>
                <a:spcPct val="150000"/>
              </a:lnSpc>
            </a:pPr>
            <a:r>
              <a:rPr lang="en-US" altLang="zh-CN" sz="1200" b="0" i="0" u="none" spc="2669">
                <a:solidFill>
                  <a:srgbClr val="1EE3CF"/>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 </a:t>
            </a:r>
            <a:r>
              <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温习旧知</a:t>
            </a:r>
            <a:endPar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endParaRPr>
          </a:p>
        </p:txBody>
      </p:sp>
      <p:pic>
        <p:nvPicPr>
          <p:cNvPr id="10724" name="yt_image_10724"/>
          <p:cNvPicPr>
            <a:picLocks noChangeAspect="1" noChangeArrowheads="1"/>
          </p:cNvPicPr>
          <p:nvPr/>
        </p:nvPicPr>
        <p:blipFill>
          <a:blip r:embed="rId1" cstate="email"/>
          <a:stretch>
            <a:fillRect/>
          </a:stretch>
        </p:blipFill>
        <p:spPr bwMode="auto">
          <a:xfrm>
            <a:off x="900000" y="1441463"/>
            <a:ext cx="376920" cy="279180"/>
          </a:xfrm>
          <a:prstGeom prst="rect">
            <a:avLst/>
          </a:prstGeom>
          <a:noFill/>
          <a:extLst>
            <a:ext uri="{909E8E84-426E-40DD-AFC4-6F175D3DCCD1}">
              <a14:hiddenFill xmlns:a14="http://schemas.microsoft.com/office/drawing/2010/main">
                <a:solidFill>
                  <a:srgbClr val="FFFFFF"/>
                </a:solidFill>
              </a14:hiddenFill>
            </a:ext>
          </a:extLst>
        </p:spPr>
      </p:pic>
      <p:sp>
        <p:nvSpPr>
          <p:cNvPr id="10727" name="yt_shape_10727"/>
          <p:cNvSpPr txBox="1"/>
          <p:nvPr/>
        </p:nvSpPr>
        <p:spPr>
          <a:xfrm>
            <a:off x="900000" y="1875177"/>
            <a:ext cx="1077218"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填空。</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sp>
        <p:nvSpPr>
          <p:cNvPr id="10728" name="yt_shape_10728"/>
          <p:cNvSpPr txBox="1"/>
          <p:nvPr/>
        </p:nvSpPr>
        <p:spPr>
          <a:xfrm>
            <a:off x="900000" y="2490479"/>
            <a:ext cx="6373540"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教室里</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你的座位在第</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排</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第</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个。</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729" name="yt_shape_10729"/>
          <p:cNvSpPr txBox="1"/>
          <p:nvPr/>
        </p:nvSpPr>
        <p:spPr>
          <a:xfrm>
            <a:off x="900000" y="3105781"/>
            <a:ext cx="10391999" cy="1857175"/>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我们通常把横排叫作</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zh-CN" altLang="zh-CN" sz="2800" b="1" i="0" u="none">
                <a:solidFill>
                  <a:srgbClr val="FF0000">
                    <a:alpha val="0"/>
                  </a:srgbClr>
                </a:solidFill>
                <a:effectLst/>
                <a:latin typeface="Times New Roman" panose="02020603050405020304" pitchFamily="28"/>
                <a:ea typeface="楷体" panose="02010609060101010101" pitchFamily="28" charset="-122"/>
                <a:cs typeface="楷体" panose="02010609060101010101" pitchFamily="28" charset="-122"/>
              </a:rPr>
              <a:t>行</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竖排叫作</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zh-CN" altLang="zh-CN" sz="2800" b="1" i="0" u="none">
                <a:solidFill>
                  <a:srgbClr val="FF0000">
                    <a:alpha val="0"/>
                  </a:srgbClr>
                </a:solidFill>
                <a:effectLst/>
                <a:latin typeface="Times New Roman" panose="02020603050405020304" pitchFamily="28"/>
                <a:ea typeface="楷体" panose="02010609060101010101" pitchFamily="28" charset="-122"/>
                <a:cs typeface="楷体" panose="02010609060101010101" pitchFamily="28" charset="-122"/>
              </a:rPr>
              <a:t>列</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。数列数的时候是从</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zh-CN" altLang="zh-CN" sz="2800" b="1" i="0" u="none">
                <a:solidFill>
                  <a:srgbClr val="FF0000">
                    <a:alpha val="0"/>
                  </a:srgbClr>
                </a:solidFill>
                <a:effectLst/>
                <a:latin typeface="Times New Roman" panose="02020603050405020304" pitchFamily="28"/>
                <a:ea typeface="楷体" panose="02010609060101010101" pitchFamily="28" charset="-122"/>
                <a:cs typeface="楷体" panose="02010609060101010101" pitchFamily="28" charset="-122"/>
              </a:rPr>
              <a:t>左</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往</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zh-CN" altLang="zh-CN" sz="2800" b="1" i="0" u="none">
                <a:solidFill>
                  <a:srgbClr val="FF0000">
                    <a:alpha val="0"/>
                  </a:srgbClr>
                </a:solidFill>
                <a:effectLst/>
                <a:latin typeface="Times New Roman" panose="02020603050405020304" pitchFamily="28"/>
                <a:ea typeface="楷体" panose="02010609060101010101" pitchFamily="28" charset="-122"/>
                <a:cs typeface="楷体" panose="02010609060101010101" pitchFamily="28" charset="-122"/>
              </a:rPr>
              <a:t>右</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数行数的时候是从</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zh-CN" altLang="zh-CN" sz="2800" b="1" i="0" u="none">
                <a:solidFill>
                  <a:srgbClr val="FF0000">
                    <a:alpha val="0"/>
                  </a:srgbClr>
                </a:solidFill>
                <a:effectLst/>
                <a:latin typeface="Times New Roman" panose="02020603050405020304" pitchFamily="28"/>
                <a:ea typeface="楷体" panose="02010609060101010101" pitchFamily="28" charset="-122"/>
                <a:cs typeface="楷体" panose="02010609060101010101" pitchFamily="28" charset="-122"/>
              </a:rPr>
              <a:t>前</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往</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zh-CN" altLang="zh-CN" sz="2800" b="1" i="0" u="none">
                <a:solidFill>
                  <a:srgbClr val="FF0000">
                    <a:alpha val="0"/>
                  </a:srgbClr>
                </a:solidFill>
                <a:effectLst/>
                <a:latin typeface="Times New Roman" panose="02020603050405020304" pitchFamily="28"/>
                <a:ea typeface="楷体" panose="02010609060101010101" pitchFamily="28" charset="-122"/>
                <a:cs typeface="楷体" panose="02010609060101010101" pitchFamily="28" charset="-122"/>
              </a:rPr>
              <a:t>后</a:t>
            </a:r>
            <a:r>
              <a:rPr lang="zh-CN" altLang="zh-CN" sz="2800" b="0" i="0" u="none">
                <a:solidFill>
                  <a:srgbClr val="293462"/>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数。</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2" name="文本框 1"/>
          <p:cNvSpPr txBox="1"/>
          <p:nvPr/>
        </p:nvSpPr>
        <p:spPr>
          <a:xfrm>
            <a:off x="4810489" y="3058975"/>
            <a:ext cx="537274" cy="733692"/>
          </a:xfrm>
          <a:prstGeom prst="rect">
            <a:avLst/>
          </a:prstGeom>
          <a:noFill/>
        </p:spPr>
        <p:txBody>
          <a:bodyPr vert="horz" wrap="none" rtlCol="0">
            <a:noAutofit/>
          </a:bodyPr>
          <a:lstStyle/>
          <a:p>
            <a:pPr>
              <a:lnSpc>
                <a:spcPct val="150000"/>
              </a:lnSpc>
              <a:spcBef>
                <a:spcPct val="0"/>
              </a:spcBef>
            </a:pP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楷体" panose="02010609060101010101" pitchFamily="28" charset="-122"/>
                <a:cs typeface="楷体" panose="02010609060101010101" pitchFamily="28" charset="-122"/>
              </a:rPr>
              <a:t>行</a:t>
            </a:r>
            <a:endParaRPr lang="zh-CN" altLang="en-US">
              <a:solidFill>
                <a:srgbClr val="FF0000"/>
              </a:solidFill>
            </a:endParaRPr>
          </a:p>
        </p:txBody>
      </p:sp>
      <p:sp>
        <p:nvSpPr>
          <p:cNvPr id="3" name="文本框 2"/>
          <p:cNvSpPr txBox="1"/>
          <p:nvPr/>
        </p:nvSpPr>
        <p:spPr>
          <a:xfrm>
            <a:off x="8012477" y="3058975"/>
            <a:ext cx="537274" cy="733692"/>
          </a:xfrm>
          <a:prstGeom prst="rect">
            <a:avLst/>
          </a:prstGeom>
          <a:noFill/>
        </p:spPr>
        <p:txBody>
          <a:bodyPr vert="horz" wrap="none" rtlCol="0">
            <a:noAutofit/>
          </a:bodyPr>
          <a:lstStyle/>
          <a:p>
            <a:pPr>
              <a:lnSpc>
                <a:spcPct val="150000"/>
              </a:lnSpc>
              <a:spcBef>
                <a:spcPct val="0"/>
              </a:spcBef>
            </a:pP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楷体" panose="02010609060101010101" pitchFamily="28" charset="-122"/>
                <a:cs typeface="楷体" panose="02010609060101010101" pitchFamily="28" charset="-122"/>
              </a:rPr>
              <a:t>列</a:t>
            </a:r>
            <a:endParaRPr lang="zh-CN" altLang="en-US">
              <a:solidFill>
                <a:srgbClr val="FF0000"/>
              </a:solidFill>
            </a:endParaRPr>
          </a:p>
        </p:txBody>
      </p:sp>
      <p:sp>
        <p:nvSpPr>
          <p:cNvPr id="4" name="文本框 3"/>
          <p:cNvSpPr txBox="1"/>
          <p:nvPr/>
        </p:nvSpPr>
        <p:spPr>
          <a:xfrm>
            <a:off x="2410189" y="3699055"/>
            <a:ext cx="537274" cy="733692"/>
          </a:xfrm>
          <a:prstGeom prst="rect">
            <a:avLst/>
          </a:prstGeom>
          <a:noFill/>
        </p:spPr>
        <p:txBody>
          <a:bodyPr vert="horz" wrap="none" rtlCol="0">
            <a:noAutofit/>
          </a:bodyPr>
          <a:lstStyle/>
          <a:p>
            <a:pPr>
              <a:lnSpc>
                <a:spcPct val="150000"/>
              </a:lnSpc>
              <a:spcBef>
                <a:spcPct val="0"/>
              </a:spcBef>
            </a:pP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楷体" panose="02010609060101010101" pitchFamily="28" charset="-122"/>
                <a:cs typeface="楷体" panose="02010609060101010101" pitchFamily="28" charset="-122"/>
              </a:rPr>
              <a:t>左</a:t>
            </a:r>
            <a:endParaRPr lang="zh-CN" altLang="en-US">
              <a:solidFill>
                <a:srgbClr val="FF0000"/>
              </a:solidFill>
            </a:endParaRPr>
          </a:p>
        </p:txBody>
      </p:sp>
      <p:sp>
        <p:nvSpPr>
          <p:cNvPr id="5" name="文本框 4"/>
          <p:cNvSpPr txBox="1"/>
          <p:nvPr/>
        </p:nvSpPr>
        <p:spPr>
          <a:xfrm>
            <a:off x="4189777" y="3699055"/>
            <a:ext cx="537274" cy="733692"/>
          </a:xfrm>
          <a:prstGeom prst="rect">
            <a:avLst/>
          </a:prstGeom>
          <a:noFill/>
        </p:spPr>
        <p:txBody>
          <a:bodyPr vert="horz" wrap="none" rtlCol="0">
            <a:noAutofit/>
          </a:bodyPr>
          <a:lstStyle/>
          <a:p>
            <a:pPr>
              <a:lnSpc>
                <a:spcPct val="150000"/>
              </a:lnSpc>
              <a:spcBef>
                <a:spcPct val="0"/>
              </a:spcBef>
            </a:pP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楷体" panose="02010609060101010101" pitchFamily="28" charset="-122"/>
                <a:cs typeface="楷体" panose="02010609060101010101" pitchFamily="28" charset="-122"/>
              </a:rPr>
              <a:t>右</a:t>
            </a:r>
            <a:endParaRPr lang="zh-CN" altLang="en-US">
              <a:solidFill>
                <a:srgbClr val="FF0000"/>
              </a:solidFill>
            </a:endParaRPr>
          </a:p>
        </p:txBody>
      </p:sp>
      <p:sp>
        <p:nvSpPr>
          <p:cNvPr id="6" name="文本框 5"/>
          <p:cNvSpPr txBox="1"/>
          <p:nvPr/>
        </p:nvSpPr>
        <p:spPr>
          <a:xfrm>
            <a:off x="9169764" y="3699055"/>
            <a:ext cx="537274" cy="733692"/>
          </a:xfrm>
          <a:prstGeom prst="rect">
            <a:avLst/>
          </a:prstGeom>
          <a:noFill/>
        </p:spPr>
        <p:txBody>
          <a:bodyPr vert="horz" wrap="none" rtlCol="0">
            <a:noAutofit/>
          </a:bodyPr>
          <a:lstStyle/>
          <a:p>
            <a:pPr>
              <a:lnSpc>
                <a:spcPct val="150000"/>
              </a:lnSpc>
              <a:spcBef>
                <a:spcPct val="0"/>
              </a:spcBef>
            </a:pP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楷体" panose="02010609060101010101" pitchFamily="28" charset="-122"/>
                <a:cs typeface="楷体" panose="02010609060101010101" pitchFamily="28" charset="-122"/>
              </a:rPr>
              <a:t>前</a:t>
            </a:r>
            <a:endParaRPr lang="zh-CN" altLang="en-US">
              <a:solidFill>
                <a:srgbClr val="FF0000"/>
              </a:solidFill>
            </a:endParaRPr>
          </a:p>
        </p:txBody>
      </p:sp>
      <p:sp>
        <p:nvSpPr>
          <p:cNvPr id="7" name="文本框 6"/>
          <p:cNvSpPr txBox="1"/>
          <p:nvPr/>
        </p:nvSpPr>
        <p:spPr>
          <a:xfrm>
            <a:off x="1343389" y="4339135"/>
            <a:ext cx="537274" cy="652666"/>
          </a:xfrm>
          <a:prstGeom prst="rect">
            <a:avLst/>
          </a:prstGeom>
          <a:noFill/>
        </p:spPr>
        <p:txBody>
          <a:bodyPr vert="horz" wrap="none" rtlCol="0">
            <a:noAutofit/>
          </a:bodyPr>
          <a:lstStyle/>
          <a:p>
            <a:pPr>
              <a:lnSpc>
                <a:spcPct val="150000"/>
              </a:lnSpc>
              <a:spcBef>
                <a:spcPct val="0"/>
              </a:spcBef>
            </a:pP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楷体" panose="02010609060101010101" pitchFamily="28" charset="-122"/>
                <a:cs typeface="楷体" panose="02010609060101010101" pitchFamily="28" charset="-122"/>
              </a:rPr>
              <a:t>后</a:t>
            </a: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P spid="4" grpId="0" build="allAtOnce"/>
      <p:bldP spid="5" grpId="0" build="allAtOnce"/>
      <p:bldP spid="6" grpId="0" build="allAtOnce"/>
      <p:bldP spid="7"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734" name="yt_shape_10734"/>
          <p:cNvSpPr txBox="1"/>
          <p:nvPr/>
        </p:nvSpPr>
        <p:spPr>
          <a:xfrm>
            <a:off x="839416" y="1340768"/>
            <a:ext cx="9335889"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一、课前自主学习完成温习旧知</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回忆行和列的有关知识。</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sp>
        <p:nvSpPr>
          <p:cNvPr id="10735" name="yt_shape_10735"/>
          <p:cNvSpPr txBox="1"/>
          <p:nvPr/>
        </p:nvSpPr>
        <p:spPr>
          <a:xfrm>
            <a:off x="839417" y="1956070"/>
            <a:ext cx="10391999" cy="1210844"/>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二、课堂中和同学合作探究如何用数对表示平面上物体的位置及已知表示物体位置的数对如何在平面图中标出。</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sp>
        <p:nvSpPr>
          <p:cNvPr id="10736" name="yt_shape_10736"/>
          <p:cNvSpPr txBox="1"/>
          <p:nvPr/>
        </p:nvSpPr>
        <p:spPr>
          <a:xfrm>
            <a:off x="839416" y="3217702"/>
            <a:ext cx="10391999" cy="1210844"/>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三、课堂中和老师一起总结出用数对表示物体位置的方法并能根据给出的数对标出物体相应的位置。</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742" name="yt_shape_10742"/>
          <p:cNvSpPr txBox="1"/>
          <p:nvPr/>
        </p:nvSpPr>
        <p:spPr>
          <a:xfrm>
            <a:off x="900001" y="1260000"/>
            <a:ext cx="10391999" cy="1857175"/>
          </a:xfrm>
          <a:prstGeom prst="rect">
            <a:avLst/>
          </a:prstGeom>
        </p:spPr>
        <p:txBody>
          <a:bodyPr vert="horz" wrap="square" lIns="0" tIns="0" rIns="0" bIns="0" rtlCol="0">
            <a:spAutoFit/>
          </a:bodyPr>
          <a:lstStyle/>
          <a:p>
            <a:pPr algn="l">
              <a:lnSpc>
                <a:spcPct val="150000"/>
              </a:lnSpc>
            </a:pPr>
            <a:r>
              <a:rPr lang="en-US" altLang="zh-CN" sz="800" b="0" i="0" u="none" spc="5303">
                <a:solidFill>
                  <a:srgbClr val="1EE3CF"/>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 </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教师通过在现实生活中创设情境</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引出用数对确定位置</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逐步抽象到方格纸上用数对确定点的位置。体会数对和点的一一对应关系。</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pic>
        <p:nvPicPr>
          <p:cNvPr id="10741" name="yt_image_10741"/>
          <p:cNvPicPr>
            <a:picLocks noChangeAspect="1" noChangeArrowheads="1"/>
          </p:cNvPicPr>
          <p:nvPr/>
        </p:nvPicPr>
        <p:blipFill>
          <a:blip r:embed="rId1" cstate="email"/>
          <a:stretch>
            <a:fillRect/>
          </a:stretch>
        </p:blipFill>
        <p:spPr bwMode="auto">
          <a:xfrm>
            <a:off x="900000" y="1484933"/>
            <a:ext cx="698760" cy="192240"/>
          </a:xfrm>
          <a:prstGeom prst="rect">
            <a:avLst/>
          </a:prstGeom>
          <a:noFill/>
          <a:extLst>
            <a:ext uri="{909E8E84-426E-40DD-AFC4-6F175D3DCCD1}">
              <a14:hiddenFill xmlns:a14="http://schemas.microsoft.com/office/drawing/2010/main">
                <a:solidFill>
                  <a:srgbClr val="FFFFFF"/>
                </a:solidFill>
              </a14:hiddenFill>
            </a:ext>
          </a:extLst>
        </p:spPr>
      </p:pic>
      <p:sp>
        <p:nvSpPr>
          <p:cNvPr id="10745" name="yt_shape_10745"/>
          <p:cNvSpPr txBox="1"/>
          <p:nvPr/>
        </p:nvSpPr>
        <p:spPr>
          <a:xfrm>
            <a:off x="900000" y="3218341"/>
            <a:ext cx="2156168" cy="564514"/>
          </a:xfrm>
          <a:prstGeom prst="rect">
            <a:avLst/>
          </a:prstGeom>
        </p:spPr>
        <p:txBody>
          <a:bodyPr vert="horz" wrap="none" lIns="0" tIns="0" rIns="0" bIns="0" rtlCol="0">
            <a:spAutoFit/>
          </a:bodyPr>
          <a:lstStyle/>
          <a:p>
            <a:pPr algn="l">
              <a:lnSpc>
                <a:spcPct val="150000"/>
              </a:lnSpc>
            </a:pPr>
            <a:r>
              <a:rPr lang="en-US" altLang="zh-CN" sz="1150" b="0" i="0" u="none" spc="1851">
                <a:solidFill>
                  <a:srgbClr val="1EE3CF"/>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 </a:t>
            </a:r>
            <a:r>
              <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任务驱动一</a:t>
            </a:r>
            <a:endPar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endParaRPr>
          </a:p>
        </p:txBody>
      </p:sp>
      <p:pic>
        <p:nvPicPr>
          <p:cNvPr id="10744" name="yt_image_10744"/>
          <p:cNvPicPr>
            <a:picLocks noChangeAspect="1" noChangeArrowheads="1"/>
          </p:cNvPicPr>
          <p:nvPr/>
        </p:nvPicPr>
        <p:blipFill>
          <a:blip r:embed="rId2" cstate="email"/>
          <a:stretch>
            <a:fillRect/>
          </a:stretch>
        </p:blipFill>
        <p:spPr bwMode="auto">
          <a:xfrm>
            <a:off x="900000" y="3404394"/>
            <a:ext cx="270000" cy="270000"/>
          </a:xfrm>
          <a:prstGeom prst="rect">
            <a:avLst/>
          </a:prstGeom>
          <a:noFill/>
          <a:extLst>
            <a:ext uri="{909E8E84-426E-40DD-AFC4-6F175D3DCCD1}">
              <a14:hiddenFill xmlns:a14="http://schemas.microsoft.com/office/drawing/2010/main">
                <a:solidFill>
                  <a:srgbClr val="FFFFFF"/>
                </a:solidFill>
              </a14:hiddenFill>
            </a:ext>
          </a:extLst>
        </p:spPr>
      </p:pic>
      <p:sp>
        <p:nvSpPr>
          <p:cNvPr id="10747" name="yt_shape_10747"/>
          <p:cNvSpPr txBox="1"/>
          <p:nvPr/>
        </p:nvSpPr>
        <p:spPr>
          <a:xfrm>
            <a:off x="900000" y="3833518"/>
            <a:ext cx="7280198"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阅读教材例</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说一说张亮在哪个位置。</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748" name="yt_shape_10748"/>
          <p:cNvSpPr txBox="1"/>
          <p:nvPr/>
        </p:nvSpPr>
        <p:spPr>
          <a:xfrm>
            <a:off x="900001" y="4448820"/>
            <a:ext cx="10391999" cy="1210844"/>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教师引导学生分析</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要确定一个人的位置需要知道这个人所在的行和列。</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749" name="yt_shape_10749"/>
          <p:cNvSpPr txBox="1"/>
          <p:nvPr/>
        </p:nvSpPr>
        <p:spPr>
          <a:xfrm>
            <a:off x="900000" y="1260000"/>
            <a:ext cx="2782813"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自主学习。</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750" name="yt_shape_10750"/>
          <p:cNvSpPr txBox="1"/>
          <p:nvPr/>
        </p:nvSpPr>
        <p:spPr>
          <a:xfrm>
            <a:off x="900000" y="1875302"/>
            <a:ext cx="10391999" cy="1191673"/>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你能说一说自己的座位在第几列第几行吗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你的好朋友的位置又在第几列第几行呢</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751" name="yt_shape_10751"/>
          <p:cNvSpPr txBox="1"/>
          <p:nvPr/>
        </p:nvSpPr>
        <p:spPr>
          <a:xfrm>
            <a:off x="900001" y="3117763"/>
            <a:ext cx="10391999" cy="1210844"/>
          </a:xfrm>
          <a:prstGeom prst="rect">
            <a:avLst/>
          </a:prstGeom>
        </p:spPr>
        <p:txBody>
          <a:bodyPr vert="horz" wrap="squar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横排的叫作行</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竖排的叫作列。我们习惯性地把列从左往右数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把行从前往后数。通常情况下</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描述物体位置时先说列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再说行。</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
        <p:nvSpPr>
          <p:cNvPr id="10752" name="yt_shape_10752"/>
          <p:cNvSpPr txBox="1"/>
          <p:nvPr/>
        </p:nvSpPr>
        <p:spPr>
          <a:xfrm>
            <a:off x="900000" y="4379395"/>
            <a:ext cx="5035994" cy="564514"/>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比如张亮在第</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列、第</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行。</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753" name="yt_shape_10753"/>
          <p:cNvSpPr txBox="1"/>
          <p:nvPr/>
        </p:nvSpPr>
        <p:spPr>
          <a:xfrm>
            <a:off x="900001" y="1260000"/>
            <a:ext cx="10391999" cy="1191673"/>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分小组讨论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如何用数对表示位置</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你能用数对表示张亮的位置吗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754" name="yt_shape_10754"/>
          <p:cNvSpPr txBox="1"/>
          <p:nvPr/>
        </p:nvSpPr>
        <p:spPr>
          <a:xfrm>
            <a:off x="900001" y="2502461"/>
            <a:ext cx="10391999" cy="2484334"/>
          </a:xfrm>
          <a:prstGeom prst="rect">
            <a:avLst/>
          </a:prstGeom>
        </p:spPr>
        <p:txBody>
          <a:bodyPr vert="horz" wrap="squar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表示位置我们还可以用数对来表示</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这就是今天我们要学习的主要内容</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用数对确定位置。张亮在第</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列、第</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行</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他的位置可以用数对</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表示。</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括号内第一个数表示第几列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第二个数表示第几行</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755" name="yt_shape_10755"/>
          <p:cNvSpPr txBox="1"/>
          <p:nvPr/>
        </p:nvSpPr>
        <p:spPr>
          <a:xfrm>
            <a:off x="900000" y="1260000"/>
            <a:ext cx="4138312"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用数对表示位置。</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756" name="yt_shape_10756"/>
          <p:cNvSpPr txBox="1"/>
          <p:nvPr/>
        </p:nvSpPr>
        <p:spPr>
          <a:xfrm>
            <a:off x="900001" y="1875302"/>
            <a:ext cx="10391999" cy="1210844"/>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图中王艳的位置用数对表示是</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赵雪的位置用数对表示是</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757" name="yt_shape_10757"/>
          <p:cNvSpPr txBox="1"/>
          <p:nvPr/>
        </p:nvSpPr>
        <p:spPr>
          <a:xfrm>
            <a:off x="900000" y="3136934"/>
            <a:ext cx="3052118" cy="545342"/>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引导学生讨论</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0758" name="yt_shape_10758"/>
          <p:cNvSpPr txBox="1"/>
          <p:nvPr/>
        </p:nvSpPr>
        <p:spPr>
          <a:xfrm>
            <a:off x="900000" y="3733064"/>
            <a:ext cx="9703939" cy="564514"/>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我们用数对表示物体位置时要注意不要把列和行弄反了。</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
        <p:nvSpPr>
          <p:cNvPr id="2" name="文本框 1"/>
          <p:cNvSpPr txBox="1"/>
          <p:nvPr/>
        </p:nvSpPr>
        <p:spPr>
          <a:xfrm>
            <a:off x="6687868" y="1828496"/>
            <a:ext cx="715074"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3</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3" name="文本框 2"/>
          <p:cNvSpPr txBox="1"/>
          <p:nvPr/>
        </p:nvSpPr>
        <p:spPr>
          <a:xfrm>
            <a:off x="7935643" y="1828496"/>
            <a:ext cx="715074"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4</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4" name="文本框 3"/>
          <p:cNvSpPr txBox="1"/>
          <p:nvPr/>
        </p:nvSpPr>
        <p:spPr>
          <a:xfrm>
            <a:off x="3122978" y="2468576"/>
            <a:ext cx="715074"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4</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
        <p:nvSpPr>
          <p:cNvPr id="5" name="文本框 4"/>
          <p:cNvSpPr txBox="1"/>
          <p:nvPr/>
        </p:nvSpPr>
        <p:spPr>
          <a:xfrm>
            <a:off x="4370753" y="2468576"/>
            <a:ext cx="715074"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3</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　</a:t>
            </a:r>
            <a:endParaRPr lang="zh-CN" altLang="en-US">
              <a:solidFill>
                <a:srgbClr val="FF000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P spid="4" grpId="0" build="allAtOnce"/>
      <p:bldP spid="5"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760" name="yt_shape_10760"/>
          <p:cNvSpPr txBox="1"/>
          <p:nvPr/>
        </p:nvSpPr>
        <p:spPr>
          <a:xfrm>
            <a:off x="900000" y="1260000"/>
            <a:ext cx="2156168" cy="564514"/>
          </a:xfrm>
          <a:prstGeom prst="rect">
            <a:avLst/>
          </a:prstGeom>
        </p:spPr>
        <p:txBody>
          <a:bodyPr vert="horz" wrap="none" lIns="0" tIns="0" rIns="0" bIns="0" rtlCol="0">
            <a:spAutoFit/>
          </a:bodyPr>
          <a:lstStyle/>
          <a:p>
            <a:pPr algn="l">
              <a:lnSpc>
                <a:spcPct val="150000"/>
              </a:lnSpc>
            </a:pPr>
            <a:r>
              <a:rPr lang="en-US" altLang="zh-CN" sz="1150" b="0" i="0" u="none" spc="1851">
                <a:solidFill>
                  <a:srgbClr val="1EE3CF"/>
                </a:solidFill>
                <a:effectLst/>
                <a:latin typeface="NEU-BZ-S92" panose="02010600010101010101" pitchFamily="12" charset="-122"/>
                <a:ea typeface="宋体" panose="02010600030101010101" pitchFamily="2" charset="-122"/>
                <a:cs typeface="Times New Roman" panose="02020603050405020304" pitchFamily="28"/>
              </a:rPr>
              <a:t> </a:t>
            </a:r>
            <a:r>
              <a:rPr lang="en-US"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 </a:t>
            </a:r>
            <a:r>
              <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任务驱动二</a:t>
            </a:r>
            <a:endPar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endParaRPr>
          </a:p>
        </p:txBody>
      </p:sp>
      <p:pic>
        <p:nvPicPr>
          <p:cNvPr id="10759" name="yt_image_10759"/>
          <p:cNvPicPr>
            <a:picLocks noChangeAspect="1" noChangeArrowheads="1"/>
          </p:cNvPicPr>
          <p:nvPr/>
        </p:nvPicPr>
        <p:blipFill>
          <a:blip r:embed="rId1" cstate="email"/>
          <a:stretch>
            <a:fillRect/>
          </a:stretch>
        </p:blipFill>
        <p:spPr bwMode="auto">
          <a:xfrm>
            <a:off x="900000" y="1446053"/>
            <a:ext cx="270000" cy="270000"/>
          </a:xfrm>
          <a:prstGeom prst="rect">
            <a:avLst/>
          </a:prstGeom>
          <a:noFill/>
          <a:extLst>
            <a:ext uri="{909E8E84-426E-40DD-AFC4-6F175D3DCCD1}">
              <a14:hiddenFill xmlns:a14="http://schemas.microsoft.com/office/drawing/2010/main">
                <a:solidFill>
                  <a:srgbClr val="FFFFFF"/>
                </a:solidFill>
              </a14:hiddenFill>
            </a:ext>
          </a:extLst>
        </p:spPr>
      </p:pic>
      <p:sp>
        <p:nvSpPr>
          <p:cNvPr id="10762" name="yt_shape_10762"/>
          <p:cNvSpPr txBox="1"/>
          <p:nvPr/>
        </p:nvSpPr>
        <p:spPr>
          <a:xfrm>
            <a:off x="900000" y="1875177"/>
            <a:ext cx="8536952"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阅读教材例</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小组讨论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图上的数字表示什么</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763" name="yt_shape_10763"/>
          <p:cNvSpPr txBox="1"/>
          <p:nvPr/>
        </p:nvSpPr>
        <p:spPr>
          <a:xfrm>
            <a:off x="900000" y="2490479"/>
            <a:ext cx="10233571"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引导学生观察示意图</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并比较它和例</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的主题图有什么不同。</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
        <p:nvSpPr>
          <p:cNvPr id="10764" name="yt_shape_10764"/>
          <p:cNvSpPr txBox="1"/>
          <p:nvPr/>
        </p:nvSpPr>
        <p:spPr>
          <a:xfrm>
            <a:off x="900001" y="3105781"/>
            <a:ext cx="10391999" cy="1210844"/>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横排和竖排所构成的区域是整个动物园的范围。动物园的各场馆都画成一个点</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这些点都分散在方格纸竖线与横线的交点上。</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
        <p:nvSpPr>
          <p:cNvPr id="10765" name="yt_shape_10765"/>
          <p:cNvSpPr txBox="1"/>
          <p:nvPr/>
        </p:nvSpPr>
        <p:spPr>
          <a:xfrm>
            <a:off x="900000" y="4367413"/>
            <a:ext cx="10391999" cy="1857175"/>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纵向排列的数字表示行</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从下往上数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横向排列的数字表示列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从左往右数。图上的数字表明第几行和第几列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行和列的起点均为</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p:sld>
</file>

<file path=ppt/tags/tag1.xml><?xml version="1.0" encoding="utf-8"?>
<p:tagLst xmlns:p="http://schemas.openxmlformats.org/presentationml/2006/main">
  <p:tag name="AS_OS" val="Unix 3.10 unknown"/>
  <p:tag name="AS_RELEASE_DATE" val="2020.11.30"/>
  <p:tag name="AS_TITLE" val="Aspose.Slides for Java"/>
  <p:tag name="AS_VERSION" val="20.11"/>
  <p:tag name="COMMONDATA" val="eyJoZGlkIjoiNDljYjZkNGU5MjBlNzBmODRjMTU0NDczZWI1ZjYyZWEifQ=="/>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暗香扑面">
      <a:majorFont>
        <a:latin typeface="Franklin Gothic Medium"/>
        <a:ea typeface="Arial"/>
        <a:cs typeface="Arial"/>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Arial"/>
        <a:cs typeface="Arial"/>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lnDef>
      <a:spPr/>
      <a:bodyPr/>
      <a:lstStyle/>
      <a:style>
        <a:lnRef idx="1">
          <a:schemeClr val="accent6"/>
        </a:lnRef>
        <a:fillRef idx="0">
          <a:schemeClr val="accent6"/>
        </a:fillRef>
        <a:effectRef idx="0">
          <a:schemeClr val="accent6"/>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2101</Words>
  <Application>WPS 演示</Application>
  <PresentationFormat>自定义</PresentationFormat>
  <Paragraphs>200</Paragraphs>
  <Slides>23</Slides>
  <Notes>1</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23</vt:i4>
      </vt:variant>
    </vt:vector>
  </HeadingPairs>
  <TitlesOfParts>
    <vt:vector size="38" baseType="lpstr">
      <vt:lpstr>Arial</vt:lpstr>
      <vt:lpstr>宋体</vt:lpstr>
      <vt:lpstr>Wingdings</vt:lpstr>
      <vt:lpstr>Times New Roman</vt:lpstr>
      <vt:lpstr>微软雅黑</vt:lpstr>
      <vt:lpstr>黑体</vt:lpstr>
      <vt:lpstr>Calibri</vt:lpstr>
      <vt:lpstr>Times New Roman</vt:lpstr>
      <vt:lpstr>NEU-BZ-S92</vt:lpstr>
      <vt:lpstr>楷体</vt:lpstr>
      <vt:lpstr>Franklin Gothic Book</vt:lpstr>
      <vt:lpstr>Arial Unicode MS</vt:lpstr>
      <vt:lpstr>微软雅黑 Light</vt:lpstr>
      <vt:lpstr>Arial</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4</cp:revision>
  <cp:lastPrinted>2023-02-16T21:21:00Z</cp:lastPrinted>
  <dcterms:created xsi:type="dcterms:W3CDTF">2023-02-16T21:21:00Z</dcterms:created>
  <dcterms:modified xsi:type="dcterms:W3CDTF">2023-10-28T09:28:13Z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33A6B6CFE797467484F38CF741A03939_12</vt:lpwstr>
  </property>
  <property fmtid="{D5CDD505-2E9C-101B-9397-08002B2CF9AE}" pid="3" name="KSOProductBuildVer">
    <vt:lpwstr>2052-12.1.0.15712</vt:lpwstr>
  </property>
</Properties>
</file>