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sldIdLst>
    <p:sldId id="256" r:id="rId4"/>
    <p:sldId id="257" r:id="rId5"/>
    <p:sldId id="258" r:id="rId6"/>
    <p:sldId id="260" r:id="rId7"/>
    <p:sldId id="262" r:id="rId8"/>
    <p:sldId id="263" r:id="rId9"/>
    <p:sldId id="265" r:id="rId10"/>
    <p:sldId id="266" r:id="rId11"/>
    <p:sldId id="267" r:id="rId12"/>
    <p:sldId id="268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120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9C86E-1433-488E-B7DC-6A75D6029D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4E39B8-1769-45AD-99AD-C41F205A7B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0049E6-618C-4C74-8E34-6C3AC23C07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B1B4D4-2D30-43EB-9D6D-D0A384FBCE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7" Type="http://schemas.openxmlformats.org/officeDocument/2006/relationships/theme" Target="../theme/theme2.xml"/><Relationship Id="rId36" Type="http://schemas.openxmlformats.org/officeDocument/2006/relationships/image" Target="file:///D:\qq&#25991;&#20214;\712321467\Image\C2C\Image2\%7b75232B38-A165-1FB7-499C-2E1C792CACB5%7d.png" TargetMode="External"/><Relationship Id="rId35" Type="http://schemas.openxmlformats.org/officeDocument/2006/relationships/image" Target="../media/image2.png"/><Relationship Id="rId34" Type="http://schemas.openxmlformats.org/officeDocument/2006/relationships/image" Target="../media/image3.jpeg"/><Relationship Id="rId33" Type="http://schemas.openxmlformats.org/officeDocument/2006/relationships/hyperlink" Target="http://www.1ppt.com/kejian/lishi/" TargetMode="External"/><Relationship Id="rId32" Type="http://schemas.openxmlformats.org/officeDocument/2006/relationships/hyperlink" Target="http://www.1ppt.com/kejian/dili/" TargetMode="External"/><Relationship Id="rId31" Type="http://schemas.openxmlformats.org/officeDocument/2006/relationships/hyperlink" Target="http://www.1ppt.com/kejian/shengwu/" TargetMode="External"/><Relationship Id="rId30" Type="http://schemas.openxmlformats.org/officeDocument/2006/relationships/hyperlink" Target="http://www.1ppt.com/kejian/huaxue/" TargetMode="External"/><Relationship Id="rId3" Type="http://schemas.openxmlformats.org/officeDocument/2006/relationships/slideLayout" Target="../slideLayouts/slideLayout4.xml"/><Relationship Id="rId29" Type="http://schemas.openxmlformats.org/officeDocument/2006/relationships/hyperlink" Target="http://www.1ppt.com/kejian/wuli/" TargetMode="External"/><Relationship Id="rId28" Type="http://schemas.openxmlformats.org/officeDocument/2006/relationships/hyperlink" Target="http://www.1ppt.com/kejian/kexue/" TargetMode="External"/><Relationship Id="rId27" Type="http://schemas.openxmlformats.org/officeDocument/2006/relationships/hyperlink" Target="http://www.1ppt.com/kejian/meishu/" TargetMode="External"/><Relationship Id="rId26" Type="http://schemas.openxmlformats.org/officeDocument/2006/relationships/hyperlink" Target="http://www.1ppt.com/kejian/yingyu/" TargetMode="External"/><Relationship Id="rId25" Type="http://schemas.openxmlformats.org/officeDocument/2006/relationships/hyperlink" Target="http://www.1ppt.com/kejian/shuxue/" TargetMode="External"/><Relationship Id="rId24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n/" TargetMode="External"/><Relationship Id="rId21" Type="http://schemas.openxmlformats.org/officeDocument/2006/relationships/hyperlink" Target="http://www.1ppt.com/jiaoan/" TargetMode="External"/><Relationship Id="rId20" Type="http://schemas.openxmlformats.org/officeDocument/2006/relationships/hyperlink" Target="http://www.1ppt.com/shiti/" TargetMode="External"/><Relationship Id="rId2" Type="http://schemas.openxmlformats.org/officeDocument/2006/relationships/slideLayout" Target="../slideLayouts/slideLayout3.xml"/><Relationship Id="rId19" Type="http://schemas.openxmlformats.org/officeDocument/2006/relationships/hyperlink" Target="http://www.1ppt.com/fanwen/" TargetMode="External"/><Relationship Id="rId18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powerpoint/" TargetMode="External"/><Relationship Id="rId16" Type="http://schemas.openxmlformats.org/officeDocument/2006/relationships/hyperlink" Target="http://www.1ppt.com/xiazai/" TargetMode="External"/><Relationship Id="rId15" Type="http://schemas.openxmlformats.org/officeDocument/2006/relationships/hyperlink" Target="http://www.1ppt.com/tubiao/" TargetMode="External"/><Relationship Id="rId14" Type="http://schemas.openxmlformats.org/officeDocument/2006/relationships/hyperlink" Target="http://www.1ppt.com/beijing/" TargetMode="External"/><Relationship Id="rId13" Type="http://schemas.openxmlformats.org/officeDocument/2006/relationships/hyperlink" Target="http://www.1ppt.com/sucai/" TargetMode="External"/><Relationship Id="rId12" Type="http://schemas.openxmlformats.org/officeDocument/2006/relationships/hyperlink" Target="http://www.1ppt.com/moban/" TargetMode="Externa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1442013" y="46227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4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5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6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7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8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9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0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1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2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3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 userDrawn="1"/>
        </p:nvPicPr>
        <p:blipFill>
          <a:blip r:embed="rId34" cstate="email"/>
          <a:stretch>
            <a:fillRect/>
          </a:stretch>
        </p:blipFill>
        <p:spPr bwMode="auto">
          <a:xfrm rot="16200000">
            <a:off x="9450142" y="768059"/>
            <a:ext cx="3509920" cy="197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连接符 13"/>
          <p:cNvCxnSpPr/>
          <p:nvPr userDrawn="1"/>
        </p:nvCxnSpPr>
        <p:spPr>
          <a:xfrm>
            <a:off x="727969" y="1864448"/>
            <a:ext cx="10848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073743875" descr="学科网 zxxk.com"/>
          <p:cNvPicPr>
            <a:picLocks noChangeAspect="1"/>
          </p:cNvPicPr>
          <p:nvPr/>
        </p:nvPicPr>
        <p:blipFill>
          <a:blip r:embed="rId35" r:link="rId3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/>
          <p:nvPr/>
        </p:nvSpPr>
        <p:spPr>
          <a:xfrm>
            <a:off x="0" y="105871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/>
              <a:t>五年级上册 </a:t>
            </a:r>
            <a:r>
              <a:rPr lang="zh-CN" altLang="en-US" sz="3200" dirty="0" smtClean="0"/>
              <a:t>第</a:t>
            </a:r>
            <a:r>
              <a:rPr lang="zh-CN" altLang="en-US" sz="3200" dirty="0"/>
              <a:t>三单元</a:t>
            </a:r>
            <a:endParaRPr lang="zh-CN" altLang="en-US" sz="3200" dirty="0"/>
          </a:p>
        </p:txBody>
      </p:sp>
      <p:sp>
        <p:nvSpPr>
          <p:cNvPr id="8" name="文本框 5"/>
          <p:cNvSpPr txBox="1"/>
          <p:nvPr/>
        </p:nvSpPr>
        <p:spPr>
          <a:xfrm>
            <a:off x="0" y="2138156"/>
            <a:ext cx="12192000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/>
              <a:t>除数是整数的小数除</a:t>
            </a:r>
            <a:r>
              <a:rPr lang="zh-CN" altLang="en-US" sz="5400" dirty="0" smtClean="0"/>
              <a:t>法</a:t>
            </a:r>
            <a:endParaRPr lang="en-US" altLang="zh-CN" sz="5400" dirty="0" smtClean="0"/>
          </a:p>
          <a:p>
            <a:pPr algn="ctr">
              <a:lnSpc>
                <a:spcPct val="150000"/>
              </a:lnSpc>
            </a:pPr>
            <a:r>
              <a:rPr lang="zh-CN" altLang="en-US" sz="3200" dirty="0" smtClean="0"/>
              <a:t>第</a:t>
            </a:r>
            <a:r>
              <a:rPr lang="en-US" altLang="zh-CN" sz="3200" dirty="0" smtClean="0"/>
              <a:t>2</a:t>
            </a:r>
            <a:r>
              <a:rPr lang="zh-CN" altLang="en-US" sz="3200" dirty="0" smtClean="0"/>
              <a:t>课时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234940" y="1049774"/>
            <a:ext cx="17221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反思卡</a:t>
            </a:r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907192" y="2084199"/>
            <a:ext cx="10377615" cy="4366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四、小强家一年的水费是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120.6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元，电费是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1088.4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元，他家平均每月的水费和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电费各是多少元？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60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60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60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60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55300" y="110109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777740" y="1034534"/>
            <a:ext cx="2636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学习目标</a:t>
            </a:r>
            <a:endParaRPr lang="zh-CN" altLang="en-US" sz="4000"/>
          </a:p>
        </p:txBody>
      </p:sp>
      <p:sp>
        <p:nvSpPr>
          <p:cNvPr id="7" name="文本框 6"/>
          <p:cNvSpPr txBox="1"/>
          <p:nvPr/>
        </p:nvSpPr>
        <p:spPr>
          <a:xfrm>
            <a:off x="1036320" y="2505670"/>
            <a:ext cx="99517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/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</a:t>
            </a:r>
            <a:r>
              <a:rPr lang="zh-CN" altLang="zh-CN" sz="3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掌握除数是整数的小数除法的另一种类型，被除数的整数部分不够除的情况。</a:t>
            </a:r>
            <a:endParaRPr lang="zh-CN" altLang="zh-CN" sz="32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257800" y="1034534"/>
            <a:ext cx="18135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>
                <a:solidFill>
                  <a:srgbClr val="222222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预习卡</a:t>
            </a:r>
            <a:endParaRPr lang="zh-CN" altLang="en-US" sz="4000"/>
          </a:p>
        </p:txBody>
      </p:sp>
      <p:sp>
        <p:nvSpPr>
          <p:cNvPr id="7" name="文本框 6"/>
          <p:cNvSpPr txBox="1"/>
          <p:nvPr/>
        </p:nvSpPr>
        <p:spPr>
          <a:xfrm>
            <a:off x="670560" y="200989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600">
                <a:solidFill>
                  <a:srgbClr val="222222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复习旧知</a:t>
            </a:r>
            <a:endParaRPr lang="zh-CN" altLang="en-US" sz="3600"/>
          </a:p>
        </p:txBody>
      </p:sp>
      <p:sp>
        <p:nvSpPr>
          <p:cNvPr id="9" name="文本框 8"/>
          <p:cNvSpPr txBox="1"/>
          <p:nvPr/>
        </p:nvSpPr>
        <p:spPr>
          <a:xfrm>
            <a:off x="670560" y="2967335"/>
            <a:ext cx="10759440" cy="910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en-US" altLang="zh-CN" sz="400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23.4</a:t>
            </a:r>
            <a:r>
              <a:rPr lang="zh-CN" altLang="zh-CN" sz="400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÷</a:t>
            </a:r>
            <a:r>
              <a:rPr lang="en-US" altLang="zh-CN" sz="400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6=	           72</a:t>
            </a:r>
            <a:r>
              <a:rPr lang="zh-CN" altLang="zh-CN" sz="400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÷</a:t>
            </a:r>
            <a:r>
              <a:rPr lang="en-US" altLang="zh-CN" sz="400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15=</a:t>
            </a:r>
            <a:r>
              <a:rPr lang="en-US" altLang="zh-CN" sz="40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28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69620" y="2151727"/>
            <a:ext cx="109194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4400" kern="100">
                <a:latin typeface="华文楷体" panose="02010600040101010101" pitchFamily="2" charset="-122"/>
                <a:ea typeface="华文楷体" panose="02010600040101010101" pitchFamily="2" charset="-122"/>
                <a:cs typeface="Arial" panose="020B0604020202020204" pitchFamily="34" charset="0"/>
              </a:rPr>
              <a:t>自主学习</a:t>
            </a:r>
            <a:endParaRPr lang="en-US" altLang="zh-CN" sz="4400" kern="10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Arial" panose="020B0604020202020204" pitchFamily="34" charset="0"/>
            </a:endParaRPr>
          </a:p>
          <a:p>
            <a:pPr indent="177800" algn="just"/>
            <a:r>
              <a:rPr lang="zh-CN" altLang="zh-CN" sz="3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自学课本第</a:t>
            </a:r>
            <a:r>
              <a:rPr lang="en-US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25</a:t>
            </a:r>
            <a:r>
              <a:rPr lang="zh-CN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页例</a:t>
            </a:r>
            <a:r>
              <a:rPr lang="en-US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0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自己动手尝试例题和做一做的（</a:t>
            </a:r>
            <a:r>
              <a:rPr lang="en-US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）、（</a:t>
            </a:r>
            <a:r>
              <a:rPr lang="en-US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32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）的前两道。</a:t>
            </a:r>
            <a:endParaRPr lang="zh-CN" altLang="zh-CN" sz="20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7800" y="1034534"/>
            <a:ext cx="18135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>
                <a:solidFill>
                  <a:srgbClr val="222222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预习卡</a:t>
            </a:r>
            <a:endParaRPr lang="zh-CN" altLang="en-US" sz="40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97780" y="1049774"/>
            <a:ext cx="19964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问题卡</a:t>
            </a:r>
            <a:endParaRPr lang="zh-CN" altLang="en-US" sz="4000"/>
          </a:p>
        </p:txBody>
      </p:sp>
      <p:sp>
        <p:nvSpPr>
          <p:cNvPr id="9" name="文本框 8"/>
          <p:cNvSpPr txBox="1"/>
          <p:nvPr/>
        </p:nvSpPr>
        <p:spPr>
          <a:xfrm>
            <a:off x="807719" y="2220575"/>
            <a:ext cx="1072491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kern="100"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36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（</a:t>
            </a:r>
            <a:r>
              <a:rPr lang="en-US" altLang="zh-CN" sz="36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36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）说出你自己遇到的问题。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sz="3600" kern="100">
                <a:solidFill>
                  <a:srgbClr val="333333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说出它与上节学的有什么不一样。你是怎样解决的？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" algn="l">
              <a:tabLst>
                <a:tab pos="675005" algn="l"/>
                <a:tab pos="3227705" algn="l"/>
              </a:tabLst>
            </a:pP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）计算除数是整数的小数除法的计算方法是什么？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3400" algn="l">
              <a:tabLst>
                <a:tab pos="675005" algn="l"/>
              </a:tabLst>
            </a:pP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①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按照整数除法的方法去除；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algn="l">
              <a:tabLst>
                <a:tab pos="675005" algn="l"/>
              </a:tabLst>
            </a:pP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②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商的小数点要和被除数的小数点对齐；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3400" algn="l">
              <a:tabLst>
                <a:tab pos="675005" algn="l"/>
              </a:tabLst>
            </a:pP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③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整数部分不够除，在个位商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，点上小数点继续往下除。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234940" y="1049774"/>
            <a:ext cx="17221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反思卡</a:t>
            </a:r>
            <a:endParaRPr lang="zh-CN" altLang="en-US" sz="4000"/>
          </a:p>
        </p:txBody>
      </p:sp>
      <p:sp>
        <p:nvSpPr>
          <p:cNvPr id="7" name="文本框 6"/>
          <p:cNvSpPr txBox="1"/>
          <p:nvPr/>
        </p:nvSpPr>
        <p:spPr>
          <a:xfrm>
            <a:off x="861060" y="2284214"/>
            <a:ext cx="98374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6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小结</a:t>
            </a:r>
            <a:r>
              <a:rPr lang="zh-CN" altLang="zh-CN" sz="36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：用自己的语言说一说这节课学习的内容？</a:t>
            </a:r>
            <a:endParaRPr lang="zh-CN" altLang="en-US" sz="36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234940" y="1049774"/>
            <a:ext cx="17221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反思卡</a:t>
            </a:r>
            <a:endParaRPr lang="zh-CN" altLang="en-US" sz="4000"/>
          </a:p>
        </p:txBody>
      </p:sp>
      <p:sp>
        <p:nvSpPr>
          <p:cNvPr id="7" name="文本框 6"/>
          <p:cNvSpPr txBox="1"/>
          <p:nvPr/>
        </p:nvSpPr>
        <p:spPr>
          <a:xfrm>
            <a:off x="716437" y="2274787"/>
            <a:ext cx="11104775" cy="3055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检测（独立完成）</a:t>
            </a:r>
            <a:endParaRPr lang="en-US" altLang="zh-CN" sz="3600" kern="10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一、口算。</a:t>
            </a:r>
            <a:endParaRPr lang="zh-CN" altLang="zh-CN" sz="20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0.32</a:t>
            </a:r>
            <a:r>
              <a:rPr lang="en-US" altLang="zh-CN" sz="3200" kern="10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8=        0.84</a:t>
            </a:r>
            <a:r>
              <a:rPr lang="en-US" altLang="zh-CN" sz="3200" kern="10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21=        2.7</a:t>
            </a:r>
            <a:r>
              <a:rPr lang="en-US" altLang="zh-CN" sz="3200" kern="10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3=</a:t>
            </a:r>
            <a:endParaRPr lang="zh-CN" altLang="zh-CN" sz="20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1.5</a:t>
            </a:r>
            <a:r>
              <a:rPr lang="en-US" altLang="zh-CN" sz="3200" kern="10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15=        5.4</a:t>
            </a:r>
            <a:r>
              <a:rPr lang="en-US" altLang="zh-CN" sz="3200" kern="10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27=         0.36</a:t>
            </a:r>
            <a:r>
              <a:rPr lang="en-US" altLang="zh-CN" sz="3200" kern="100"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12=</a:t>
            </a:r>
            <a:endParaRPr lang="zh-CN" altLang="zh-CN" sz="20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234940" y="1049774"/>
            <a:ext cx="17221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反思卡</a:t>
            </a:r>
            <a:endParaRPr lang="zh-CN" altLang="en-US" sz="4000"/>
          </a:p>
        </p:txBody>
      </p:sp>
      <p:sp>
        <p:nvSpPr>
          <p:cNvPr id="5" name="文本框 4"/>
          <p:cNvSpPr txBox="1"/>
          <p:nvPr/>
        </p:nvSpPr>
        <p:spPr>
          <a:xfrm>
            <a:off x="986790" y="2348197"/>
            <a:ext cx="1021842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arenBoth" startAt="2"/>
            </a:pPr>
            <a:r>
              <a:rPr lang="zh-CN" altLang="zh-CN" sz="2400" kern="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列竖式计算下面各题。</a:t>
            </a:r>
            <a:endParaRPr lang="zh-CN" altLang="zh-CN" sz="1600" kern="10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7200"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72</a:t>
            </a:r>
            <a:r>
              <a:rPr lang="zh-CN" altLang="zh-CN" sz="24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4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15=                   25.5</a:t>
            </a:r>
            <a:r>
              <a:rPr lang="zh-CN" altLang="zh-CN" sz="24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4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6=                      86</a:t>
            </a:r>
            <a:r>
              <a:rPr lang="zh-CN" altLang="zh-CN" sz="24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4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16= 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400" kern="10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7.83</a:t>
            </a:r>
            <a:r>
              <a:rPr lang="zh-CN" altLang="zh-CN" sz="24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4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9=                  0.54</a:t>
            </a:r>
            <a:r>
              <a:rPr lang="zh-CN" altLang="zh-CN" sz="24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4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6=                      6.3</a:t>
            </a:r>
            <a:r>
              <a:rPr lang="zh-CN" altLang="zh-CN" sz="24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400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14= </a:t>
            </a:r>
            <a:r>
              <a:rPr lang="en-US" altLang="zh-CN" sz="1800" kern="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zh-CN" altLang="zh-CN" sz="12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234940" y="1049774"/>
            <a:ext cx="17221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反思卡</a:t>
            </a:r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548640" y="2164081"/>
            <a:ext cx="11445240" cy="41524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三、妈妈买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千克的西红柿，付给售货员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元，找回</a:t>
            </a:r>
            <a:r>
              <a:rPr lang="en-US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2.5</a:t>
            </a:r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元，每千克西红柿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algn="just"/>
            <a:r>
              <a:rPr lang="zh-CN" altLang="zh-CN" sz="36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多少钱？</a:t>
            </a:r>
            <a:endParaRPr lang="zh-CN" altLang="zh-CN" sz="2400" kern="1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36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36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360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启航教育集团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</Words>
  <Application>WPS 演示</Application>
  <PresentationFormat>自定义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微软雅黑</vt:lpstr>
      <vt:lpstr>Calibri</vt:lpstr>
      <vt:lpstr>Times New Roman</vt:lpstr>
      <vt:lpstr>华文楷体</vt:lpstr>
      <vt:lpstr>Arial</vt:lpstr>
      <vt:lpstr>等线</vt:lpstr>
      <vt:lpstr>Arial Unicode MS</vt:lpstr>
      <vt:lpstr>等线 Light</vt:lpstr>
      <vt:lpstr>启航教育集团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2022-07-13T21:16:00Z</cp:lastPrinted>
  <dcterms:created xsi:type="dcterms:W3CDTF">2022-07-13T21:16:00Z</dcterms:created>
  <dcterms:modified xsi:type="dcterms:W3CDTF">2023-10-28T09:30:01Z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77BA0DD9EB41433DA44F89EC276FFBB9_12</vt:lpwstr>
  </property>
  <property fmtid="{D5CDD505-2E9C-101B-9397-08002B2CF9AE}" pid="3" name="KSOProductBuildVer">
    <vt:lpwstr>2052-12.1.0.15712</vt:lpwstr>
  </property>
</Properties>
</file>