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Lst>
  <p:notesMasterIdLst>
    <p:notesMasterId r:id="rId23"/>
  </p:notesMasterIdLst>
  <p:handoutMasterIdLst>
    <p:handoutMasterId r:id="rId24"/>
  </p:handoutMasterIdLst>
  <p:sldIdLst>
    <p:sldId id="371" r:id="rId3"/>
    <p:sldId id="431" r:id="rId4"/>
    <p:sldId id="437" r:id="rId5"/>
    <p:sldId id="438" r:id="rId6"/>
    <p:sldId id="440" r:id="rId7"/>
    <p:sldId id="441" r:id="rId8"/>
    <p:sldId id="443" r:id="rId9"/>
    <p:sldId id="445" r:id="rId10"/>
    <p:sldId id="458" r:id="rId11"/>
    <p:sldId id="459" r:id="rId12"/>
    <p:sldId id="446" r:id="rId13"/>
    <p:sldId id="460" r:id="rId14"/>
    <p:sldId id="461" r:id="rId15"/>
    <p:sldId id="449" r:id="rId16"/>
    <p:sldId id="450" r:id="rId17"/>
    <p:sldId id="451" r:id="rId18"/>
    <p:sldId id="453" r:id="rId19"/>
    <p:sldId id="454" r:id="rId20"/>
    <p:sldId id="455" r:id="rId21"/>
    <p:sldId id="395" r:id="rId22"/>
  </p:sldIdLst>
  <p:sldSz cx="12192000" cy="6858000"/>
  <p:notesSz cx="6858000" cy="9144000"/>
  <p:custDataLst>
    <p:tags r:id="rId28"/>
  </p:custDataLst>
  <p:defaultTextStyle>
    <a:defPPr>
      <a:defRPr lang="zh-CN"/>
    </a:defPPr>
    <a:lvl1pPr algn="l" rtl="0" fontAlgn="base">
      <a:spcBef>
        <a:spcPct val="0"/>
      </a:spcBef>
      <a:spcAft>
        <a:spcPct val="0"/>
      </a:spcAft>
      <a:defRPr sz="2200" b="1" kern="1200">
        <a:solidFill>
          <a:srgbClr val="000000"/>
        </a:solidFill>
        <a:latin typeface="Times New Roman" panose="02020603050405020304" pitchFamily="18" charset="0"/>
        <a:ea typeface="微软雅黑" panose="020B0503020204020204" pitchFamily="34" charset="-122"/>
        <a:cs typeface="+mn-cs"/>
      </a:defRPr>
    </a:lvl1pPr>
    <a:lvl2pPr marL="457200" algn="l" rtl="0" fontAlgn="base">
      <a:spcBef>
        <a:spcPct val="0"/>
      </a:spcBef>
      <a:spcAft>
        <a:spcPct val="0"/>
      </a:spcAft>
      <a:defRPr sz="2200" b="1" kern="1200">
        <a:solidFill>
          <a:srgbClr val="000000"/>
        </a:solidFill>
        <a:latin typeface="Times New Roman" panose="02020603050405020304" pitchFamily="18" charset="0"/>
        <a:ea typeface="微软雅黑" panose="020B0503020204020204" pitchFamily="34" charset="-122"/>
        <a:cs typeface="+mn-cs"/>
      </a:defRPr>
    </a:lvl2pPr>
    <a:lvl3pPr marL="914400" algn="l" rtl="0" fontAlgn="base">
      <a:spcBef>
        <a:spcPct val="0"/>
      </a:spcBef>
      <a:spcAft>
        <a:spcPct val="0"/>
      </a:spcAft>
      <a:defRPr sz="2200" b="1" kern="1200">
        <a:solidFill>
          <a:srgbClr val="000000"/>
        </a:solidFill>
        <a:latin typeface="Times New Roman" panose="02020603050405020304" pitchFamily="18" charset="0"/>
        <a:ea typeface="微软雅黑" panose="020B0503020204020204" pitchFamily="34" charset="-122"/>
        <a:cs typeface="+mn-cs"/>
      </a:defRPr>
    </a:lvl3pPr>
    <a:lvl4pPr marL="1371600" algn="l" rtl="0" fontAlgn="base">
      <a:spcBef>
        <a:spcPct val="0"/>
      </a:spcBef>
      <a:spcAft>
        <a:spcPct val="0"/>
      </a:spcAft>
      <a:defRPr sz="2200" b="1" kern="1200">
        <a:solidFill>
          <a:srgbClr val="000000"/>
        </a:solidFill>
        <a:latin typeface="Times New Roman" panose="02020603050405020304" pitchFamily="18" charset="0"/>
        <a:ea typeface="微软雅黑" panose="020B0503020204020204" pitchFamily="34" charset="-122"/>
        <a:cs typeface="+mn-cs"/>
      </a:defRPr>
    </a:lvl4pPr>
    <a:lvl5pPr marL="1828800" algn="l" rtl="0" fontAlgn="base">
      <a:spcBef>
        <a:spcPct val="0"/>
      </a:spcBef>
      <a:spcAft>
        <a:spcPct val="0"/>
      </a:spcAft>
      <a:defRPr sz="2200" b="1" kern="1200">
        <a:solidFill>
          <a:srgbClr val="000000"/>
        </a:solidFill>
        <a:latin typeface="Times New Roman" panose="02020603050405020304" pitchFamily="18" charset="0"/>
        <a:ea typeface="微软雅黑" panose="020B0503020204020204" pitchFamily="34" charset="-122"/>
        <a:cs typeface="+mn-cs"/>
      </a:defRPr>
    </a:lvl5pPr>
    <a:lvl6pPr marL="2286000" algn="l" defTabSz="914400" rtl="0" eaLnBrk="1" latinLnBrk="0" hangingPunct="1">
      <a:defRPr sz="2200" b="1" kern="1200">
        <a:solidFill>
          <a:srgbClr val="000000"/>
        </a:solidFill>
        <a:latin typeface="Times New Roman" panose="02020603050405020304" pitchFamily="18" charset="0"/>
        <a:ea typeface="微软雅黑" panose="020B0503020204020204" pitchFamily="34" charset="-122"/>
        <a:cs typeface="+mn-cs"/>
      </a:defRPr>
    </a:lvl6pPr>
    <a:lvl7pPr marL="2743200" algn="l" defTabSz="914400" rtl="0" eaLnBrk="1" latinLnBrk="0" hangingPunct="1">
      <a:defRPr sz="2200" b="1" kern="1200">
        <a:solidFill>
          <a:srgbClr val="000000"/>
        </a:solidFill>
        <a:latin typeface="Times New Roman" panose="02020603050405020304" pitchFamily="18" charset="0"/>
        <a:ea typeface="微软雅黑" panose="020B0503020204020204" pitchFamily="34" charset="-122"/>
        <a:cs typeface="+mn-cs"/>
      </a:defRPr>
    </a:lvl7pPr>
    <a:lvl8pPr marL="3200400" algn="l" defTabSz="914400" rtl="0" eaLnBrk="1" latinLnBrk="0" hangingPunct="1">
      <a:defRPr sz="2200" b="1" kern="1200">
        <a:solidFill>
          <a:srgbClr val="000000"/>
        </a:solidFill>
        <a:latin typeface="Times New Roman" panose="02020603050405020304" pitchFamily="18" charset="0"/>
        <a:ea typeface="微软雅黑" panose="020B0503020204020204" pitchFamily="34" charset="-122"/>
        <a:cs typeface="+mn-cs"/>
      </a:defRPr>
    </a:lvl8pPr>
    <a:lvl9pPr marL="3657600" algn="l" defTabSz="914400" rtl="0" eaLnBrk="1" latinLnBrk="0" hangingPunct="1">
      <a:defRPr sz="2200" b="1" kern="1200">
        <a:solidFill>
          <a:srgbClr val="000000"/>
        </a:solidFill>
        <a:latin typeface="Times New Roman" panose="02020603050405020304" pitchFamily="18" charset="0"/>
        <a:ea typeface="微软雅黑" panose="020B0503020204020204" pitchFamily="34" charset="-122"/>
        <a:cs typeface="+mn-cs"/>
      </a:defRPr>
    </a:lvl9pPr>
  </p:defaultTextStyle>
  <p:extLst>
    <p:ext uri="{EFAFB233-063F-42B5-8137-9DF3F51BA10A}">
      <p15:sldGuideLst xmlns:p15="http://schemas.microsoft.com/office/powerpoint/2012/main">
        <p15:guide id="1" orient="horz" pos="935"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7574" autoAdjust="0"/>
    <p:restoredTop sz="94395" autoAdjust="0"/>
  </p:normalViewPr>
  <p:slideViewPr>
    <p:cSldViewPr>
      <p:cViewPr>
        <p:scale>
          <a:sx n="90" d="100"/>
          <a:sy n="90" d="100"/>
        </p:scale>
        <p:origin x="-1146" y="-516"/>
      </p:cViewPr>
      <p:guideLst>
        <p:guide orient="horz" pos="935"/>
        <p:guide pos="3840"/>
      </p:guideLst>
    </p:cSldViewPr>
  </p:slideViewPr>
  <p:notesTextViewPr>
    <p:cViewPr>
      <p:scale>
        <a:sx n="100" d="100"/>
        <a:sy n="100" d="100"/>
      </p:scale>
      <p:origin x="0" y="0"/>
    </p:cViewPr>
  </p:notesTextViewPr>
  <p:notesViewPr>
    <p:cSldViewPr>
      <p:cViewPr varScale="1">
        <p:scale>
          <a:sx n="68" d="100"/>
          <a:sy n="68" d="100"/>
        </p:scale>
        <p:origin x="-2856"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8" Type="http://schemas.openxmlformats.org/officeDocument/2006/relationships/tags" Target="tags/tag1.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handoutMaster" Target="handoutMasters/handoutMaster1.xml"/><Relationship Id="rId23" Type="http://schemas.openxmlformats.org/officeDocument/2006/relationships/notesMaster" Target="notesMasters/notesMaster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ct val="0"/>
              </a:spcBef>
              <a:spcAft>
                <a:spcPct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ct val="0"/>
              </a:spcBef>
              <a:spcAft>
                <a:spcPct val="0"/>
              </a:spcAft>
              <a:defRPr sz="1200" b="0" smtClean="0">
                <a:solidFill>
                  <a:schemeClr val="tx1"/>
                </a:solidFill>
                <a:latin typeface="+mn-lt"/>
                <a:ea typeface="+mn-ea"/>
              </a:defRPr>
            </a:lvl1pPr>
          </a:lstStyle>
          <a:p>
            <a:pPr>
              <a:defRPr/>
            </a:pPr>
            <a:fld id="{367A1F79-9674-45EB-B8A6-1351A6753A23}" type="datetimeFigureOut">
              <a:rPr lang="zh-CN" altLang="en-US"/>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ct val="0"/>
              </a:spcBef>
              <a:spcAft>
                <a:spcPct val="0"/>
              </a:spcAft>
              <a:defRPr sz="1200" b="0">
                <a:solidFill>
                  <a:schemeClr val="tx1"/>
                </a:solidFill>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ct val="0"/>
              </a:spcBef>
              <a:spcAft>
                <a:spcPct val="0"/>
              </a:spcAft>
              <a:defRPr sz="1200" b="0" smtClean="0">
                <a:solidFill>
                  <a:schemeClr val="tx1"/>
                </a:solidFill>
                <a:latin typeface="+mn-lt"/>
                <a:ea typeface="+mn-ea"/>
              </a:defRPr>
            </a:lvl1pPr>
          </a:lstStyle>
          <a:p>
            <a:pPr>
              <a:defRPr/>
            </a:pPr>
            <a:fld id="{74A824B8-E200-4359-8853-E0F6A88E97BD}" type="slidenum">
              <a:rPr lang="zh-CN" altLang="en-US"/>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ct val="0"/>
              </a:spcBef>
              <a:spcAft>
                <a:spcPct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ct val="0"/>
              </a:spcBef>
              <a:spcAft>
                <a:spcPct val="0"/>
              </a:spcAft>
              <a:defRPr sz="1200" b="0" smtClean="0">
                <a:solidFill>
                  <a:schemeClr val="tx1"/>
                </a:solidFill>
                <a:latin typeface="+mn-lt"/>
                <a:ea typeface="+mn-ea"/>
              </a:defRPr>
            </a:lvl1pPr>
          </a:lstStyle>
          <a:p>
            <a:pPr>
              <a:defRPr/>
            </a:pPr>
            <a:fld id="{A6695BAE-1F34-42A7-8D3E-D1B8CD91B1BA}" type="datetimeFigureOut">
              <a:rPr lang="zh-CN" altLang="en-US"/>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ct val="0"/>
              </a:spcBef>
              <a:spcAft>
                <a:spcPct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ct val="0"/>
              </a:spcBef>
              <a:spcAft>
                <a:spcPct val="0"/>
              </a:spcAft>
              <a:defRPr sz="1200" b="0" smtClean="0">
                <a:solidFill>
                  <a:schemeClr val="tx1"/>
                </a:solidFill>
                <a:latin typeface="+mn-lt"/>
                <a:ea typeface="+mn-ea"/>
              </a:defRPr>
            </a:lvl1pPr>
          </a:lstStyle>
          <a:p>
            <a:pPr>
              <a:defRPr/>
            </a:pPr>
            <a:fld id="{751922F9-717D-48C6-9265-54BFA63D79CE}"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ln>
        </p:spPr>
      </p:sp>
      <p:sp>
        <p:nvSpPr>
          <p:cNvPr id="86019" name="备注占位符 2"/>
          <p:cNvSpPr>
            <a:spLocks noGrp="1"/>
          </p:cNvSpPr>
          <p:nvPr>
            <p:ph type="body" idx="1"/>
          </p:nvPr>
        </p:nvSpPr>
        <p:spPr bwMode="auto">
          <a:noFill/>
        </p:spPr>
        <p:txBody>
          <a:bodyPr wrap="square" numCol="1" anchor="t" anchorCtr="0" compatLnSpc="1"/>
          <a:lstStyle/>
          <a:p>
            <a:pPr>
              <a:spcBef>
                <a:spcPct val="0"/>
              </a:spcBef>
            </a:pPr>
            <a:endParaRPr lang="zh-CN" altLang="en-US"/>
          </a:p>
        </p:txBody>
      </p:sp>
      <p:sp>
        <p:nvSpPr>
          <p:cNvPr id="86020"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14CAB7FD-21D3-41BA-B92E-E96B567A9861}" type="slidenum">
              <a:rPr lang="zh-CN" altLang="en-US"/>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学习目标">
    <p:spTree>
      <p:nvGrpSpPr>
        <p:cNvPr id="1" name=""/>
        <p:cNvGrpSpPr/>
        <p:nvPr/>
      </p:nvGrpSpPr>
      <p:grpSpPr>
        <a:xfrm>
          <a:off x="0" y="0"/>
          <a:ext cx="0" cy="0"/>
          <a:chOff x="0" y="0"/>
          <a:chExt cx="0" cy="0"/>
        </a:xfrm>
      </p:grpSpPr>
      <p:sp>
        <p:nvSpPr>
          <p:cNvPr id="8" name="文本框 4"/>
          <p:cNvSpPr txBox="1"/>
          <p:nvPr/>
        </p:nvSpPr>
        <p:spPr>
          <a:xfrm>
            <a:off x="666712" y="500042"/>
            <a:ext cx="1818322" cy="553998"/>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学习目标</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0" name="直接连接符 9"/>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无标题">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738150" y="857232"/>
            <a:ext cx="10501386" cy="5500726"/>
          </a:xfrm>
          <a:prstGeom prst="rect">
            <a:avLst/>
          </a:prstGeom>
        </p:spPr>
        <p:txBody>
          <a:bodyPr/>
          <a:lstStyle>
            <a:lvl1pPr marL="0" indent="720090" hangingPunct="0">
              <a:lnSpc>
                <a:spcPct val="150000"/>
              </a:lnSpc>
              <a:spcBef>
                <a:spcPct val="0"/>
              </a:spcBef>
              <a:buFontTx/>
              <a:buNone/>
              <a:defRPr sz="2800" baseline="0">
                <a:latin typeface="Times New Roman" panose="02020603050405020304" pitchFamily="18" charset="0"/>
                <a:ea typeface="黑体" panose="02010609060101010101" pitchFamily="49" charset="-122"/>
              </a:defRPr>
            </a:lvl1pPr>
          </a:lstStyle>
          <a:p>
            <a:pPr lvl="0"/>
            <a:r>
              <a:rPr lang="zh-CN" altLang="en-US"/>
              <a:t>单击此处编辑母版文本样式</a:t>
            </a:r>
            <a:endParaRPr lang="zh-CN" alt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预习导学">
    <p:spTree>
      <p:nvGrpSpPr>
        <p:cNvPr id="1" name=""/>
        <p:cNvGrpSpPr/>
        <p:nvPr/>
      </p:nvGrpSpPr>
      <p:grpSpPr>
        <a:xfrm>
          <a:off x="0" y="0"/>
          <a:ext cx="0" cy="0"/>
          <a:chOff x="0" y="0"/>
          <a:chExt cx="0" cy="0"/>
        </a:xfrm>
      </p:grpSpPr>
      <p:sp>
        <p:nvSpPr>
          <p:cNvPr id="9" name="文本框 4"/>
          <p:cNvSpPr txBox="1"/>
          <p:nvPr/>
        </p:nvSpPr>
        <p:spPr>
          <a:xfrm>
            <a:off x="666712" y="500042"/>
            <a:ext cx="1818322" cy="553998"/>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预习导学</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4" name="直接连接符 13"/>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探究新知">
    <p:spTree>
      <p:nvGrpSpPr>
        <p:cNvPr id="1" name=""/>
        <p:cNvGrpSpPr/>
        <p:nvPr/>
      </p:nvGrpSpPr>
      <p:grpSpPr>
        <a:xfrm>
          <a:off x="0" y="0"/>
          <a:ext cx="0" cy="0"/>
          <a:chOff x="0" y="0"/>
          <a:chExt cx="0" cy="0"/>
        </a:xfrm>
      </p:grpSpPr>
      <p:sp>
        <p:nvSpPr>
          <p:cNvPr id="12" name="文本框 4"/>
          <p:cNvSpPr txBox="1"/>
          <p:nvPr userDrawn="1"/>
        </p:nvSpPr>
        <p:spPr>
          <a:xfrm>
            <a:off x="666712" y="500042"/>
            <a:ext cx="1818322" cy="553998"/>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探究新知</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3" name="直接连接符 12"/>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探究新知">
    <p:spTree>
      <p:nvGrpSpPr>
        <p:cNvPr id="1" name=""/>
        <p:cNvGrpSpPr/>
        <p:nvPr/>
      </p:nvGrpSpPr>
      <p:grpSpPr>
        <a:xfrm>
          <a:off x="0" y="0"/>
          <a:ext cx="0" cy="0"/>
          <a:chOff x="0" y="0"/>
          <a:chExt cx="0" cy="0"/>
        </a:xfrm>
      </p:grpSpPr>
      <p:sp>
        <p:nvSpPr>
          <p:cNvPr id="12" name="文本框 4"/>
          <p:cNvSpPr txBox="1"/>
          <p:nvPr userDrawn="1"/>
        </p:nvSpPr>
        <p:spPr>
          <a:xfrm>
            <a:off x="666712" y="500042"/>
            <a:ext cx="1818322" cy="553998"/>
          </a:xfrm>
          <a:prstGeom prst="rect">
            <a:avLst/>
          </a:prstGeom>
          <a:noFill/>
        </p:spPr>
        <p:txBody>
          <a:bodyPr wrap="square" rtlCol="0">
            <a:spAutoFit/>
          </a:bodyPr>
          <a:lstStyle/>
          <a:p>
            <a:r>
              <a:rPr lang="zh-CN" altLang="en-US" sz="3000" b="1" smtClean="0">
                <a:solidFill>
                  <a:schemeClr val="accent6">
                    <a:lumMod val="75000"/>
                  </a:schemeClr>
                </a:solidFill>
                <a:latin typeface="微软雅黑" panose="020B0503020204020204" pitchFamily="34" charset="-122"/>
                <a:ea typeface="微软雅黑" panose="020B0503020204020204" pitchFamily="34" charset="-122"/>
              </a:rPr>
              <a:t>预习新知</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3" name="直接连接符 12"/>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课堂巩固">
    <p:spTree>
      <p:nvGrpSpPr>
        <p:cNvPr id="1" name=""/>
        <p:cNvGrpSpPr/>
        <p:nvPr/>
      </p:nvGrpSpPr>
      <p:grpSpPr>
        <a:xfrm>
          <a:off x="0" y="0"/>
          <a:ext cx="0" cy="0"/>
          <a:chOff x="0" y="0"/>
          <a:chExt cx="0" cy="0"/>
        </a:xfrm>
      </p:grpSpPr>
      <p:sp>
        <p:nvSpPr>
          <p:cNvPr id="12" name="文本框 4"/>
          <p:cNvSpPr txBox="1"/>
          <p:nvPr userDrawn="1"/>
        </p:nvSpPr>
        <p:spPr>
          <a:xfrm>
            <a:off x="666712" y="500042"/>
            <a:ext cx="1818322" cy="553998"/>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课堂巩固</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3" name="直接连接符 12"/>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分层作业">
    <p:spTree>
      <p:nvGrpSpPr>
        <p:cNvPr id="1" name=""/>
        <p:cNvGrpSpPr/>
        <p:nvPr/>
      </p:nvGrpSpPr>
      <p:grpSpPr>
        <a:xfrm>
          <a:off x="0" y="0"/>
          <a:ext cx="0" cy="0"/>
          <a:chOff x="0" y="0"/>
          <a:chExt cx="0" cy="0"/>
        </a:xfrm>
      </p:grpSpPr>
      <p:sp>
        <p:nvSpPr>
          <p:cNvPr id="12" name="文本框 4"/>
          <p:cNvSpPr txBox="1"/>
          <p:nvPr userDrawn="1"/>
        </p:nvSpPr>
        <p:spPr>
          <a:xfrm>
            <a:off x="666712" y="500042"/>
            <a:ext cx="1818322" cy="553998"/>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分层作业</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3" name="直接连接符 12"/>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知识超市">
    <p:spTree>
      <p:nvGrpSpPr>
        <p:cNvPr id="1" name=""/>
        <p:cNvGrpSpPr/>
        <p:nvPr/>
      </p:nvGrpSpPr>
      <p:grpSpPr>
        <a:xfrm>
          <a:off x="0" y="0"/>
          <a:ext cx="0" cy="0"/>
          <a:chOff x="0" y="0"/>
          <a:chExt cx="0" cy="0"/>
        </a:xfrm>
      </p:grpSpPr>
      <p:sp>
        <p:nvSpPr>
          <p:cNvPr id="12" name="文本框 4"/>
          <p:cNvSpPr txBox="1"/>
          <p:nvPr userDrawn="1"/>
        </p:nvSpPr>
        <p:spPr>
          <a:xfrm>
            <a:off x="666712" y="500042"/>
            <a:ext cx="2260936" cy="553998"/>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知识超市</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3" name="直接连接符 12"/>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知识盘点">
    <p:spTree>
      <p:nvGrpSpPr>
        <p:cNvPr id="1" name=""/>
        <p:cNvGrpSpPr/>
        <p:nvPr/>
      </p:nvGrpSpPr>
      <p:grpSpPr>
        <a:xfrm>
          <a:off x="0" y="0"/>
          <a:ext cx="0" cy="0"/>
          <a:chOff x="0" y="0"/>
          <a:chExt cx="0" cy="0"/>
        </a:xfrm>
      </p:grpSpPr>
      <p:sp>
        <p:nvSpPr>
          <p:cNvPr id="12" name="文本框 4"/>
          <p:cNvSpPr txBox="1"/>
          <p:nvPr userDrawn="1"/>
        </p:nvSpPr>
        <p:spPr>
          <a:xfrm>
            <a:off x="666712" y="500042"/>
            <a:ext cx="2260936" cy="553998"/>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知识盘点</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3" name="直接连接符 12"/>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知识点回顾">
    <p:spTree>
      <p:nvGrpSpPr>
        <p:cNvPr id="1" name=""/>
        <p:cNvGrpSpPr/>
        <p:nvPr/>
      </p:nvGrpSpPr>
      <p:grpSpPr>
        <a:xfrm>
          <a:off x="0" y="0"/>
          <a:ext cx="0" cy="0"/>
          <a:chOff x="0" y="0"/>
          <a:chExt cx="0" cy="0"/>
        </a:xfrm>
      </p:grpSpPr>
      <p:sp>
        <p:nvSpPr>
          <p:cNvPr id="12" name="文本框 4"/>
          <p:cNvSpPr txBox="1"/>
          <p:nvPr userDrawn="1"/>
        </p:nvSpPr>
        <p:spPr>
          <a:xfrm>
            <a:off x="666712" y="500042"/>
            <a:ext cx="2260936" cy="553998"/>
          </a:xfrm>
          <a:prstGeom prst="rect">
            <a:avLst/>
          </a:prstGeom>
          <a:noFill/>
        </p:spPr>
        <p:txBody>
          <a:bodyPr wrap="square" rtlCol="0">
            <a:spAutoFit/>
          </a:bodyPr>
          <a:lstStyle/>
          <a:p>
            <a:r>
              <a:rPr lang="zh-CN" altLang="en-US" sz="3000" b="1">
                <a:solidFill>
                  <a:schemeClr val="accent6">
                    <a:lumMod val="75000"/>
                  </a:schemeClr>
                </a:solidFill>
                <a:latin typeface="微软雅黑" panose="020B0503020204020204" pitchFamily="34" charset="-122"/>
                <a:ea typeface="微软雅黑" panose="020B0503020204020204" pitchFamily="34" charset="-122"/>
              </a:rPr>
              <a:t>知识点回顾</a:t>
            </a:r>
            <a:endParaRPr lang="zh-CN" altLang="en-US" sz="3000" b="1">
              <a:solidFill>
                <a:schemeClr val="accent6">
                  <a:lumMod val="75000"/>
                </a:schemeClr>
              </a:solidFill>
              <a:latin typeface="微软雅黑" panose="020B0503020204020204" pitchFamily="34" charset="-122"/>
              <a:ea typeface="微软雅黑" panose="020B0503020204020204" pitchFamily="34" charset="-122"/>
            </a:endParaRPr>
          </a:p>
        </p:txBody>
      </p:sp>
      <p:cxnSp>
        <p:nvCxnSpPr>
          <p:cNvPr id="13" name="直接连接符 12"/>
          <p:cNvCxnSpPr/>
          <p:nvPr userDrawn="1"/>
        </p:nvCxnSpPr>
        <p:spPr>
          <a:xfrm>
            <a:off x="451165" y="1108151"/>
            <a:ext cx="2286016" cy="1588"/>
          </a:xfrm>
          <a:prstGeom prst="line">
            <a:avLst/>
          </a:prstGeom>
          <a:ln w="25400"/>
        </p:spPr>
        <p:style>
          <a:lnRef idx="1">
            <a:schemeClr val="accent6"/>
          </a:lnRef>
          <a:fillRef idx="0">
            <a:schemeClr val="accent6"/>
          </a:fillRef>
          <a:effectRef idx="0">
            <a:schemeClr val="accent6"/>
          </a:effectRef>
          <a:fontRef idx="minor">
            <a:schemeClr val="tx1"/>
          </a:fontRef>
        </p:style>
      </p:cxn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image" Target="file:///D:\qq&#25991;&#20214;\712321467\Image\C2C\Image2\%7b75232B38-A165-1FB7-499C-2E1C792CACB5%7d.png" TargetMode="External"/><Relationship Id="rId13" Type="http://schemas.openxmlformats.org/officeDocument/2006/relationships/image" Target="../media/image2.png"/><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1" name="图片 10"/>
          <p:cNvPicPr>
            <a:picLocks noChangeAspect="1"/>
          </p:cNvPicPr>
          <p:nvPr userDrawn="1"/>
        </p:nvPicPr>
        <p:blipFill>
          <a:blip r:embed="rId12" cstate="email"/>
          <a:stretch>
            <a:fillRect/>
          </a:stretch>
        </p:blipFill>
        <p:spPr>
          <a:xfrm>
            <a:off x="0" y="0"/>
            <a:ext cx="12192000" cy="6858000"/>
          </a:xfrm>
          <a:prstGeom prst="rect">
            <a:avLst/>
          </a:prstGeom>
        </p:spPr>
      </p:pic>
      <p:sp>
        <p:nvSpPr>
          <p:cNvPr id="15" name="矩形 14"/>
          <p:cNvSpPr/>
          <p:nvPr userDrawn="1"/>
        </p:nvSpPr>
        <p:spPr>
          <a:xfrm>
            <a:off x="452398" y="500042"/>
            <a:ext cx="11358642" cy="5786478"/>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Rectangle 5"/>
          <p:cNvSpPr>
            <a:spLocks noChangeArrowheads="1"/>
          </p:cNvSpPr>
          <p:nvPr/>
        </p:nvSpPr>
        <p:spPr bwMode="auto">
          <a:xfrm rot="-5400000">
            <a:off x="10999760" y="25512"/>
            <a:ext cx="1059087"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ln>
          <a:effectLst>
            <a:outerShdw dist="38100" dir="5400000" algn="t" rotWithShape="0">
              <a:srgbClr val="000000">
                <a:alpha val="39999"/>
              </a:srgbClr>
            </a:outerShdw>
          </a:effectLst>
        </p:spPr>
        <p:txBody>
          <a:bodyPr anchor="ctr"/>
          <a:lstStyle/>
          <a:p>
            <a:endParaRPr lang="zh-CN" altLang="en-US"/>
          </a:p>
        </p:txBody>
      </p:sp>
      <p:sp>
        <p:nvSpPr>
          <p:cNvPr id="9" name="矩形 12"/>
          <p:cNvSpPr/>
          <p:nvPr/>
        </p:nvSpPr>
        <p:spPr>
          <a:xfrm>
            <a:off x="10239404" y="6488113"/>
            <a:ext cx="1353568" cy="369887"/>
          </a:xfrm>
          <a:prstGeom prst="rect">
            <a:avLst/>
          </a:prstGeom>
        </p:spPr>
        <p:txBody>
          <a:bodyPr/>
          <a:lstStyle/>
          <a:p>
            <a:pPr algn="dist" fontAlgn="auto">
              <a:spcBef>
                <a:spcPct val="0"/>
              </a:spcBef>
              <a:spcAft>
                <a:spcPct val="0"/>
              </a:spcAft>
              <a:defRPr/>
            </a:pPr>
            <a:r>
              <a:rPr lang="zh-CN" altLang="en-US" sz="1600" b="0">
                <a:solidFill>
                  <a:srgbClr val="0070C0"/>
                </a:solidFill>
                <a:latin typeface="微软雅黑" panose="020B0503020204020204" pitchFamily="34" charset="-122"/>
              </a:rPr>
              <a:t>第  </a:t>
            </a:r>
            <a:fld id="{E29A5833-BF3C-46DD-ABB9-8C7DF1E18923}" type="slidenum">
              <a:rPr lang="zh-CN" altLang="en-US" sz="1600" b="1" smtClean="0">
                <a:solidFill>
                  <a:srgbClr val="0070C0"/>
                </a:solidFill>
                <a:latin typeface="+mn-lt"/>
                <a:ea typeface="+mn-ea"/>
              </a:rPr>
            </a:fld>
            <a:r>
              <a:rPr lang="zh-CN" altLang="en-US" sz="1600" b="0">
                <a:solidFill>
                  <a:srgbClr val="0070C0"/>
                </a:solidFill>
                <a:latin typeface="+mn-lt"/>
                <a:ea typeface="+mn-ea"/>
              </a:rPr>
              <a:t>  </a:t>
            </a:r>
            <a:r>
              <a:rPr lang="zh-CN" altLang="en-US" sz="1600" b="0">
                <a:solidFill>
                  <a:srgbClr val="0070C0"/>
                </a:solidFill>
                <a:latin typeface="微软雅黑" panose="020B0503020204020204" pitchFamily="34" charset="-122"/>
              </a:rPr>
              <a:t>页</a:t>
            </a:r>
            <a:endParaRPr lang="zh-CN" altLang="en-US" sz="1600" b="0">
              <a:solidFill>
                <a:srgbClr val="0070C0"/>
              </a:solidFill>
              <a:latin typeface="微软雅黑" panose="020B0503020204020204" pitchFamily="34" charset="-122"/>
            </a:endParaRPr>
          </a:p>
        </p:txBody>
      </p:sp>
      <p:sp>
        <p:nvSpPr>
          <p:cNvPr id="12" name="Rectangle 5"/>
          <p:cNvSpPr>
            <a:spLocks noChangeArrowheads="1"/>
          </p:cNvSpPr>
          <p:nvPr/>
        </p:nvSpPr>
        <p:spPr bwMode="auto">
          <a:xfrm rot="-5400000">
            <a:off x="11002886" y="28688"/>
            <a:ext cx="1052736"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ln>
          <a:effectLst>
            <a:outerShdw dist="38100" dir="5400000" algn="t" rotWithShape="0">
              <a:srgbClr val="000000">
                <a:alpha val="39999"/>
              </a:srgbClr>
            </a:outerShdw>
          </a:effectLst>
        </p:spPr>
        <p:txBody>
          <a:bodyPr anchor="ctr"/>
          <a:lstStyle/>
          <a:p>
            <a:endParaRPr lang="zh-CN" altLang="en-US"/>
          </a:p>
        </p:txBody>
      </p:sp>
      <p:sp>
        <p:nvSpPr>
          <p:cNvPr id="13" name="TextBox 13"/>
          <p:cNvSpPr txBox="1"/>
          <p:nvPr/>
        </p:nvSpPr>
        <p:spPr>
          <a:xfrm>
            <a:off x="11025272" y="179390"/>
            <a:ext cx="1008063" cy="338554"/>
          </a:xfrm>
          <a:prstGeom prst="rect">
            <a:avLst/>
          </a:prstGeom>
          <a:noFill/>
          <a:effectLst/>
        </p:spPr>
        <p:txBody>
          <a:bodyPr>
            <a:spAutoFit/>
          </a:bodyPr>
          <a:lstStyle/>
          <a:p>
            <a:pPr algn="ctr" fontAlgn="auto">
              <a:spcBef>
                <a:spcPct val="0"/>
              </a:spcBef>
              <a:spcAft>
                <a:spcPct val="0"/>
              </a:spcAft>
              <a:defRPr/>
            </a:pPr>
            <a:r>
              <a:rPr lang="zh-CN" altLang="en-US" sz="1600" b="1" smtClean="0">
                <a:solidFill>
                  <a:srgbClr val="558335"/>
                </a:solidFill>
                <a:latin typeface="微软雅黑" panose="020B0503020204020204" pitchFamily="34" charset="-122"/>
              </a:rPr>
              <a:t>第三单元</a:t>
            </a:r>
            <a:endParaRPr lang="en-US" altLang="zh-CN" sz="1600" b="1">
              <a:solidFill>
                <a:srgbClr val="558335"/>
              </a:solidFill>
              <a:latin typeface="微软雅黑" panose="020B0503020204020204" pitchFamily="34" charset="-122"/>
            </a:endParaRPr>
          </a:p>
        </p:txBody>
      </p:sp>
      <p:sp>
        <p:nvSpPr>
          <p:cNvPr id="14" name="TextBox 15"/>
          <p:cNvSpPr txBox="1"/>
          <p:nvPr/>
        </p:nvSpPr>
        <p:spPr>
          <a:xfrm>
            <a:off x="10977994" y="548680"/>
            <a:ext cx="1166678" cy="369332"/>
          </a:xfrm>
          <a:prstGeom prst="rect">
            <a:avLst/>
          </a:prstGeom>
          <a:noFill/>
          <a:effectLst/>
        </p:spPr>
        <p:txBody>
          <a:bodyPr wrap="square">
            <a:spAutoFit/>
          </a:bodyPr>
          <a:lstStyle/>
          <a:p>
            <a:pPr algn="ctr"/>
            <a:r>
              <a:rPr lang="zh-CN" altLang="en-US" sz="1800" b="1" smtClean="0">
                <a:solidFill>
                  <a:srgbClr val="558335"/>
                </a:solidFill>
                <a:latin typeface="微软雅黑" panose="020B0503020204020204" pitchFamily="34" charset="-122"/>
              </a:rPr>
              <a:t>第</a:t>
            </a:r>
            <a:r>
              <a:rPr lang="en-US" altLang="zh-CN" sz="1800" b="1" smtClean="0">
                <a:solidFill>
                  <a:srgbClr val="558335"/>
                </a:solidFill>
                <a:latin typeface="微软雅黑" panose="020B0503020204020204" pitchFamily="34" charset="-122"/>
              </a:rPr>
              <a:t>2</a:t>
            </a:r>
            <a:r>
              <a:rPr lang="zh-CN" altLang="en-US" sz="1800" b="1" smtClean="0">
                <a:solidFill>
                  <a:srgbClr val="558335"/>
                </a:solidFill>
                <a:latin typeface="微软雅黑" panose="020B0503020204020204" pitchFamily="34" charset="-122"/>
              </a:rPr>
              <a:t>课时</a:t>
            </a:r>
            <a:endParaRPr lang="en-US" altLang="zh-CN" sz="1800" b="1">
              <a:solidFill>
                <a:srgbClr val="558335"/>
              </a:solidFill>
              <a:latin typeface="微软雅黑" panose="020B0503020204020204" pitchFamily="34" charset="-122"/>
            </a:endParaRPr>
          </a:p>
        </p:txBody>
      </p:sp>
      <p:cxnSp>
        <p:nvCxnSpPr>
          <p:cNvPr id="17" name="直接连接符 16"/>
          <p:cNvCxnSpPr/>
          <p:nvPr/>
        </p:nvCxnSpPr>
        <p:spPr>
          <a:xfrm>
            <a:off x="11169735" y="542927"/>
            <a:ext cx="720725"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pic>
        <p:nvPicPr>
          <p:cNvPr id="18" name="图片 1073743875" descr="学科网 zxxk.com"/>
          <p:cNvPicPr>
            <a:picLocks noChangeAspect="1"/>
          </p:cNvPicPr>
          <p:nvPr/>
        </p:nvPicPr>
        <p:blipFill>
          <a:blip r:embed="rId13" r:link="rId14"/>
          <a:stretch>
            <a:fillRect/>
          </a:stretch>
        </p:blipFill>
        <p:spPr>
          <a:xfrm>
            <a:off x="838200" y="365125"/>
            <a:ext cx="9525" cy="9525"/>
          </a:xfrm>
          <a:prstGeom prst="rect">
            <a:avLst/>
          </a:prstGeom>
          <a:noFill/>
          <a:ln>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image" Target="../media/image5.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image" Target="../media/image7.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image" Target="../media/image8.jpeg"/><Relationship Id="rId1" Type="http://schemas.openxmlformats.org/officeDocument/2006/relationships/image" Target="../media/image5.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1.xml"/><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10.jpe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image" Target="../media/image13.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9" Type="http://schemas.openxmlformats.org/officeDocument/2006/relationships/hyperlink" Target="http://www.1ppt.com/shiti/" TargetMode="External"/><Relationship Id="rId8" Type="http://schemas.openxmlformats.org/officeDocument/2006/relationships/hyperlink" Target="http://www.1ppt.com/fanwen/" TargetMode="External"/><Relationship Id="rId7" Type="http://schemas.openxmlformats.org/officeDocument/2006/relationships/hyperlink" Target="http://www.1ppt.com/ziliao/" TargetMode="External"/><Relationship Id="rId6" Type="http://schemas.openxmlformats.org/officeDocument/2006/relationships/hyperlink" Target="http://www.1ppt.com/powerpoint/" TargetMode="External"/><Relationship Id="rId5" Type="http://schemas.openxmlformats.org/officeDocument/2006/relationships/hyperlink" Target="http://www.1ppt.com/xiazai/" TargetMode="External"/><Relationship Id="rId4" Type="http://schemas.openxmlformats.org/officeDocument/2006/relationships/hyperlink" Target="http://www.1ppt.com/tubiao/" TargetMode="External"/><Relationship Id="rId3" Type="http://schemas.openxmlformats.org/officeDocument/2006/relationships/hyperlink" Target="http://www.1ppt.com/beijing/" TargetMode="External"/><Relationship Id="rId26" Type="http://schemas.openxmlformats.org/officeDocument/2006/relationships/notesSlide" Target="../notesSlides/notesSlide1.xml"/><Relationship Id="rId25" Type="http://schemas.openxmlformats.org/officeDocument/2006/relationships/slideLayout" Target="../slideLayouts/slideLayout11.xml"/><Relationship Id="rId24" Type="http://schemas.openxmlformats.org/officeDocument/2006/relationships/image" Target="../media/image14.png"/><Relationship Id="rId23" Type="http://schemas.openxmlformats.org/officeDocument/2006/relationships/image" Target="../media/image1.jpeg"/><Relationship Id="rId22" Type="http://schemas.openxmlformats.org/officeDocument/2006/relationships/hyperlink" Target="http://www.1ppt.com/kejian/lishi/" TargetMode="External"/><Relationship Id="rId21" Type="http://schemas.openxmlformats.org/officeDocument/2006/relationships/hyperlink" Target="http://www.1ppt.com/kejian/dili/" TargetMode="External"/><Relationship Id="rId20" Type="http://schemas.openxmlformats.org/officeDocument/2006/relationships/hyperlink" Target="http://www.1ppt.com/kejian/shengwu/" TargetMode="External"/><Relationship Id="rId2" Type="http://schemas.openxmlformats.org/officeDocument/2006/relationships/hyperlink" Target="http://www.1ppt.com/sucai/" TargetMode="External"/><Relationship Id="rId19" Type="http://schemas.openxmlformats.org/officeDocument/2006/relationships/hyperlink" Target="http://www.1ppt.com/kejian/huaxue/" TargetMode="External"/><Relationship Id="rId18" Type="http://schemas.openxmlformats.org/officeDocument/2006/relationships/hyperlink" Target="http://www.1ppt.com/kejian/wuli/" TargetMode="External"/><Relationship Id="rId17" Type="http://schemas.openxmlformats.org/officeDocument/2006/relationships/hyperlink" Target="http://www.1ppt.com/kejian/kexue/" TargetMode="External"/><Relationship Id="rId16" Type="http://schemas.openxmlformats.org/officeDocument/2006/relationships/hyperlink" Target="http://www.1ppt.com/kejian/meishu/" TargetMode="External"/><Relationship Id="rId15" Type="http://schemas.openxmlformats.org/officeDocument/2006/relationships/hyperlink" Target="http://www.1ppt.com/kejian/yingyu/" TargetMode="External"/><Relationship Id="rId14" Type="http://schemas.openxmlformats.org/officeDocument/2006/relationships/hyperlink" Target="http://www.1ppt.com/kejian/shuxue/" TargetMode="External"/><Relationship Id="rId13" Type="http://schemas.openxmlformats.org/officeDocument/2006/relationships/hyperlink" Target="http://www.1ppt.com/kejian/yuwen/" TargetMode="External"/><Relationship Id="rId12" Type="http://schemas.openxmlformats.org/officeDocument/2006/relationships/hyperlink" Target="http://www.1ppt.com/kejian/" TargetMode="External"/><Relationship Id="rId11" Type="http://schemas.openxmlformats.org/officeDocument/2006/relationships/hyperlink" Target="http://www.1ppt.cn/" TargetMode="External"/><Relationship Id="rId10" Type="http://schemas.openxmlformats.org/officeDocument/2006/relationships/hyperlink" Target="http://www.1ppt.com/jiaoan/" TargetMode="External"/><Relationship Id="rId1" Type="http://schemas.openxmlformats.org/officeDocument/2006/relationships/hyperlink" Target="http://www.1ppt.com/moban/" TargetMode="Externa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image" Target="../media/image6.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1" cstate="email"/>
          <a:stretch>
            <a:fillRect/>
          </a:stretch>
        </p:blipFill>
        <p:spPr>
          <a:xfrm>
            <a:off x="0" y="0"/>
            <a:ext cx="12192000" cy="6858000"/>
          </a:xfrm>
          <a:prstGeom prst="rect">
            <a:avLst/>
          </a:prstGeom>
        </p:spPr>
      </p:pic>
      <p:grpSp>
        <p:nvGrpSpPr>
          <p:cNvPr id="15" name="组合 14"/>
          <p:cNvGrpSpPr/>
          <p:nvPr/>
        </p:nvGrpSpPr>
        <p:grpSpPr>
          <a:xfrm>
            <a:off x="3118731" y="2877005"/>
            <a:ext cx="5832618" cy="1044756"/>
            <a:chOff x="3179691" y="3386403"/>
            <a:chExt cx="5832618" cy="668253"/>
          </a:xfrm>
        </p:grpSpPr>
        <p:grpSp>
          <p:nvGrpSpPr>
            <p:cNvPr id="16" name="组合 19"/>
            <p:cNvGrpSpPr/>
            <p:nvPr/>
          </p:nvGrpSpPr>
          <p:grpSpPr>
            <a:xfrm>
              <a:off x="3179691" y="3386403"/>
              <a:ext cx="5832618" cy="668253"/>
              <a:chOff x="3179691" y="3386403"/>
              <a:chExt cx="5832618" cy="668253"/>
            </a:xfrm>
          </p:grpSpPr>
          <p:sp>
            <p:nvSpPr>
              <p:cNvPr id="20" name="矩形: 圆角 15"/>
              <p:cNvSpPr/>
              <p:nvPr/>
            </p:nvSpPr>
            <p:spPr>
              <a:xfrm>
                <a:off x="3179691" y="3471598"/>
                <a:ext cx="5832618" cy="504395"/>
              </a:xfrm>
              <a:prstGeom prst="roundRect">
                <a:avLst>
                  <a:gd name="adj" fmla="val 37116"/>
                </a:avLst>
              </a:prstGeom>
              <a:noFill/>
              <a:ln w="19050">
                <a:solidFill>
                  <a:srgbClr val="399E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3714750" y="3386403"/>
                <a:ext cx="114300" cy="661722"/>
              </a:xfrm>
              <a:prstGeom prst="rect">
                <a:avLst/>
              </a:prstGeom>
              <a:solidFill>
                <a:srgbClr val="F1F5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8362952" y="3392934"/>
                <a:ext cx="114300" cy="661722"/>
              </a:xfrm>
              <a:prstGeom prst="rect">
                <a:avLst/>
              </a:prstGeom>
              <a:solidFill>
                <a:srgbClr val="F1F5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18"/>
              <p:cNvSpPr txBox="1"/>
              <p:nvPr/>
            </p:nvSpPr>
            <p:spPr>
              <a:xfrm>
                <a:off x="3714749" y="3530193"/>
                <a:ext cx="4762502" cy="452782"/>
              </a:xfrm>
              <a:prstGeom prst="rect">
                <a:avLst/>
              </a:prstGeom>
              <a:noFill/>
            </p:spPr>
            <p:txBody>
              <a:bodyPr wrap="square" rtlCol="0">
                <a:spAutoFit/>
              </a:bodyPr>
              <a:lstStyle/>
              <a:p>
                <a:pPr algn="ctr"/>
                <a:r>
                  <a:rPr lang="zh-CN" altLang="en-US" sz="4000" dirty="0" smtClean="0">
                    <a:solidFill>
                      <a:schemeClr val="tx1">
                        <a:lumMod val="75000"/>
                        <a:lumOff val="25000"/>
                      </a:schemeClr>
                    </a:solidFill>
                    <a:latin typeface="微软雅黑" panose="020B0503020204020204" pitchFamily="34" charset="-122"/>
                    <a:ea typeface="微软雅黑" panose="020B0503020204020204" pitchFamily="34" charset="-122"/>
                  </a:rPr>
                  <a:t>一</a:t>
                </a:r>
                <a:r>
                  <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rPr>
                  <a:t>个数除以小数</a:t>
                </a:r>
                <a:endPar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7" name="组合 22"/>
            <p:cNvGrpSpPr/>
            <p:nvPr/>
          </p:nvGrpSpPr>
          <p:grpSpPr>
            <a:xfrm>
              <a:off x="3350780" y="3596731"/>
              <a:ext cx="5490441" cy="254127"/>
              <a:chOff x="3363876" y="3596731"/>
              <a:chExt cx="5490441" cy="254127"/>
            </a:xfrm>
          </p:grpSpPr>
          <p:sp>
            <p:nvSpPr>
              <p:cNvPr id="18" name="等腰三角形 17"/>
              <p:cNvSpPr/>
              <p:nvPr/>
            </p:nvSpPr>
            <p:spPr>
              <a:xfrm rot="16200000">
                <a:off x="3346350" y="3614257"/>
                <a:ext cx="254127" cy="219075"/>
              </a:xfrm>
              <a:prstGeom prst="triangle">
                <a:avLst/>
              </a:prstGeom>
              <a:solidFill>
                <a:srgbClr val="399E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等腰三角形 18"/>
              <p:cNvSpPr/>
              <p:nvPr/>
            </p:nvSpPr>
            <p:spPr>
              <a:xfrm rot="5400000">
                <a:off x="8617716" y="3614257"/>
                <a:ext cx="254127" cy="219075"/>
              </a:xfrm>
              <a:prstGeom prst="triangle">
                <a:avLst/>
              </a:prstGeom>
              <a:solidFill>
                <a:srgbClr val="399E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1" name="PA_文本框 29"/>
          <p:cNvSpPr txBox="1"/>
          <p:nvPr/>
        </p:nvSpPr>
        <p:spPr>
          <a:xfrm>
            <a:off x="3529948" y="1921956"/>
            <a:ext cx="4857784" cy="523220"/>
          </a:xfrm>
          <a:prstGeom prst="rect">
            <a:avLst/>
          </a:prstGeom>
          <a:solidFill>
            <a:schemeClr val="tx1">
              <a:lumMod val="50000"/>
              <a:lumOff val="50000"/>
            </a:schemeClr>
          </a:solidFill>
          <a:ln w="12700">
            <a:noFill/>
            <a:miter lim="400000"/>
          </a:ln>
        </p:spPr>
        <p:txBody>
          <a:bodyPr wrap="square" lIns="45719" rIns="45719">
            <a:spAutoFit/>
          </a:bodyPr>
          <a:lstStyle/>
          <a:p>
            <a:pPr algn="ctr"/>
            <a:r>
              <a:rPr lang="zh-CN" altLang="en-US" sz="2800">
                <a:solidFill>
                  <a:srgbClr val="FFFFFF"/>
                </a:solidFill>
              </a:rPr>
              <a:t>第三单元　小数除法</a:t>
            </a:r>
            <a:endParaRPr lang="zh-CN" altLang="en-US" sz="2800">
              <a:solidFill>
                <a:srgbClr val="FFFFFF"/>
              </a:solidFill>
            </a:endParaRPr>
          </a:p>
        </p:txBody>
      </p:sp>
    </p:spTree>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1008" name="yt_shape_11008"/>
          <p:cNvSpPr txBox="1"/>
          <p:nvPr/>
        </p:nvSpPr>
        <p:spPr>
          <a:xfrm>
            <a:off x="900001" y="1260000"/>
            <a:ext cx="10391999" cy="1210844"/>
          </a:xfrm>
          <a:prstGeom prst="rect">
            <a:avLst/>
          </a:prstGeom>
        </p:spPr>
        <p:txBody>
          <a:bodyPr vert="horz" wrap="squar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方法二是在竖式上直接把被除数和除数的小数点都向右移动两位</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然后按照除数是整数的除法进行计算。</a:t>
            </a:r>
            <a:endPar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endParaRPr>
          </a:p>
        </p:txBody>
      </p:sp>
      <p:sp>
        <p:nvSpPr>
          <p:cNvPr id="11009" name="yt_shape_11009"/>
          <p:cNvSpPr txBox="1"/>
          <p:nvPr/>
        </p:nvSpPr>
        <p:spPr>
          <a:xfrm>
            <a:off x="900000" y="2521632"/>
            <a:ext cx="9883475" cy="545342"/>
          </a:xfrm>
          <a:prstGeom prst="rect">
            <a:avLst/>
          </a:prstGeom>
        </p:spPr>
        <p:txBody>
          <a:bodyPr vert="horz" wrap="non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总结</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①</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利用商不变的性质</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把除数转化为整数</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再计算</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sp>
        <p:nvSpPr>
          <p:cNvPr id="11010" name="yt_shape_11010"/>
          <p:cNvSpPr txBox="1"/>
          <p:nvPr/>
        </p:nvSpPr>
        <p:spPr>
          <a:xfrm>
            <a:off x="900001" y="3117762"/>
            <a:ext cx="10391999" cy="1210844"/>
          </a:xfrm>
          <a:prstGeom prst="rect">
            <a:avLst/>
          </a:prstGeom>
        </p:spPr>
        <p:txBody>
          <a:bodyPr vert="horz" wrap="square" lIns="0" tIns="0" rIns="0" bIns="0" rtlCol="0">
            <a:spAutoFit/>
          </a:bodyPr>
          <a:lstStyle/>
          <a:p>
            <a:pPr algn="l">
              <a:lnSpc>
                <a:spcPct val="150000"/>
              </a:lnSpc>
            </a:pP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②</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采用移动小数点位置的方法</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被除数和除数同时乘</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100</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在竖式中把小数点和没有用的</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0</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去掉。</a:t>
            </a:r>
            <a:endPar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endParaRPr>
          </a:p>
        </p:txBody>
      </p:sp>
    </p:spTree>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1012" name="yt_shape_11012"/>
          <p:cNvSpPr txBox="1"/>
          <p:nvPr/>
        </p:nvSpPr>
        <p:spPr>
          <a:xfrm>
            <a:off x="900000" y="1260000"/>
            <a:ext cx="2156168" cy="564514"/>
          </a:xfrm>
          <a:prstGeom prst="rect">
            <a:avLst/>
          </a:prstGeom>
        </p:spPr>
        <p:txBody>
          <a:bodyPr vert="horz" wrap="none" lIns="0" tIns="0" rIns="0" bIns="0" rtlCol="0">
            <a:spAutoFit/>
          </a:bodyPr>
          <a:lstStyle/>
          <a:p>
            <a:pPr algn="l">
              <a:lnSpc>
                <a:spcPct val="150000"/>
              </a:lnSpc>
            </a:pPr>
            <a:r>
              <a:rPr lang="en-US" altLang="zh-CN" sz="1150" b="0" i="0" u="none" spc="1851">
                <a:solidFill>
                  <a:srgbClr val="1EE3CF"/>
                </a:solidFill>
                <a:effectLst/>
                <a:latin typeface="NEU-BZ-S92" pitchFamily="12"/>
                <a:ea typeface="宋体" panose="02010600030101010101" pitchFamily="2" charset="-122"/>
                <a:cs typeface="Times New Roman" panose="02020603050405020304" pitchFamily="28"/>
              </a:rPr>
              <a:t> </a:t>
            </a:r>
            <a:r>
              <a:rPr lang="en-US" altLang="zh-CN" sz="2800" b="0" i="0" u="none">
                <a:solidFill>
                  <a:srgbClr val="00B0F0"/>
                </a:solidFill>
                <a:effectLst/>
                <a:latin typeface="Times New Roman" panose="02020603050405020304" pitchFamily="28"/>
                <a:ea typeface="黑体" panose="02010609060101010101" pitchFamily="49" charset="-122"/>
                <a:cs typeface="黑体" panose="02010609060101010101" pitchFamily="49" charset="-122"/>
              </a:rPr>
              <a:t> </a:t>
            </a:r>
            <a:r>
              <a:rPr lang="zh-CN" altLang="zh-CN" sz="2800" b="0" i="0" u="none">
                <a:solidFill>
                  <a:srgbClr val="00B0F0"/>
                </a:solidFill>
                <a:effectLst/>
                <a:latin typeface="Times New Roman" panose="02020603050405020304" pitchFamily="28"/>
                <a:ea typeface="黑体" panose="02010609060101010101" pitchFamily="49" charset="-122"/>
                <a:cs typeface="黑体" panose="02010609060101010101" pitchFamily="49" charset="-122"/>
              </a:rPr>
              <a:t>任务驱动二</a:t>
            </a:r>
            <a:endParaRPr lang="zh-CN" altLang="zh-CN" sz="2800" b="0" i="0" u="none">
              <a:solidFill>
                <a:srgbClr val="00B0F0"/>
              </a:solidFill>
              <a:effectLst/>
              <a:latin typeface="Times New Roman" panose="02020603050405020304" pitchFamily="28"/>
              <a:ea typeface="黑体" panose="02010609060101010101" pitchFamily="49" charset="-122"/>
              <a:cs typeface="黑体" panose="02010609060101010101" pitchFamily="49" charset="-122"/>
            </a:endParaRPr>
          </a:p>
        </p:txBody>
      </p:sp>
      <p:pic>
        <p:nvPicPr>
          <p:cNvPr id="11011" name="yt_image_11011"/>
          <p:cNvPicPr>
            <a:picLocks noChangeAspect="1" noChangeArrowheads="1"/>
          </p:cNvPicPr>
          <p:nvPr/>
        </p:nvPicPr>
        <p:blipFill>
          <a:blip r:embed="rId1" cstate="email"/>
          <a:stretch>
            <a:fillRect/>
          </a:stretch>
        </p:blipFill>
        <p:spPr bwMode="auto">
          <a:xfrm>
            <a:off x="900000" y="1446053"/>
            <a:ext cx="270000" cy="270000"/>
          </a:xfrm>
          <a:prstGeom prst="rect">
            <a:avLst/>
          </a:prstGeom>
          <a:noFill/>
          <a:extLst>
            <a:ext uri="{909E8E84-426E-40DD-AFC4-6F175D3DCCD1}">
              <a14:hiddenFill xmlns:a14="http://schemas.microsoft.com/office/drawing/2010/main">
                <a:solidFill>
                  <a:srgbClr val="FFFFFF"/>
                </a:solidFill>
              </a14:hiddenFill>
            </a:ext>
          </a:extLst>
        </p:spPr>
      </p:pic>
      <p:sp>
        <p:nvSpPr>
          <p:cNvPr id="11014" name="yt_shape_11014"/>
          <p:cNvSpPr txBox="1"/>
          <p:nvPr/>
        </p:nvSpPr>
        <p:spPr>
          <a:xfrm>
            <a:off x="900000" y="1875177"/>
            <a:ext cx="7639271" cy="564514"/>
          </a:xfrm>
          <a:prstGeom prst="rect">
            <a:avLst/>
          </a:prstGeom>
        </p:spPr>
        <p:txBody>
          <a:bodyPr vert="horz" wrap="none" lIns="0" tIns="0" rIns="0" bIns="0" rtlCol="0">
            <a:spAutoFit/>
          </a:bodyPr>
          <a:lstStyle/>
          <a:p>
            <a:pPr indent="720090" algn="l">
              <a:lnSpc>
                <a:spcPct val="150000"/>
              </a:lnSpc>
            </a:pP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阅读教材例</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5</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观察问题</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了解相关信息。</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11015" name="yt_shape_11015"/>
          <p:cNvSpPr txBox="1"/>
          <p:nvPr/>
        </p:nvSpPr>
        <p:spPr>
          <a:xfrm>
            <a:off x="900000" y="2490479"/>
            <a:ext cx="9703939" cy="564514"/>
          </a:xfrm>
          <a:prstGeom prst="rect">
            <a:avLst/>
          </a:prstGeom>
        </p:spPr>
        <p:txBody>
          <a:bodyPr vert="horz" wrap="non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被除数和除数都是小数</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且除数的小数位数比被除数多。</a:t>
            </a:r>
            <a:endPar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endParaRPr>
          </a:p>
        </p:txBody>
      </p:sp>
      <p:sp>
        <p:nvSpPr>
          <p:cNvPr id="11016" name="yt_shape_11016"/>
          <p:cNvSpPr txBox="1"/>
          <p:nvPr/>
        </p:nvSpPr>
        <p:spPr>
          <a:xfrm>
            <a:off x="900001" y="3105781"/>
            <a:ext cx="10391999" cy="564514"/>
          </a:xfrm>
          <a:prstGeom prst="rect">
            <a:avLst/>
          </a:prstGeom>
        </p:spPr>
        <p:txBody>
          <a:bodyPr vert="horz" wrap="square" lIns="0" tIns="0" rIns="0" bIns="0" rtlCol="0">
            <a:spAutoFit/>
          </a:bodyPr>
          <a:lstStyle/>
          <a:p>
            <a:pPr indent="720090" algn="l">
              <a:lnSpc>
                <a:spcPct val="150000"/>
              </a:lnSpc>
            </a:pP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2.</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自主学习</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小组讨论</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被除数和除数都是小数时该怎么除呢</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sp>
        <p:nvSpPr>
          <p:cNvPr id="11017" name="yt_shape_11017"/>
          <p:cNvSpPr txBox="1"/>
          <p:nvPr/>
        </p:nvSpPr>
        <p:spPr>
          <a:xfrm>
            <a:off x="900000" y="3721083"/>
            <a:ext cx="3061094" cy="564514"/>
          </a:xfrm>
          <a:prstGeom prst="rect">
            <a:avLst/>
          </a:prstGeom>
        </p:spPr>
        <p:txBody>
          <a:bodyPr vert="horz" wrap="none" lIns="0" tIns="0" rIns="0" bIns="0" rtlCol="0">
            <a:spAutoFit/>
          </a:bodyPr>
          <a:lstStyle/>
          <a:p>
            <a:pPr indent="720090" algn="l">
              <a:lnSpc>
                <a:spcPct val="150000"/>
              </a:lnSpc>
            </a:pP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尝试计算。</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11018" name="yt_shape_11018"/>
          <p:cNvSpPr txBox="1"/>
          <p:nvPr/>
        </p:nvSpPr>
        <p:spPr>
          <a:xfrm>
            <a:off x="900001" y="4336385"/>
            <a:ext cx="10391999" cy="1210844"/>
          </a:xfrm>
          <a:prstGeom prst="rect">
            <a:avLst/>
          </a:prstGeom>
        </p:spPr>
        <p:txBody>
          <a:bodyPr vert="horz" wrap="squar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让学生用竖式计算</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当学生把除数</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0.28</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转化成整数后</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适时提醒学生被除数的位数不够时</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可以用</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0</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补足。</a:t>
            </a:r>
            <a:endPar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endParaRP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1019" name="yt_shape_11019"/>
          <p:cNvSpPr txBox="1"/>
          <p:nvPr/>
        </p:nvSpPr>
        <p:spPr>
          <a:xfrm>
            <a:off x="900000" y="1260000"/>
            <a:ext cx="4856458" cy="564514"/>
          </a:xfrm>
          <a:prstGeom prst="rect">
            <a:avLst/>
          </a:prstGeom>
        </p:spPr>
        <p:txBody>
          <a:bodyPr vert="horz" wrap="none" lIns="0" tIns="0" rIns="0" bIns="0" rtlCol="0">
            <a:spAutoFit/>
          </a:bodyPr>
          <a:lstStyle/>
          <a:p>
            <a:pPr indent="720090" algn="l">
              <a:lnSpc>
                <a:spcPct val="150000"/>
              </a:lnSpc>
            </a:pP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2</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交流、分享计算方法。</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11020" name="yt_shape_11020"/>
          <p:cNvSpPr txBox="1"/>
          <p:nvPr/>
        </p:nvSpPr>
        <p:spPr>
          <a:xfrm>
            <a:off x="900000" y="1875302"/>
            <a:ext cx="5215530" cy="564514"/>
          </a:xfrm>
          <a:prstGeom prst="rect">
            <a:avLst/>
          </a:prstGeom>
        </p:spPr>
        <p:txBody>
          <a:bodyPr vert="horz" wrap="non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被除数和除数都扩大</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100</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倍。</a:t>
            </a:r>
            <a:endPar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endParaRPr>
          </a:p>
        </p:txBody>
      </p:sp>
      <p:pic>
        <p:nvPicPr>
          <p:cNvPr id="11021" name="yt_image_11021" title="H_116.16378"/>
          <p:cNvPicPr>
            <a:picLocks noChangeAspect="1" noChangeArrowheads="1"/>
          </p:cNvPicPr>
          <p:nvPr/>
        </p:nvPicPr>
        <p:blipFill>
          <a:blip r:embed="rId1" cstate="email"/>
          <a:stretch>
            <a:fillRect/>
          </a:stretch>
        </p:blipFill>
        <p:spPr bwMode="auto">
          <a:xfrm>
            <a:off x="1741832" y="2490604"/>
            <a:ext cx="1340917" cy="2074397"/>
          </a:xfrm>
          <a:prstGeom prst="rect">
            <a:avLst/>
          </a:prstGeom>
          <a:noFill/>
          <a:extLst>
            <a:ext uri="{909E8E84-426E-40DD-AFC4-6F175D3DCCD1}">
              <a14:hiddenFill xmlns:a14="http://schemas.microsoft.com/office/drawing/2010/main">
                <a:solidFill>
                  <a:srgbClr val="FFFFFF"/>
                </a:solidFill>
              </a14:hiddenFill>
            </a:ext>
          </a:extLst>
        </p:spPr>
      </p:pic>
      <p:sp>
        <p:nvSpPr>
          <p:cNvPr id="11022" name="yt_shape_11022"/>
          <p:cNvSpPr txBox="1"/>
          <p:nvPr/>
        </p:nvSpPr>
        <p:spPr>
          <a:xfrm>
            <a:off x="881744" y="4615789"/>
            <a:ext cx="3061094" cy="545342"/>
          </a:xfrm>
          <a:prstGeom prst="rect">
            <a:avLst/>
          </a:prstGeom>
        </p:spPr>
        <p:txBody>
          <a:bodyPr vert="horz" wrap="non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引导学生讨论</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endPar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endParaRPr>
          </a:p>
        </p:txBody>
      </p:sp>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1023" name="yt_shape_11023"/>
          <p:cNvSpPr txBox="1"/>
          <p:nvPr/>
        </p:nvSpPr>
        <p:spPr>
          <a:xfrm>
            <a:off x="900000" y="1260000"/>
            <a:ext cx="10391999" cy="3149837"/>
          </a:xfrm>
          <a:prstGeom prst="rect">
            <a:avLst/>
          </a:prstGeom>
        </p:spPr>
        <p:txBody>
          <a:bodyPr vert="horz" wrap="squar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被除数只有一位小数</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除数有两位小数</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要想把除数变为整数</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就要把被除数和除数的小数点都向右移动两位</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也就是使其同时扩大到原来的</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100</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倍。如果原来的小数位数不够</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要在末尾用</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0</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补足。所以除数的小数点向右移动了几位</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被除数的小数点也要相应地向右移动几位</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位数不够时</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少几位就补几个</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0</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a:t>
            </a:r>
            <a:endPar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endParaRPr>
          </a:p>
        </p:txBody>
      </p:sp>
    </p:spTree>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1025" name="yt_shape_11025"/>
          <p:cNvSpPr txBox="1"/>
          <p:nvPr/>
        </p:nvSpPr>
        <p:spPr>
          <a:xfrm>
            <a:off x="900000" y="1260000"/>
            <a:ext cx="2156168" cy="564514"/>
          </a:xfrm>
          <a:prstGeom prst="rect">
            <a:avLst/>
          </a:prstGeom>
        </p:spPr>
        <p:txBody>
          <a:bodyPr vert="horz" wrap="none" lIns="0" tIns="0" rIns="0" bIns="0" rtlCol="0">
            <a:spAutoFit/>
          </a:bodyPr>
          <a:lstStyle/>
          <a:p>
            <a:pPr algn="l">
              <a:lnSpc>
                <a:spcPct val="150000"/>
              </a:lnSpc>
            </a:pPr>
            <a:r>
              <a:rPr lang="en-US" altLang="zh-CN" sz="1150" b="0" i="0" u="none" spc="1851">
                <a:solidFill>
                  <a:srgbClr val="1EE3CF"/>
                </a:solidFill>
                <a:effectLst/>
                <a:latin typeface="NEU-BZ-S92" pitchFamily="12"/>
                <a:ea typeface="宋体" panose="02010600030101010101" pitchFamily="2" charset="-122"/>
                <a:cs typeface="Times New Roman" panose="02020603050405020304" pitchFamily="28"/>
              </a:rPr>
              <a:t> </a:t>
            </a:r>
            <a:r>
              <a:rPr lang="en-US" altLang="zh-CN" sz="2800" b="0" i="0" u="none">
                <a:solidFill>
                  <a:srgbClr val="00B0F0"/>
                </a:solidFill>
                <a:effectLst/>
                <a:latin typeface="Times New Roman" panose="02020603050405020304" pitchFamily="28"/>
                <a:ea typeface="黑体" panose="02010609060101010101" pitchFamily="49" charset="-122"/>
                <a:cs typeface="黑体" panose="02010609060101010101" pitchFamily="49" charset="-122"/>
              </a:rPr>
              <a:t> </a:t>
            </a:r>
            <a:r>
              <a:rPr lang="zh-CN" altLang="zh-CN" sz="2800" b="0" i="0" u="none">
                <a:solidFill>
                  <a:srgbClr val="00B0F0"/>
                </a:solidFill>
                <a:effectLst/>
                <a:latin typeface="Times New Roman" panose="02020603050405020304" pitchFamily="28"/>
                <a:ea typeface="黑体" panose="02010609060101010101" pitchFamily="49" charset="-122"/>
                <a:cs typeface="黑体" panose="02010609060101010101" pitchFamily="49" charset="-122"/>
              </a:rPr>
              <a:t>任务驱动三</a:t>
            </a:r>
            <a:endParaRPr lang="zh-CN" altLang="zh-CN" sz="2800" b="0" i="0" u="none">
              <a:solidFill>
                <a:srgbClr val="00B0F0"/>
              </a:solidFill>
              <a:effectLst/>
              <a:latin typeface="Times New Roman" panose="02020603050405020304" pitchFamily="28"/>
              <a:ea typeface="黑体" panose="02010609060101010101" pitchFamily="49" charset="-122"/>
              <a:cs typeface="黑体" panose="02010609060101010101" pitchFamily="49" charset="-122"/>
            </a:endParaRPr>
          </a:p>
        </p:txBody>
      </p:sp>
      <p:pic>
        <p:nvPicPr>
          <p:cNvPr id="11024" name="yt_image_11024"/>
          <p:cNvPicPr>
            <a:picLocks noChangeAspect="1" noChangeArrowheads="1"/>
          </p:cNvPicPr>
          <p:nvPr/>
        </p:nvPicPr>
        <p:blipFill>
          <a:blip r:embed="rId1" cstate="email"/>
          <a:stretch>
            <a:fillRect/>
          </a:stretch>
        </p:blipFill>
        <p:spPr bwMode="auto">
          <a:xfrm>
            <a:off x="900000" y="1446053"/>
            <a:ext cx="270000" cy="270000"/>
          </a:xfrm>
          <a:prstGeom prst="rect">
            <a:avLst/>
          </a:prstGeom>
          <a:noFill/>
          <a:extLst>
            <a:ext uri="{909E8E84-426E-40DD-AFC4-6F175D3DCCD1}">
              <a14:hiddenFill xmlns:a14="http://schemas.microsoft.com/office/drawing/2010/main">
                <a:solidFill>
                  <a:srgbClr val="FFFFFF"/>
                </a:solidFill>
              </a14:hiddenFill>
            </a:ext>
          </a:extLst>
        </p:spPr>
      </p:pic>
      <p:sp>
        <p:nvSpPr>
          <p:cNvPr id="11027" name="yt_shape_11027"/>
          <p:cNvSpPr txBox="1"/>
          <p:nvPr/>
        </p:nvSpPr>
        <p:spPr>
          <a:xfrm>
            <a:off x="900000" y="1875177"/>
            <a:ext cx="4497385" cy="564514"/>
          </a:xfrm>
          <a:prstGeom prst="rect">
            <a:avLst/>
          </a:prstGeom>
        </p:spPr>
        <p:txBody>
          <a:bodyPr vert="horz" wrap="non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列竖式计算</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5.58</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3.1</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sp>
        <p:nvSpPr>
          <p:cNvPr id="11029" name="yt_shape_11029"/>
          <p:cNvSpPr txBox="1"/>
          <p:nvPr/>
        </p:nvSpPr>
        <p:spPr>
          <a:xfrm>
            <a:off x="5646852" y="2541267"/>
            <a:ext cx="770467" cy="1283236"/>
          </a:xfrm>
          <a:prstGeom prst="rect">
            <a:avLst/>
          </a:prstGeom>
        </p:spPr>
        <p:txBody>
          <a:bodyPr vert="horz" wrap="none" lIns="0" tIns="0" rIns="0" bIns="0" rtlCol="0">
            <a:spAutoFit/>
          </a:bodyPr>
          <a:lstStyle/>
          <a:p>
            <a:pPr algn="l">
              <a:lnSpc>
                <a:spcPct val="150000"/>
              </a:lnSpc>
            </a:pPr>
            <a:r>
              <a:rPr lang="en-US" altLang="zh-CN" sz="6200" b="0" i="0" u="none" spc="4608">
                <a:solidFill>
                  <a:srgbClr val="1EE3CF"/>
                </a:solidFill>
                <a:effectLst/>
                <a:latin typeface="NEU-BZ-S92" pitchFamily="12"/>
                <a:ea typeface="宋体" panose="02010600030101010101" pitchFamily="2" charset="-122"/>
                <a:cs typeface="Times New Roman" panose="02020603050405020304" pitchFamily="28"/>
              </a:rPr>
              <a:t> </a:t>
            </a:r>
            <a:endParaRPr lang="en-US" altLang="zh-CN" sz="6200" b="0" i="0" u="none" spc="4608">
              <a:solidFill>
                <a:srgbClr val="1EE3CF"/>
              </a:solidFill>
              <a:effectLst/>
              <a:latin typeface="NEU-BZ-S92" pitchFamily="12"/>
              <a:ea typeface="宋体" panose="02010600030101010101" pitchFamily="2" charset="-122"/>
              <a:cs typeface="Times New Roman" panose="02020603050405020304" pitchFamily="28"/>
            </a:endParaRPr>
          </a:p>
        </p:txBody>
      </p:sp>
      <p:pic>
        <p:nvPicPr>
          <p:cNvPr id="11028" name="yt_image_11028"/>
          <p:cNvPicPr>
            <a:picLocks noChangeAspect="1" noChangeArrowheads="1"/>
          </p:cNvPicPr>
          <p:nvPr/>
        </p:nvPicPr>
        <p:blipFill>
          <a:blip r:embed="rId2" cstate="email"/>
          <a:stretch>
            <a:fillRect/>
          </a:stretch>
        </p:blipFill>
        <p:spPr bwMode="auto">
          <a:xfrm>
            <a:off x="5646852" y="2439691"/>
            <a:ext cx="1241236" cy="2271599"/>
          </a:xfrm>
          <a:prstGeom prst="rect">
            <a:avLst/>
          </a:prstGeom>
          <a:noFill/>
          <a:extLst>
            <a:ext uri="{909E8E84-426E-40DD-AFC4-6F175D3DCCD1}">
              <a14:hiddenFill xmlns:a14="http://schemas.microsoft.com/office/drawing/2010/main">
                <a:solidFill>
                  <a:srgbClr val="FFFFFF"/>
                </a:solidFill>
              </a14:hiddenFill>
            </a:ext>
          </a:extLst>
        </p:spPr>
      </p:pic>
      <p:sp>
        <p:nvSpPr>
          <p:cNvPr id="11031" name="yt_shape_11031"/>
          <p:cNvSpPr txBox="1"/>
          <p:nvPr/>
        </p:nvSpPr>
        <p:spPr>
          <a:xfrm>
            <a:off x="875980" y="4653136"/>
            <a:ext cx="10391999" cy="1210844"/>
          </a:xfrm>
          <a:prstGeom prst="rect">
            <a:avLst/>
          </a:prstGeom>
        </p:spPr>
        <p:txBody>
          <a:bodyPr vert="horz" wrap="squar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当把除数扩大</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10</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倍</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被除数也扩大</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10</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倍后</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被除数仍然不是整数时</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看被除数扩大</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10</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倍后小数点在什么位置</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直接加到商的上面。</a:t>
            </a:r>
            <a:endPar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0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1036" name="yt_shape_11036"/>
          <p:cNvSpPr txBox="1"/>
          <p:nvPr/>
        </p:nvSpPr>
        <p:spPr>
          <a:xfrm>
            <a:off x="900000" y="1628800"/>
            <a:ext cx="10391999" cy="2503506"/>
          </a:xfrm>
          <a:prstGeom prst="rect">
            <a:avLst/>
          </a:prstGeom>
        </p:spPr>
        <p:txBody>
          <a:bodyPr vert="horz" wrap="squar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　　计算除数是小数的算式</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先移动除数的小数点</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使它变成整数</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除数的小数点向右移动几位</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被除数的小数点也向右移动几位</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位数不够的</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在被除数的末尾用</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0</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补足</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然后按除数是整数的小数除法进行计算。</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1042" name="yt_shape_11042"/>
          <p:cNvSpPr txBox="1"/>
          <p:nvPr/>
        </p:nvSpPr>
        <p:spPr>
          <a:xfrm>
            <a:off x="983432" y="1628800"/>
            <a:ext cx="6823599" cy="564514"/>
          </a:xfrm>
          <a:prstGeom prst="rect">
            <a:avLst/>
          </a:prstGeom>
        </p:spPr>
        <p:txBody>
          <a:bodyPr vert="horz" wrap="non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rPr>
              <a:t>一、在</a:t>
            </a:r>
            <a:r>
              <a:rPr lang="en-US" altLang="zh-CN" sz="1400" b="0" i="0" u="none" spc="2497">
                <a:solidFill>
                  <a:srgbClr val="1EE3CF"/>
                </a:solidFill>
                <a:effectLst/>
                <a:latin typeface="NEU-BZ-S92" pitchFamily="12"/>
                <a:ea typeface="宋体" panose="02010600030101010101" pitchFamily="2" charset="-122"/>
                <a:cs typeface="Times New Roman" panose="02020603050405020304" pitchFamily="28"/>
              </a:rPr>
              <a:t> </a:t>
            </a:r>
            <a:r>
              <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rPr>
              <a:t>里填上</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rPr>
              <a:t>、</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rPr>
              <a:t>或</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rPr>
              <a:t>。</a:t>
            </a:r>
            <a:endPar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endParaRPr>
          </a:p>
        </p:txBody>
      </p:sp>
      <p:pic>
        <p:nvPicPr>
          <p:cNvPr id="11041" name="yt_image_11041"/>
          <p:cNvPicPr>
            <a:picLocks noChangeAspect="1" noChangeArrowheads="1"/>
          </p:cNvPicPr>
          <p:nvPr/>
        </p:nvPicPr>
        <p:blipFill>
          <a:blip r:embed="rId1" cstate="email"/>
          <a:stretch>
            <a:fillRect/>
          </a:stretch>
        </p:blipFill>
        <p:spPr bwMode="auto">
          <a:xfrm>
            <a:off x="2049995" y="1786080"/>
            <a:ext cx="361429" cy="327546"/>
          </a:xfrm>
          <a:prstGeom prst="rect">
            <a:avLst/>
          </a:prstGeom>
          <a:noFill/>
          <a:extLst>
            <a:ext uri="{909E8E84-426E-40DD-AFC4-6F175D3DCCD1}">
              <a14:hiddenFill xmlns:a14="http://schemas.microsoft.com/office/drawing/2010/main">
                <a:solidFill>
                  <a:srgbClr val="FFFFFF"/>
                </a:solidFill>
              </a14:hiddenFill>
            </a:ext>
          </a:extLst>
        </p:spPr>
      </p:pic>
      <p:sp>
        <p:nvSpPr>
          <p:cNvPr id="11046" name="yt_shape_11046"/>
          <p:cNvSpPr txBox="1"/>
          <p:nvPr/>
        </p:nvSpPr>
        <p:spPr>
          <a:xfrm>
            <a:off x="983432" y="2294765"/>
            <a:ext cx="7363426" cy="564514"/>
          </a:xfrm>
          <a:prstGeom prst="rect">
            <a:avLst/>
          </a:prstGeom>
        </p:spPr>
        <p:txBody>
          <a:bodyPr vert="horz" wrap="none" lIns="0" tIns="0" rIns="0" bIns="0" rtlCol="0">
            <a:spAutoFit/>
          </a:bodyPr>
          <a:lstStyle/>
          <a:p>
            <a:pPr algn="l">
              <a:lnSpc>
                <a:spcPct val="150000"/>
              </a:lnSpc>
            </a:pP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0.9</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0.5</a:t>
            </a:r>
            <a:r>
              <a:rPr lang="en-US" altLang="zh-CN" sz="1400" b="0" i="0" u="none" spc="2497">
                <a:solidFill>
                  <a:srgbClr val="1EE3CF"/>
                </a:solidFill>
                <a:effectLst/>
                <a:latin typeface="NEU-BZ-S92" pitchFamily="12"/>
                <a:ea typeface="宋体" panose="02010600030101010101" pitchFamily="2" charset="-122"/>
                <a:cs typeface="Times New Roman" panose="02020603050405020304" pitchFamily="28"/>
              </a:rPr>
              <a:t> </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 0.5 </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10.35</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23</a:t>
            </a:r>
            <a:r>
              <a:rPr lang="en-US" altLang="zh-CN" sz="1400" b="0" i="0" u="none" spc="2497">
                <a:solidFill>
                  <a:srgbClr val="1EE3CF"/>
                </a:solidFill>
                <a:effectLst/>
                <a:latin typeface="NEU-BZ-S92" pitchFamily="12"/>
                <a:ea typeface="宋体" panose="02010600030101010101" pitchFamily="2" charset="-122"/>
                <a:cs typeface="Times New Roman" panose="02020603050405020304" pitchFamily="28"/>
              </a:rPr>
              <a:t> </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 0.45</a:t>
            </a:r>
            <a:endPar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pic>
        <p:nvPicPr>
          <p:cNvPr id="11044" name="yt_image_11044"/>
          <p:cNvPicPr>
            <a:picLocks noChangeAspect="1" noChangeArrowheads="1"/>
          </p:cNvPicPr>
          <p:nvPr/>
        </p:nvPicPr>
        <p:blipFill>
          <a:blip r:embed="rId1" cstate="email"/>
          <a:stretch>
            <a:fillRect/>
          </a:stretch>
        </p:blipFill>
        <p:spPr bwMode="auto">
          <a:xfrm>
            <a:off x="2227753" y="2531733"/>
            <a:ext cx="361429" cy="327546"/>
          </a:xfrm>
          <a:prstGeom prst="rect">
            <a:avLst/>
          </a:prstGeom>
          <a:noFill/>
          <a:extLst>
            <a:ext uri="{909E8E84-426E-40DD-AFC4-6F175D3DCCD1}">
              <a14:hiddenFill xmlns:a14="http://schemas.microsoft.com/office/drawing/2010/main">
                <a:solidFill>
                  <a:srgbClr val="FFFFFF"/>
                </a:solidFill>
              </a14:hiddenFill>
            </a:ext>
          </a:extLst>
        </p:spPr>
      </p:pic>
      <p:pic>
        <p:nvPicPr>
          <p:cNvPr id="11045" name="yt_image_11045"/>
          <p:cNvPicPr>
            <a:picLocks noChangeAspect="1" noChangeArrowheads="1"/>
          </p:cNvPicPr>
          <p:nvPr/>
        </p:nvPicPr>
        <p:blipFill>
          <a:blip r:embed="rId1" cstate="email"/>
          <a:stretch>
            <a:fillRect/>
          </a:stretch>
        </p:blipFill>
        <p:spPr bwMode="auto">
          <a:xfrm>
            <a:off x="7210950" y="2531733"/>
            <a:ext cx="361429" cy="327546"/>
          </a:xfrm>
          <a:prstGeom prst="rect">
            <a:avLst/>
          </a:prstGeom>
          <a:noFill/>
          <a:extLst>
            <a:ext uri="{909E8E84-426E-40DD-AFC4-6F175D3DCCD1}">
              <a14:hiddenFill xmlns:a14="http://schemas.microsoft.com/office/drawing/2010/main">
                <a:solidFill>
                  <a:srgbClr val="FFFFFF"/>
                </a:solidFill>
              </a14:hiddenFill>
            </a:ext>
          </a:extLst>
        </p:spPr>
      </p:pic>
      <p:sp>
        <p:nvSpPr>
          <p:cNvPr id="11048" name="yt_shape_11048"/>
          <p:cNvSpPr txBox="1"/>
          <p:nvPr/>
        </p:nvSpPr>
        <p:spPr>
          <a:xfrm>
            <a:off x="2228130" y="2480062"/>
            <a:ext cx="360676" cy="430887"/>
          </a:xfrm>
          <a:prstGeom prst="rect">
            <a:avLst/>
          </a:prstGeom>
        </p:spPr>
        <p:txBody>
          <a:bodyPr vert="horz" wrap="none" lIns="0" tIns="0" rIns="0" bIns="0" rtlCol="0">
            <a:spAutoFit/>
          </a:bodyPr>
          <a:lstStyle/>
          <a:p>
            <a:pPr>
              <a:lnSpc>
                <a:spcPct val="100000"/>
              </a:lnSpc>
            </a:pP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endPar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11049" name="yt_shape_11049"/>
          <p:cNvSpPr txBox="1"/>
          <p:nvPr/>
        </p:nvSpPr>
        <p:spPr>
          <a:xfrm>
            <a:off x="7211326" y="2480062"/>
            <a:ext cx="360676" cy="430887"/>
          </a:xfrm>
          <a:prstGeom prst="rect">
            <a:avLst/>
          </a:prstGeom>
        </p:spPr>
        <p:txBody>
          <a:bodyPr vert="horz" wrap="none" lIns="0" tIns="0" rIns="0" bIns="0" rtlCol="0">
            <a:spAutoFit/>
          </a:bodyPr>
          <a:lstStyle/>
          <a:p>
            <a:pPr>
              <a:lnSpc>
                <a:spcPct val="100000"/>
              </a:lnSpc>
            </a:pP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endPar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11052" name="yt_shape_11052"/>
          <p:cNvSpPr txBox="1"/>
          <p:nvPr/>
        </p:nvSpPr>
        <p:spPr>
          <a:xfrm>
            <a:off x="983432" y="3012389"/>
            <a:ext cx="5657831" cy="564514"/>
          </a:xfrm>
          <a:prstGeom prst="rect">
            <a:avLst/>
          </a:prstGeom>
        </p:spPr>
        <p:txBody>
          <a:bodyPr vert="horz" wrap="none" lIns="0" tIns="0" rIns="0" bIns="0" rtlCol="0">
            <a:spAutoFit/>
          </a:bodyPr>
          <a:lstStyle/>
          <a:p>
            <a:pPr algn="l">
              <a:lnSpc>
                <a:spcPct val="150000"/>
              </a:lnSpc>
            </a:pP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0.38</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19</a:t>
            </a:r>
            <a:r>
              <a:rPr lang="en-US" altLang="zh-CN" sz="1400" b="0" i="0" u="none" spc="2497">
                <a:solidFill>
                  <a:srgbClr val="1EE3CF"/>
                </a:solidFill>
                <a:effectLst/>
                <a:latin typeface="NEU-BZ-S92" pitchFamily="12"/>
                <a:ea typeface="宋体" panose="02010600030101010101" pitchFamily="2" charset="-122"/>
                <a:cs typeface="Times New Roman" panose="02020603050405020304" pitchFamily="28"/>
              </a:rPr>
              <a:t> </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 0.2</a:t>
            </a:r>
            <a:r>
              <a:rPr lang="zh-CN" altLang="zh-CN" sz="2800" b="0" i="0" u="none">
                <a:solidFill>
                  <a:srgbClr val="000000"/>
                </a:solidFill>
                <a:effectLst/>
                <a:latin typeface="NEU-BZ-S92" pitchFamily="12"/>
                <a:ea typeface="宋体" panose="02010600030101010101" pitchFamily="2" charset="-122"/>
                <a:cs typeface="Times New Roman" panose="02020603050405020304" pitchFamily="28"/>
              </a:rPr>
              <a:t>　</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326.4</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0.32</a:t>
            </a:r>
            <a:r>
              <a:rPr lang="en-US" altLang="zh-CN" sz="1400" b="0" i="0" u="none" spc="2497">
                <a:solidFill>
                  <a:srgbClr val="1EE3CF"/>
                </a:solidFill>
                <a:effectLst/>
                <a:latin typeface="NEU-BZ-S92" pitchFamily="12"/>
                <a:ea typeface="宋体" panose="02010600030101010101" pitchFamily="2" charset="-122"/>
                <a:cs typeface="Times New Roman" panose="02020603050405020304" pitchFamily="28"/>
              </a:rPr>
              <a:t> </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 326.4</a:t>
            </a:r>
            <a:endPar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pic>
        <p:nvPicPr>
          <p:cNvPr id="11050" name="yt_image_11050"/>
          <p:cNvPicPr>
            <a:picLocks noChangeAspect="1" noChangeArrowheads="1"/>
          </p:cNvPicPr>
          <p:nvPr/>
        </p:nvPicPr>
        <p:blipFill>
          <a:blip r:embed="rId1" cstate="email"/>
          <a:stretch>
            <a:fillRect/>
          </a:stretch>
        </p:blipFill>
        <p:spPr bwMode="auto">
          <a:xfrm>
            <a:off x="2316633" y="3249357"/>
            <a:ext cx="361429" cy="327546"/>
          </a:xfrm>
          <a:prstGeom prst="rect">
            <a:avLst/>
          </a:prstGeom>
          <a:noFill/>
          <a:extLst>
            <a:ext uri="{909E8E84-426E-40DD-AFC4-6F175D3DCCD1}">
              <a14:hiddenFill xmlns:a14="http://schemas.microsoft.com/office/drawing/2010/main">
                <a:solidFill>
                  <a:srgbClr val="FFFFFF"/>
                </a:solidFill>
              </a14:hiddenFill>
            </a:ext>
          </a:extLst>
        </p:spPr>
      </p:pic>
      <p:pic>
        <p:nvPicPr>
          <p:cNvPr id="11051" name="yt_image_11051"/>
          <p:cNvPicPr>
            <a:picLocks noChangeAspect="1" noChangeArrowheads="1"/>
          </p:cNvPicPr>
          <p:nvPr/>
        </p:nvPicPr>
        <p:blipFill>
          <a:blip r:embed="rId1" cstate="email"/>
          <a:stretch>
            <a:fillRect/>
          </a:stretch>
        </p:blipFill>
        <p:spPr bwMode="auto">
          <a:xfrm>
            <a:off x="5344464" y="3249357"/>
            <a:ext cx="361429" cy="327546"/>
          </a:xfrm>
          <a:prstGeom prst="rect">
            <a:avLst/>
          </a:prstGeom>
          <a:noFill/>
          <a:extLst>
            <a:ext uri="{909E8E84-426E-40DD-AFC4-6F175D3DCCD1}">
              <a14:hiddenFill xmlns:a14="http://schemas.microsoft.com/office/drawing/2010/main">
                <a:solidFill>
                  <a:srgbClr val="FFFFFF"/>
                </a:solidFill>
              </a14:hiddenFill>
            </a:ext>
          </a:extLst>
        </p:spPr>
      </p:pic>
      <p:sp>
        <p:nvSpPr>
          <p:cNvPr id="11054" name="yt_shape_11054"/>
          <p:cNvSpPr txBox="1"/>
          <p:nvPr/>
        </p:nvSpPr>
        <p:spPr>
          <a:xfrm>
            <a:off x="2317010" y="3197686"/>
            <a:ext cx="360676" cy="430887"/>
          </a:xfrm>
          <a:prstGeom prst="rect">
            <a:avLst/>
          </a:prstGeom>
        </p:spPr>
        <p:txBody>
          <a:bodyPr vert="horz" wrap="none" lIns="0" tIns="0" rIns="0" bIns="0" rtlCol="0">
            <a:spAutoFit/>
          </a:bodyPr>
          <a:lstStyle/>
          <a:p>
            <a:pPr>
              <a:lnSpc>
                <a:spcPct val="100000"/>
              </a:lnSpc>
            </a:pP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endPar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11055" name="yt_shape_11055"/>
          <p:cNvSpPr txBox="1"/>
          <p:nvPr/>
        </p:nvSpPr>
        <p:spPr>
          <a:xfrm>
            <a:off x="5344840" y="3197686"/>
            <a:ext cx="360676" cy="430887"/>
          </a:xfrm>
          <a:prstGeom prst="rect">
            <a:avLst/>
          </a:prstGeom>
        </p:spPr>
        <p:txBody>
          <a:bodyPr vert="horz" wrap="none" lIns="0" tIns="0" rIns="0" bIns="0" rtlCol="0">
            <a:spAutoFit/>
          </a:bodyPr>
          <a:lstStyle/>
          <a:p>
            <a:pPr>
              <a:lnSpc>
                <a:spcPct val="100000"/>
              </a:lnSpc>
            </a:pP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endPar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04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049">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05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05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48" grpId="0" build="allAtOnce"/>
      <p:bldP spid="11049" grpId="0" build="allAtOnce"/>
      <p:bldP spid="11054" grpId="0" build="allAtOnce"/>
      <p:bldP spid="11055" grpId="0" build="allAtOnce"/>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1056" name="yt_shape_11056"/>
          <p:cNvSpPr txBox="1"/>
          <p:nvPr/>
        </p:nvSpPr>
        <p:spPr>
          <a:xfrm>
            <a:off x="900000" y="1260000"/>
            <a:ext cx="2872581" cy="564514"/>
          </a:xfrm>
          <a:prstGeom prst="rect">
            <a:avLst/>
          </a:prstGeom>
        </p:spPr>
        <p:txBody>
          <a:bodyPr vert="horz" wrap="non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rPr>
              <a:t>二、列竖式计算。</a:t>
            </a:r>
            <a:endPar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endParaRPr>
          </a:p>
        </p:txBody>
      </p:sp>
      <p:sp>
        <p:nvSpPr>
          <p:cNvPr id="11057" name="yt_shape_11057"/>
          <p:cNvSpPr txBox="1"/>
          <p:nvPr/>
        </p:nvSpPr>
        <p:spPr>
          <a:xfrm>
            <a:off x="900000" y="1875302"/>
            <a:ext cx="9156353" cy="564514"/>
          </a:xfrm>
          <a:prstGeom prst="rect">
            <a:avLst/>
          </a:prstGeom>
        </p:spPr>
        <p:txBody>
          <a:bodyPr vert="horz" wrap="none" lIns="0" tIns="0" rIns="0" bIns="0" rtlCol="0">
            <a:spAutoFit/>
          </a:bodyPr>
          <a:lstStyle/>
          <a:p>
            <a:pPr algn="l">
              <a:lnSpc>
                <a:spcPct val="150000"/>
              </a:lnSpc>
            </a:pP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5.98</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0.23</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26</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19.76</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5.2</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3.8</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10.8</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4.5</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2.4</a:t>
            </a:r>
            <a:endPar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11061" name="yt_shape_11061"/>
          <p:cNvSpPr txBox="1"/>
          <p:nvPr/>
        </p:nvSpPr>
        <p:spPr>
          <a:xfrm>
            <a:off x="3409609" y="2541392"/>
            <a:ext cx="5093767" cy="1293624"/>
          </a:xfrm>
          <a:prstGeom prst="rect">
            <a:avLst/>
          </a:prstGeom>
        </p:spPr>
        <p:txBody>
          <a:bodyPr vert="horz" wrap="none" lIns="0" tIns="0" rIns="0" bIns="0" rtlCol="0">
            <a:spAutoFit/>
          </a:bodyPr>
          <a:lstStyle/>
          <a:p>
            <a:pPr algn="l">
              <a:lnSpc>
                <a:spcPct val="150000"/>
              </a:lnSpc>
            </a:pPr>
            <a:r>
              <a:rPr lang="en-US" altLang="zh-CN" sz="6250" b="0" i="0" u="none" spc="10865">
                <a:solidFill>
                  <a:srgbClr val="1EE3CF"/>
                </a:solidFill>
                <a:effectLst/>
                <a:latin typeface="NEU-BZ-S92" pitchFamily="12"/>
                <a:ea typeface="宋体" panose="02010600030101010101" pitchFamily="2" charset="-122"/>
                <a:cs typeface="MS Mincho" pitchFamily="62"/>
              </a:rPr>
              <a:t> </a:t>
            </a:r>
            <a:r>
              <a:rPr lang="en-US" altLang="zh-CN" sz="6250" b="0" i="0" u="none" spc="10862">
                <a:solidFill>
                  <a:srgbClr val="1EE3CF"/>
                </a:solidFill>
                <a:effectLst/>
                <a:latin typeface="NEU-BZ-S92" pitchFamily="12"/>
                <a:ea typeface="宋体" panose="02010600030101010101" pitchFamily="2" charset="-122"/>
                <a:cs typeface="MS Mincho" pitchFamily="62"/>
              </a:rPr>
              <a:t> </a:t>
            </a:r>
            <a:r>
              <a:rPr lang="en-US" altLang="zh-CN" sz="6250" b="0" i="0" u="none" spc="13756">
                <a:solidFill>
                  <a:srgbClr val="1EE3CF"/>
                </a:solidFill>
                <a:effectLst/>
                <a:latin typeface="NEU-BZ-S92" pitchFamily="12"/>
                <a:ea typeface="宋体" panose="02010600030101010101" pitchFamily="2" charset="-122"/>
                <a:cs typeface="MS Mincho" pitchFamily="62"/>
              </a:rPr>
              <a:t> </a:t>
            </a:r>
            <a:endParaRPr lang="en-US" altLang="zh-CN" sz="6250" b="0" i="0" u="none" spc="13756">
              <a:solidFill>
                <a:srgbClr val="1EE3CF"/>
              </a:solidFill>
              <a:effectLst/>
              <a:latin typeface="NEU-BZ-S92" pitchFamily="12"/>
              <a:ea typeface="宋体" panose="02010600030101010101" pitchFamily="2" charset="-122"/>
              <a:cs typeface="MS Mincho" pitchFamily="62"/>
            </a:endParaRPr>
          </a:p>
        </p:txBody>
      </p:sp>
      <p:pic>
        <p:nvPicPr>
          <p:cNvPr id="11058" name="yt_image_11058"/>
          <p:cNvPicPr>
            <a:picLocks noChangeAspect="1" noChangeArrowheads="1"/>
          </p:cNvPicPr>
          <p:nvPr/>
        </p:nvPicPr>
        <p:blipFill>
          <a:blip r:embed="rId1" cstate="email"/>
          <a:srcRect/>
          <a:stretch>
            <a:fillRect/>
          </a:stretch>
        </p:blipFill>
        <p:spPr bwMode="auto">
          <a:xfrm>
            <a:off x="1127448" y="2541391"/>
            <a:ext cx="2398023" cy="2186575"/>
          </a:xfrm>
          <a:prstGeom prst="rect">
            <a:avLst/>
          </a:prstGeom>
          <a:noFill/>
          <a:extLst>
            <a:ext uri="{909E8E84-426E-40DD-AFC4-6F175D3DCCD1}">
              <a14:hiddenFill xmlns:a14="http://schemas.microsoft.com/office/drawing/2010/main">
                <a:solidFill>
                  <a:srgbClr val="FFFFFF"/>
                </a:solidFill>
              </a14:hiddenFill>
            </a:ext>
          </a:extLst>
        </p:spPr>
      </p:pic>
      <p:pic>
        <p:nvPicPr>
          <p:cNvPr id="11059" name="yt_image_11059"/>
          <p:cNvPicPr>
            <a:picLocks noChangeAspect="1" noChangeArrowheads="1"/>
          </p:cNvPicPr>
          <p:nvPr/>
        </p:nvPicPr>
        <p:blipFill>
          <a:blip r:embed="rId2" cstate="email"/>
          <a:srcRect/>
          <a:stretch>
            <a:fillRect/>
          </a:stretch>
        </p:blipFill>
        <p:spPr bwMode="auto">
          <a:xfrm>
            <a:off x="4151784" y="2584639"/>
            <a:ext cx="2427512" cy="2212513"/>
          </a:xfrm>
          <a:prstGeom prst="rect">
            <a:avLst/>
          </a:prstGeom>
          <a:noFill/>
          <a:extLst>
            <a:ext uri="{909E8E84-426E-40DD-AFC4-6F175D3DCCD1}">
              <a14:hiddenFill xmlns:a14="http://schemas.microsoft.com/office/drawing/2010/main">
                <a:solidFill>
                  <a:srgbClr val="FFFFFF"/>
                </a:solidFill>
              </a14:hiddenFill>
            </a:ext>
          </a:extLst>
        </p:spPr>
      </p:pic>
      <p:pic>
        <p:nvPicPr>
          <p:cNvPr id="11060" name="yt_image_11060"/>
          <p:cNvPicPr>
            <a:picLocks noChangeAspect="1" noChangeArrowheads="1"/>
          </p:cNvPicPr>
          <p:nvPr/>
        </p:nvPicPr>
        <p:blipFill>
          <a:blip r:embed="rId3" cstate="email"/>
          <a:srcRect r="-63454"/>
          <a:stretch>
            <a:fillRect/>
          </a:stretch>
        </p:blipFill>
        <p:spPr bwMode="auto">
          <a:xfrm>
            <a:off x="7320136" y="2527968"/>
            <a:ext cx="3072223" cy="2269184"/>
          </a:xfrm>
          <a:prstGeom prst="rect">
            <a:avLst/>
          </a:prstGeom>
          <a:noFill/>
          <a:extLst>
            <a:ext uri="{909E8E84-426E-40DD-AFC4-6F175D3DCCD1}">
              <a14:hiddenFill xmlns:a14="http://schemas.microsoft.com/office/drawing/2010/main">
                <a:solidFill>
                  <a:srgbClr val="FFFFFF"/>
                </a:solidFill>
              </a14:hiddenFill>
            </a:ext>
          </a:extLst>
        </p:spPr>
      </p:pic>
      <p:sp>
        <p:nvSpPr>
          <p:cNvPr id="2" name="文本框 1"/>
          <p:cNvSpPr txBox="1"/>
          <p:nvPr/>
        </p:nvSpPr>
        <p:spPr>
          <a:xfrm>
            <a:off x="2765789" y="1828496"/>
            <a:ext cx="535686" cy="652666"/>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26</a:t>
            </a:r>
            <a:endParaRPr lang="zh-CN" altLang="en-US">
              <a:solidFill>
                <a:srgbClr val="FF0000"/>
              </a:solidFill>
            </a:endParaRPr>
          </a:p>
        </p:txBody>
      </p:sp>
      <p:sp>
        <p:nvSpPr>
          <p:cNvPr id="3" name="文本框 2"/>
          <p:cNvSpPr txBox="1"/>
          <p:nvPr/>
        </p:nvSpPr>
        <p:spPr>
          <a:xfrm>
            <a:off x="6143989" y="1828496"/>
            <a:ext cx="624586" cy="652666"/>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3.8</a:t>
            </a:r>
            <a:endParaRPr lang="zh-CN" altLang="en-US">
              <a:solidFill>
                <a:srgbClr val="FF0000"/>
              </a:solidFill>
            </a:endParaRPr>
          </a:p>
        </p:txBody>
      </p:sp>
      <p:sp>
        <p:nvSpPr>
          <p:cNvPr id="4" name="文本框 3"/>
          <p:cNvSpPr txBox="1"/>
          <p:nvPr/>
        </p:nvSpPr>
        <p:spPr>
          <a:xfrm>
            <a:off x="9433289" y="1828496"/>
            <a:ext cx="624586" cy="652666"/>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2.4</a:t>
            </a:r>
            <a:endParaRPr lang="zh-CN" altLang="en-US">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05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05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06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p:bldP spid="3" grpId="0" build="allAtOnce"/>
      <p:bldP spid="4" grpId="0" build="allAtOnce"/>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1063" name="yt_shape_11063"/>
          <p:cNvSpPr txBox="1"/>
          <p:nvPr/>
        </p:nvSpPr>
        <p:spPr>
          <a:xfrm>
            <a:off x="900000" y="1260000"/>
            <a:ext cx="9533059" cy="564514"/>
          </a:xfrm>
          <a:prstGeom prst="rect">
            <a:avLst/>
          </a:prstGeom>
        </p:spPr>
        <p:txBody>
          <a:bodyPr vert="horz" wrap="non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rPr>
              <a:t>三、下面的计算对吗</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rPr>
              <a:t>对的画</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Times New Roman" panose="02020603050405020304" pitchFamily="28"/>
                <a:cs typeface="Times New Roman" panose="02020603050405020304" pitchFamily="28"/>
              </a:rPr>
              <a:t>√</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rPr>
              <a:t>错的画</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rPr>
              <a:t>并改正。</a:t>
            </a:r>
            <a:endPar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endParaRPr>
          </a:p>
        </p:txBody>
      </p:sp>
      <p:pic>
        <p:nvPicPr>
          <p:cNvPr id="11064" name="yt_image_11064" title="H_170.88661"/>
          <p:cNvPicPr>
            <a:picLocks noChangeAspect="1" noChangeArrowheads="1"/>
          </p:cNvPicPr>
          <p:nvPr/>
        </p:nvPicPr>
        <p:blipFill>
          <a:blip r:embed="rId1" cstate="email"/>
          <a:stretch>
            <a:fillRect/>
          </a:stretch>
        </p:blipFill>
        <p:spPr bwMode="auto">
          <a:xfrm>
            <a:off x="1548912" y="1988840"/>
            <a:ext cx="8874516" cy="2543079"/>
          </a:xfrm>
          <a:prstGeom prst="rect">
            <a:avLst/>
          </a:prstGeom>
          <a:noFill/>
          <a:extLst>
            <a:ext uri="{909E8E84-426E-40DD-AFC4-6F175D3DCCD1}">
              <a14:hiddenFill xmlns:a14="http://schemas.microsoft.com/office/drawing/2010/main">
                <a:solidFill>
                  <a:srgbClr val="FFFFFF"/>
                </a:solidFill>
              </a14:hiddenFill>
            </a:ext>
          </a:extLst>
        </p:spPr>
      </p:pic>
      <p:sp>
        <p:nvSpPr>
          <p:cNvPr id="27" name="矩形 26"/>
          <p:cNvSpPr/>
          <p:nvPr/>
        </p:nvSpPr>
        <p:spPr>
          <a:xfrm>
            <a:off x="2207568" y="3789040"/>
            <a:ext cx="258526" cy="340388"/>
          </a:xfrm>
          <a:prstGeom prst="rect">
            <a:avLst/>
          </a:prstGeom>
          <a:solidFill>
            <a:srgbClr val="FFFFFF"/>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ct val="0"/>
              </a:spcBef>
              <a:spcAft>
                <a:spcPct val="0"/>
              </a:spcAft>
            </a:pPr>
            <a:endParaRPr lang="zh-CN" altLang="en-US" sz="1800" b="0"/>
          </a:p>
        </p:txBody>
      </p:sp>
      <p:sp>
        <p:nvSpPr>
          <p:cNvPr id="28" name="矩形 27"/>
          <p:cNvSpPr/>
          <p:nvPr/>
        </p:nvSpPr>
        <p:spPr>
          <a:xfrm>
            <a:off x="5929599" y="3721465"/>
            <a:ext cx="332802" cy="363233"/>
          </a:xfrm>
          <a:prstGeom prst="rect">
            <a:avLst/>
          </a:prstGeom>
          <a:solidFill>
            <a:srgbClr val="FFFFFF"/>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ct val="0"/>
              </a:spcBef>
              <a:spcAft>
                <a:spcPct val="0"/>
              </a:spcAft>
            </a:pPr>
            <a:endParaRPr lang="zh-CN" altLang="en-US" sz="1800" b="0"/>
          </a:p>
        </p:txBody>
      </p:sp>
      <p:sp>
        <p:nvSpPr>
          <p:cNvPr id="32" name="矩形 31"/>
          <p:cNvSpPr/>
          <p:nvPr/>
        </p:nvSpPr>
        <p:spPr>
          <a:xfrm>
            <a:off x="3503712" y="1848017"/>
            <a:ext cx="1656184" cy="2448272"/>
          </a:xfrm>
          <a:prstGeom prst="rect">
            <a:avLst/>
          </a:prstGeom>
          <a:solidFill>
            <a:srgbClr val="FFFFFF"/>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ct val="0"/>
              </a:spcBef>
              <a:spcAft>
                <a:spcPct val="0"/>
              </a:spcAft>
            </a:pPr>
            <a:endParaRPr lang="zh-CN" altLang="en-US" sz="1800" b="0"/>
          </a:p>
        </p:txBody>
      </p:sp>
      <p:sp>
        <p:nvSpPr>
          <p:cNvPr id="33" name="矩形 32"/>
          <p:cNvSpPr/>
          <p:nvPr/>
        </p:nvSpPr>
        <p:spPr>
          <a:xfrm>
            <a:off x="7248128" y="1872916"/>
            <a:ext cx="1656184" cy="2448272"/>
          </a:xfrm>
          <a:prstGeom prst="rect">
            <a:avLst/>
          </a:prstGeom>
          <a:solidFill>
            <a:srgbClr val="FFFFFF"/>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ct val="0"/>
              </a:spcBef>
              <a:spcAft>
                <a:spcPct val="0"/>
              </a:spcAft>
            </a:pPr>
            <a:endParaRPr lang="zh-CN" altLang="en-US" sz="1800" b="0"/>
          </a:p>
        </p:txBody>
      </p:sp>
      <p:sp>
        <p:nvSpPr>
          <p:cNvPr id="34" name="矩形 33"/>
          <p:cNvSpPr/>
          <p:nvPr/>
        </p:nvSpPr>
        <p:spPr>
          <a:xfrm>
            <a:off x="9890039" y="4226026"/>
            <a:ext cx="332802" cy="363233"/>
          </a:xfrm>
          <a:prstGeom prst="rect">
            <a:avLst/>
          </a:prstGeom>
          <a:solidFill>
            <a:srgbClr val="FFFFFF"/>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ct val="0"/>
              </a:spcBef>
              <a:spcAft>
                <a:spcPct val="0"/>
              </a:spcAft>
            </a:pPr>
            <a:endParaRPr lang="zh-CN" altLang="en-US" sz="1800" b="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32"/>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28"/>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33"/>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3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32" grpId="0" animBg="1"/>
      <p:bldP spid="33" grpId="0" animBg="1"/>
      <p:bldP spid="3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1065" name="yt_shape_11065"/>
          <p:cNvSpPr txBox="1"/>
          <p:nvPr/>
        </p:nvSpPr>
        <p:spPr>
          <a:xfrm>
            <a:off x="900000" y="1260000"/>
            <a:ext cx="10391999" cy="1191673"/>
          </a:xfrm>
          <a:prstGeom prst="rect">
            <a:avLst/>
          </a:prstGeom>
        </p:spPr>
        <p:txBody>
          <a:bodyPr vert="horz" wrap="squar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rPr>
              <a:t>四、</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rPr>
              <a:t>老北京胡同游</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rPr>
              <a:t>线路全长</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10.32</a:t>
            </a:r>
            <a:r>
              <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rPr>
              <a:t>千米</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2.4</a:t>
            </a:r>
            <a:r>
              <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rPr>
              <a:t>小时可以游览完。果果一家平均每小时行多少千米</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sp>
        <p:nvSpPr>
          <p:cNvPr id="11066" name="yt_shape_11066"/>
          <p:cNvSpPr txBox="1"/>
          <p:nvPr/>
        </p:nvSpPr>
        <p:spPr>
          <a:xfrm>
            <a:off x="900000" y="2502461"/>
            <a:ext cx="5679440" cy="1210844"/>
          </a:xfrm>
          <a:prstGeom prst="rect">
            <a:avLst/>
          </a:prstGeom>
        </p:spPr>
        <p:txBody>
          <a:bodyPr vert="horz" wrap="none" lIns="0" tIns="0" rIns="0" bIns="0" rtlCol="0">
            <a:spAutoFit/>
          </a:bodyPr>
          <a:lstStyle/>
          <a:p>
            <a:pPr algn="l">
              <a:lnSpc>
                <a:spcPct val="150000"/>
              </a:lnSpc>
            </a:pP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10.32÷2.4</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4.3</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千米</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　</a:t>
            </a:r>
            <a:endParaRPr lang="en-US" altLang="zh-CN" sz="2800" b="1" i="0" u="none" smtClean="0">
              <a:solidFill>
                <a:srgbClr val="FF0000"/>
              </a:solidFill>
              <a:effectLst/>
              <a:latin typeface="Times New Roman" panose="02020603050405020304" pitchFamily="28"/>
              <a:ea typeface="宋体" panose="02010600030101010101" pitchFamily="2" charset="-122"/>
              <a:cs typeface="宋体" panose="02010600030101010101" pitchFamily="2" charset="-122"/>
            </a:endParaRPr>
          </a:p>
          <a:p>
            <a:pPr algn="l">
              <a:lnSpc>
                <a:spcPct val="150000"/>
              </a:lnSpc>
            </a:pPr>
            <a:r>
              <a:rPr lang="zh-CN" altLang="zh-CN" sz="2800" b="1" i="0" u="none" smtClean="0">
                <a:solidFill>
                  <a:srgbClr val="FF0000"/>
                </a:solidFill>
                <a:effectLst/>
                <a:latin typeface="Times New Roman" panose="02020603050405020304" pitchFamily="28"/>
                <a:ea typeface="楷体" panose="02010609060101010101" pitchFamily="28" charset="-122"/>
                <a:cs typeface="楷体" panose="02010609060101010101" pitchFamily="28" charset="-122"/>
              </a:rPr>
              <a:t>答</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果果一家平均每小时行</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4.3</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千米。</a:t>
            </a:r>
            <a:endPar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06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06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66" grpId="0" uiExpand="1" build="allAtOnce"/>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958" name="yt_shape_10958"/>
          <p:cNvSpPr txBox="1"/>
          <p:nvPr/>
        </p:nvSpPr>
        <p:spPr>
          <a:xfrm>
            <a:off x="900000" y="1484313"/>
            <a:ext cx="10391999" cy="1210844"/>
          </a:xfrm>
          <a:prstGeom prst="rect">
            <a:avLst/>
          </a:prstGeom>
        </p:spPr>
        <p:txBody>
          <a:bodyPr vert="horz" wrap="square" lIns="0" tIns="0" rIns="0" bIns="0" rtlCol="0">
            <a:spAutoFit/>
          </a:bodyPr>
          <a:lstStyle/>
          <a:p>
            <a:pPr algn="l">
              <a:lnSpc>
                <a:spcPct val="150000"/>
              </a:lnSpc>
            </a:pP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学会除数是小数的除法计算方法</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会正确地计算被除数位数不够的除法算式。</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10959" name="yt_shape_10959"/>
          <p:cNvSpPr txBox="1"/>
          <p:nvPr/>
        </p:nvSpPr>
        <p:spPr>
          <a:xfrm>
            <a:off x="900000" y="2745945"/>
            <a:ext cx="9246121" cy="564514"/>
          </a:xfrm>
          <a:prstGeom prst="rect">
            <a:avLst/>
          </a:prstGeom>
        </p:spPr>
        <p:txBody>
          <a:bodyPr vert="horz" wrap="none" lIns="0" tIns="0" rIns="0" bIns="0" rtlCol="0">
            <a:spAutoFit/>
          </a:bodyPr>
          <a:lstStyle/>
          <a:p>
            <a:pPr algn="l">
              <a:lnSpc>
                <a:spcPct val="150000"/>
              </a:lnSpc>
            </a:pP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2.</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参与一个数除以小数的计算过程</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体验迁移的学习方法。</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10960" name="yt_shape_10960"/>
          <p:cNvSpPr txBox="1"/>
          <p:nvPr/>
        </p:nvSpPr>
        <p:spPr>
          <a:xfrm>
            <a:off x="900001" y="3361247"/>
            <a:ext cx="10391999" cy="1210844"/>
          </a:xfrm>
          <a:prstGeom prst="rect">
            <a:avLst/>
          </a:prstGeom>
        </p:spPr>
        <p:txBody>
          <a:bodyPr vert="horz" wrap="square" lIns="0" tIns="0" rIns="0" bIns="0" rtlCol="0">
            <a:spAutoFit/>
          </a:bodyPr>
          <a:lstStyle/>
          <a:p>
            <a:pPr algn="l">
              <a:lnSpc>
                <a:spcPct val="150000"/>
              </a:lnSpc>
            </a:pP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3.</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在学习活动中</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体验知识之间的相互联系和数学知识的应用价值</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寻找发现新知识的快乐</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激发学习的兴趣。</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51519" y="2780928"/>
            <a:ext cx="735006" cy="363636"/>
          </a:xfrm>
          <a:prstGeom prst="rect">
            <a:avLst/>
          </a:prstGeom>
          <a:no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模板：</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1"/>
              </a:rPr>
              <a:t>www.1ppt.com/moban</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
              </a:rPr>
              <a:t>/</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素材：</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2"/>
              </a:rPr>
              <a:t>www.1ppt.com/sucai/</a:t>
            </a:r>
            <a:endPar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背景：</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3"/>
              </a:rPr>
              <a:t>www.1ppt.com/beijing/</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图表：</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4"/>
              </a:rPr>
              <a:t>www.1ppt.com/tubiao/</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下载：</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5"/>
              </a:rPr>
              <a:t>www.1ppt.com/xiazai/</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教程： </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6"/>
              </a:rPr>
              <a:t>www.1ppt.com/powerpoint/</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资料</a:t>
            </a:r>
            <a:r>
              <a:rPr kumimoji="0" lang="zh-CN" altLang="en-US"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下载：</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7"/>
              </a:rPr>
              <a:t>www.1ppt.com/ziliao/</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范文</a:t>
            </a:r>
            <a:r>
              <a:rPr kumimoji="0" lang="zh-CN" altLang="en-US"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下载：</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8"/>
              </a:rPr>
              <a:t>www.1ppt.com/fanwen/</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试卷</a:t>
            </a:r>
            <a:r>
              <a:rPr kumimoji="0" lang="zh-CN" altLang="en-US"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下载：</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9"/>
              </a:rPr>
              <a:t>www.1ppt.com/shiti/</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教案</a:t>
            </a:r>
            <a:r>
              <a:rPr kumimoji="0" lang="zh-CN" altLang="en-US"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下载：</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hlinkClick r:id="rId10"/>
              </a:rPr>
              <a:t>www.1ppt.com/jiaoan/</a:t>
            </a: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论坛：</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1"/>
              </a:rPr>
              <a:t>www.1ppt.cn</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PPT</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2"/>
              </a:rPr>
              <a:t>www.1ppt.com/kejian/</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语文课件：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3"/>
              </a:rPr>
              <a:t>www.1ppt.com/kejian/yuwen/</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数学课件：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4"/>
              </a:rPr>
              <a:t>www.1ppt.com/kejian/shuxue/</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英语课件：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5"/>
              </a:rPr>
              <a:t>www.1ppt.com/kejian/yingyu/</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美术课件：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6"/>
              </a:rPr>
              <a:t>www.1ppt.com/kejian/meishu/</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科学课件：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7"/>
              </a:rPr>
              <a:t>www.1ppt.com/kejian/kexue/</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物理课件：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8"/>
              </a:rPr>
              <a:t>www.1ppt.com/kejian/wuli/</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化学课件：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19"/>
              </a:rPr>
              <a:t>www.1ppt.com/kejian/huaxue/</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生物课件：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20"/>
              </a:rPr>
              <a:t>www.1ppt.com/kejian/shengwu/</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地理课件：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21"/>
              </a:rPr>
              <a:t>www.1ppt.com/kejian/dili/</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r>
              <a:rPr kumimoji="0" lang="zh-CN" altLang="en-US"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历史课件：</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hlinkClick r:id="rId22"/>
              </a:rPr>
              <a:t>www.1ppt.com/kejian/lishi/</a:t>
            </a:r>
            <a:r>
              <a:rPr kumimoji="0" lang="en-US" altLang="zh-CN" sz="100" b="0" i="0" u="none" strike="noStrike" kern="0" cap="none" spc="0" normalizeH="0" baseline="0" noProof="0" dirty="0" smtClean="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rPr>
              <a:t>  </a:t>
            </a:r>
            <a:endParaRPr kumimoji="0" lang="zh-CN" altLang="en-US" sz="100" b="0" i="0" u="none" strike="noStrike" kern="0" cap="none" spc="0" normalizeH="0" baseline="0" noProof="0" dirty="0">
              <a:ln>
                <a:noFill/>
              </a:ln>
              <a:solidFill>
                <a:srgbClr val="EEECE1">
                  <a:lumMod val="25000"/>
                </a:srgbClr>
              </a:solidFill>
              <a:effectLst/>
              <a:uLnTx/>
              <a:uFillTx/>
              <a:latin typeface="Calibri" panose="020F0502020204030204"/>
              <a:ea typeface="宋体" panose="02010600030101010101" pitchFamily="2" charset="-122"/>
              <a:cs typeface="+mn-cs"/>
            </a:endParaRPr>
          </a:p>
        </p:txBody>
      </p:sp>
      <p:pic>
        <p:nvPicPr>
          <p:cNvPr id="13" name="图片 12"/>
          <p:cNvPicPr>
            <a:picLocks noChangeAspect="1"/>
          </p:cNvPicPr>
          <p:nvPr/>
        </p:nvPicPr>
        <p:blipFill>
          <a:blip r:embed="rId23" cstate="email"/>
          <a:stretch>
            <a:fillRect/>
          </a:stretch>
        </p:blipFill>
        <p:spPr>
          <a:xfrm>
            <a:off x="0" y="0"/>
            <a:ext cx="12192000" cy="6858000"/>
          </a:xfrm>
          <a:prstGeom prst="rect">
            <a:avLst/>
          </a:prstGeom>
        </p:spPr>
      </p:pic>
      <p:sp>
        <p:nvSpPr>
          <p:cNvPr id="34" name="文本框 17"/>
          <p:cNvSpPr txBox="1"/>
          <p:nvPr/>
        </p:nvSpPr>
        <p:spPr>
          <a:xfrm>
            <a:off x="5257237" y="1064988"/>
            <a:ext cx="1677525" cy="1446550"/>
          </a:xfrm>
          <a:prstGeom prst="rect">
            <a:avLst/>
          </a:prstGeom>
          <a:noFill/>
          <a:ln w="12700">
            <a:miter lim="400000"/>
          </a:ln>
        </p:spPr>
        <p:txBody>
          <a:bodyPr lIns="45719" rIns="45719">
            <a:spAutoFit/>
          </a:bodyPr>
          <a:lstStyle/>
          <a:p>
            <a:pPr algn="ctr">
              <a:defRPr sz="8000" b="1">
                <a:solidFill>
                  <a:srgbClr val="60BAAB"/>
                </a:solidFill>
                <a:latin typeface="微软雅黑 Light" panose="020B0502040204020203" charset="-122"/>
                <a:ea typeface="微软雅黑 Light" panose="020B0502040204020203" charset="-122"/>
                <a:cs typeface="微软雅黑 Light" panose="020B0502040204020203" charset="-122"/>
                <a:sym typeface="微软雅黑 Light" panose="020B0502040204020203" charset="-122"/>
              </a:defRPr>
            </a:pPr>
            <a:r>
              <a:rPr sz="8800">
                <a:solidFill>
                  <a:srgbClr val="EB6FC8"/>
                </a:solidFill>
              </a:rPr>
              <a:t>E</a:t>
            </a:r>
            <a:r>
              <a:rPr sz="4400">
                <a:solidFill>
                  <a:srgbClr val="000000"/>
                </a:solidFill>
              </a:rPr>
              <a:t>ND</a:t>
            </a:r>
            <a:endParaRPr sz="4400">
              <a:solidFill>
                <a:srgbClr val="000000"/>
              </a:solidFill>
            </a:endParaRPr>
          </a:p>
        </p:txBody>
      </p:sp>
      <p:sp>
        <p:nvSpPr>
          <p:cNvPr id="35" name="文本框 34"/>
          <p:cNvSpPr txBox="1"/>
          <p:nvPr/>
        </p:nvSpPr>
        <p:spPr>
          <a:xfrm>
            <a:off x="2082103" y="3045197"/>
            <a:ext cx="7937500" cy="830262"/>
          </a:xfrm>
          <a:prstGeom prst="rect">
            <a:avLst/>
          </a:prstGeom>
          <a:noFill/>
        </p:spPr>
        <p:txBody>
          <a:bodyPr>
            <a:spAutoFit/>
          </a:bodyPr>
          <a:lstStyle/>
          <a:p>
            <a:pPr algn="ctr" fontAlgn="auto">
              <a:spcBef>
                <a:spcPct val="0"/>
              </a:spcBef>
              <a:spcAft>
                <a:spcPct val="0"/>
              </a:spcAft>
              <a:defRPr/>
            </a:pPr>
            <a:r>
              <a:rPr lang="zh-CN" altLang="en-US" sz="4800">
                <a:ea typeface="黑体" panose="02010609060101010101" pitchFamily="49" charset="-122"/>
                <a:cs typeface="Times New Roman" panose="02020603050405020304" pitchFamily="18" charset="0"/>
                <a:sym typeface="+mn-lt"/>
              </a:rPr>
              <a:t>感谢观看  下节课再会</a:t>
            </a:r>
            <a:endParaRPr lang="zh-CN" altLang="en-US" sz="4800">
              <a:ea typeface="黑体" panose="02010609060101010101" pitchFamily="49" charset="-122"/>
              <a:cs typeface="Times New Roman" panose="02020603050405020304" pitchFamily="18" charset="0"/>
              <a:sym typeface="+mn-lt"/>
            </a:endParaRPr>
          </a:p>
        </p:txBody>
      </p:sp>
      <p:sp>
        <p:nvSpPr>
          <p:cNvPr id="36" name="直接连接符 13"/>
          <p:cNvSpPr/>
          <p:nvPr/>
        </p:nvSpPr>
        <p:spPr>
          <a:xfrm>
            <a:off x="2711624" y="2708920"/>
            <a:ext cx="6594476" cy="0"/>
          </a:xfrm>
          <a:prstGeom prst="line">
            <a:avLst/>
          </a:prstGeom>
          <a:ln w="57150">
            <a:solidFill>
              <a:srgbClr val="00B050"/>
            </a:solidFill>
            <a:headEnd type="oval"/>
            <a:tailEnd type="oval"/>
          </a:ln>
        </p:spPr>
        <p:txBody>
          <a:bodyPr lIns="45719" rIns="45719"/>
          <a:lstStyle/>
          <a:p/>
        </p:txBody>
      </p:sp>
      <p:pic>
        <p:nvPicPr>
          <p:cNvPr id="37" name="New picture"/>
          <p:cNvPicPr/>
          <p:nvPr/>
        </p:nvPicPr>
        <p:blipFill>
          <a:blip r:embed="rId24"/>
          <a:stretch>
            <a:fillRect/>
          </a:stretch>
        </p:blipFill>
        <p:spPr>
          <a:xfrm>
            <a:off x="11925300" y="11455400"/>
            <a:ext cx="317500" cy="228600"/>
          </a:xfrm>
          <a:prstGeom prst="cube">
            <a:avLst/>
          </a:prstGeom>
        </p:spPr>
      </p:pic>
    </p:spTree>
  </p:cSld>
  <p:clrMapOvr>
    <a:masterClrMapping/>
  </p:clrMapOvr>
  <p:transition spd="slow" advTm="7441"/>
</p:sld>
</file>

<file path=ppt/slides/slide3.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YT"/>
        <p:cNvGrpSpPr/>
        <p:nvPr/>
      </p:nvGrpSpPr>
      <p:grpSpPr>
        <a:xfrm>
          <a:off x="0" y="0"/>
          <a:ext cx="0" cy="0"/>
          <a:chOff x="0" y="0"/>
          <a:chExt cx="0" cy="0"/>
        </a:xfrm>
      </p:grpSpPr>
      <p:sp>
        <p:nvSpPr>
          <p:cNvPr id="10966" name="yt_shape_10966"/>
          <p:cNvSpPr txBox="1"/>
          <p:nvPr/>
        </p:nvSpPr>
        <p:spPr>
          <a:xfrm>
            <a:off x="983432" y="1340768"/>
            <a:ext cx="1903598" cy="564514"/>
          </a:xfrm>
          <a:prstGeom prst="rect">
            <a:avLst/>
          </a:prstGeom>
        </p:spPr>
        <p:txBody>
          <a:bodyPr vert="horz" wrap="none" lIns="0" tIns="0" rIns="0" bIns="0" rtlCol="0">
            <a:spAutoFit/>
          </a:bodyPr>
          <a:lstStyle/>
          <a:p>
            <a:pPr algn="l">
              <a:lnSpc>
                <a:spcPct val="150000"/>
              </a:lnSpc>
            </a:pPr>
            <a:r>
              <a:rPr lang="en-US" altLang="zh-CN" sz="1200" b="0" i="0" u="none" spc="2669">
                <a:solidFill>
                  <a:srgbClr val="1EE3CF"/>
                </a:solidFill>
                <a:effectLst/>
                <a:latin typeface="NEU-BZ-S92" pitchFamily="12"/>
                <a:ea typeface="宋体" panose="02010600030101010101" pitchFamily="2" charset="-122"/>
                <a:cs typeface="Times New Roman" panose="02020603050405020304" pitchFamily="28"/>
              </a:rPr>
              <a:t> </a:t>
            </a:r>
            <a:r>
              <a:rPr lang="en-US" altLang="zh-CN" sz="2800" b="0" i="0" u="none">
                <a:solidFill>
                  <a:srgbClr val="00B0F0"/>
                </a:solidFill>
                <a:effectLst/>
                <a:latin typeface="Times New Roman" panose="02020603050405020304" pitchFamily="28"/>
                <a:ea typeface="黑体" panose="02010609060101010101" pitchFamily="49" charset="-122"/>
                <a:cs typeface="黑体" panose="02010609060101010101" pitchFamily="49" charset="-122"/>
              </a:rPr>
              <a:t> </a:t>
            </a:r>
            <a:r>
              <a:rPr lang="zh-CN" altLang="zh-CN" sz="2800" b="0" i="0" u="none">
                <a:solidFill>
                  <a:srgbClr val="00B0F0"/>
                </a:solidFill>
                <a:effectLst/>
                <a:latin typeface="Times New Roman" panose="02020603050405020304" pitchFamily="28"/>
                <a:ea typeface="黑体" panose="02010609060101010101" pitchFamily="49" charset="-122"/>
                <a:cs typeface="黑体" panose="02010609060101010101" pitchFamily="49" charset="-122"/>
              </a:rPr>
              <a:t>温习旧知</a:t>
            </a:r>
            <a:endParaRPr lang="zh-CN" altLang="zh-CN" sz="2800" b="0" i="0" u="none">
              <a:solidFill>
                <a:srgbClr val="00B0F0"/>
              </a:solidFill>
              <a:effectLst/>
              <a:latin typeface="Times New Roman" panose="02020603050405020304" pitchFamily="28"/>
              <a:ea typeface="黑体" panose="02010609060101010101" pitchFamily="49" charset="-122"/>
              <a:cs typeface="黑体" panose="02010609060101010101" pitchFamily="49" charset="-122"/>
            </a:endParaRPr>
          </a:p>
        </p:txBody>
      </p:sp>
      <p:pic>
        <p:nvPicPr>
          <p:cNvPr id="10965" name="yt_image_10965"/>
          <p:cNvPicPr>
            <a:picLocks noChangeAspect="1" noChangeArrowheads="1"/>
          </p:cNvPicPr>
          <p:nvPr/>
        </p:nvPicPr>
        <p:blipFill>
          <a:blip r:embed="rId1" cstate="email"/>
          <a:stretch>
            <a:fillRect/>
          </a:stretch>
        </p:blipFill>
        <p:spPr bwMode="auto">
          <a:xfrm>
            <a:off x="983432" y="1522231"/>
            <a:ext cx="376920" cy="279180"/>
          </a:xfrm>
          <a:prstGeom prst="rect">
            <a:avLst/>
          </a:prstGeom>
          <a:noFill/>
          <a:extLst>
            <a:ext uri="{909E8E84-426E-40DD-AFC4-6F175D3DCCD1}">
              <a14:hiddenFill xmlns:a14="http://schemas.microsoft.com/office/drawing/2010/main">
                <a:solidFill>
                  <a:srgbClr val="FFFFFF"/>
                </a:solidFill>
              </a14:hiddenFill>
            </a:ext>
          </a:extLst>
        </p:spPr>
      </p:pic>
      <p:sp>
        <p:nvSpPr>
          <p:cNvPr id="10968" name="yt_shape_10968"/>
          <p:cNvSpPr txBox="1"/>
          <p:nvPr/>
        </p:nvSpPr>
        <p:spPr>
          <a:xfrm>
            <a:off x="983432" y="1955945"/>
            <a:ext cx="1077218" cy="564514"/>
          </a:xfrm>
          <a:prstGeom prst="rect">
            <a:avLst/>
          </a:prstGeom>
        </p:spPr>
        <p:txBody>
          <a:bodyPr vert="horz" wrap="non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rPr>
              <a:t>口算。</a:t>
            </a:r>
            <a:endPar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endParaRPr>
          </a:p>
        </p:txBody>
      </p:sp>
      <p:sp>
        <p:nvSpPr>
          <p:cNvPr id="10969" name="yt_shape_10969"/>
          <p:cNvSpPr txBox="1"/>
          <p:nvPr/>
        </p:nvSpPr>
        <p:spPr>
          <a:xfrm>
            <a:off x="983432" y="2571247"/>
            <a:ext cx="6471002" cy="572529"/>
          </a:xfrm>
          <a:prstGeom prst="rect">
            <a:avLst/>
          </a:prstGeom>
        </p:spPr>
        <p:txBody>
          <a:bodyPr vert="horz" wrap="none" lIns="0" tIns="0" rIns="0" bIns="0" rtlCol="0">
            <a:spAutoFit/>
          </a:bodyPr>
          <a:lstStyle/>
          <a:p>
            <a:pPr algn="l">
              <a:lnSpc>
                <a:spcPct val="150000"/>
              </a:lnSpc>
              <a:tabLst>
                <a:tab pos="2493010" algn="l"/>
                <a:tab pos="4986020" algn="l"/>
              </a:tabLst>
            </a:pP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3000</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600</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5</a:t>
            </a:r>
            <a:r>
              <a:rPr lang="en-US" altLang="zh-CN" sz="2800" b="0" i="0" u="none">
                <a:solidFill>
                  <a:srgbClr val="000000"/>
                </a:solidFill>
                <a:effectLst/>
                <a:latin typeface="NEU-BZ-S92" pitchFamily="12"/>
                <a:ea typeface="宋体" panose="02010600030101010101" pitchFamily="2" charset="-122"/>
                <a:cs typeface="Times New Roman" panose="02020603050405020304" pitchFamily="28"/>
              </a:rPr>
              <a:t>	</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300</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60</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5</a:t>
            </a:r>
            <a:r>
              <a:rPr lang="en-US" altLang="zh-CN" sz="2800" b="0" i="0" u="none">
                <a:solidFill>
                  <a:srgbClr val="000000"/>
                </a:solidFill>
                <a:effectLst/>
                <a:latin typeface="NEU-BZ-S92" pitchFamily="12"/>
                <a:ea typeface="宋体" panose="02010600030101010101" pitchFamily="2" charset="-122"/>
                <a:cs typeface="Times New Roman" panose="02020603050405020304" pitchFamily="28"/>
              </a:rPr>
              <a:t>	</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30</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6</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5</a:t>
            </a:r>
            <a:endPar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10970" name="yt_shape_10970"/>
          <p:cNvSpPr txBox="1"/>
          <p:nvPr/>
        </p:nvSpPr>
        <p:spPr>
          <a:xfrm>
            <a:off x="983432" y="3194564"/>
            <a:ext cx="7009611" cy="572529"/>
          </a:xfrm>
          <a:prstGeom prst="rect">
            <a:avLst/>
          </a:prstGeom>
        </p:spPr>
        <p:txBody>
          <a:bodyPr vert="horz" wrap="none" lIns="0" tIns="0" rIns="0" bIns="0" rtlCol="0">
            <a:spAutoFit/>
          </a:bodyPr>
          <a:lstStyle/>
          <a:p>
            <a:pPr algn="l">
              <a:lnSpc>
                <a:spcPct val="150000"/>
              </a:lnSpc>
              <a:tabLst>
                <a:tab pos="2493010" algn="l"/>
                <a:tab pos="4986020" algn="l"/>
              </a:tabLst>
            </a:pP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2.4</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6</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0.4</a:t>
            </a:r>
            <a:r>
              <a:rPr lang="en-US" altLang="zh-CN" sz="2800" b="0" i="0" u="none">
                <a:solidFill>
                  <a:srgbClr val="000000"/>
                </a:solidFill>
                <a:effectLst/>
                <a:latin typeface="NEU-BZ-S92" pitchFamily="12"/>
                <a:ea typeface="宋体" panose="02010600030101010101" pitchFamily="2" charset="-122"/>
                <a:cs typeface="Times New Roman" panose="02020603050405020304" pitchFamily="28"/>
              </a:rPr>
              <a:t>	</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0.24</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8</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0.03</a:t>
            </a:r>
            <a:r>
              <a:rPr lang="en-US" altLang="zh-CN" sz="2800" b="0" i="0" u="none">
                <a:solidFill>
                  <a:srgbClr val="000000"/>
                </a:solidFill>
                <a:effectLst/>
                <a:latin typeface="NEU-BZ-S92" pitchFamily="12"/>
                <a:ea typeface="宋体" panose="02010600030101010101" pitchFamily="2" charset="-122"/>
                <a:cs typeface="Times New Roman" panose="02020603050405020304" pitchFamily="28"/>
              </a:rPr>
              <a:t>	</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2.4</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12</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0.2</a:t>
            </a:r>
            <a:endPar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2" name="文本框 1"/>
          <p:cNvSpPr txBox="1"/>
          <p:nvPr/>
        </p:nvSpPr>
        <p:spPr>
          <a:xfrm>
            <a:off x="2849221" y="2524441"/>
            <a:ext cx="357886" cy="660604"/>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5</a:t>
            </a:r>
            <a:endParaRPr lang="zh-CN" altLang="en-US">
              <a:solidFill>
                <a:srgbClr val="FF0000"/>
              </a:solidFill>
            </a:endParaRPr>
          </a:p>
        </p:txBody>
      </p:sp>
      <p:sp>
        <p:nvSpPr>
          <p:cNvPr id="3" name="文本框 2"/>
          <p:cNvSpPr txBox="1"/>
          <p:nvPr/>
        </p:nvSpPr>
        <p:spPr>
          <a:xfrm>
            <a:off x="4986631" y="2524441"/>
            <a:ext cx="357886" cy="660604"/>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5</a:t>
            </a:r>
            <a:endParaRPr lang="zh-CN" altLang="en-US">
              <a:solidFill>
                <a:srgbClr val="FF0000"/>
              </a:solidFill>
            </a:endParaRPr>
          </a:p>
        </p:txBody>
      </p:sp>
      <p:sp>
        <p:nvSpPr>
          <p:cNvPr id="4" name="文本框 3"/>
          <p:cNvSpPr txBox="1"/>
          <p:nvPr/>
        </p:nvSpPr>
        <p:spPr>
          <a:xfrm>
            <a:off x="7124040" y="2524441"/>
            <a:ext cx="357886" cy="660604"/>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5</a:t>
            </a:r>
            <a:endParaRPr lang="zh-CN" altLang="en-US">
              <a:solidFill>
                <a:srgbClr val="FF0000"/>
              </a:solidFill>
            </a:endParaRPr>
          </a:p>
        </p:txBody>
      </p:sp>
      <p:sp>
        <p:nvSpPr>
          <p:cNvPr id="5" name="文本框 4"/>
          <p:cNvSpPr txBox="1"/>
          <p:nvPr/>
        </p:nvSpPr>
        <p:spPr>
          <a:xfrm>
            <a:off x="2226921" y="3147758"/>
            <a:ext cx="624586" cy="660604"/>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0.4</a:t>
            </a:r>
            <a:endParaRPr lang="zh-CN" altLang="en-US">
              <a:solidFill>
                <a:srgbClr val="FF0000"/>
              </a:solidFill>
            </a:endParaRPr>
          </a:p>
        </p:txBody>
      </p:sp>
      <p:sp>
        <p:nvSpPr>
          <p:cNvPr id="6" name="文本框 5"/>
          <p:cNvSpPr txBox="1"/>
          <p:nvPr/>
        </p:nvSpPr>
        <p:spPr>
          <a:xfrm>
            <a:off x="4897731" y="3147758"/>
            <a:ext cx="802386" cy="660604"/>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0.03</a:t>
            </a:r>
            <a:endParaRPr lang="zh-CN" altLang="en-US">
              <a:solidFill>
                <a:srgbClr val="FF0000"/>
              </a:solidFill>
            </a:endParaRPr>
          </a:p>
        </p:txBody>
      </p:sp>
      <p:sp>
        <p:nvSpPr>
          <p:cNvPr id="7" name="文本框 6"/>
          <p:cNvSpPr txBox="1"/>
          <p:nvPr/>
        </p:nvSpPr>
        <p:spPr>
          <a:xfrm>
            <a:off x="7390740" y="3147758"/>
            <a:ext cx="624586" cy="660604"/>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0.2</a:t>
            </a:r>
            <a:endParaRPr lang="zh-CN" altLang="en-US">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p:bldP spid="3" grpId="0" build="allAtOnce"/>
      <p:bldP spid="4" grpId="0" build="allAtOnce"/>
      <p:bldP spid="5" grpId="0" build="allAtOnce"/>
      <p:bldP spid="6" grpId="0" build="allAtOnce"/>
      <p:bldP spid="7" grpId="0" build="allAtOnce"/>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975" name="yt_shape_10975"/>
          <p:cNvSpPr txBox="1"/>
          <p:nvPr/>
        </p:nvSpPr>
        <p:spPr>
          <a:xfrm>
            <a:off x="767408" y="1340768"/>
            <a:ext cx="9335889" cy="564514"/>
          </a:xfrm>
          <a:prstGeom prst="rect">
            <a:avLst/>
          </a:prstGeom>
        </p:spPr>
        <p:txBody>
          <a:bodyPr vert="horz" wrap="non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rPr>
              <a:t>一、课前自学完成温习旧知</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rPr>
              <a:t>复习除数是整数的小数除法。</a:t>
            </a:r>
            <a:endPar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endParaRPr>
          </a:p>
        </p:txBody>
      </p:sp>
      <p:sp>
        <p:nvSpPr>
          <p:cNvPr id="10976" name="yt_shape_10976"/>
          <p:cNvSpPr txBox="1"/>
          <p:nvPr/>
        </p:nvSpPr>
        <p:spPr>
          <a:xfrm>
            <a:off x="767408" y="1956070"/>
            <a:ext cx="8976816" cy="564514"/>
          </a:xfrm>
          <a:prstGeom prst="rect">
            <a:avLst/>
          </a:prstGeom>
        </p:spPr>
        <p:txBody>
          <a:bodyPr vert="horz" wrap="non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rPr>
              <a:t>二、课堂中和同学合作探究除数是小数的除法计算方法。</a:t>
            </a:r>
            <a:endPar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endParaRPr>
          </a:p>
        </p:txBody>
      </p:sp>
      <p:sp>
        <p:nvSpPr>
          <p:cNvPr id="10977" name="yt_shape_10977"/>
          <p:cNvSpPr txBox="1"/>
          <p:nvPr/>
        </p:nvSpPr>
        <p:spPr>
          <a:xfrm>
            <a:off x="767408" y="2571372"/>
            <a:ext cx="10391999" cy="1210844"/>
          </a:xfrm>
          <a:prstGeom prst="rect">
            <a:avLst/>
          </a:prstGeom>
        </p:spPr>
        <p:txBody>
          <a:bodyPr vert="horz" wrap="square" lIns="0" tIns="0" rIns="0" bIns="0" rtlCol="0">
            <a:spAutoFit/>
          </a:bodyPr>
          <a:lstStyle/>
          <a:p>
            <a:pPr algn="l">
              <a:lnSpc>
                <a:spcPct val="150000"/>
              </a:lnSpc>
            </a:pPr>
            <a:r>
              <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rPr>
              <a:t>三、课堂中和老师一起总结出计算除数是小数的算式时小数点位置移动的方法并掌握被除数位数不够时的计算方法。</a:t>
            </a:r>
            <a:endParaRPr lang="zh-CN" altLang="zh-CN" sz="2800" b="0" i="0" u="none">
              <a:solidFill>
                <a:srgbClr val="000000"/>
              </a:solidFill>
              <a:effectLst/>
              <a:latin typeface="Times New Roman" panose="02020603050405020304" pitchFamily="28"/>
              <a:ea typeface="黑体" panose="02010609060101010101" pitchFamily="49" charset="-122"/>
              <a:cs typeface="黑体" panose="02010609060101010101" pitchFamily="49" charset="-122"/>
            </a:endParaRP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983" name="yt_shape_10983"/>
          <p:cNvSpPr txBox="1"/>
          <p:nvPr/>
        </p:nvSpPr>
        <p:spPr>
          <a:xfrm>
            <a:off x="900000" y="1260000"/>
            <a:ext cx="10391999" cy="2503506"/>
          </a:xfrm>
          <a:prstGeom prst="rect">
            <a:avLst/>
          </a:prstGeom>
        </p:spPr>
        <p:txBody>
          <a:bodyPr vert="horz" wrap="square" lIns="0" tIns="0" rIns="0" bIns="0" rtlCol="0">
            <a:spAutoFit/>
          </a:bodyPr>
          <a:lstStyle/>
          <a:p>
            <a:pPr algn="l">
              <a:lnSpc>
                <a:spcPct val="150000"/>
              </a:lnSpc>
            </a:pPr>
            <a:r>
              <a:rPr lang="en-US" altLang="zh-CN" sz="800" b="0" i="0" u="none" spc="5303">
                <a:solidFill>
                  <a:srgbClr val="1EE3CF"/>
                </a:solidFill>
                <a:effectLst/>
                <a:latin typeface="NEU-BZ-S92" pitchFamily="12"/>
                <a:ea typeface="宋体" panose="02010600030101010101" pitchFamily="2" charset="-122"/>
                <a:cs typeface="Times New Roman" panose="02020603050405020304" pitchFamily="28"/>
              </a:rPr>
              <a:t> </a:t>
            </a:r>
            <a:r>
              <a:rPr lang="en-US"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 </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引导学生向商不变性质的知识点靠拢</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并回忆商不变性质的基本内容。教师鼓励探究算法</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体会转化思想</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突破</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根据除数的小数位数进行转化</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的难点。让学生学会运用迁移、探究的方法来解决问题。</a:t>
            </a:r>
            <a:endPar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endParaRPr>
          </a:p>
        </p:txBody>
      </p:sp>
      <p:pic>
        <p:nvPicPr>
          <p:cNvPr id="10982" name="yt_image_10982"/>
          <p:cNvPicPr>
            <a:picLocks noChangeAspect="1" noChangeArrowheads="1"/>
          </p:cNvPicPr>
          <p:nvPr/>
        </p:nvPicPr>
        <p:blipFill>
          <a:blip r:embed="rId1" cstate="email"/>
          <a:stretch>
            <a:fillRect/>
          </a:stretch>
        </p:blipFill>
        <p:spPr bwMode="auto">
          <a:xfrm>
            <a:off x="900000" y="1484933"/>
            <a:ext cx="698760" cy="19224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986" name="yt_shape_10986"/>
          <p:cNvSpPr txBox="1"/>
          <p:nvPr/>
        </p:nvSpPr>
        <p:spPr>
          <a:xfrm>
            <a:off x="900000" y="1260000"/>
            <a:ext cx="2156168" cy="564514"/>
          </a:xfrm>
          <a:prstGeom prst="rect">
            <a:avLst/>
          </a:prstGeom>
        </p:spPr>
        <p:txBody>
          <a:bodyPr vert="horz" wrap="none" lIns="0" tIns="0" rIns="0" bIns="0" rtlCol="0">
            <a:spAutoFit/>
          </a:bodyPr>
          <a:lstStyle/>
          <a:p>
            <a:pPr algn="l">
              <a:lnSpc>
                <a:spcPct val="150000"/>
              </a:lnSpc>
            </a:pPr>
            <a:r>
              <a:rPr lang="en-US" altLang="zh-CN" sz="1150" b="0" i="0" u="none" spc="1851">
                <a:solidFill>
                  <a:srgbClr val="1EE3CF"/>
                </a:solidFill>
                <a:effectLst/>
                <a:latin typeface="NEU-BZ-S92" pitchFamily="12"/>
                <a:ea typeface="宋体" panose="02010600030101010101" pitchFamily="2" charset="-122"/>
                <a:cs typeface="Times New Roman" panose="02020603050405020304" pitchFamily="28"/>
              </a:rPr>
              <a:t> </a:t>
            </a:r>
            <a:r>
              <a:rPr lang="en-US" altLang="zh-CN" sz="2800" b="0" i="0" u="none">
                <a:solidFill>
                  <a:srgbClr val="00B0F0"/>
                </a:solidFill>
                <a:effectLst/>
                <a:latin typeface="Times New Roman" panose="02020603050405020304" pitchFamily="28"/>
                <a:ea typeface="黑体" panose="02010609060101010101" pitchFamily="49" charset="-122"/>
                <a:cs typeface="黑体" panose="02010609060101010101" pitchFamily="49" charset="-122"/>
              </a:rPr>
              <a:t> </a:t>
            </a:r>
            <a:r>
              <a:rPr lang="zh-CN" altLang="zh-CN" sz="2800" b="0" i="0" u="none">
                <a:solidFill>
                  <a:srgbClr val="00B0F0"/>
                </a:solidFill>
                <a:effectLst/>
                <a:latin typeface="Times New Roman" panose="02020603050405020304" pitchFamily="28"/>
                <a:ea typeface="黑体" panose="02010609060101010101" pitchFamily="49" charset="-122"/>
                <a:cs typeface="黑体" panose="02010609060101010101" pitchFamily="49" charset="-122"/>
              </a:rPr>
              <a:t>任务驱动一</a:t>
            </a:r>
            <a:endParaRPr lang="zh-CN" altLang="zh-CN" sz="2800" b="0" i="0" u="none">
              <a:solidFill>
                <a:srgbClr val="00B0F0"/>
              </a:solidFill>
              <a:effectLst/>
              <a:latin typeface="Times New Roman" panose="02020603050405020304" pitchFamily="28"/>
              <a:ea typeface="黑体" panose="02010609060101010101" pitchFamily="49" charset="-122"/>
              <a:cs typeface="黑体" panose="02010609060101010101" pitchFamily="49" charset="-122"/>
            </a:endParaRPr>
          </a:p>
        </p:txBody>
      </p:sp>
      <p:pic>
        <p:nvPicPr>
          <p:cNvPr id="10985" name="yt_image_10985"/>
          <p:cNvPicPr>
            <a:picLocks noChangeAspect="1" noChangeArrowheads="1"/>
          </p:cNvPicPr>
          <p:nvPr/>
        </p:nvPicPr>
        <p:blipFill>
          <a:blip r:embed="rId1" cstate="email"/>
          <a:stretch>
            <a:fillRect/>
          </a:stretch>
        </p:blipFill>
        <p:spPr bwMode="auto">
          <a:xfrm>
            <a:off x="900000" y="1446053"/>
            <a:ext cx="270000" cy="270000"/>
          </a:xfrm>
          <a:prstGeom prst="rect">
            <a:avLst/>
          </a:prstGeom>
          <a:noFill/>
          <a:extLst>
            <a:ext uri="{909E8E84-426E-40DD-AFC4-6F175D3DCCD1}">
              <a14:hiddenFill xmlns:a14="http://schemas.microsoft.com/office/drawing/2010/main">
                <a:solidFill>
                  <a:srgbClr val="FFFFFF"/>
                </a:solidFill>
              </a14:hiddenFill>
            </a:ext>
          </a:extLst>
        </p:spPr>
      </p:pic>
      <p:sp>
        <p:nvSpPr>
          <p:cNvPr id="10988" name="yt_shape_10988"/>
          <p:cNvSpPr txBox="1"/>
          <p:nvPr/>
        </p:nvSpPr>
        <p:spPr>
          <a:xfrm>
            <a:off x="900000" y="1875177"/>
            <a:ext cx="4587153" cy="564514"/>
          </a:xfrm>
          <a:prstGeom prst="rect">
            <a:avLst/>
          </a:prstGeom>
        </p:spPr>
        <p:txBody>
          <a:bodyPr vert="horz" wrap="none" lIns="0" tIns="0" rIns="0" bIns="0" rtlCol="0">
            <a:spAutoFit/>
          </a:bodyPr>
          <a:lstStyle/>
          <a:p>
            <a:pPr indent="720090" algn="l">
              <a:lnSpc>
                <a:spcPct val="150000"/>
              </a:lnSpc>
            </a:pP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复习铺垫</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迁移导入。</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10989" name="yt_shape_10989"/>
          <p:cNvSpPr txBox="1"/>
          <p:nvPr/>
        </p:nvSpPr>
        <p:spPr>
          <a:xfrm>
            <a:off x="900000" y="2490479"/>
            <a:ext cx="7908575" cy="564514"/>
          </a:xfrm>
          <a:prstGeom prst="rect">
            <a:avLst/>
          </a:prstGeom>
        </p:spPr>
        <p:txBody>
          <a:bodyPr vert="horz" wrap="non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我们来做一个接龙游戏</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看看谁表现得最好。</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10990" name="yt_shape_10990"/>
          <p:cNvSpPr txBox="1"/>
          <p:nvPr/>
        </p:nvSpPr>
        <p:spPr>
          <a:xfrm>
            <a:off x="900001" y="3105781"/>
            <a:ext cx="10391999" cy="1210844"/>
          </a:xfrm>
          <a:prstGeom prst="rect">
            <a:avLst/>
          </a:prstGeom>
        </p:spPr>
        <p:txBody>
          <a:bodyPr vert="horz" wrap="square" lIns="0" tIns="0" rIns="0" bIns="0" rtlCol="0">
            <a:spAutoFit/>
          </a:bodyPr>
          <a:lstStyle/>
          <a:p>
            <a:pPr indent="720090" algn="l">
              <a:lnSpc>
                <a:spcPct val="150000"/>
              </a:lnSpc>
            </a:pP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0.78</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扩大到原来的</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100</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倍是</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293462"/>
                </a:solidFill>
                <a:effectLst/>
                <a:latin typeface="NEU-BZ-S92" pitchFamily="12"/>
                <a:ea typeface="宋体" panose="02010600030101010101" pitchFamily="2" charset="-122"/>
                <a:cs typeface="Times New Roman" panose="02020603050405020304" pitchFamily="28"/>
              </a:rPr>
              <a:t>　</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78</a:t>
            </a:r>
            <a:r>
              <a:rPr lang="zh-CN" altLang="zh-CN" sz="2800" b="0" i="0" u="none">
                <a:solidFill>
                  <a:srgbClr val="293462"/>
                </a:solidFill>
                <a:effectLst/>
                <a:latin typeface="NEU-BZ-S92" pitchFamily="12"/>
                <a:ea typeface="宋体" panose="02010600030101010101" pitchFamily="2" charset="-122"/>
                <a:cs typeface="Times New Roman" panose="02020603050405020304" pitchFamily="28"/>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9.38</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扩大到原来的</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100</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倍是</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293462"/>
                </a:solidFill>
                <a:effectLst/>
                <a:latin typeface="NEU-BZ-S92" pitchFamily="12"/>
                <a:ea typeface="宋体" panose="02010600030101010101" pitchFamily="2" charset="-122"/>
                <a:cs typeface="Times New Roman" panose="02020603050405020304" pitchFamily="28"/>
              </a:rPr>
              <a:t>　</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938</a:t>
            </a:r>
            <a:r>
              <a:rPr lang="zh-CN" altLang="zh-CN" sz="2800" b="0" i="0" u="none">
                <a:solidFill>
                  <a:srgbClr val="293462"/>
                </a:solidFill>
                <a:effectLst/>
                <a:latin typeface="NEU-BZ-S92" pitchFamily="12"/>
                <a:ea typeface="宋体" panose="02010600030101010101" pitchFamily="2" charset="-122"/>
                <a:cs typeface="Times New Roman" panose="02020603050405020304" pitchFamily="28"/>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2" name="文本框 1"/>
          <p:cNvSpPr txBox="1"/>
          <p:nvPr/>
        </p:nvSpPr>
        <p:spPr>
          <a:xfrm>
            <a:off x="6063980" y="3058975"/>
            <a:ext cx="535686" cy="733692"/>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78</a:t>
            </a:r>
            <a:endParaRPr lang="zh-CN" altLang="en-US">
              <a:solidFill>
                <a:srgbClr val="FF0000"/>
              </a:solidFill>
            </a:endParaRPr>
          </a:p>
        </p:txBody>
      </p:sp>
      <p:sp>
        <p:nvSpPr>
          <p:cNvPr id="3" name="文本框 2"/>
          <p:cNvSpPr txBox="1"/>
          <p:nvPr/>
        </p:nvSpPr>
        <p:spPr>
          <a:xfrm>
            <a:off x="1698990" y="3699055"/>
            <a:ext cx="713486" cy="652666"/>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938</a:t>
            </a:r>
            <a:endParaRPr lang="zh-CN" altLang="en-US">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p:bldP spid="3" grpId="0" build="allAtOnce"/>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991" name="yt_shape_10991"/>
          <p:cNvSpPr txBox="1"/>
          <p:nvPr/>
        </p:nvSpPr>
        <p:spPr>
          <a:xfrm>
            <a:off x="900000" y="1124744"/>
            <a:ext cx="10391999" cy="1210844"/>
          </a:xfrm>
          <a:prstGeom prst="rect">
            <a:avLst/>
          </a:prstGeom>
        </p:spPr>
        <p:txBody>
          <a:bodyPr vert="horz" wrap="square" lIns="0" tIns="0" rIns="0" bIns="0" rtlCol="0">
            <a:spAutoFit/>
          </a:bodyPr>
          <a:lstStyle/>
          <a:p>
            <a:pPr indent="720090" algn="l">
              <a:lnSpc>
                <a:spcPct val="150000"/>
              </a:lnSpc>
            </a:pP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6.73</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扩大到原来的</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1000</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倍是</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293462"/>
                </a:solidFill>
                <a:effectLst/>
                <a:latin typeface="NEU-BZ-S92" pitchFamily="12"/>
                <a:ea typeface="宋体" panose="02010600030101010101" pitchFamily="2" charset="-122"/>
                <a:cs typeface="Times New Roman" panose="02020603050405020304" pitchFamily="28"/>
              </a:rPr>
              <a:t>　</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6730</a:t>
            </a:r>
            <a:r>
              <a:rPr lang="zh-CN" altLang="zh-CN" sz="2800" b="0" i="0" u="none">
                <a:solidFill>
                  <a:srgbClr val="293462"/>
                </a:solidFill>
                <a:effectLst/>
                <a:latin typeface="NEU-BZ-S92" pitchFamily="12"/>
                <a:ea typeface="宋体" panose="02010600030101010101" pitchFamily="2" charset="-122"/>
                <a:cs typeface="Times New Roman" panose="02020603050405020304" pitchFamily="28"/>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0.023</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扩大到原来的</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100</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倍是</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293462"/>
                </a:solidFill>
                <a:effectLst/>
                <a:latin typeface="NEU-BZ-S92" pitchFamily="12"/>
                <a:ea typeface="宋体" panose="02010600030101010101" pitchFamily="2" charset="-122"/>
                <a:cs typeface="Times New Roman" panose="02020603050405020304" pitchFamily="28"/>
              </a:rPr>
              <a:t>　</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2.3</a:t>
            </a:r>
            <a:r>
              <a:rPr lang="zh-CN" altLang="zh-CN" sz="2800" b="0" i="0" u="none">
                <a:solidFill>
                  <a:srgbClr val="293462"/>
                </a:solidFill>
                <a:effectLst/>
                <a:latin typeface="NEU-BZ-S92" pitchFamily="12"/>
                <a:ea typeface="宋体" panose="02010600030101010101" pitchFamily="2" charset="-122"/>
                <a:cs typeface="Times New Roman" panose="02020603050405020304" pitchFamily="28"/>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10992" name="yt_shape_10992"/>
          <p:cNvSpPr txBox="1"/>
          <p:nvPr/>
        </p:nvSpPr>
        <p:spPr>
          <a:xfrm>
            <a:off x="900000" y="2386376"/>
            <a:ext cx="8896025" cy="564514"/>
          </a:xfrm>
          <a:prstGeom prst="rect">
            <a:avLst/>
          </a:prstGeom>
        </p:spPr>
        <p:txBody>
          <a:bodyPr vert="horz" wrap="none" lIns="0" tIns="0" rIns="0" bIns="0" rtlCol="0">
            <a:spAutoFit/>
          </a:bodyPr>
          <a:lstStyle/>
          <a:p>
            <a:pPr indent="720090" algn="l">
              <a:lnSpc>
                <a:spcPct val="150000"/>
              </a:lnSpc>
            </a:pP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2.</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心算</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判断下面各式的商是否一样</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并说明理由。</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10993" name="yt_shape_10993"/>
          <p:cNvSpPr txBox="1"/>
          <p:nvPr/>
        </p:nvSpPr>
        <p:spPr>
          <a:xfrm>
            <a:off x="900000" y="3001678"/>
            <a:ext cx="8626721" cy="564514"/>
          </a:xfrm>
          <a:prstGeom prst="rect">
            <a:avLst/>
          </a:prstGeom>
        </p:spPr>
        <p:txBody>
          <a:bodyPr vert="horz" wrap="none" lIns="0" tIns="0" rIns="0" bIns="0" rtlCol="0">
            <a:spAutoFit/>
          </a:bodyPr>
          <a:lstStyle/>
          <a:p>
            <a:pPr indent="720090" algn="l">
              <a:lnSpc>
                <a:spcPct val="150000"/>
              </a:lnSpc>
            </a:pP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270</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90</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293462"/>
                </a:solidFill>
                <a:effectLst/>
                <a:latin typeface="NEU-BZ-S92" pitchFamily="12"/>
                <a:ea typeface="宋体" panose="02010600030101010101" pitchFamily="2" charset="-122"/>
                <a:cs typeface="Times New Roman" panose="02020603050405020304" pitchFamily="28"/>
              </a:rPr>
              <a:t>　</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3</a:t>
            </a:r>
            <a:r>
              <a:rPr lang="zh-CN" altLang="zh-CN" sz="2800" b="0" i="0" u="none">
                <a:solidFill>
                  <a:srgbClr val="293462"/>
                </a:solidFill>
                <a:effectLst/>
                <a:latin typeface="NEU-BZ-S92" pitchFamily="12"/>
                <a:ea typeface="宋体" panose="02010600030101010101" pitchFamily="2" charset="-122"/>
                <a:cs typeface="Times New Roman" panose="02020603050405020304" pitchFamily="28"/>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27</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9</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293462"/>
                </a:solidFill>
                <a:effectLst/>
                <a:latin typeface="NEU-BZ-S92" pitchFamily="12"/>
                <a:ea typeface="宋体" panose="02010600030101010101" pitchFamily="2" charset="-122"/>
                <a:cs typeface="Times New Roman" panose="02020603050405020304" pitchFamily="28"/>
              </a:rPr>
              <a:t>　</a:t>
            </a:r>
            <a:r>
              <a:rPr lang="en-US" altLang="zh-CN" sz="2800" b="1" i="0" u="none">
                <a:solidFill>
                  <a:srgbClr val="FF0000">
                    <a:alpha val="0"/>
                  </a:srgbClr>
                </a:solidFill>
                <a:effectLst/>
                <a:latin typeface="Times New Roman" panose="02020603050405020304" pitchFamily="28"/>
                <a:ea typeface="宋体" panose="02010600030101010101" pitchFamily="2" charset="-122"/>
                <a:cs typeface="宋体" panose="02010600030101010101" pitchFamily="2" charset="-122"/>
              </a:rPr>
              <a:t>3</a:t>
            </a:r>
            <a:r>
              <a:rPr lang="zh-CN" altLang="zh-CN" sz="2800" b="0" i="0" u="none">
                <a:solidFill>
                  <a:srgbClr val="293462"/>
                </a:solidFill>
                <a:effectLst/>
                <a:latin typeface="NEU-BZ-S92" pitchFamily="12"/>
                <a:ea typeface="宋体" panose="02010600030101010101" pitchFamily="2" charset="-122"/>
                <a:cs typeface="Times New Roman" panose="02020603050405020304" pitchFamily="28"/>
              </a:rPr>
              <a:t>　</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sp>
        <p:nvSpPr>
          <p:cNvPr id="10994" name="yt_shape_10994"/>
          <p:cNvSpPr txBox="1"/>
          <p:nvPr/>
        </p:nvSpPr>
        <p:spPr>
          <a:xfrm>
            <a:off x="900000" y="3616980"/>
            <a:ext cx="10391999" cy="1210844"/>
          </a:xfrm>
          <a:prstGeom prst="rect">
            <a:avLst/>
          </a:prstGeom>
        </p:spPr>
        <p:txBody>
          <a:bodyPr vert="horz" wrap="square" lIns="0" tIns="0" rIns="0" bIns="0" rtlCol="0">
            <a:spAutoFit/>
          </a:bodyPr>
          <a:lstStyle/>
          <a:p>
            <a:pPr indent="720090" algn="l">
              <a:lnSpc>
                <a:spcPct val="150000"/>
              </a:lnSpc>
            </a:pP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3.</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阅读教材例</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4</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观察主题图</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了解相关信息。小组讨论</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用</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7.65 m</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丝绳可以编几个</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中国结</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sp>
        <p:nvSpPr>
          <p:cNvPr id="10995" name="yt_shape_10995"/>
          <p:cNvSpPr txBox="1"/>
          <p:nvPr/>
        </p:nvSpPr>
        <p:spPr>
          <a:xfrm>
            <a:off x="900000" y="4878612"/>
            <a:ext cx="9253495" cy="564514"/>
          </a:xfrm>
          <a:prstGeom prst="rect">
            <a:avLst/>
          </a:prstGeom>
        </p:spPr>
        <p:txBody>
          <a:bodyPr vert="horz" wrap="none" lIns="0" tIns="0" rIns="0" bIns="0" rtlCol="0">
            <a:spAutoFit/>
          </a:bodyPr>
          <a:lstStyle/>
          <a:p>
            <a:pPr indent="720090" algn="l">
              <a:lnSpc>
                <a:spcPct val="150000"/>
              </a:lnSpc>
            </a:pP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奶奶有</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7.65</a:t>
            </a:r>
            <a:r>
              <a:rPr lang="en-US"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 </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m</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丝绳</a:t>
            </a:r>
            <a:r>
              <a:rPr lang="zh-CN"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编一个</a:t>
            </a:r>
            <a:r>
              <a:rPr lang="en-US"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中国结</a:t>
            </a:r>
            <a:r>
              <a:rPr lang="en-US"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要用</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0.85</a:t>
            </a:r>
            <a:r>
              <a:rPr lang="en-US"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 </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m</a:t>
            </a: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丝绳。</a:t>
            </a:r>
            <a:endPar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endParaRPr>
          </a:p>
        </p:txBody>
      </p:sp>
      <p:sp>
        <p:nvSpPr>
          <p:cNvPr id="10996" name="yt_shape_10996"/>
          <p:cNvSpPr txBox="1"/>
          <p:nvPr/>
        </p:nvSpPr>
        <p:spPr>
          <a:xfrm>
            <a:off x="900000" y="5493914"/>
            <a:ext cx="3247043" cy="564514"/>
          </a:xfrm>
          <a:prstGeom prst="rect">
            <a:avLst/>
          </a:prstGeom>
        </p:spPr>
        <p:txBody>
          <a:bodyPr vert="horz" wrap="none" lIns="0" tIns="0" rIns="0" bIns="0" rtlCol="0">
            <a:spAutoFit/>
          </a:bodyPr>
          <a:lstStyle/>
          <a:p>
            <a:pPr indent="720090" algn="l">
              <a:lnSpc>
                <a:spcPct val="150000"/>
              </a:lnSpc>
            </a:pP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列式</a:t>
            </a:r>
            <a:r>
              <a:rPr lang="en-US" altLang="zh-CN" sz="2800" b="1" i="0" u="none">
                <a:solidFill>
                  <a:srgbClr val="FF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rPr>
              <a:t>7.65÷0.85</a:t>
            </a:r>
            <a:endParaRPr lang="en-US" altLang="zh-CN" sz="2800" b="1" i="0" u="none">
              <a:solidFill>
                <a:srgbClr val="FF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2" name="文本框 1"/>
          <p:cNvSpPr txBox="1"/>
          <p:nvPr/>
        </p:nvSpPr>
        <p:spPr>
          <a:xfrm>
            <a:off x="6241779" y="1077938"/>
            <a:ext cx="891286" cy="733692"/>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6730</a:t>
            </a:r>
            <a:endParaRPr lang="zh-CN" altLang="en-US">
              <a:solidFill>
                <a:srgbClr val="FF0000"/>
              </a:solidFill>
            </a:endParaRPr>
          </a:p>
        </p:txBody>
      </p:sp>
      <p:sp>
        <p:nvSpPr>
          <p:cNvPr id="3" name="文本框 2"/>
          <p:cNvSpPr txBox="1"/>
          <p:nvPr/>
        </p:nvSpPr>
        <p:spPr>
          <a:xfrm>
            <a:off x="2587989" y="1718018"/>
            <a:ext cx="624586" cy="652666"/>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2.3</a:t>
            </a:r>
            <a:endParaRPr lang="zh-CN" altLang="en-US">
              <a:solidFill>
                <a:srgbClr val="FF0000"/>
              </a:solidFill>
            </a:endParaRPr>
          </a:p>
        </p:txBody>
      </p:sp>
      <p:sp>
        <p:nvSpPr>
          <p:cNvPr id="4" name="文本框 3"/>
          <p:cNvSpPr txBox="1"/>
          <p:nvPr/>
        </p:nvSpPr>
        <p:spPr>
          <a:xfrm>
            <a:off x="3663679" y="2954872"/>
            <a:ext cx="357886" cy="652666"/>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3</a:t>
            </a:r>
            <a:endParaRPr lang="zh-CN" altLang="en-US">
              <a:solidFill>
                <a:srgbClr val="FF0000"/>
              </a:solidFill>
            </a:endParaRPr>
          </a:p>
        </p:txBody>
      </p:sp>
      <p:sp>
        <p:nvSpPr>
          <p:cNvPr id="5" name="文本框 4"/>
          <p:cNvSpPr txBox="1"/>
          <p:nvPr/>
        </p:nvSpPr>
        <p:spPr>
          <a:xfrm>
            <a:off x="8642079" y="2954872"/>
            <a:ext cx="357886" cy="652666"/>
          </a:xfrm>
          <a:prstGeom prst="rect">
            <a:avLst/>
          </a:prstGeom>
          <a:noFill/>
        </p:spPr>
        <p:txBody>
          <a:bodyPr vert="horz" wrap="none" rtlCol="0">
            <a:noAutofit/>
          </a:bodyPr>
          <a:lstStyle/>
          <a:p>
            <a:pPr>
              <a:lnSpc>
                <a:spcPct val="150000"/>
              </a:lnSpc>
              <a:spcBef>
                <a:spcPct val="0"/>
              </a:spcBef>
            </a:pPr>
            <a:r>
              <a:rPr kumimoji="0" lang="en-US" altLang="zh-CN" sz="2800" b="1" i="0" strike="noStrike" kern="1200" cap="none" spc="0" normalizeH="0" baseline="0" noProof="0">
                <a:ln>
                  <a:noFill/>
                </a:ln>
                <a:solidFill>
                  <a:srgbClr val="FF0000"/>
                </a:solidFill>
                <a:effectLst/>
                <a:uLnTx/>
                <a:uFillTx/>
                <a:latin typeface="Times New Roman" panose="02020603050405020304" pitchFamily="28"/>
                <a:ea typeface="宋体" panose="02010600030101010101" pitchFamily="2" charset="-122"/>
                <a:cs typeface="宋体" panose="02010600030101010101" pitchFamily="2" charset="-122"/>
              </a:rPr>
              <a:t>3</a:t>
            </a:r>
            <a:endParaRPr lang="zh-CN" altLang="en-US">
              <a:solidFill>
                <a:srgbClr val="FF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995">
                                            <p:txEl>
                                              <p:pRg st="0" end="0"/>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99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95" grpId="0" build="allAtOnce"/>
      <p:bldP spid="10996" grpId="0" build="allAtOnce"/>
      <p:bldP spid="2" grpId="0" build="allAtOnce"/>
      <p:bldP spid="3" grpId="0" build="allAtOnce"/>
      <p:bldP spid="4" grpId="0" build="allAtOnce"/>
      <p:bldP spid="5" grpId="0" build="allAtOnce"/>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0997" name="yt_shape_10997"/>
          <p:cNvSpPr txBox="1"/>
          <p:nvPr/>
        </p:nvSpPr>
        <p:spPr>
          <a:xfrm>
            <a:off x="767408" y="980728"/>
            <a:ext cx="8357416" cy="564514"/>
          </a:xfrm>
          <a:prstGeom prst="rect">
            <a:avLst/>
          </a:prstGeom>
        </p:spPr>
        <p:txBody>
          <a:bodyPr vert="horz" wrap="none" lIns="0" tIns="0" rIns="0" bIns="0" rtlCol="0">
            <a:spAutoFit/>
          </a:bodyPr>
          <a:lstStyle/>
          <a:p>
            <a:pPr indent="720090" algn="l">
              <a:lnSpc>
                <a:spcPct val="150000"/>
              </a:lnSpc>
            </a:pP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4.</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自主学习</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小组讨论</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除数是小数该怎么除呢</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sp>
        <p:nvSpPr>
          <p:cNvPr id="10998" name="yt_shape_10998"/>
          <p:cNvSpPr txBox="1"/>
          <p:nvPr/>
        </p:nvSpPr>
        <p:spPr>
          <a:xfrm>
            <a:off x="767408" y="1596030"/>
            <a:ext cx="3061094" cy="564514"/>
          </a:xfrm>
          <a:prstGeom prst="rect">
            <a:avLst/>
          </a:prstGeom>
        </p:spPr>
        <p:txBody>
          <a:bodyPr vert="horz" wrap="none" lIns="0" tIns="0" rIns="0" bIns="0" rtlCol="0">
            <a:spAutoFit/>
          </a:bodyPr>
          <a:lstStyle/>
          <a:p>
            <a:pPr indent="720090" algn="l">
              <a:lnSpc>
                <a:spcPct val="150000"/>
              </a:lnSpc>
            </a:pP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尝试计算。</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10999" name="yt_shape_10999"/>
          <p:cNvSpPr txBox="1"/>
          <p:nvPr/>
        </p:nvSpPr>
        <p:spPr>
          <a:xfrm>
            <a:off x="767409" y="2211332"/>
            <a:ext cx="10391999" cy="1210844"/>
          </a:xfrm>
          <a:prstGeom prst="rect">
            <a:avLst/>
          </a:prstGeom>
        </p:spPr>
        <p:txBody>
          <a:bodyPr vert="horz" wrap="squar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引导学生列出算式</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7.65</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0.85</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个</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。提出除数是小数的除法怎么计算的问题。</a:t>
            </a:r>
            <a:endPar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endParaRPr>
          </a:p>
        </p:txBody>
      </p:sp>
      <p:sp>
        <p:nvSpPr>
          <p:cNvPr id="5" name="yt_shape_11000"/>
          <p:cNvSpPr txBox="1"/>
          <p:nvPr/>
        </p:nvSpPr>
        <p:spPr>
          <a:xfrm>
            <a:off x="767408" y="3443136"/>
            <a:ext cx="4856458" cy="564514"/>
          </a:xfrm>
          <a:prstGeom prst="rect">
            <a:avLst/>
          </a:prstGeom>
        </p:spPr>
        <p:txBody>
          <a:bodyPr vert="horz" wrap="none" lIns="0" tIns="0" rIns="0" bIns="0" rtlCol="0">
            <a:spAutoFit/>
          </a:bodyPr>
          <a:lstStyle/>
          <a:p>
            <a:pPr indent="720090" algn="l">
              <a:lnSpc>
                <a:spcPct val="150000"/>
              </a:lnSpc>
            </a:pP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2</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交流、分享计算方法。</a:t>
            </a:r>
            <a:endPar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endParaRPr>
          </a:p>
        </p:txBody>
      </p:sp>
      <p:sp>
        <p:nvSpPr>
          <p:cNvPr id="6" name="yt_shape_11001"/>
          <p:cNvSpPr txBox="1"/>
          <p:nvPr/>
        </p:nvSpPr>
        <p:spPr>
          <a:xfrm>
            <a:off x="767408" y="4058438"/>
            <a:ext cx="10242548" cy="564514"/>
          </a:xfrm>
          <a:prstGeom prst="rect">
            <a:avLst/>
          </a:prstGeom>
        </p:spPr>
        <p:txBody>
          <a:bodyPr vert="horz" wrap="non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方法一</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0.85</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米</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85</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厘米</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7.65</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米</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765</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厘米</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　</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765</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85</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9</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个</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endPar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endParaRPr>
          </a:p>
        </p:txBody>
      </p:sp>
      <p:sp>
        <p:nvSpPr>
          <p:cNvPr id="7" name="yt_shape_11002"/>
          <p:cNvSpPr txBox="1"/>
          <p:nvPr/>
        </p:nvSpPr>
        <p:spPr>
          <a:xfrm>
            <a:off x="767408" y="4673740"/>
            <a:ext cx="8626721" cy="564514"/>
          </a:xfrm>
          <a:prstGeom prst="rect">
            <a:avLst/>
          </a:prstGeom>
        </p:spPr>
        <p:txBody>
          <a:bodyPr vert="horz" wrap="non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方法二</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把被除数和除数都扩大</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100</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倍</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变成整数。</a:t>
            </a:r>
            <a:endPar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endParaRPr>
          </a:p>
        </p:txBody>
      </p:sp>
      <p:pic>
        <p:nvPicPr>
          <p:cNvPr id="8" name="yt_image_11003" title="H_73.51653"/>
          <p:cNvPicPr>
            <a:picLocks noChangeAspect="1" noChangeArrowheads="1"/>
          </p:cNvPicPr>
          <p:nvPr/>
        </p:nvPicPr>
        <p:blipFill>
          <a:blip r:embed="rId1" cstate="email"/>
          <a:stretch>
            <a:fillRect/>
          </a:stretch>
        </p:blipFill>
        <p:spPr bwMode="auto">
          <a:xfrm>
            <a:off x="5404471" y="5139745"/>
            <a:ext cx="979561" cy="118355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YT"/>
        <p:cNvGrpSpPr/>
        <p:nvPr/>
      </p:nvGrpSpPr>
      <p:grpSpPr>
        <a:xfrm>
          <a:off x="0" y="0"/>
          <a:ext cx="0" cy="0"/>
          <a:chOff x="0" y="0"/>
          <a:chExt cx="0" cy="0"/>
        </a:xfrm>
      </p:grpSpPr>
      <p:sp>
        <p:nvSpPr>
          <p:cNvPr id="11004" name="yt_shape_11004"/>
          <p:cNvSpPr txBox="1"/>
          <p:nvPr/>
        </p:nvSpPr>
        <p:spPr>
          <a:xfrm>
            <a:off x="900000" y="1260000"/>
            <a:ext cx="10391999" cy="1191673"/>
          </a:xfrm>
          <a:prstGeom prst="rect">
            <a:avLst/>
          </a:prstGeom>
        </p:spPr>
        <p:txBody>
          <a:bodyPr vert="horz" wrap="square" lIns="0" tIns="0" rIns="0" bIns="0" rtlCol="0">
            <a:spAutoFit/>
          </a:bodyPr>
          <a:lstStyle/>
          <a:p>
            <a:pPr indent="720090" algn="l">
              <a:lnSpc>
                <a:spcPct val="150000"/>
              </a:lnSpc>
            </a:pP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en-US"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3</a:t>
            </a:r>
            <a:r>
              <a:rPr lang="en-US"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观察、讨论、分析</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这两种方法哪一种正确</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宋体" panose="02010600030101010101" pitchFamily="2" charset="-122"/>
                <a:cs typeface="宋体" panose="02010600030101010101" pitchFamily="2" charset="-122"/>
              </a:rPr>
              <a:t>都是利用了什么知识计算的</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endPar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endParaRPr>
          </a:p>
        </p:txBody>
      </p:sp>
      <p:sp>
        <p:nvSpPr>
          <p:cNvPr id="11005" name="yt_shape_11005"/>
          <p:cNvSpPr txBox="1"/>
          <p:nvPr/>
        </p:nvSpPr>
        <p:spPr>
          <a:xfrm>
            <a:off x="900000" y="2502461"/>
            <a:ext cx="5415906" cy="564514"/>
          </a:xfrm>
          <a:prstGeom prst="rect">
            <a:avLst/>
          </a:prstGeom>
        </p:spPr>
        <p:txBody>
          <a:bodyPr vert="horz" wrap="none" lIns="0" tIns="0" rIns="0" bIns="0" rtlCol="0">
            <a:spAutoFit/>
          </a:bodyPr>
          <a:lstStyle/>
          <a:p>
            <a:pPr indent="720090" algn="l">
              <a:lnSpc>
                <a:spcPct val="150000"/>
              </a:lnSpc>
            </a:pPr>
            <a:r>
              <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rPr>
              <a:t>方法一和方法二都是正确的。</a:t>
            </a:r>
            <a:endParaRPr lang="zh-CN" altLang="zh-CN" sz="2800" b="1" i="0" u="none">
              <a:solidFill>
                <a:srgbClr val="FF0000"/>
              </a:solidFill>
              <a:effectLst/>
              <a:latin typeface="Times New Roman" panose="02020603050405020304" pitchFamily="28"/>
              <a:ea typeface="楷体" panose="02010609060101010101" pitchFamily="28" charset="-122"/>
              <a:cs typeface="楷体" panose="02010609060101010101" pitchFamily="28" charset="-122"/>
            </a:endParaRPr>
          </a:p>
        </p:txBody>
      </p:sp>
      <p:sp>
        <p:nvSpPr>
          <p:cNvPr id="11006" name="yt_shape_11006"/>
          <p:cNvSpPr txBox="1"/>
          <p:nvPr/>
        </p:nvSpPr>
        <p:spPr>
          <a:xfrm>
            <a:off x="900000" y="3117763"/>
            <a:ext cx="3061094" cy="545342"/>
          </a:xfrm>
          <a:prstGeom prst="rect">
            <a:avLst/>
          </a:prstGeom>
        </p:spPr>
        <p:txBody>
          <a:bodyPr vert="horz" wrap="non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引导学生讨论</a:t>
            </a:r>
            <a:r>
              <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rPr>
              <a:t>:</a:t>
            </a:r>
            <a:endParaRPr lang="en-US" altLang="zh-CN" sz="2800" b="0" i="0" u="none">
              <a:solidFill>
                <a:srgbClr val="000000"/>
              </a:solidFill>
              <a:effectLst/>
              <a:latin typeface="楷体" panose="02010609060101010101" pitchFamily="28" charset="-122"/>
              <a:ea typeface="宋体" panose="02010600030101010101" pitchFamily="2" charset="-122"/>
              <a:cs typeface="宋体" panose="02010600030101010101" pitchFamily="2" charset="-122"/>
            </a:endParaRPr>
          </a:p>
        </p:txBody>
      </p:sp>
      <p:sp>
        <p:nvSpPr>
          <p:cNvPr id="11007" name="yt_shape_11007"/>
          <p:cNvSpPr txBox="1"/>
          <p:nvPr/>
        </p:nvSpPr>
        <p:spPr>
          <a:xfrm>
            <a:off x="900001" y="3713893"/>
            <a:ext cx="10391999" cy="1210844"/>
          </a:xfrm>
          <a:prstGeom prst="rect">
            <a:avLst/>
          </a:prstGeom>
        </p:spPr>
        <p:txBody>
          <a:bodyPr vert="horz" wrap="square" lIns="0" tIns="0" rIns="0" bIns="0" rtlCol="0">
            <a:spAutoFit/>
          </a:bodyPr>
          <a:lstStyle/>
          <a:p>
            <a:pPr indent="720090" algn="l">
              <a:lnSpc>
                <a:spcPct val="150000"/>
              </a:lnSpc>
            </a:pP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方法一是把米都换算成厘米</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这种做法是对的</a:t>
            </a:r>
            <a:r>
              <a:rPr lang="zh-CN" altLang="zh-CN" sz="2800" b="0" i="0" u="none">
                <a:solidFill>
                  <a:srgbClr val="000000"/>
                </a:solidFill>
                <a:effectLst/>
                <a:latin typeface="宋体" panose="02010600030101010101" pitchFamily="2" charset="-122"/>
                <a:ea typeface="宋体" panose="02010600030101010101" pitchFamily="2" charset="-122"/>
                <a:cs typeface="宋体" panose="02010600030101010101" pitchFamily="2" charset="-122"/>
              </a:rPr>
              <a:t>，</a:t>
            </a:r>
            <a:r>
              <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rPr>
              <a:t>但改写起来比较麻烦。</a:t>
            </a:r>
            <a:endParaRPr lang="zh-CN" altLang="zh-CN" sz="2800" b="0" i="0" u="none">
              <a:solidFill>
                <a:srgbClr val="000000"/>
              </a:solidFill>
              <a:effectLst/>
              <a:latin typeface="Times New Roman" panose="02020603050405020304" pitchFamily="28"/>
              <a:ea typeface="楷体" panose="02010609060101010101" pitchFamily="28" charset="-122"/>
              <a:cs typeface="楷体" panose="02010609060101010101" pitchFamily="28"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00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05" grpId="0" build="allAtOnce"/>
    </p:bldLst>
  </p:timing>
</p:sld>
</file>

<file path=ppt/tags/tag1.xml><?xml version="1.0" encoding="utf-8"?>
<p:tagLst xmlns:p="http://schemas.openxmlformats.org/presentationml/2006/main">
  <p:tag name="AS_OS" val="Unix 3.10 unknown"/>
  <p:tag name="AS_RELEASE_DATE" val="2020.11.30"/>
  <p:tag name="AS_TITLE" val="Aspose.Slides for Java"/>
  <p:tag name="AS_VERSION" val="20.11"/>
  <p:tag name="commondata" val="eyJoZGlkIjoiN2YzNjBkOTgyNWQ1YTMxYzM3MzMwNWFiODNmOWIzYWMifQ=="/>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暗香扑面">
      <a:majorFont>
        <a:latin typeface="Franklin Gothic Medium"/>
        <a:ea typeface="Arial"/>
        <a:cs typeface="Arial"/>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Arial"/>
        <a:cs typeface="Arial"/>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EB6FC8"/>
        </a:solidFill>
        <a:ln>
          <a:noFill/>
        </a:ln>
      </a:spPr>
      <a:bodyPr anchor="ctr"/>
      <a:lstStyle>
        <a:defPPr algn="ctr" fontAlgn="auto">
          <a:spcBef>
            <a:spcPts val="0"/>
          </a:spcBef>
          <a:spcAft>
            <a:spcPts val="0"/>
          </a:spcAft>
          <a:defRPr sz="1800" b="0"/>
        </a:defPPr>
      </a:lstStyle>
      <a:style>
        <a:lnRef idx="1">
          <a:schemeClr val="dk1"/>
        </a:lnRef>
        <a:fillRef idx="3">
          <a:schemeClr val="dk1"/>
        </a:fillRef>
        <a:effectRef idx="2">
          <a:schemeClr val="dk1"/>
        </a:effectRef>
        <a:fontRef idx="minor">
          <a:schemeClr val="lt1"/>
        </a:fontRef>
      </a:style>
    </a:spDef>
    <a:lnDef>
      <a:spPr/>
      <a:bodyPr/>
      <a:lstStyle/>
      <a:style>
        <a:lnRef idx="1">
          <a:schemeClr val="accent6"/>
        </a:lnRef>
        <a:fillRef idx="0">
          <a:schemeClr val="accent6"/>
        </a:fillRef>
        <a:effectRef idx="0">
          <a:schemeClr val="accent6"/>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2638</Words>
  <Application>WPS 演示</Application>
  <PresentationFormat>自定义</PresentationFormat>
  <Paragraphs>176</Paragraphs>
  <Slides>20</Slides>
  <Notes>1</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20</vt:i4>
      </vt:variant>
    </vt:vector>
  </HeadingPairs>
  <TitlesOfParts>
    <vt:vector size="37" baseType="lpstr">
      <vt:lpstr>Arial</vt:lpstr>
      <vt:lpstr>宋体</vt:lpstr>
      <vt:lpstr>Wingdings</vt:lpstr>
      <vt:lpstr>Times New Roman</vt:lpstr>
      <vt:lpstr>微软雅黑</vt:lpstr>
      <vt:lpstr>黑体</vt:lpstr>
      <vt:lpstr>Calibri</vt:lpstr>
      <vt:lpstr>Times New Roman</vt:lpstr>
      <vt:lpstr>NEU-BZ-S92</vt:lpstr>
      <vt:lpstr>RomanS</vt:lpstr>
      <vt:lpstr>楷体</vt:lpstr>
      <vt:lpstr>Franklin Gothic Book</vt:lpstr>
      <vt:lpstr>Arial Unicode MS</vt:lpstr>
      <vt:lpstr>MS Mincho</vt:lpstr>
      <vt:lpstr>微软雅黑 Light</vt:lpstr>
      <vt:lpstr>Arial</vt:lpstr>
      <vt:lpstr>第一PPT模板网-WWW.1PPT.COM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第一PPT模板网-WWW.1PPT.COM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lastModifiedBy>罗</cp:lastModifiedBy>
  <cp:revision>4</cp:revision>
  <cp:lastPrinted>2023-02-16T21:24:00Z</cp:lastPrinted>
  <dcterms:created xsi:type="dcterms:W3CDTF">2023-02-16T21:24:00Z</dcterms:created>
  <dcterms:modified xsi:type="dcterms:W3CDTF">2023-10-28T09:30:54Z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BEBA5F88FCE94C699F9F64ECFC35225A_12</vt:lpwstr>
  </property>
  <property fmtid="{D5CDD505-2E9C-101B-9397-08002B2CF9AE}" pid="3" name="KSOProductBuildVer">
    <vt:lpwstr>2052-12.1.0.15712</vt:lpwstr>
  </property>
</Properties>
</file>