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71" r:id="rId3"/>
    <p:sldId id="431" r:id="rId4"/>
    <p:sldId id="437" r:id="rId5"/>
    <p:sldId id="438" r:id="rId6"/>
    <p:sldId id="440" r:id="rId7"/>
    <p:sldId id="442" r:id="rId8"/>
    <p:sldId id="456" r:id="rId9"/>
    <p:sldId id="457" r:id="rId10"/>
    <p:sldId id="458" r:id="rId11"/>
    <p:sldId id="443" r:id="rId12"/>
    <p:sldId id="459" r:id="rId13"/>
    <p:sldId id="448" r:id="rId14"/>
    <p:sldId id="450" r:id="rId15"/>
    <p:sldId id="452" r:id="rId16"/>
    <p:sldId id="453" r:id="rId17"/>
    <p:sldId id="454" r:id="rId18"/>
    <p:sldId id="455" r:id="rId19"/>
    <p:sldId id="395" r:id="rId20"/>
  </p:sldIdLst>
  <p:sldSz cx="12192000" cy="6858000"/>
  <p:notesSz cx="6858000" cy="9144000"/>
  <p:custDataLst>
    <p:tags r:id="rId2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1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926" autoAdjust="0"/>
    <p:restoredTop sz="94395" autoAdjust="0"/>
  </p:normalViewPr>
  <p:slideViewPr>
    <p:cSldViewPr>
      <p:cViewPr varScale="1">
        <p:scale>
          <a:sx n="109" d="100"/>
          <a:sy n="109" d="100"/>
        </p:scale>
        <p:origin x="-384" y="-84"/>
      </p:cViewPr>
      <p:guideLst>
        <p:guide orient="horz" pos="361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盘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知识盘点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点回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4"/>
          <p:cNvSpPr txBox="1"/>
          <p:nvPr userDrawn="1"/>
        </p:nvSpPr>
        <p:spPr>
          <a:xfrm>
            <a:off x="666712" y="500042"/>
            <a:ext cx="226093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知识点回顾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2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第三单元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0977994" y="620368"/>
            <a:ext cx="1166678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3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课时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image" Target="../media/image7.jpeg"/><Relationship Id="rId1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11.xml"/><Relationship Id="rId24" Type="http://schemas.openxmlformats.org/officeDocument/2006/relationships/image" Target="../media/image11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118731" y="2887216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530193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商</a:t>
                </a:r>
                <a:r>
                  <a:rPr lang="zh-CN" altLang="en-US" sz="4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的近似数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29948" y="1932167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>
                <a:solidFill>
                  <a:srgbClr val="FFFFFF"/>
                </a:solidFill>
              </a:rPr>
              <a:t>第三单元　小数除法</a:t>
            </a:r>
            <a:endParaRPr lang="zh-CN" altLang="en-US" sz="280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5" name="yt_shape_11115"/>
          <p:cNvSpPr txBox="1"/>
          <p:nvPr/>
        </p:nvSpPr>
        <p:spPr>
          <a:xfrm>
            <a:off x="900000" y="1260000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任务驱动二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114" name="yt_image_1111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46053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17" name="yt_shape_11117"/>
          <p:cNvSpPr txBox="1"/>
          <p:nvPr/>
        </p:nvSpPr>
        <p:spPr>
          <a:xfrm>
            <a:off x="900000" y="1875177"/>
            <a:ext cx="728019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尝试计算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得数保留一位小数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18" name="yt_shape_11118"/>
          <p:cNvSpPr txBox="1"/>
          <p:nvPr/>
        </p:nvSpPr>
        <p:spPr>
          <a:xfrm>
            <a:off x="900000" y="2490479"/>
            <a:ext cx="458715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交流、分析计算方法。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1119" name="yt_image_11119" title="H_109.02047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685599" y="3156569"/>
            <a:ext cx="820800" cy="138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20" name="yt_shape_11120"/>
          <p:cNvSpPr txBox="1"/>
          <p:nvPr/>
        </p:nvSpPr>
        <p:spPr>
          <a:xfrm>
            <a:off x="900000" y="4591917"/>
            <a:ext cx="790857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比较求商的近似值和求积的近似值的异同点。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121" name="yt_shape_11121"/>
          <p:cNvSpPr txBox="1"/>
          <p:nvPr/>
        </p:nvSpPr>
        <p:spPr>
          <a:xfrm>
            <a:off x="900000" y="5207219"/>
            <a:ext cx="7369966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相同点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都是用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法求近似数。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2" name="yt_shape_11122"/>
          <p:cNvSpPr txBox="1"/>
          <p:nvPr/>
        </p:nvSpPr>
        <p:spPr>
          <a:xfrm>
            <a:off x="900000" y="1260000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不同点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积的近似数要求出准确数之后再求近似数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商的近似数不需要求出准确数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只需求到比要保留的小数位数多出一位就可以求出近似数。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27" name="yt_shape_11127"/>
          <p:cNvSpPr txBox="1"/>
          <p:nvPr/>
        </p:nvSpPr>
        <p:spPr>
          <a:xfrm>
            <a:off x="900000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求商的近似数时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计算到比需要保留的小数位数多一位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再将最后一位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28" name="yt_shape_11128"/>
          <p:cNvSpPr txBox="1"/>
          <p:nvPr/>
        </p:nvSpPr>
        <p:spPr>
          <a:xfrm>
            <a:off x="900000" y="2521632"/>
            <a:ext cx="10391999" cy="31498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求商的近似数的时候不一定要算出商的准确值之后再进行取舍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除到要保留的小数位数后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不再继续除了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只要把余数同除数做比较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若余数比除数的一半小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则说明求出的下一位商要直接舍去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若余数等于或者大于除数的一半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则说明要在已除得的商的最后一位加上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3" name="yt_shape_11133"/>
          <p:cNvSpPr txBox="1"/>
          <p:nvPr/>
        </p:nvSpPr>
        <p:spPr>
          <a:xfrm>
            <a:off x="900000" y="1329119"/>
            <a:ext cx="179536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一、填空。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134" name="yt_shape_11134"/>
          <p:cNvSpPr txBox="1"/>
          <p:nvPr/>
        </p:nvSpPr>
        <p:spPr>
          <a:xfrm>
            <a:off x="900000" y="1944421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1.3.9536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保留三位小数是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3.954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保留两位小数是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3.95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保留一位小数是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4.0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35" name="yt_shape_11135"/>
          <p:cNvSpPr txBox="1"/>
          <p:nvPr/>
        </p:nvSpPr>
        <p:spPr>
          <a:xfrm>
            <a:off x="900000" y="3206053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2.15.6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的商保留两位小数是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3.39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保留一位小数是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3.4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36" name="yt_shape_11136"/>
          <p:cNvSpPr txBox="1"/>
          <p:nvPr/>
        </p:nvSpPr>
        <p:spPr>
          <a:xfrm>
            <a:off x="900000" y="4467685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一个数保留两位小数是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4.10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则这个数的准确值应在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4.095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4.104</a:t>
            </a:r>
            <a:r>
              <a:rPr lang="zh-CN" altLang="zh-CN" sz="2800" b="0" i="0" u="none">
                <a:solidFill>
                  <a:srgbClr val="293462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之间。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77189" y="1897615"/>
            <a:ext cx="980186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3.954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9788889" y="1897615"/>
            <a:ext cx="802386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3.95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32589" y="2537695"/>
            <a:ext cx="6245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4.0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32889" y="3159248"/>
            <a:ext cx="802386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3.39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00430" y="3799205"/>
            <a:ext cx="1068070" cy="652780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3.4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99989" y="4420879"/>
            <a:ext cx="980186" cy="733692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4.095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698989" y="5060959"/>
            <a:ext cx="9801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4.104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  <p:bldP spid="6" grpId="0" build="allAtOnce"/>
      <p:bldP spid="7" grpId="0" build="allAtOnce"/>
      <p:bldP spid="8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7" name="yt_shape_11137"/>
          <p:cNvSpPr txBox="1"/>
          <p:nvPr/>
        </p:nvSpPr>
        <p:spPr>
          <a:xfrm>
            <a:off x="900000" y="1260000"/>
            <a:ext cx="7540526" cy="545342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二、列竖式计算下面各题。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得数保留两位小数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黑体" panose="02010609060101010101" pitchFamily="49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黑体" panose="02010609060101010101" pitchFamily="49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38" name="yt_shape_11138"/>
          <p:cNvSpPr txBox="1"/>
          <p:nvPr/>
        </p:nvSpPr>
        <p:spPr>
          <a:xfrm>
            <a:off x="900000" y="1856130"/>
            <a:ext cx="834843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34.7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9.7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3.58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8.26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0.38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21.74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2.9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0.37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1.07</a:t>
            </a:r>
            <a:endParaRPr lang="en-US" altLang="zh-CN" sz="2800" b="1" i="0" u="none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42" name="yt_shape_11142"/>
          <p:cNvSpPr txBox="1"/>
          <p:nvPr/>
        </p:nvSpPr>
        <p:spPr>
          <a:xfrm>
            <a:off x="3327273" y="2522220"/>
            <a:ext cx="5221494" cy="259763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550" b="0" i="0" u="none" spc="11224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12550" b="0" i="0" u="none" spc="14765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6150" b="0" i="0" u="none" spc="7665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endParaRPr lang="en-US" altLang="zh-CN" sz="6150" b="0" i="0" u="none" spc="7665">
              <a:solidFill>
                <a:srgbClr val="1EE3CF"/>
              </a:solidFill>
              <a:effectLst/>
              <a:latin typeface="NEU-BZ-S92" panose="02010600010101010101" pitchFamily="12" charset="-122"/>
              <a:ea typeface="宋体" panose="02010600030101010101" pitchFamily="2" charset="-122"/>
              <a:cs typeface="Times New Roman" panose="02020603050405020304" pitchFamily="28"/>
            </a:endParaRPr>
          </a:p>
        </p:txBody>
      </p:sp>
      <p:pic>
        <p:nvPicPr>
          <p:cNvPr id="11139" name="yt_image_11139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54628" y="2533905"/>
            <a:ext cx="2249809" cy="35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40" name="yt_image_1114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5720" y="2533905"/>
            <a:ext cx="2646151" cy="3364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41" name="yt_image_11141"/>
          <p:cNvPicPr>
            <a:picLocks noChangeAspect="1" noChangeArrowheads="1"/>
          </p:cNvPicPr>
          <p:nvPr/>
        </p:nvPicPr>
        <p:blipFill>
          <a:blip r:embed="rId3" cstate="email"/>
          <a:srcRect r="-8603"/>
          <a:stretch>
            <a:fillRect/>
          </a:stretch>
        </p:blipFill>
        <p:spPr bwMode="auto">
          <a:xfrm>
            <a:off x="6877637" y="2584170"/>
            <a:ext cx="1693966" cy="205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587989" y="1809324"/>
            <a:ext cx="8023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3.58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21689" y="1809324"/>
            <a:ext cx="9801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21.74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455389" y="1809324"/>
            <a:ext cx="802386" cy="652666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1.07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4" name="yt_shape_11144"/>
          <p:cNvSpPr txBox="1"/>
          <p:nvPr/>
        </p:nvSpPr>
        <p:spPr>
          <a:xfrm>
            <a:off x="900000" y="1260000"/>
            <a:ext cx="251350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三、解决问题。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145" name="yt_shape_11145"/>
          <p:cNvSpPr txBox="1"/>
          <p:nvPr/>
        </p:nvSpPr>
        <p:spPr>
          <a:xfrm>
            <a:off x="900000" y="187530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国家电影局初步统计数据显示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2022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年农历正月初一至初三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电影票房达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34.75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亿元。问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日均票房多少亿元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得数保留一位小数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46" name="yt_shape_11146"/>
          <p:cNvSpPr txBox="1"/>
          <p:nvPr/>
        </p:nvSpPr>
        <p:spPr>
          <a:xfrm>
            <a:off x="900000" y="3136934"/>
            <a:ext cx="323748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34.75÷3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11.6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亿元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47" name="yt_shape_11147"/>
          <p:cNvSpPr txBox="1"/>
          <p:nvPr/>
        </p:nvSpPr>
        <p:spPr>
          <a:xfrm>
            <a:off x="900000" y="3752236"/>
            <a:ext cx="367510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日均票房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11.6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亿元。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46" grpId="0" build="allAtOnce"/>
      <p:bldP spid="11147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8" name="yt_shape_11148"/>
          <p:cNvSpPr txBox="1"/>
          <p:nvPr/>
        </p:nvSpPr>
        <p:spPr>
          <a:xfrm>
            <a:off x="900001" y="1260000"/>
            <a:ext cx="10391999" cy="183800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一辆电动汽车行驶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6.5 km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需耗电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千瓦时。照这样计算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这辆汽车从深圳开到广州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全程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136 km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需耗电多少千瓦时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得数保留两位小数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49" name="yt_shape_11149"/>
          <p:cNvSpPr txBox="1"/>
          <p:nvPr/>
        </p:nvSpPr>
        <p:spPr>
          <a:xfrm>
            <a:off x="900000" y="3148792"/>
            <a:ext cx="379751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136÷6.5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20.92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千瓦时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50" name="yt_shape_11150"/>
          <p:cNvSpPr txBox="1"/>
          <p:nvPr/>
        </p:nvSpPr>
        <p:spPr>
          <a:xfrm>
            <a:off x="900000" y="3764094"/>
            <a:ext cx="387445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需耗电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20.92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千瓦时。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49" grpId="0" build="allAtOnce"/>
      <p:bldP spid="11150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1" name="yt_shape_11151"/>
          <p:cNvSpPr txBox="1"/>
          <p:nvPr/>
        </p:nvSpPr>
        <p:spPr>
          <a:xfrm>
            <a:off x="900001" y="1260000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一批货共重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35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吨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用一辆汽车运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每次最多运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4.6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吨。至少几次才能运完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结果保留整数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52" name="yt_shape_11152"/>
          <p:cNvSpPr txBox="1"/>
          <p:nvPr/>
        </p:nvSpPr>
        <p:spPr>
          <a:xfrm>
            <a:off x="900000" y="2502461"/>
            <a:ext cx="226825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35÷4.6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Times New Roman" panose="02020603050405020304" pitchFamily="28"/>
                <a:cs typeface="Times New Roman" panose="02020603050405020304" pitchFamily="28"/>
              </a:rPr>
              <a:t>≈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次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endParaRPr lang="en-US" altLang="zh-CN" sz="2800" b="1" i="0" u="none">
              <a:solidFill>
                <a:srgbClr val="FF0000"/>
              </a:solidFill>
              <a:effectLst/>
              <a:latin typeface="楷体" panose="02010609060101010101" pitchFamily="28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53" name="yt_shape_11153"/>
          <p:cNvSpPr txBox="1"/>
          <p:nvPr/>
        </p:nvSpPr>
        <p:spPr>
          <a:xfrm>
            <a:off x="900000" y="3117763"/>
            <a:ext cx="360675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答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至少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次才能运完。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52" grpId="0" build="allAtOnce"/>
      <p:bldP spid="1115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51519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1163300" y="105283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1" name="yt_shape_11071"/>
          <p:cNvSpPr txBox="1"/>
          <p:nvPr/>
        </p:nvSpPr>
        <p:spPr>
          <a:xfrm>
            <a:off x="911424" y="1628800"/>
            <a:ext cx="6373540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学会用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法取商的近似数。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072" name="yt_shape_11072"/>
          <p:cNvSpPr txBox="1"/>
          <p:nvPr/>
        </p:nvSpPr>
        <p:spPr>
          <a:xfrm>
            <a:off x="911424" y="2244102"/>
            <a:ext cx="1032333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培养自身思维的灵活性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提高实践能力和解决实际问题的能力。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073" name="yt_shape_11073"/>
          <p:cNvSpPr txBox="1"/>
          <p:nvPr/>
        </p:nvSpPr>
        <p:spPr>
          <a:xfrm>
            <a:off x="911424" y="2859404"/>
            <a:ext cx="1032333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根据生活中的实际情况多角度思考问题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灵活地取商的近似数。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9" name="yt_shape_11079"/>
          <p:cNvSpPr txBox="1"/>
          <p:nvPr/>
        </p:nvSpPr>
        <p:spPr>
          <a:xfrm>
            <a:off x="900000" y="1260000"/>
            <a:ext cx="190359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200" b="0" i="0" u="none" spc="2669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温习旧知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078" name="yt_image_1107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41463"/>
            <a:ext cx="376920" cy="279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81" name="yt_shape_11081"/>
          <p:cNvSpPr txBox="1"/>
          <p:nvPr/>
        </p:nvSpPr>
        <p:spPr>
          <a:xfrm>
            <a:off x="900000" y="1875177"/>
            <a:ext cx="7181453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法将下面的数保留一位小数。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082" name="yt_shape_11082"/>
          <p:cNvSpPr txBox="1"/>
          <p:nvPr/>
        </p:nvSpPr>
        <p:spPr>
          <a:xfrm>
            <a:off x="900000" y="2490479"/>
            <a:ext cx="3774110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2137410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8.769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8.8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	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3.452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3.5</a:t>
            </a:r>
            <a:endParaRPr lang="en-US" altLang="zh-CN" sz="2800" b="1" i="0" u="none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083" name="yt_shape_11083"/>
          <p:cNvSpPr txBox="1"/>
          <p:nvPr/>
        </p:nvSpPr>
        <p:spPr>
          <a:xfrm>
            <a:off x="900000" y="3113796"/>
            <a:ext cx="3953646" cy="572529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  <a:tabLst>
                <a:tab pos="2137410" algn="l"/>
              </a:tabLst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12.71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12.7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	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18.04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en-US" altLang="zh-CN" sz="2800" b="1" i="0" u="none">
                <a:solidFill>
                  <a:srgbClr val="FF0000">
                    <a:alpha val="0"/>
                  </a:srgbClr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18.0</a:t>
            </a:r>
            <a:endParaRPr lang="en-US" altLang="zh-CN" sz="2800" b="1" i="0" u="none">
              <a:solidFill>
                <a:srgbClr val="FF0000">
                  <a:alpha val="0"/>
                </a:srgbClr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65689" y="2443673"/>
            <a:ext cx="6245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8.8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103099" y="2443673"/>
            <a:ext cx="6245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3.5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65689" y="3066990"/>
            <a:ext cx="8023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12.7</a:t>
            </a:r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03099" y="3066990"/>
            <a:ext cx="802386" cy="660604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kumimoji="0" lang="en-US" altLang="zh-CN" sz="2800" b="1" i="0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18.0</a:t>
            </a:r>
            <a:endParaRPr lang="zh-CN" alt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  <p:bldP spid="4" grpId="0" build="allAtOnce"/>
      <p:bldP spid="5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88" name="yt_shape_11088"/>
          <p:cNvSpPr txBox="1"/>
          <p:nvPr/>
        </p:nvSpPr>
        <p:spPr>
          <a:xfrm>
            <a:off x="839416" y="1340768"/>
            <a:ext cx="1005403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一、课前自学完成温习旧知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复习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法的取值方法。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089" name="yt_shape_11089"/>
          <p:cNvSpPr txBox="1"/>
          <p:nvPr/>
        </p:nvSpPr>
        <p:spPr>
          <a:xfrm>
            <a:off x="839416" y="195607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二、课堂中和同学根据例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的情境合作探究怎样用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法取商的近似数。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1090" name="yt_shape_11090"/>
          <p:cNvSpPr txBox="1"/>
          <p:nvPr/>
        </p:nvSpPr>
        <p:spPr>
          <a:xfrm>
            <a:off x="839417" y="3217702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三、课堂中和老师一起总结出用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法求商的近似数的方法并能根据实际情况灵活地取商的近似数。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96" name="yt_shape_11096"/>
          <p:cNvSpPr txBox="1"/>
          <p:nvPr/>
        </p:nvSpPr>
        <p:spPr>
          <a:xfrm>
            <a:off x="900001" y="1260000"/>
            <a:ext cx="10391999" cy="12108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800" b="0" i="0" u="none" spc="5303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 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教师在教学中应适当补充问题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突出取近似值的意义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并且根据学生情况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适当介绍简便方法。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pic>
        <p:nvPicPr>
          <p:cNvPr id="11095" name="yt_image_11095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000" y="1484933"/>
            <a:ext cx="698760" cy="19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099" name="yt_shape_11099"/>
          <p:cNvSpPr txBox="1"/>
          <p:nvPr/>
        </p:nvSpPr>
        <p:spPr>
          <a:xfrm>
            <a:off x="900000" y="2572153"/>
            <a:ext cx="215616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150" b="0" i="0" u="none" spc="1851">
                <a:solidFill>
                  <a:srgbClr val="1EE3CF"/>
                </a:solidFill>
                <a:effectLst/>
                <a:latin typeface="NEU-BZ-S92" panose="02010600010101010101" pitchFamily="12" charset="-122"/>
                <a:ea typeface="宋体" panose="02010600030101010101" pitchFamily="2" charset="-122"/>
                <a:cs typeface="Times New Roman" panose="02020603050405020304" pitchFamily="28"/>
              </a:rPr>
              <a:t> </a:t>
            </a:r>
            <a:r>
              <a:rPr lang="en-US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zh-CN" altLang="zh-CN" sz="2800" b="0" i="0" u="none">
                <a:solidFill>
                  <a:srgbClr val="00B0F0"/>
                </a:solidFill>
                <a:effectLst/>
                <a:latin typeface="Times New Roman" panose="02020603050405020304" pitchFamily="28"/>
                <a:ea typeface="黑体" panose="02010609060101010101" pitchFamily="49" charset="-122"/>
                <a:cs typeface="黑体" panose="02010609060101010101" pitchFamily="49" charset="-122"/>
              </a:rPr>
              <a:t>任务驱动一</a:t>
            </a:r>
            <a:endParaRPr lang="zh-CN" altLang="zh-CN" sz="2800" b="0" i="0" u="none">
              <a:solidFill>
                <a:srgbClr val="00B0F0"/>
              </a:solidFill>
              <a:effectLst/>
              <a:latin typeface="Times New Roman" panose="02020603050405020304" pitchFamily="28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11098" name="yt_image_11098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00000" y="2758206"/>
            <a:ext cx="270000" cy="27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01" name="yt_shape_11101"/>
          <p:cNvSpPr txBox="1"/>
          <p:nvPr/>
        </p:nvSpPr>
        <p:spPr>
          <a:xfrm>
            <a:off x="900001" y="3187330"/>
            <a:ext cx="10391999" cy="11916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观察教材例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的主题图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了解图中的相关信息。小组讨论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每个羽毛球大约多少钱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02" name="yt_shape_11102"/>
          <p:cNvSpPr txBox="1"/>
          <p:nvPr/>
        </p:nvSpPr>
        <p:spPr>
          <a:xfrm>
            <a:off x="900000" y="4429791"/>
            <a:ext cx="7124707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一筒羽毛球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19.4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元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里面有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12</a:t>
            </a: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个羽毛球。</a:t>
            </a:r>
            <a:endParaRPr lang="zh-CN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103" name="yt_shape_11103"/>
          <p:cNvSpPr txBox="1"/>
          <p:nvPr/>
        </p:nvSpPr>
        <p:spPr>
          <a:xfrm>
            <a:off x="900000" y="5045093"/>
            <a:ext cx="297773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列式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1" i="0" u="none">
                <a:solidFill>
                  <a:srgbClr val="FF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19.4÷12</a:t>
            </a:r>
            <a:endParaRPr lang="en-US" altLang="zh-CN" sz="2800" b="1" i="0" u="none">
              <a:solidFill>
                <a:srgbClr val="FF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02" grpId="0" build="allAtOnce"/>
      <p:bldP spid="1110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4" name="yt_shape_11104"/>
          <p:cNvSpPr txBox="1"/>
          <p:nvPr/>
        </p:nvSpPr>
        <p:spPr>
          <a:xfrm>
            <a:off x="911424" y="1838356"/>
            <a:ext cx="9075561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自主学习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小组讨论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被除数除不尽时应该怎么办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05" name="yt_shape_11105"/>
          <p:cNvSpPr txBox="1"/>
          <p:nvPr/>
        </p:nvSpPr>
        <p:spPr>
          <a:xfrm>
            <a:off x="911424" y="2453658"/>
            <a:ext cx="306109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尝试计算。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06" name="yt_shape_11106"/>
          <p:cNvSpPr txBox="1"/>
          <p:nvPr/>
        </p:nvSpPr>
        <p:spPr>
          <a:xfrm>
            <a:off x="911424" y="3068960"/>
            <a:ext cx="6921125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引导学生列出算式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19.4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≈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元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07" name="yt_shape_11107"/>
          <p:cNvSpPr txBox="1"/>
          <p:nvPr/>
        </p:nvSpPr>
        <p:spPr>
          <a:xfrm>
            <a:off x="900000" y="1260000"/>
            <a:ext cx="4856458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交流、分享计算方法。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108" name="yt_shape_11108"/>
          <p:cNvSpPr txBox="1"/>
          <p:nvPr/>
        </p:nvSpPr>
        <p:spPr>
          <a:xfrm>
            <a:off x="900001" y="1875302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通过交流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学生可能会想到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实际计算钱数时应该算到分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因为分是人民币的最小单位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也可以算到角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因为现在现金支付时已经不用分了。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sp>
        <p:nvSpPr>
          <p:cNvPr id="11109" name="yt_shape_11109"/>
          <p:cNvSpPr txBox="1"/>
          <p:nvPr/>
        </p:nvSpPr>
        <p:spPr>
          <a:xfrm>
            <a:off x="900001" y="3783265"/>
            <a:ext cx="10391999" cy="1857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小组讨论后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学生汇报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保留两位小数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就要算出三位小数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再按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法省略百分位后面的尾数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保留一位小数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就要算出两位小数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再按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法省略十分位后面的尾数。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0" name="yt_shape_11110"/>
          <p:cNvSpPr txBox="1"/>
          <p:nvPr/>
        </p:nvSpPr>
        <p:spPr>
          <a:xfrm>
            <a:off x="900000" y="1260000"/>
            <a:ext cx="6023444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让学生自己用竖式计算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19.4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÷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12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  <p:pic>
        <p:nvPicPr>
          <p:cNvPr id="11111" name="yt_image_11111" title="H_187.3417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576519" y="1926090"/>
            <a:ext cx="1038960" cy="237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12" name="yt_shape_11112"/>
          <p:cNvSpPr txBox="1"/>
          <p:nvPr/>
        </p:nvSpPr>
        <p:spPr>
          <a:xfrm>
            <a:off x="900000" y="4356118"/>
            <a:ext cx="7729039" cy="564514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(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)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观察、讨论、分析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如何求商的近似数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zh-CN" altLang="zh-CN" sz="2800" b="0" i="0" u="none"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YT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3" name="yt_shape_11113"/>
          <p:cNvSpPr txBox="1"/>
          <p:nvPr/>
        </p:nvSpPr>
        <p:spPr>
          <a:xfrm>
            <a:off x="900000" y="1260000"/>
            <a:ext cx="10391999" cy="44424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indent="720090" algn="l">
              <a:lnSpc>
                <a:spcPct val="150000"/>
              </a:lnSpc>
            </a:pP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让学生独立思考后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在小组内交流、讨论。引导学生总结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楷体" panose="02010609060101010101" pitchFamily="28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求商的近似数时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只需计算到比需要保留的小数位数多出一位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然后再用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四舍五入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”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法就可以取近似数了。或者除到要保留的小数位数后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不再继续除了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只要把余数同除数作比较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若余数比除数的一半小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则说明求出下一位商要直接舍去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；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若余数等于或者大于除数的一半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则说明要在已除得的商的最后一位加上</a:t>
            </a:r>
            <a:r>
              <a:rPr lang="en-US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。求商的近似数时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，</a:t>
            </a:r>
            <a:r>
              <a:rPr lang="zh-CN" altLang="zh-CN" sz="2800" b="0" i="0" u="none">
                <a:solidFill>
                  <a:srgbClr val="000000"/>
                </a:solidFill>
                <a:effectLst/>
                <a:latin typeface="Times New Roman" panose="02020603050405020304" pitchFamily="28"/>
                <a:ea typeface="楷体" panose="02010609060101010101" pitchFamily="28" charset="-122"/>
                <a:cs typeface="楷体" panose="02010609060101010101" pitchFamily="28" charset="-122"/>
              </a:rPr>
              <a:t>不一定要算出商的准确值之后再进行取舍。</a:t>
            </a:r>
            <a:endParaRPr lang="zh-CN" altLang="zh-CN" sz="2800" b="0" i="0" u="none">
              <a:solidFill>
                <a:srgbClr val="000000"/>
              </a:solidFill>
              <a:effectLst/>
              <a:latin typeface="Times New Roman" panose="02020603050405020304" pitchFamily="28"/>
              <a:ea typeface="楷体" panose="02010609060101010101" pitchFamily="28" charset="-122"/>
              <a:cs typeface="楷体" panose="02010609060101010101" pitchFamily="28" charset="-122"/>
            </a:endParaRPr>
          </a:p>
        </p:txBody>
      </p:sp>
    </p:spTree>
  </p:cSld>
  <p:clrMapOvr>
    <a:masterClrMapping/>
  </p:clrMapOvr>
  <p:transition spd="slow"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DljYjZkNGU5MjBlNzBmODRjMTU0NDczZWI1ZjYyZWE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2540</Words>
  <Application>WPS 演示</Application>
  <PresentationFormat>自定义</PresentationFormat>
  <Paragraphs>147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Times New Roman</vt:lpstr>
      <vt:lpstr>NEU-BZ-S92</vt:lpstr>
      <vt:lpstr>楷体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2023-02-16T21:24:00Z</cp:lastPrinted>
  <dcterms:created xsi:type="dcterms:W3CDTF">2023-02-16T21:24:00Z</dcterms:created>
  <dcterms:modified xsi:type="dcterms:W3CDTF">2023-10-28T09:31:44Z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DE375EBEA25C4400AD211D7004C5FC6A_12</vt:lpwstr>
  </property>
  <property fmtid="{D5CDD505-2E9C-101B-9397-08002B2CF9AE}" pid="3" name="KSOProductBuildVer">
    <vt:lpwstr>2052-12.1.0.15712</vt:lpwstr>
  </property>
</Properties>
</file>