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71" r:id="rId3"/>
    <p:sldId id="432" r:id="rId4"/>
    <p:sldId id="437" r:id="rId5"/>
    <p:sldId id="438" r:id="rId6"/>
    <p:sldId id="440" r:id="rId7"/>
    <p:sldId id="441" r:id="rId8"/>
    <p:sldId id="452" r:id="rId9"/>
    <p:sldId id="442" r:id="rId10"/>
    <p:sldId id="444" r:id="rId11"/>
    <p:sldId id="453" r:id="rId12"/>
    <p:sldId id="454" r:id="rId13"/>
    <p:sldId id="445" r:id="rId14"/>
    <p:sldId id="446" r:id="rId15"/>
    <p:sldId id="447" r:id="rId16"/>
    <p:sldId id="449" r:id="rId17"/>
    <p:sldId id="450" r:id="rId18"/>
    <p:sldId id="451" r:id="rId19"/>
    <p:sldId id="395" r:id="rId20"/>
  </p:sldIdLst>
  <p:sldSz cx="12192000" cy="685800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5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59" autoAdjust="0"/>
    <p:restoredTop sz="94395" autoAdjust="0"/>
  </p:normalViewPr>
  <p:slideViewPr>
    <p:cSldViewPr>
      <p:cViewPr varScale="1">
        <p:scale>
          <a:sx n="109" d="100"/>
          <a:sy n="109" d="100"/>
        </p:scale>
        <p:origin x="-384" y="-84"/>
      </p:cViewPr>
      <p:guideLst>
        <p:guide orient="horz" pos="3158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3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盘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知识盘点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点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知识点回顾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第三单元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0977994" y="620368"/>
            <a:ext cx="116667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4</a:t>
            </a:r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课时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image" Target="../media/image20.png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11.xml"/><Relationship Id="rId24" Type="http://schemas.openxmlformats.org/officeDocument/2006/relationships/image" Target="../media/image21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118731" y="2877005"/>
            <a:ext cx="583261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530193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循</a:t>
                </a:r>
                <a:r>
                  <a:rPr lang="zh-CN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环小数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529948" y="1921956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</a:rPr>
              <a:t>第三单元　小数除法</a:t>
            </a:r>
            <a:endParaRPr lang="zh-CN" altLang="en-US" sz="2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6" name="yt_shape_11206"/>
          <p:cNvSpPr txBox="1"/>
          <p:nvPr/>
        </p:nvSpPr>
        <p:spPr>
          <a:xfrm>
            <a:off x="900000" y="1260000"/>
            <a:ext cx="539506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总结商的特点。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07" name="yt_shape_11207"/>
          <p:cNvSpPr txBox="1"/>
          <p:nvPr/>
        </p:nvSpPr>
        <p:spPr>
          <a:xfrm>
            <a:off x="900000" y="1875302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28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的商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从小数部分的第一位起不断重复出现数字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78.6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的商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从小数部分的第二位起不断地依次重复出现数字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和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我们所说的重复也叫作循环。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208" name="yt_shape_11208"/>
              <p:cNvSpPr txBox="1"/>
              <p:nvPr/>
            </p:nvSpPr>
            <p:spPr>
              <a:xfrm>
                <a:off x="900000" y="1260000"/>
                <a:ext cx="10391999" cy="396980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indent="720090" algn="l">
                  <a:lnSpc>
                    <a:spcPct val="150000"/>
                  </a:lnSpc>
                </a:pP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像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1.555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…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和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7.14545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…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这样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小数部分有一个数字或者几个数字依次不断重复出现的小数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就是循环小数。一个循环小数的小数部分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依次不断重复出现的数字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就是这个循环小数的循环节。写循环小数时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可以只写第一个循环节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并在这个循环节的首位和末位数字上面各记一个圆点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如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5.333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…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可以写成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5.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800" b="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e>
                      <m:lim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7.14545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…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可以写成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7.1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800" b="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4</m:t>
                        </m:r>
                      </m:e>
                      <m:lim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  <m:limUpp>
                      <m:limUppPr>
                        <m:ctrlPr>
                          <a:rPr lang="en-US" altLang="zh-CN" sz="2800" b="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5</m:t>
                        </m:r>
                      </m:e>
                      <m:lim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楷体" panose="02010609060101010101" pitchFamily="28" charset="-122"/>
                    <a:cs typeface="楷体" panose="02010609060101010101" pitchFamily="28" charset="-122"/>
                  </a:rPr>
                  <a:t>。</a:t>
                </a:r>
                <a:endParaRPr lang="zh-CN" altLang="zh-CN" sz="2800" b="0" i="0" u="none">
                  <a:solidFill>
                    <a:srgbClr val="000000"/>
                  </a:solidFill>
                  <a:effectLst/>
                  <a:latin typeface="Times New Roman" panose="02020603050405020304" pitchFamily="28"/>
                  <a:ea typeface="楷体" panose="02010609060101010101" pitchFamily="28" charset="-122"/>
                  <a:cs typeface="楷体" panose="02010609060101010101" pitchFamily="28" charset="-122"/>
                </a:endParaRPr>
              </a:p>
            </p:txBody>
          </p:sp>
        </mc:Choice>
        <mc:Fallback>
          <p:sp>
            <p:nvSpPr>
              <p:cNvPr id="11208" name="yt_shape_112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1260000"/>
                <a:ext cx="10391999" cy="3969805"/>
              </a:xfrm>
              <a:prstGeom prst="rect">
                <a:avLst/>
              </a:prstGeom>
              <a:blipFill rotWithShape="1">
                <a:blip r:embed="rId1"/>
                <a:stretch>
                  <a:fillRect l="-2" t="-4" r="4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0" name="yt_shape_11210"/>
          <p:cNvSpPr txBox="1"/>
          <p:nvPr/>
        </p:nvSpPr>
        <p:spPr>
          <a:xfrm>
            <a:off x="900000" y="1260000"/>
            <a:ext cx="924612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根据小数的小数部分的位数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可以如何对小数进行分类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211" name="yt_shape_11211"/>
              <p:cNvSpPr txBox="1"/>
              <p:nvPr/>
            </p:nvSpPr>
            <p:spPr>
              <a:xfrm>
                <a:off x="900000" y="1875302"/>
                <a:ext cx="4784835" cy="159550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ctrlPr>
                            <a:rPr lang="ar-AE" altLang="zh-CN" sz="2800" b="0" i="1" smtClean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/>
                              <a:ea typeface="宋体" panose="02010600030101010101" pitchFamily="2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ar-AE" altLang="zh-CN" sz="2800" b="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/>
                                  <a:ea typeface="宋体" panose="02010600030101010101" pitchFamily="2" charset="-122"/>
                                </a:rPr>
                              </m:ctrlPr>
                            </m:eqArrPr>
                            <m:e>
                              <m:r>
                                <a:rPr lang="ar-AE" altLang="zh-CN" sz="2800" b="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&amp;</m:t>
                              </m:r>
                              <m:r>
                                <a:rPr lang="zh-CN" altLang="en-US" sz="2800" b="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有限小数</m:t>
                              </m:r>
                              <m:r>
                                <a:rPr lang="en-US" altLang="zh-CN" sz="2800" b="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:</m:t>
                              </m:r>
                              <m:r>
                                <a:rPr lang="zh-CN" altLang="en-US" sz="2800" b="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小数部分位数有限</m:t>
                              </m:r>
                            </m:e>
                            <m:e>
                              <m:r>
                                <a:rPr lang="ar-AE" altLang="zh-CN" sz="2800" b="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&amp;</m:t>
                              </m:r>
                              <m:r>
                                <a:rPr lang="zh-CN" altLang="en-US" sz="2800" b="0" i="1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无限小数</m:t>
                              </m:r>
                              <m:d>
                                <m:dPr>
                                  <m:begChr m:val="{"/>
                                  <m:ctrlPr>
                                    <a:rPr lang="ar-AE" altLang="zh-CN" sz="2800" b="0" i="1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/>
                                      <a:ea typeface="宋体" panose="02010600030101010101" pitchFamily="2" charset="-122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ar-AE" altLang="zh-CN" sz="2800" b="0" i="1"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latin typeface="Cambria Math" panose="02040503050406030204"/>
                                          <a:ea typeface="宋体" panose="02010600030101010101" pitchFamily="2" charset="-122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ar-AE" altLang="zh-CN" sz="2800" b="0" i="1"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&amp;</m:t>
                                      </m:r>
                                      <m:r>
                                        <a:rPr lang="zh-CN" altLang="en-US" sz="2800" b="0" i="1"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无限不循环小数</m:t>
                                      </m:r>
                                    </m:e>
                                    <m:e>
                                      <m:r>
                                        <a:rPr lang="ar-AE" altLang="zh-CN" sz="2800" b="0" i="1"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&amp;</m:t>
                                      </m:r>
                                      <m:r>
                                        <a:rPr lang="zh-CN" altLang="en-US" sz="2800" b="0" i="1"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</a:rPr>
                                        <m:t>循环小数</m:t>
                                      </m:r>
                                    </m:e>
                                  </m:eqArr>
                                </m:e>
                              </m:d>
                            </m:e>
                          </m:eqArr>
                        </m:e>
                      </m:d>
                    </m:oMath>
                  </m:oMathPara>
                </a14:m>
                <a:endParaRPr lang="ar-AE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211" name="yt_shape_112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1875302"/>
                <a:ext cx="4784835" cy="1595501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3510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11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7" name="yt_shape_11217"/>
          <p:cNvSpPr txBox="1"/>
          <p:nvPr/>
        </p:nvSpPr>
        <p:spPr>
          <a:xfrm>
            <a:off x="900000" y="148478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　今后在计算小数除法时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如果遇到除不尽的情况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就可以根据要求取商的近似值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也可以用循环小数表示除得的商。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18" name="yt_shape_11218"/>
          <p:cNvSpPr txBox="1"/>
          <p:nvPr/>
        </p:nvSpPr>
        <p:spPr>
          <a:xfrm>
            <a:off x="900001" y="2746416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小数部分的数位有限的小数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叫作有限小数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小数部分的数位无限的小数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叫作无限小数。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2" name="yt_shape_11222"/>
          <p:cNvSpPr txBox="1"/>
          <p:nvPr/>
        </p:nvSpPr>
        <p:spPr>
          <a:xfrm>
            <a:off x="911424" y="1484784"/>
            <a:ext cx="466794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一、写出下列商的简便记法。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223" name="yt_shape_11223"/>
              <p:cNvSpPr txBox="1"/>
              <p:nvPr/>
            </p:nvSpPr>
            <p:spPr>
              <a:xfrm>
                <a:off x="911424" y="2100086"/>
                <a:ext cx="7943970" cy="63677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7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÷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9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(</a:t>
                </a:r>
                <a:r>
                  <a:rPr lang="zh-CN" altLang="zh-CN" sz="2800" b="0" i="0" u="none">
                    <a:solidFill>
                      <a:srgbClr val="293462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:r>
                  <a:rPr lang="en-US" altLang="zh-CN" sz="28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0.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800" i="1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1" i="0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𝟕</m:t>
                        </m:r>
                      </m:e>
                      <m:lim>
                        <m:r>
                          <a:rPr lang="en-US" altLang="zh-CN" sz="2800" b="1" i="0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</m:oMath>
                </a14:m>
                <a:r>
                  <a:rPr lang="zh-CN" altLang="zh-CN" sz="2800" b="0" i="0" u="none">
                    <a:solidFill>
                      <a:srgbClr val="293462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)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　　　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30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÷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11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(</a:t>
                </a:r>
                <a:r>
                  <a:rPr lang="zh-CN" altLang="zh-CN" sz="2800" b="0" i="0" u="none">
                    <a:solidFill>
                      <a:srgbClr val="293462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:r>
                  <a:rPr lang="en-US" altLang="zh-CN" sz="28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2.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800" i="1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1" i="0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𝟕</m:t>
                        </m:r>
                      </m:e>
                      <m:lim>
                        <m:r>
                          <a:rPr lang="en-US" altLang="zh-CN" sz="2800" b="1" i="0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  <m:limUpp>
                      <m:limUppPr>
                        <m:ctrlPr>
                          <a:rPr lang="en-US" altLang="zh-CN" sz="2800" i="1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1" i="0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𝟐</m:t>
                        </m:r>
                      </m:e>
                      <m:lim>
                        <m:r>
                          <a:rPr lang="en-US" altLang="zh-CN" sz="2800" b="1" i="0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</m:oMath>
                </a14:m>
                <a:r>
                  <a:rPr lang="zh-CN" altLang="zh-CN" sz="2800" b="0" i="0" u="none">
                    <a:solidFill>
                      <a:srgbClr val="293462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　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)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　　　</a:t>
                </a:r>
                <a:endParaRPr lang="zh-CN" altLang="zh-CN" sz="2800" b="0" i="0" u="none">
                  <a:solidFill>
                    <a:srgbClr val="000000"/>
                  </a:solidFill>
                  <a:effectLst/>
                  <a:latin typeface="Times New Roman" panose="02020603050405020304" pitchFamily="28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1223" name="yt_shape_112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424" y="2100086"/>
                <a:ext cx="7943970" cy="636777"/>
              </a:xfrm>
              <a:prstGeom prst="rect">
                <a:avLst/>
              </a:prstGeom>
              <a:blipFill rotWithShape="1">
                <a:blip r:embed="rId1"/>
                <a:stretch>
                  <a:fillRect l="-3" t="-22" r="-875" b="-129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225" name="yt_shape_11225"/>
              <p:cNvSpPr txBox="1"/>
              <p:nvPr/>
            </p:nvSpPr>
            <p:spPr>
              <a:xfrm>
                <a:off x="911424" y="2787651"/>
                <a:ext cx="2981585" cy="63677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7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÷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15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＝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(</a:t>
                </a:r>
                <a:r>
                  <a:rPr lang="zh-CN" altLang="zh-CN" sz="2800" b="0" i="0" u="none">
                    <a:solidFill>
                      <a:srgbClr val="293462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Times New Roman" panose="02020603050405020304" pitchFamily="28"/>
                  </a:rPr>
                  <a:t>　</a:t>
                </a:r>
                <a:r>
                  <a:rPr lang="en-US" altLang="zh-CN" sz="2800" b="1" i="0" u="none">
                    <a:solidFill>
                      <a:srgbClr val="FF0000">
                        <a:alpha val="0"/>
                      </a:srgbClr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0.4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800" i="1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1" i="0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𝟔</m:t>
                        </m:r>
                      </m:e>
                      <m:lim>
                        <m:r>
                          <a:rPr lang="en-US" altLang="zh-CN" sz="2800" b="1" i="0" smtClean="0">
                            <a:solidFill>
                              <a:srgbClr val="FF0000">
                                <a:alpha val="0"/>
                              </a:srgbClr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</m:oMath>
                </a14:m>
                <a:r>
                  <a:rPr lang="zh-CN" altLang="zh-CN" sz="2800" b="0" i="0" u="none">
                    <a:solidFill>
                      <a:srgbClr val="293462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Times New Roman" panose="02020603050405020304" pitchFamily="28"/>
                  </a:rPr>
                  <a:t>　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)</a:t>
                </a:r>
                <a:endParaRPr lang="en-US" altLang="zh-CN" sz="2800" b="0" i="0" u="none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1225" name="yt_shape_112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424" y="2787651"/>
                <a:ext cx="2981585" cy="636777"/>
              </a:xfrm>
              <a:prstGeom prst="rect">
                <a:avLst/>
              </a:prstGeom>
              <a:blipFill rotWithShape="1">
                <a:blip r:embed="rId2"/>
                <a:stretch>
                  <a:fillRect l="-7" r="-5522" b="-10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文本框 1"/>
              <p:cNvSpPr txBox="1"/>
              <p:nvPr/>
            </p:nvSpPr>
            <p:spPr>
              <a:xfrm>
                <a:off x="2421613" y="2053280"/>
                <a:ext cx="659511" cy="724231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kumimoji="0" lang="en-US" altLang="zh-CN" sz="28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0.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kumimoji="0" lang="en-US" altLang="zh-CN" sz="28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𝟕</m:t>
                        </m:r>
                      </m:e>
                      <m:lim>
                        <m:r>
                          <a:rPr kumimoji="0" lang="en-US" altLang="zh-CN" sz="28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</m:oMath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1613" y="2053280"/>
                <a:ext cx="659511" cy="724231"/>
              </a:xfrm>
              <a:prstGeom prst="rect">
                <a:avLst/>
              </a:prstGeom>
              <a:blipFill rotWithShape="1">
                <a:blip r:embed="rId3"/>
                <a:stretch>
                  <a:fillRect l="-54" t="-45" r="16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6443830" y="2053280"/>
                <a:ext cx="872236" cy="724231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kumimoji="0" lang="en-US" altLang="zh-CN" sz="28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2.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kumimoji="0" lang="en-US" altLang="zh-CN" sz="28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𝟕</m:t>
                        </m:r>
                      </m:e>
                      <m:lim>
                        <m:r>
                          <a:rPr kumimoji="0" lang="en-US" altLang="zh-CN" sz="28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  <m:limUpp>
                      <m:limUppPr>
                        <m:ctrlP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kumimoji="0" lang="en-US" altLang="zh-CN" sz="28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𝟐</m:t>
                        </m:r>
                      </m:e>
                      <m:lim>
                        <m:r>
                          <a:rPr kumimoji="0" lang="en-US" altLang="zh-CN" sz="28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</m:oMath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3830" y="2053280"/>
                <a:ext cx="872236" cy="724231"/>
              </a:xfrm>
              <a:prstGeom prst="rect">
                <a:avLst/>
              </a:prstGeom>
              <a:blipFill rotWithShape="1">
                <a:blip r:embed="rId4"/>
                <a:stretch>
                  <a:fillRect l="-56" t="-45" r="26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/>
            </p:nvSpPr>
            <p:spPr>
              <a:xfrm>
                <a:off x="2599413" y="2740845"/>
                <a:ext cx="837311" cy="724231"/>
              </a:xfrm>
              <a:prstGeom prst="rect">
                <a:avLst/>
              </a:prstGeom>
              <a:noFill/>
            </p:spPr>
            <p:txBody>
              <a:bodyPr vert="horz" wrap="none" rtlCol="0" anchor="ctr">
                <a:no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kumimoji="0" lang="en-US" altLang="zh-CN" sz="2800" b="1" i="0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0.4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kumimoji="0" lang="en-US" altLang="zh-CN" sz="2800" b="1" i="1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kumimoji="0" lang="en-US" altLang="zh-CN" sz="28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𝟔</m:t>
                        </m:r>
                      </m:e>
                      <m:lim>
                        <m:r>
                          <a:rPr kumimoji="0" lang="en-US" altLang="zh-CN" sz="2800" b="1" i="0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</m:oMath>
                </a14:m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9413" y="2740845"/>
                <a:ext cx="837311" cy="724231"/>
              </a:xfrm>
              <a:prstGeom prst="rect">
                <a:avLst/>
              </a:prstGeom>
              <a:blipFill rotWithShape="1">
                <a:blip r:embed="rId5"/>
                <a:stretch>
                  <a:fillRect l="-43" t="-26" r="12" b="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8" name="yt_shape_11228"/>
          <p:cNvSpPr txBox="1"/>
          <p:nvPr/>
        </p:nvSpPr>
        <p:spPr>
          <a:xfrm>
            <a:off x="900000" y="1260000"/>
            <a:ext cx="685129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二、在</a:t>
            </a:r>
            <a:r>
              <a:rPr lang="en-US" altLang="zh-CN" sz="1600" b="0" i="0" u="none" spc="2663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里填上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＞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或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1227" name="yt_image_1122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966563" y="1395300"/>
            <a:ext cx="388960" cy="37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233" name="yt_shape_11233"/>
              <p:cNvSpPr txBox="1"/>
              <p:nvPr/>
            </p:nvSpPr>
            <p:spPr>
              <a:xfrm>
                <a:off x="900000" y="1925965"/>
                <a:ext cx="7075848" cy="646652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1.666</a:t>
                </a:r>
                <a:r>
                  <a:rPr lang="en-US" altLang="zh-CN" sz="1600" b="0" i="0" u="none" spc="2663">
                    <a:solidFill>
                      <a:srgbClr val="1EE3CF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Times New Roman" panose="02020603050405020304" pitchFamily="28"/>
                  </a:rPr>
                  <a:t> 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 1.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800" b="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6</m:t>
                        </m:r>
                      </m:e>
                      <m:lim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　　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2.35</a:t>
                </a:r>
                <a:r>
                  <a:rPr lang="en-US" altLang="zh-CN" sz="1600" b="0" i="0" u="none" spc="2663">
                    <a:solidFill>
                      <a:srgbClr val="1EE3CF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Times New Roman" panose="02020603050405020304" pitchFamily="28"/>
                  </a:rPr>
                  <a:t> 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 2.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800" b="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3</m:t>
                        </m:r>
                      </m:e>
                      <m:lim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  <m:limUpp>
                      <m:limUppPr>
                        <m:ctrlPr>
                          <a:rPr lang="en-US" altLang="zh-CN" sz="2800" b="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5</m:t>
                        </m:r>
                      </m:e>
                      <m:lim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</m:oMath>
                </a14:m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　　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0.23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800" b="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8</m:t>
                        </m:r>
                      </m:e>
                      <m:lim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</m:oMath>
                </a14:m>
                <a:r>
                  <a:rPr lang="en-US" altLang="zh-CN" sz="1600" b="0" i="0" u="none" spc="2663">
                    <a:solidFill>
                      <a:srgbClr val="1EE3CF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Times New Roman" panose="02020603050405020304" pitchFamily="28"/>
                  </a:rPr>
                  <a:t> 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 0.238</a:t>
                </a:r>
                <a:endParaRPr lang="en-US" altLang="zh-CN" sz="2800" b="0" i="0" u="none">
                  <a:solidFill>
                    <a:srgbClr val="000000"/>
                  </a:solidFill>
                  <a:effectLst/>
                  <a:latin typeface="Times New Roman" panose="02020603050405020304" pitchFamily="28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1233" name="yt_shape_112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1925965"/>
                <a:ext cx="7075848" cy="646652"/>
              </a:xfrm>
              <a:prstGeom prst="rect">
                <a:avLst/>
              </a:prstGeom>
              <a:blipFill rotWithShape="1">
                <a:blip r:embed="rId2"/>
                <a:stretch>
                  <a:fillRect l="-3" t="-2" r="-2770" b="-19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30" name="yt_image_11230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797050" y="2200910"/>
            <a:ext cx="43815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31" name="yt_image_11231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939540" y="2200910"/>
            <a:ext cx="456565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32" name="yt_image_1123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635115" y="2200910"/>
            <a:ext cx="434975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36" name="yt_shape_11236"/>
          <p:cNvSpPr txBox="1"/>
          <p:nvPr/>
        </p:nvSpPr>
        <p:spPr>
          <a:xfrm>
            <a:off x="1887855" y="2171700"/>
            <a:ext cx="294640" cy="430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＜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37" name="yt_shape_11237"/>
          <p:cNvSpPr txBox="1"/>
          <p:nvPr/>
        </p:nvSpPr>
        <p:spPr>
          <a:xfrm>
            <a:off x="4007485" y="2171700"/>
            <a:ext cx="331470" cy="430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＜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38" name="yt_shape_11238"/>
          <p:cNvSpPr txBox="1"/>
          <p:nvPr/>
        </p:nvSpPr>
        <p:spPr>
          <a:xfrm>
            <a:off x="6704330" y="2136775"/>
            <a:ext cx="246380" cy="430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＞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242" name="yt_shape_11242"/>
              <p:cNvSpPr txBox="1"/>
              <p:nvPr/>
            </p:nvSpPr>
            <p:spPr>
              <a:xfrm>
                <a:off x="900000" y="2703733"/>
                <a:ext cx="6049926" cy="63677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4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÷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5</a:t>
                </a:r>
                <a:r>
                  <a:rPr lang="en-US" altLang="zh-CN" sz="1600" b="0" i="0" u="none" spc="2663">
                    <a:solidFill>
                      <a:srgbClr val="1EE3CF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Times New Roman" panose="02020603050405020304" pitchFamily="28"/>
                  </a:rPr>
                  <a:t> 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 0.8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Times New Roman" panose="02020603050405020304" pitchFamily="28"/>
                  </a:rPr>
                  <a:t>　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1.23</a:t>
                </a:r>
                <a:r>
                  <a:rPr lang="en-US" altLang="zh-CN" sz="1600" b="0" i="0" u="none" spc="2663">
                    <a:solidFill>
                      <a:srgbClr val="1EE3CF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Times New Roman" panose="02020603050405020304" pitchFamily="28"/>
                  </a:rPr>
                  <a:t> 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 1.233</a:t>
                </a:r>
                <a:r>
                  <a:rPr lang="zh-CN" altLang="zh-CN" sz="2800" b="0" i="0" u="none">
                    <a:solidFill>
                      <a:srgbClr val="000000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Times New Roman" panose="02020603050405020304" pitchFamily="28"/>
                  </a:rPr>
                  <a:t>　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2.72</a:t>
                </a:r>
                <a:r>
                  <a:rPr lang="en-US" altLang="zh-CN" sz="1600" b="0" i="0" u="none" spc="2663">
                    <a:solidFill>
                      <a:srgbClr val="1EE3CF"/>
                    </a:solidFill>
                    <a:effectLst/>
                    <a:latin typeface="NEU-BZ-S92" panose="02010600010101010101" pitchFamily="12" charset="-122"/>
                    <a:ea typeface="宋体" panose="02010600030101010101" pitchFamily="2" charset="-122"/>
                    <a:cs typeface="Times New Roman" panose="02020603050405020304" pitchFamily="28"/>
                  </a:rPr>
                  <a:t> </a:t>
                </a:r>
                <a:r>
                  <a:rPr lang="en-US" altLang="zh-CN" sz="2800" b="0" i="0" u="none">
                    <a:solidFill>
                      <a:srgbClr val="000000"/>
                    </a:solidFill>
                    <a:effectLst/>
                    <a:latin typeface="Times New Roman" panose="02020603050405020304" pitchFamily="28"/>
                    <a:ea typeface="宋体" panose="02010600030101010101" pitchFamily="2" charset="-122"/>
                    <a:cs typeface="宋体" panose="02010600030101010101" pitchFamily="2" charset="-122"/>
                  </a:rPr>
                  <a:t> 2.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800" b="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7</m:t>
                        </m:r>
                      </m:e>
                      <m:lim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  <m:limUpp>
                      <m:limUppPr>
                        <m:ctrlPr>
                          <a:rPr lang="en-US" altLang="zh-CN" sz="2800" b="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/>
                            <a:ea typeface="宋体" panose="02010600030101010101" pitchFamily="2" charset="-122"/>
                          </a:rPr>
                        </m:ctrlPr>
                      </m:limUppPr>
                      <m:e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2</m:t>
                        </m:r>
                      </m:e>
                      <m:lim>
                        <m:r>
                          <a:rPr lang="en-US" altLang="zh-CN" sz="2800" b="0" i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.</m:t>
                        </m:r>
                      </m:lim>
                    </m:limUpp>
                  </m:oMath>
                </a14:m>
                <a:endParaRPr lang="en-US" altLang="zh-CN" sz="2800" b="0" i="0" u="none">
                  <a:solidFill>
                    <a:srgbClr val="000000"/>
                  </a:solidFill>
                  <a:effectLst/>
                  <a:latin typeface="Times New Roman" panose="02020603050405020304" pitchFamily="28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1242" name="yt_shape_112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2703733"/>
                <a:ext cx="6049926" cy="636777"/>
              </a:xfrm>
              <a:prstGeom prst="rect">
                <a:avLst/>
              </a:prstGeom>
              <a:blipFill rotWithShape="1">
                <a:blip r:embed="rId5"/>
                <a:stretch>
                  <a:fillRect l="-3" t="-84" r="-3403" b="-128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39" name="yt_image_11239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1625600" y="2969260"/>
            <a:ext cx="413385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40" name="yt_image_11240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3482340" y="2949575"/>
            <a:ext cx="558165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41" name="yt_image_11241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5732780" y="2969260"/>
            <a:ext cx="47498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45" name="yt_shape_11245"/>
          <p:cNvSpPr txBox="1"/>
          <p:nvPr/>
        </p:nvSpPr>
        <p:spPr>
          <a:xfrm>
            <a:off x="1647825" y="2939415"/>
            <a:ext cx="184785" cy="430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46" name="yt_shape_11246"/>
          <p:cNvSpPr txBox="1"/>
          <p:nvPr/>
        </p:nvSpPr>
        <p:spPr>
          <a:xfrm>
            <a:off x="3514725" y="2939415"/>
            <a:ext cx="447675" cy="430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＜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47" name="yt_shape_11247"/>
          <p:cNvSpPr txBox="1"/>
          <p:nvPr/>
        </p:nvSpPr>
        <p:spPr>
          <a:xfrm>
            <a:off x="5828665" y="2939415"/>
            <a:ext cx="394970" cy="430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＜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36" grpId="0" build="allAtOnce"/>
      <p:bldP spid="11237" grpId="0" build="allAtOnce"/>
      <p:bldP spid="11238" grpId="0" build="allAtOnce"/>
      <p:bldP spid="11245" grpId="0" build="allAtOnce"/>
      <p:bldP spid="11246" grpId="0" build="allAtOnce"/>
      <p:bldP spid="11247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8" name="yt_shape_11248"/>
          <p:cNvSpPr txBox="1"/>
          <p:nvPr/>
        </p:nvSpPr>
        <p:spPr>
          <a:xfrm>
            <a:off x="900000" y="1260000"/>
            <a:ext cx="251350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三、解决问题。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249" name="yt_shape_11249"/>
          <p:cNvSpPr txBox="1"/>
          <p:nvPr/>
        </p:nvSpPr>
        <p:spPr>
          <a:xfrm>
            <a:off x="900001" y="1875302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北京到广州的空中距离大约是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1890.28 km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一架客机从北京到广州大约要飞行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小时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平均每小时大约飞行多少千米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得数保留两位小数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50" name="yt_shape_11250"/>
          <p:cNvSpPr txBox="1"/>
          <p:nvPr/>
        </p:nvSpPr>
        <p:spPr>
          <a:xfrm>
            <a:off x="900000" y="3783265"/>
            <a:ext cx="397544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1890.28÷3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≈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630.09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千米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1" i="0" u="none">
              <a:solidFill>
                <a:srgbClr val="FF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51" name="yt_shape_11251"/>
          <p:cNvSpPr txBox="1"/>
          <p:nvPr/>
        </p:nvSpPr>
        <p:spPr>
          <a:xfrm>
            <a:off x="900000" y="4398567"/>
            <a:ext cx="585737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答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平均每小时大约飞行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630.09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千米。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50" grpId="0" build="allAtOnce"/>
      <p:bldP spid="11251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2" name="yt_shape_11252"/>
          <p:cNvSpPr txBox="1"/>
          <p:nvPr/>
        </p:nvSpPr>
        <p:spPr>
          <a:xfrm>
            <a:off x="900001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学校食堂有一堆煤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如果每天烧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0.25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吨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可以烧一个月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按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天计算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改进后每天烧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0.19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吨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大约可以烧多少天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得数保留整数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53" name="yt_shape_11253"/>
          <p:cNvSpPr txBox="1"/>
          <p:nvPr/>
        </p:nvSpPr>
        <p:spPr>
          <a:xfrm>
            <a:off x="900000" y="2521632"/>
            <a:ext cx="361637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0.25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30÷0.19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≈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39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天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1" i="0" u="none">
              <a:solidFill>
                <a:srgbClr val="FF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54" name="yt_shape_11254"/>
          <p:cNvSpPr txBox="1"/>
          <p:nvPr/>
        </p:nvSpPr>
        <p:spPr>
          <a:xfrm>
            <a:off x="900000" y="3136934"/>
            <a:ext cx="342561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答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大约可以烧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39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天。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53" grpId="0" build="allAtOnce"/>
      <p:bldP spid="11254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1366500" y="123571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9" name="yt_shape_11159"/>
          <p:cNvSpPr txBox="1"/>
          <p:nvPr/>
        </p:nvSpPr>
        <p:spPr>
          <a:xfrm>
            <a:off x="900000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初步认识循环小数、有限小数、无限小数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并能够正确区分它们之间的关系。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60" name="yt_shape_11160"/>
          <p:cNvSpPr txBox="1"/>
          <p:nvPr/>
        </p:nvSpPr>
        <p:spPr>
          <a:xfrm>
            <a:off x="900001" y="2521632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通过求商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探索循环小数的特点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从而知道循环小数的概念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归纳循环小数的简便记法。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61" name="yt_shape_11161"/>
          <p:cNvSpPr txBox="1"/>
          <p:nvPr/>
        </p:nvSpPr>
        <p:spPr>
          <a:xfrm>
            <a:off x="900000" y="378326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培养发现问题、提出问题、解决问题的能力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提高观察、分析、比较、判断、抽象和概括的能力。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7" name="yt_shape_11167"/>
          <p:cNvSpPr txBox="1"/>
          <p:nvPr/>
        </p:nvSpPr>
        <p:spPr>
          <a:xfrm>
            <a:off x="900000" y="1260000"/>
            <a:ext cx="190359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0" i="0" u="none" spc="2669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温习旧知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1166" name="yt_image_1116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441463"/>
            <a:ext cx="376920" cy="27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69" name="yt_shape_11169"/>
          <p:cNvSpPr txBox="1"/>
          <p:nvPr/>
        </p:nvSpPr>
        <p:spPr>
          <a:xfrm>
            <a:off x="900000" y="1875177"/>
            <a:ext cx="4308872" cy="54534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计算。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结果保留两位小数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黑体" panose="02010609060101010101" pitchFamily="49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70" name="yt_shape_11170"/>
          <p:cNvSpPr txBox="1"/>
          <p:nvPr/>
        </p:nvSpPr>
        <p:spPr>
          <a:xfrm>
            <a:off x="900000" y="2471307"/>
            <a:ext cx="673261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0.57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16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5.33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9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0.22</a:t>
            </a:r>
            <a:endParaRPr lang="en-US" altLang="zh-CN" sz="2800" b="1" i="0" u="none">
              <a:solidFill>
                <a:srgbClr val="FF0000">
                  <a:alpha val="0"/>
                </a:srgbClr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76789" y="2424501"/>
            <a:ext cx="8023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0.57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54889" y="2424501"/>
            <a:ext cx="8023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5.33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55189" y="2424501"/>
            <a:ext cx="8023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0.22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5" name="yt_shape_11175"/>
          <p:cNvSpPr txBox="1"/>
          <p:nvPr/>
        </p:nvSpPr>
        <p:spPr>
          <a:xfrm>
            <a:off x="900000" y="1516927"/>
            <a:ext cx="10391999" cy="564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一、课前自学完成温习旧知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复习用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法取商的近似数。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176" name="yt_shape_11176"/>
          <p:cNvSpPr txBox="1"/>
          <p:nvPr/>
        </p:nvSpPr>
        <p:spPr>
          <a:xfrm>
            <a:off x="899999" y="2132229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二、课堂中和同学根据例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的情境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通过求商合作探究循环小数的特点。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177" name="yt_shape_11177"/>
          <p:cNvSpPr txBox="1"/>
          <p:nvPr/>
        </p:nvSpPr>
        <p:spPr>
          <a:xfrm>
            <a:off x="899999" y="3393861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三、课堂中和老师一起总结出循环小数、有限小数、无限小数的特点并归纳出循环小数的表示方法。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3" name="yt_shape_11183"/>
          <p:cNvSpPr txBox="1"/>
          <p:nvPr/>
        </p:nvSpPr>
        <p:spPr>
          <a:xfrm>
            <a:off x="900000" y="1260000"/>
            <a:ext cx="10391999" cy="564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800" b="0" i="0" u="none" spc="5303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 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引导学生探究商循环出现的原因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并让学生观察、比较、概括。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pic>
        <p:nvPicPr>
          <p:cNvPr id="11182" name="yt_image_1118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484933"/>
            <a:ext cx="698760" cy="19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85" name="yt_shape_11185"/>
          <p:cNvSpPr txBox="1"/>
          <p:nvPr/>
        </p:nvSpPr>
        <p:spPr>
          <a:xfrm>
            <a:off x="900001" y="1875177"/>
            <a:ext cx="10391999" cy="18380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利用故事引入新课。今天老师给大家讲一个故事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从前有座山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山里有座庙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庙里有个老和尚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正在给小和尚讲故事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从前有座山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山里有座庙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庙里有个老和尚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正在给小和尚讲故事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86" name="yt_shape_11186"/>
          <p:cNvSpPr txBox="1"/>
          <p:nvPr/>
        </p:nvSpPr>
        <p:spPr>
          <a:xfrm>
            <a:off x="900000" y="3763969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像这种永远也讲不完的并且以此不断重复的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故事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我们称它为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循环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。今天我们就来研究循环小数。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8" name="yt_shape_11188"/>
          <p:cNvSpPr txBox="1"/>
          <p:nvPr/>
        </p:nvSpPr>
        <p:spPr>
          <a:xfrm>
            <a:off x="900000" y="1260000"/>
            <a:ext cx="215616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50" b="0" i="0" u="none" spc="1851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任务驱动一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1187" name="yt_image_1118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446053"/>
            <a:ext cx="270000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90" name="yt_shape_11190"/>
          <p:cNvSpPr txBox="1"/>
          <p:nvPr/>
        </p:nvSpPr>
        <p:spPr>
          <a:xfrm>
            <a:off x="900001" y="1875177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观察教材例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的主题图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了解图中的相关信息。小组讨论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王鹏平均每秒跑多少米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91" name="yt_shape_11191"/>
          <p:cNvSpPr txBox="1"/>
          <p:nvPr/>
        </p:nvSpPr>
        <p:spPr>
          <a:xfrm>
            <a:off x="900000" y="3117638"/>
            <a:ext cx="453906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王鹏跑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400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 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m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用时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75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秒。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192" name="yt_shape_11192"/>
          <p:cNvSpPr txBox="1"/>
          <p:nvPr/>
        </p:nvSpPr>
        <p:spPr>
          <a:xfrm>
            <a:off x="900000" y="3732940"/>
            <a:ext cx="288797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列式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400÷75</a:t>
            </a:r>
            <a:endParaRPr lang="en-US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93" name="yt_shape_11193"/>
          <p:cNvSpPr txBox="1"/>
          <p:nvPr/>
        </p:nvSpPr>
        <p:spPr>
          <a:xfrm>
            <a:off x="900000" y="4348242"/>
            <a:ext cx="683135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引导学生列出算式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400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米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91" grpId="0" build="allAtOnce"/>
      <p:bldP spid="1119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4" name="yt_shape_11194"/>
          <p:cNvSpPr txBox="1"/>
          <p:nvPr/>
        </p:nvSpPr>
        <p:spPr>
          <a:xfrm>
            <a:off x="900000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学生在计算过程中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会发现除不尽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余数总是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并且商的小数部分重复的出现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195" name="yt_shape_11195"/>
          <p:cNvSpPr txBox="1"/>
          <p:nvPr/>
        </p:nvSpPr>
        <p:spPr>
          <a:xfrm>
            <a:off x="900000" y="2521632"/>
            <a:ext cx="440761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板书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400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75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5.333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96" name="yt_shape_11196"/>
          <p:cNvSpPr txBox="1"/>
          <p:nvPr/>
        </p:nvSpPr>
        <p:spPr>
          <a:xfrm>
            <a:off x="900001" y="313693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我们所说的重复也叫作循环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像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5.333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这样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小数部分从某一位起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有一个数字依次不断重复出现的小数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就是循环小数。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8" name="yt_shape_11198"/>
          <p:cNvSpPr txBox="1"/>
          <p:nvPr/>
        </p:nvSpPr>
        <p:spPr>
          <a:xfrm>
            <a:off x="900000" y="1260000"/>
            <a:ext cx="215616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50" b="0" i="0" u="none" spc="1851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任务驱动二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1197" name="yt_image_1119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446053"/>
            <a:ext cx="270000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00" name="yt_shape_11200"/>
          <p:cNvSpPr txBox="1"/>
          <p:nvPr/>
        </p:nvSpPr>
        <p:spPr>
          <a:xfrm>
            <a:off x="900000" y="1875177"/>
            <a:ext cx="279179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回答问题。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01" name="yt_shape_11201"/>
          <p:cNvSpPr txBox="1"/>
          <p:nvPr/>
        </p:nvSpPr>
        <p:spPr>
          <a:xfrm>
            <a:off x="900000" y="2490479"/>
            <a:ext cx="539506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阅读教材例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解决问题。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02" name="yt_shape_11202"/>
          <p:cNvSpPr txBox="1"/>
          <p:nvPr/>
        </p:nvSpPr>
        <p:spPr>
          <a:xfrm>
            <a:off x="900000" y="3105781"/>
            <a:ext cx="862672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分小组讨论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先计算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再说一说这些商的特点。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3" name="yt_shape_11203"/>
          <p:cNvSpPr txBox="1"/>
          <p:nvPr/>
        </p:nvSpPr>
        <p:spPr>
          <a:xfrm>
            <a:off x="900000" y="1260000"/>
            <a:ext cx="279179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自主学习。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04" name="yt_shape_11204"/>
          <p:cNvSpPr txBox="1"/>
          <p:nvPr/>
        </p:nvSpPr>
        <p:spPr>
          <a:xfrm>
            <a:off x="900000" y="1875302"/>
            <a:ext cx="306109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尝试计算。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05" name="yt_shape_11205"/>
          <p:cNvSpPr txBox="1"/>
          <p:nvPr/>
        </p:nvSpPr>
        <p:spPr>
          <a:xfrm>
            <a:off x="900001" y="2490604"/>
            <a:ext cx="10391999" cy="25035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学生在计算过程中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会发现第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小题永远除不尽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余数永远是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10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并且商的小数部分总是重复出现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。第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小题也是永远除不尽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余数永远是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40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和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50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反复出现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并且商的小数部分总是重复出现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和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DljYjZkNGU5MjBlNzBmODRjMTU0NDczZWI1ZjYyZWE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2548</Words>
  <Application>WPS 演示</Application>
  <PresentationFormat>自定义</PresentationFormat>
  <Paragraphs>139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Times New Roman</vt:lpstr>
      <vt:lpstr>NEU-BZ-S92</vt:lpstr>
      <vt:lpstr>楷体</vt:lpstr>
      <vt:lpstr>Cambria Math</vt:lpstr>
      <vt:lpstr>Cambria Math</vt:lpstr>
      <vt:lpstr>微软雅黑 Light</vt:lpstr>
      <vt:lpstr>Arial</vt:lpstr>
      <vt:lpstr>Franklin Gothic Book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2023-02-16T21:26:00Z</cp:lastPrinted>
  <dcterms:created xsi:type="dcterms:W3CDTF">2023-02-16T21:26:00Z</dcterms:created>
  <dcterms:modified xsi:type="dcterms:W3CDTF">2023-10-28T09:32:33Z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E17A5EC8580140E18B92880D20EFE64B_12</vt:lpwstr>
  </property>
  <property fmtid="{D5CDD505-2E9C-101B-9397-08002B2CF9AE}" pid="3" name="KSOProductBuildVer">
    <vt:lpwstr>2052-12.1.0.15712</vt:lpwstr>
  </property>
</Properties>
</file>