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tiff" ContentType="image/tif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9"/>
  </p:notesMasterIdLst>
  <p:sldIdLst>
    <p:sldId id="562" r:id="rId3"/>
    <p:sldId id="569" r:id="rId4"/>
    <p:sldId id="649" r:id="rId5"/>
    <p:sldId id="575" r:id="rId6"/>
    <p:sldId id="576" r:id="rId7"/>
    <p:sldId id="852" r:id="rId8"/>
    <p:sldId id="853" r:id="rId9"/>
    <p:sldId id="832" r:id="rId10"/>
    <p:sldId id="652" r:id="rId11"/>
    <p:sldId id="854" r:id="rId12"/>
    <p:sldId id="689" r:id="rId13"/>
    <p:sldId id="769" r:id="rId14"/>
    <p:sldId id="795" r:id="rId15"/>
    <p:sldId id="855" r:id="rId16"/>
    <p:sldId id="783" r:id="rId17"/>
    <p:sldId id="625" r:id="rId18"/>
    <p:sldId id="580" r:id="rId20"/>
    <p:sldId id="587" r:id="rId21"/>
  </p:sldIdLst>
  <p:sldSz cx="12601575" cy="7091045"/>
  <p:notesSz cx="7103745" cy="10234295"/>
  <p:custDataLst>
    <p:tags r:id="rId26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58" userDrawn="1">
          <p15:clr>
            <a:srgbClr val="A4A3A4"/>
          </p15:clr>
        </p15:guide>
        <p15:guide id="2" pos="4181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hp" initials="h" lastIdx="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861" autoAdjust="0"/>
    <p:restoredTop sz="71807" autoAdjust="0"/>
  </p:normalViewPr>
  <p:slideViewPr>
    <p:cSldViewPr snapToGrid="0">
      <p:cViewPr>
        <p:scale>
          <a:sx n="110" d="100"/>
          <a:sy n="110" d="100"/>
        </p:scale>
        <p:origin x="-228" y="-126"/>
      </p:cViewPr>
      <p:guideLst>
        <p:guide orient="horz" pos="2358"/>
        <p:guide pos="4181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>
      <p:cViewPr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6" Type="http://schemas.openxmlformats.org/officeDocument/2006/relationships/tags" Target="tags/tag66.xml"/><Relationship Id="rId25" Type="http://schemas.openxmlformats.org/officeDocument/2006/relationships/commentAuthors" Target="commentAuthors.xml"/><Relationship Id="rId24" Type="http://schemas.openxmlformats.org/officeDocument/2006/relationships/tableStyles" Target="tableStyles.xml"/><Relationship Id="rId23" Type="http://schemas.openxmlformats.org/officeDocument/2006/relationships/viewProps" Target="viewProps.xml"/><Relationship Id="rId22" Type="http://schemas.openxmlformats.org/officeDocument/2006/relationships/presProps" Target="presProps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notesMaster" Target="notesMasters/notesMaster1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163" cy="511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4024313" y="0"/>
            <a:ext cx="3078162" cy="511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AEC2917-7612-40BA-BD7C-108AEF1E651B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42875" y="768350"/>
            <a:ext cx="6818313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711200" y="4860925"/>
            <a:ext cx="5683250" cy="4605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721850"/>
            <a:ext cx="3078163" cy="5111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4024313" y="9721850"/>
            <a:ext cx="3078162" cy="5111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168CA37-4DC7-4D5F-94CA-5BB6ADFB89C2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68CA37-4DC7-4D5F-94CA-5BB6ADFB89C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5" Type="http://schemas.openxmlformats.org/officeDocument/2006/relationships/tags" Target="../tags/tag51.xml"/><Relationship Id="rId4" Type="http://schemas.openxmlformats.org/officeDocument/2006/relationships/tags" Target="../tags/tag50.xml"/><Relationship Id="rId3" Type="http://schemas.openxmlformats.org/officeDocument/2006/relationships/tags" Target="../tags/tag49.xml"/><Relationship Id="rId2" Type="http://schemas.openxmlformats.org/officeDocument/2006/relationships/tags" Target="../tags/tag48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6" Type="http://schemas.openxmlformats.org/officeDocument/2006/relationships/tags" Target="../tags/tag56.xml"/><Relationship Id="rId5" Type="http://schemas.openxmlformats.org/officeDocument/2006/relationships/tags" Target="../tags/tag55.xml"/><Relationship Id="rId4" Type="http://schemas.openxmlformats.org/officeDocument/2006/relationships/tags" Target="../tags/tag54.xml"/><Relationship Id="rId3" Type="http://schemas.openxmlformats.org/officeDocument/2006/relationships/tags" Target="../tags/tag53.xml"/><Relationship Id="rId2" Type="http://schemas.openxmlformats.org/officeDocument/2006/relationships/tags" Target="../tags/tag52.xm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6" Type="http://schemas.openxmlformats.org/officeDocument/2006/relationships/tags" Target="../tags/tag10.xml"/><Relationship Id="rId5" Type="http://schemas.openxmlformats.org/officeDocument/2006/relationships/tags" Target="../tags/tag9.xml"/><Relationship Id="rId4" Type="http://schemas.openxmlformats.org/officeDocument/2006/relationships/tags" Target="../tags/tag8.xml"/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6" Type="http://schemas.openxmlformats.org/officeDocument/2006/relationships/tags" Target="../tags/tag15.xml"/><Relationship Id="rId5" Type="http://schemas.openxmlformats.org/officeDocument/2006/relationships/tags" Target="../tags/tag14.xml"/><Relationship Id="rId4" Type="http://schemas.openxmlformats.org/officeDocument/2006/relationships/tags" Target="../tags/tag13.xml"/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7" Type="http://schemas.openxmlformats.org/officeDocument/2006/relationships/tags" Target="../tags/tag21.xml"/><Relationship Id="rId6" Type="http://schemas.openxmlformats.org/officeDocument/2006/relationships/tags" Target="../tags/tag20.xml"/><Relationship Id="rId5" Type="http://schemas.openxmlformats.org/officeDocument/2006/relationships/tags" Target="../tags/tag19.xml"/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9" Type="http://schemas.openxmlformats.org/officeDocument/2006/relationships/tags" Target="../tags/tag29.xml"/><Relationship Id="rId8" Type="http://schemas.openxmlformats.org/officeDocument/2006/relationships/tags" Target="../tags/tag28.xml"/><Relationship Id="rId7" Type="http://schemas.openxmlformats.org/officeDocument/2006/relationships/tags" Target="../tags/tag27.xml"/><Relationship Id="rId6" Type="http://schemas.openxmlformats.org/officeDocument/2006/relationships/tags" Target="../tags/tag26.xml"/><Relationship Id="rId5" Type="http://schemas.openxmlformats.org/officeDocument/2006/relationships/tags" Target="../tags/tag25.xml"/><Relationship Id="rId4" Type="http://schemas.openxmlformats.org/officeDocument/2006/relationships/tags" Target="../tags/tag24.xml"/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5" Type="http://schemas.openxmlformats.org/officeDocument/2006/relationships/tags" Target="../tags/tag33.xml"/><Relationship Id="rId4" Type="http://schemas.openxmlformats.org/officeDocument/2006/relationships/tags" Target="../tags/tag32.xml"/><Relationship Id="rId3" Type="http://schemas.openxmlformats.org/officeDocument/2006/relationships/tags" Target="../tags/tag31.xml"/><Relationship Id="rId2" Type="http://schemas.openxmlformats.org/officeDocument/2006/relationships/tags" Target="../tags/tag30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tags" Target="../tags/tag36.xml"/><Relationship Id="rId3" Type="http://schemas.openxmlformats.org/officeDocument/2006/relationships/tags" Target="../tags/tag35.xml"/><Relationship Id="rId2" Type="http://schemas.openxmlformats.org/officeDocument/2006/relationships/tags" Target="../tags/tag34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7" Type="http://schemas.openxmlformats.org/officeDocument/2006/relationships/tags" Target="../tags/tag42.xml"/><Relationship Id="rId6" Type="http://schemas.openxmlformats.org/officeDocument/2006/relationships/tags" Target="../tags/tag41.xml"/><Relationship Id="rId5" Type="http://schemas.openxmlformats.org/officeDocument/2006/relationships/tags" Target="../tags/tag40.xml"/><Relationship Id="rId4" Type="http://schemas.openxmlformats.org/officeDocument/2006/relationships/tags" Target="../tags/tag39.xml"/><Relationship Id="rId3" Type="http://schemas.openxmlformats.org/officeDocument/2006/relationships/tags" Target="../tags/tag38.xml"/><Relationship Id="rId2" Type="http://schemas.openxmlformats.org/officeDocument/2006/relationships/tags" Target="../tags/tag37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6" Type="http://schemas.openxmlformats.org/officeDocument/2006/relationships/tags" Target="../tags/tag47.xml"/><Relationship Id="rId5" Type="http://schemas.openxmlformats.org/officeDocument/2006/relationships/tags" Target="../tags/tag46.xml"/><Relationship Id="rId4" Type="http://schemas.openxmlformats.org/officeDocument/2006/relationships/tags" Target="../tags/tag45.xml"/><Relationship Id="rId3" Type="http://schemas.openxmlformats.org/officeDocument/2006/relationships/tags" Target="../tags/tag44.xml"/><Relationship Id="rId2" Type="http://schemas.openxmlformats.org/officeDocument/2006/relationships/tags" Target="../tags/tag43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2"/>
            </p:custDataLst>
          </p:nvPr>
        </p:nvSpPr>
        <p:spPr>
          <a:xfrm>
            <a:off x="1239072" y="945473"/>
            <a:ext cx="10128392" cy="2657746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6200"/>
            </a:lvl1pPr>
          </a:lstStyle>
          <a:p>
            <a:r>
              <a:rPr lang="zh-CN" altLang="en-US"/>
              <a:t>单击此处编辑标题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  <p:custDataLst>
              <p:tags r:id="rId3"/>
            </p:custDataLst>
          </p:nvPr>
        </p:nvSpPr>
        <p:spPr>
          <a:xfrm>
            <a:off x="1239072" y="3681388"/>
            <a:ext cx="10128392" cy="1522434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2480" spc="200"/>
            </a:lvl1pPr>
            <a:lvl2pPr marL="472440" indent="0" algn="ctr">
              <a:buNone/>
              <a:defRPr sz="2065"/>
            </a:lvl2pPr>
            <a:lvl3pPr marL="944880" indent="0" algn="ctr">
              <a:buNone/>
              <a:defRPr sz="1860"/>
            </a:lvl3pPr>
            <a:lvl4pPr marL="1417955" indent="0" algn="ctr">
              <a:buNone/>
              <a:defRPr sz="1655"/>
            </a:lvl4pPr>
            <a:lvl5pPr marL="1890395" indent="0" algn="ctr">
              <a:buNone/>
              <a:defRPr sz="1655"/>
            </a:lvl5pPr>
            <a:lvl6pPr marL="2362835" indent="0" algn="ctr">
              <a:buNone/>
              <a:defRPr sz="1655"/>
            </a:lvl6pPr>
            <a:lvl7pPr marL="2835275" indent="0" algn="ctr">
              <a:buNone/>
              <a:defRPr sz="1655"/>
            </a:lvl7pPr>
            <a:lvl8pPr marL="3307715" indent="0" algn="ctr">
              <a:buNone/>
              <a:defRPr sz="1655"/>
            </a:lvl8pPr>
            <a:lvl9pPr marL="3780790" indent="0" algn="ctr">
              <a:buNone/>
              <a:defRPr sz="1655"/>
            </a:lvl9pPr>
          </a:lstStyle>
          <a:p>
            <a:r>
              <a:rPr lang="zh-CN" altLang="en-US"/>
              <a:t>单击此处编辑副标题</a:t>
            </a:r>
            <a:endParaRPr lang="zh-CN" altLang="en-US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628838" y="800302"/>
            <a:ext cx="11341418" cy="5669114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1239072" y="2568410"/>
            <a:ext cx="10128392" cy="1053420"/>
          </a:xfrm>
        </p:spPr>
        <p:txBody>
          <a:bodyPr vert="horz" lIns="90000" tIns="46800" rIns="90000" bIns="46800" rtlCol="0" anchor="t" anchorCtr="0">
            <a:normAutofit/>
          </a:bodyPr>
          <a:lstStyle>
            <a:lvl1pPr algn="ctr">
              <a:defRPr sz="6200"/>
            </a:lvl1pPr>
          </a:lstStyle>
          <a:p>
            <a:pPr lvl="0"/>
            <a:r>
              <a:rPr lang="zh-CN" altLang="en-US" smtClean="0"/>
              <a:t>单击此处编辑标题</a:t>
            </a:r>
            <a:endParaRPr lang="zh-CN" altLang="en-US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6"/>
            </p:custDataLst>
          </p:nvPr>
        </p:nvSpPr>
        <p:spPr>
          <a:xfrm>
            <a:off x="1239072" y="3681388"/>
            <a:ext cx="10128392" cy="487626"/>
          </a:xfrm>
        </p:spPr>
        <p:txBody>
          <a:bodyPr lIns="90000" tIns="46800" rIns="90000" bIns="46800">
            <a:normAutofit/>
          </a:bodyPr>
          <a:lstStyle>
            <a:lvl1pPr algn="ctr">
              <a:lnSpc>
                <a:spcPct val="110000"/>
              </a:lnSpc>
              <a:buNone/>
              <a:defRPr sz="2480" spc="200"/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28838" y="629074"/>
            <a:ext cx="11337697" cy="729577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628838" y="1541046"/>
            <a:ext cx="11337697" cy="4920925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2"/>
            </p:custDataLst>
          </p:nvPr>
        </p:nvSpPr>
        <p:spPr>
          <a:xfrm>
            <a:off x="2057678" y="3979174"/>
            <a:ext cx="8029783" cy="792857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4550"/>
            </a:lvl1pPr>
          </a:lstStyle>
          <a:p>
            <a:r>
              <a:rPr lang="zh-CN" altLang="en-US"/>
              <a:t>单击此处编辑标题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2057678" y="4772031"/>
            <a:ext cx="8029783" cy="897082"/>
          </a:xfrm>
        </p:spPr>
        <p:txBody>
          <a:bodyPr lIns="90000" tIns="46800" rIns="90000" bIns="46800">
            <a:normAutofit/>
          </a:bodyPr>
          <a:lstStyle>
            <a:lvl1pPr marL="0" indent="0">
              <a:buNone/>
              <a:defRPr sz="186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72440" indent="0">
              <a:buNone/>
              <a:defRPr sz="1655">
                <a:solidFill>
                  <a:schemeClr val="tx1">
                    <a:tint val="75000"/>
                  </a:schemeClr>
                </a:solidFill>
              </a:defRPr>
            </a:lvl2pPr>
            <a:lvl3pPr marL="944880" indent="0">
              <a:buNone/>
              <a:defRPr sz="1655">
                <a:solidFill>
                  <a:schemeClr val="tx1">
                    <a:tint val="75000"/>
                  </a:schemeClr>
                </a:solidFill>
              </a:defRPr>
            </a:lvl3pPr>
            <a:lvl4pPr marL="1417955" indent="0">
              <a:buNone/>
              <a:defRPr sz="1655">
                <a:solidFill>
                  <a:schemeClr val="tx1">
                    <a:tint val="75000"/>
                  </a:schemeClr>
                </a:solidFill>
              </a:defRPr>
            </a:lvl4pPr>
            <a:lvl5pPr marL="1890395" indent="0">
              <a:buNone/>
              <a:defRPr sz="1655">
                <a:solidFill>
                  <a:schemeClr val="tx1">
                    <a:tint val="75000"/>
                  </a:schemeClr>
                </a:solidFill>
              </a:defRPr>
            </a:lvl5pPr>
            <a:lvl6pPr marL="2362835" indent="0">
              <a:buNone/>
              <a:defRPr sz="1655">
                <a:solidFill>
                  <a:schemeClr val="tx1">
                    <a:tint val="75000"/>
                  </a:schemeClr>
                </a:solidFill>
              </a:defRPr>
            </a:lvl6pPr>
            <a:lvl7pPr marL="2835275" indent="0">
              <a:buNone/>
              <a:defRPr sz="1655">
                <a:solidFill>
                  <a:schemeClr val="tx1">
                    <a:tint val="75000"/>
                  </a:schemeClr>
                </a:solidFill>
              </a:defRPr>
            </a:lvl7pPr>
            <a:lvl8pPr marL="3307715" indent="0">
              <a:buNone/>
              <a:defRPr sz="1655">
                <a:solidFill>
                  <a:schemeClr val="tx1">
                    <a:tint val="75000"/>
                  </a:schemeClr>
                </a:solidFill>
              </a:defRPr>
            </a:lvl8pPr>
            <a:lvl9pPr marL="3780790" indent="0">
              <a:buNone/>
              <a:defRPr sz="165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单击此处编辑文本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28838" y="629074"/>
            <a:ext cx="11337697" cy="729577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628838" y="1552213"/>
            <a:ext cx="5350708" cy="4909758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626990" y="1552213"/>
            <a:ext cx="5350708" cy="4909758"/>
          </a:xfrm>
        </p:spPr>
        <p:txBody>
          <a:bodyPr lIns="90000" tIns="46800" rIns="90000" bIns="4680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28838" y="629074"/>
            <a:ext cx="11337697" cy="729577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628838" y="1477766"/>
            <a:ext cx="5521871" cy="394567"/>
          </a:xfrm>
        </p:spPr>
        <p:txBody>
          <a:bodyPr lIns="101600" tIns="38100" rIns="76200" bIns="3810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65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72440" indent="0">
              <a:buNone/>
              <a:defRPr sz="2065" b="1"/>
            </a:lvl2pPr>
            <a:lvl3pPr marL="944880" indent="0">
              <a:buNone/>
              <a:defRPr sz="1860" b="1"/>
            </a:lvl3pPr>
            <a:lvl4pPr marL="1417955" indent="0">
              <a:buNone/>
              <a:defRPr sz="1655" b="1"/>
            </a:lvl4pPr>
            <a:lvl5pPr marL="1890395" indent="0">
              <a:buNone/>
              <a:defRPr sz="1655" b="1"/>
            </a:lvl5pPr>
            <a:lvl6pPr marL="2362835" indent="0">
              <a:buNone/>
              <a:defRPr sz="1655" b="1"/>
            </a:lvl6pPr>
            <a:lvl7pPr marL="2835275" indent="0">
              <a:buNone/>
              <a:defRPr sz="1655" b="1"/>
            </a:lvl7pPr>
            <a:lvl8pPr marL="3307715" indent="0">
              <a:buNone/>
              <a:defRPr sz="1655" b="1"/>
            </a:lvl8pPr>
            <a:lvl9pPr marL="3780790" indent="0">
              <a:buNone/>
              <a:defRPr sz="1655" b="1"/>
            </a:lvl9pPr>
          </a:lstStyle>
          <a:p>
            <a:pPr lvl="0"/>
            <a:r>
              <a:rPr lang="zh-CN" altLang="en-US"/>
              <a:t>单击此处编辑文本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28838" y="1917002"/>
            <a:ext cx="5521871" cy="4544969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6445232" y="1470041"/>
            <a:ext cx="5521871" cy="394567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65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72440" indent="0">
              <a:buNone/>
              <a:defRPr sz="2065" b="1"/>
            </a:lvl2pPr>
            <a:lvl3pPr marL="944880" indent="0">
              <a:buNone/>
              <a:defRPr sz="1860" b="1"/>
            </a:lvl3pPr>
            <a:lvl4pPr marL="1417955" indent="0">
              <a:buNone/>
              <a:defRPr sz="1655" b="1"/>
            </a:lvl4pPr>
            <a:lvl5pPr marL="1890395" indent="0">
              <a:buNone/>
              <a:defRPr sz="1655" b="1"/>
            </a:lvl5pPr>
            <a:lvl6pPr marL="2362835" indent="0">
              <a:buNone/>
              <a:defRPr sz="1655" b="1"/>
            </a:lvl6pPr>
            <a:lvl7pPr marL="2835275" indent="0">
              <a:buNone/>
              <a:defRPr sz="1655" b="1"/>
            </a:lvl7pPr>
            <a:lvl8pPr marL="3307715" indent="0">
              <a:buNone/>
              <a:defRPr sz="1655" b="1"/>
            </a:lvl8pPr>
            <a:lvl9pPr marL="3780790" indent="0">
              <a:buNone/>
              <a:defRPr sz="1655" b="1"/>
            </a:lvl9pPr>
          </a:lstStyle>
          <a:p>
            <a:pPr lvl="0"/>
            <a:r>
              <a:rPr lang="zh-CN" altLang="en-US" smtClean="0"/>
              <a:t>单击此处编辑文本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6445232" y="1917002"/>
            <a:ext cx="5521871" cy="4544969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28838" y="629074"/>
            <a:ext cx="11337697" cy="729577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2"/>
            </p:custDataLst>
          </p:nvPr>
        </p:nvSpPr>
        <p:spPr>
          <a:xfrm>
            <a:off x="628838" y="1608048"/>
            <a:ext cx="5408876" cy="4764587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55"/>
            </a:lvl1pPr>
          </a:lstStyle>
          <a:p>
            <a:pPr lvl="0"/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3"/>
            </p:custDataLst>
          </p:nvPr>
        </p:nvSpPr>
        <p:spPr>
          <a:xfrm>
            <a:off x="6563734" y="1608048"/>
            <a:ext cx="5402801" cy="4764587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55"/>
            </a:lvl1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  <p:custDataLst>
              <p:tags r:id="rId2"/>
            </p:custDataLst>
          </p:nvPr>
        </p:nvSpPr>
        <p:spPr>
          <a:xfrm>
            <a:off x="10578625" y="945473"/>
            <a:ext cx="1079072" cy="520010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>
              <a:buNone/>
              <a:defRPr sz="2895"/>
            </a:lvl1pPr>
          </a:lstStyle>
          <a:p>
            <a:pPr lvl="0"/>
            <a:r>
              <a:rPr lang="zh-CN" altLang="en-US" smtClean="0"/>
              <a:t>单击此处编辑标题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945118" y="945473"/>
            <a:ext cx="9477228" cy="5200100"/>
          </a:xfrm>
        </p:spPr>
        <p:txBody>
          <a:bodyPr vert="eaVert" lIns="46800" tIns="46800" rIns="46800" bIns="46800"/>
          <a:lstStyle>
            <a:lvl1pPr marL="236220" indent="-236220">
              <a:spcAft>
                <a:spcPts val="1000"/>
              </a:spcAft>
              <a:defRPr spc="300"/>
            </a:lvl1pPr>
            <a:lvl2pPr marL="708660" indent="-236220">
              <a:defRPr spc="300"/>
            </a:lvl2pPr>
            <a:lvl3pPr marL="1181100" indent="-236220">
              <a:defRPr spc="300"/>
            </a:lvl3pPr>
            <a:lvl4pPr marL="1654175" indent="-236220">
              <a:defRPr spc="300"/>
            </a:lvl4pPr>
            <a:lvl5pPr marL="2126615" indent="-236220">
              <a:defRPr spc="300"/>
            </a:lvl5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0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9" Type="http://schemas.openxmlformats.org/officeDocument/2006/relationships/tags" Target="../tags/tag62.xml"/><Relationship Id="rId18" Type="http://schemas.openxmlformats.org/officeDocument/2006/relationships/image" Target="file:///D:\qq&#25991;&#20214;\712321467\Image\C2C\Image2\%7b75232B38-A165-1FB7-499C-2E1C792CACB5%7d.png" TargetMode="External"/><Relationship Id="rId17" Type="http://schemas.openxmlformats.org/officeDocument/2006/relationships/image" Target="../media/image1.png"/><Relationship Id="rId16" Type="http://schemas.openxmlformats.org/officeDocument/2006/relationships/tags" Target="../tags/tag61.xml"/><Relationship Id="rId15" Type="http://schemas.openxmlformats.org/officeDocument/2006/relationships/tags" Target="../tags/tag60.xml"/><Relationship Id="rId14" Type="http://schemas.openxmlformats.org/officeDocument/2006/relationships/tags" Target="../tags/tag59.xml"/><Relationship Id="rId13" Type="http://schemas.openxmlformats.org/officeDocument/2006/relationships/tags" Target="../tags/tag58.xml"/><Relationship Id="rId12" Type="http://schemas.openxmlformats.org/officeDocument/2006/relationships/tags" Target="../tags/tag57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2"/>
            </p:custDataLst>
          </p:nvPr>
        </p:nvSpPr>
        <p:spPr>
          <a:xfrm>
            <a:off x="628838" y="629074"/>
            <a:ext cx="11337697" cy="729577"/>
          </a:xfrm>
          <a:prstGeom prst="rect">
            <a:avLst/>
          </a:prstGeom>
        </p:spPr>
        <p:txBody>
          <a:bodyPr vert="horz" lIns="90170" tIns="46990" rIns="90170" bIns="46990" rtlCol="0" anchor="ctr" anchorCtr="0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3"/>
            </p:custDataLst>
          </p:nvPr>
        </p:nvSpPr>
        <p:spPr>
          <a:xfrm>
            <a:off x="628838" y="1541046"/>
            <a:ext cx="11337697" cy="4920925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4"/>
            </p:custDataLst>
          </p:nvPr>
        </p:nvSpPr>
        <p:spPr>
          <a:xfrm>
            <a:off x="632559" y="6528973"/>
            <a:ext cx="2790703" cy="3275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35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5"/>
            </p:custDataLst>
          </p:nvPr>
        </p:nvSpPr>
        <p:spPr>
          <a:xfrm>
            <a:off x="4254272" y="6528973"/>
            <a:ext cx="4093031" cy="3275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035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6"/>
            </p:custDataLst>
          </p:nvPr>
        </p:nvSpPr>
        <p:spPr>
          <a:xfrm>
            <a:off x="9175832" y="6528973"/>
            <a:ext cx="2790703" cy="3275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35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pic>
        <p:nvPicPr>
          <p:cNvPr id="7" name="图片 1073743875" descr="学科网 zxxk.com"/>
          <p:cNvPicPr>
            <a:picLocks noChangeAspect="1"/>
          </p:cNvPicPr>
          <p:nvPr/>
        </p:nvPicPr>
        <p:blipFill>
          <a:blip r:embed="rId17" r:link="rId18"/>
          <a:stretch>
            <a:fillRect/>
          </a:stretch>
        </p:blipFill>
        <p:spPr>
          <a:xfrm>
            <a:off x="838200" y="365125"/>
            <a:ext cx="9525" cy="95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  <p:custDataLst>
      <p:tags r:id="rId19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xStyles>
    <p:titleStyle>
      <a:lvl1pPr algn="l" defTabSz="944880" rtl="0" eaLnBrk="1" fontAlgn="auto" latinLnBrk="0" hangingPunct="1">
        <a:lnSpc>
          <a:spcPct val="100000"/>
        </a:lnSpc>
        <a:spcBef>
          <a:spcPct val="0"/>
        </a:spcBef>
        <a:buNone/>
        <a:defRPr sz="3720" b="1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+mj-lt"/>
          <a:ea typeface="+mj-ea"/>
          <a:cs typeface="+mj-cs"/>
        </a:defRPr>
      </a:lvl1pPr>
    </p:titleStyle>
    <p:bodyStyle>
      <a:lvl1pPr marL="236220" indent="-236220" algn="l" defTabSz="944880" rtl="0" eaLnBrk="1" fontAlgn="auto" latinLnBrk="0" hangingPunct="1">
        <a:lnSpc>
          <a:spcPct val="130000"/>
        </a:lnSpc>
        <a:spcBef>
          <a:spcPct val="0"/>
        </a:spcBef>
        <a:spcAft>
          <a:spcPts val="1000"/>
        </a:spcAft>
        <a:buFont typeface="Arial" panose="020B0604020202020204" pitchFamily="34" charset="0"/>
        <a:buChar char="●"/>
        <a:defRPr sz="186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1pPr>
      <a:lvl2pPr marL="708660" indent="-236220" algn="l" defTabSz="944880" rtl="0" eaLnBrk="1" fontAlgn="auto" latinLnBrk="0" hangingPunct="1">
        <a:lnSpc>
          <a:spcPct val="120000"/>
        </a:lnSpc>
        <a:spcBef>
          <a:spcPct val="0"/>
        </a:spcBef>
        <a:spcAft>
          <a:spcPts val="600"/>
        </a:spcAft>
        <a:buFont typeface="Arial" panose="020B0604020202020204" pitchFamily="34" charset="0"/>
        <a:buChar char="●"/>
        <a:tabLst>
          <a:tab pos="1663700" algn="l"/>
        </a:tabLst>
        <a:defRPr sz="1655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2pPr>
      <a:lvl3pPr marL="1181100" indent="-236220" algn="l" defTabSz="944880" rtl="0" eaLnBrk="1" fontAlgn="auto" latinLnBrk="0" hangingPunct="1">
        <a:lnSpc>
          <a:spcPct val="120000"/>
        </a:lnSpc>
        <a:spcBef>
          <a:spcPct val="0"/>
        </a:spcBef>
        <a:spcAft>
          <a:spcPts val="600"/>
        </a:spcAft>
        <a:buFont typeface="Arial" panose="020B0604020202020204" pitchFamily="34" charset="0"/>
        <a:buChar char="●"/>
        <a:defRPr sz="1655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3pPr>
      <a:lvl4pPr marL="1654175" indent="-236220" algn="l" defTabSz="944880" rtl="0" eaLnBrk="1" fontAlgn="auto" latinLnBrk="0" hangingPunct="1">
        <a:lnSpc>
          <a:spcPct val="120000"/>
        </a:lnSpc>
        <a:spcBef>
          <a:spcPct val="0"/>
        </a:spcBef>
        <a:spcAft>
          <a:spcPts val="300"/>
        </a:spcAft>
        <a:buFont typeface="Wingdings" panose="05000000000000000000" charset="0"/>
        <a:buChar char=""/>
        <a:defRPr sz="1445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4pPr>
      <a:lvl5pPr marL="2126615" indent="-236220" algn="l" defTabSz="944880" rtl="0" eaLnBrk="1" fontAlgn="auto" latinLnBrk="0" hangingPunct="1">
        <a:lnSpc>
          <a:spcPct val="120000"/>
        </a:lnSpc>
        <a:spcBef>
          <a:spcPct val="0"/>
        </a:spcBef>
        <a:spcAft>
          <a:spcPts val="300"/>
        </a:spcAft>
        <a:buFont typeface="Arial" panose="020B0604020202020204" pitchFamily="34" charset="0"/>
        <a:buChar char="•"/>
        <a:defRPr sz="1445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5pPr>
      <a:lvl6pPr marL="2599055" indent="-236220" algn="l" defTabSz="944880" rtl="0" eaLnBrk="1" latinLnBrk="0" hangingPunct="1">
        <a:lnSpc>
          <a:spcPct val="90000"/>
        </a:lnSpc>
        <a:spcBef>
          <a:spcPct val="104000"/>
        </a:spcBef>
        <a:buFont typeface="Arial" panose="020B0604020202020204" pitchFamily="34" charset="0"/>
        <a:buChar char="•"/>
        <a:defRPr sz="1860" kern="1200">
          <a:solidFill>
            <a:schemeClr val="tx1"/>
          </a:solidFill>
          <a:latin typeface="+mn-lt"/>
          <a:ea typeface="+mn-ea"/>
          <a:cs typeface="+mn-cs"/>
        </a:defRPr>
      </a:lvl6pPr>
      <a:lvl7pPr marL="3071495" indent="-236220" algn="l" defTabSz="944880" rtl="0" eaLnBrk="1" latinLnBrk="0" hangingPunct="1">
        <a:lnSpc>
          <a:spcPct val="90000"/>
        </a:lnSpc>
        <a:spcBef>
          <a:spcPct val="104000"/>
        </a:spcBef>
        <a:buFont typeface="Arial" panose="020B0604020202020204" pitchFamily="34" charset="0"/>
        <a:buChar char="•"/>
        <a:defRPr sz="1860" kern="1200">
          <a:solidFill>
            <a:schemeClr val="tx1"/>
          </a:solidFill>
          <a:latin typeface="+mn-lt"/>
          <a:ea typeface="+mn-ea"/>
          <a:cs typeface="+mn-cs"/>
        </a:defRPr>
      </a:lvl7pPr>
      <a:lvl8pPr marL="3543935" indent="-236220" algn="l" defTabSz="944880" rtl="0" eaLnBrk="1" latinLnBrk="0" hangingPunct="1">
        <a:lnSpc>
          <a:spcPct val="90000"/>
        </a:lnSpc>
        <a:spcBef>
          <a:spcPct val="104000"/>
        </a:spcBef>
        <a:buFont typeface="Arial" panose="020B0604020202020204" pitchFamily="34" charset="0"/>
        <a:buChar char="•"/>
        <a:defRPr sz="1860" kern="1200">
          <a:solidFill>
            <a:schemeClr val="tx1"/>
          </a:solidFill>
          <a:latin typeface="+mn-lt"/>
          <a:ea typeface="+mn-ea"/>
          <a:cs typeface="+mn-cs"/>
        </a:defRPr>
      </a:lvl8pPr>
      <a:lvl9pPr marL="4017010" indent="-236220" algn="l" defTabSz="944880" rtl="0" eaLnBrk="1" latinLnBrk="0" hangingPunct="1">
        <a:lnSpc>
          <a:spcPct val="90000"/>
        </a:lnSpc>
        <a:spcBef>
          <a:spcPct val="104000"/>
        </a:spcBef>
        <a:buFont typeface="Arial" panose="020B0604020202020204" pitchFamily="34" charset="0"/>
        <a:buChar char="•"/>
        <a:defRPr sz="18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44880" rtl="0" eaLnBrk="1" latinLnBrk="0" hangingPunct="1">
        <a:defRPr sz="1860" kern="1200">
          <a:solidFill>
            <a:schemeClr val="tx1"/>
          </a:solidFill>
          <a:latin typeface="+mn-lt"/>
          <a:ea typeface="+mn-ea"/>
          <a:cs typeface="+mn-cs"/>
        </a:defRPr>
      </a:lvl1pPr>
      <a:lvl2pPr marL="472440" algn="l" defTabSz="944880" rtl="0" eaLnBrk="1" latinLnBrk="0" hangingPunct="1">
        <a:defRPr sz="1860" kern="1200">
          <a:solidFill>
            <a:schemeClr val="tx1"/>
          </a:solidFill>
          <a:latin typeface="+mn-lt"/>
          <a:ea typeface="+mn-ea"/>
          <a:cs typeface="+mn-cs"/>
        </a:defRPr>
      </a:lvl2pPr>
      <a:lvl3pPr marL="944880" algn="l" defTabSz="944880" rtl="0" eaLnBrk="1" latinLnBrk="0" hangingPunct="1">
        <a:defRPr sz="1860" kern="1200">
          <a:solidFill>
            <a:schemeClr val="tx1"/>
          </a:solidFill>
          <a:latin typeface="+mn-lt"/>
          <a:ea typeface="+mn-ea"/>
          <a:cs typeface="+mn-cs"/>
        </a:defRPr>
      </a:lvl3pPr>
      <a:lvl4pPr marL="1417955" algn="l" defTabSz="944880" rtl="0" eaLnBrk="1" latinLnBrk="0" hangingPunct="1">
        <a:defRPr sz="1860" kern="1200">
          <a:solidFill>
            <a:schemeClr val="tx1"/>
          </a:solidFill>
          <a:latin typeface="+mn-lt"/>
          <a:ea typeface="+mn-ea"/>
          <a:cs typeface="+mn-cs"/>
        </a:defRPr>
      </a:lvl4pPr>
      <a:lvl5pPr marL="1890395" algn="l" defTabSz="944880" rtl="0" eaLnBrk="1" latinLnBrk="0" hangingPunct="1">
        <a:defRPr sz="1860" kern="1200">
          <a:solidFill>
            <a:schemeClr val="tx1"/>
          </a:solidFill>
          <a:latin typeface="+mn-lt"/>
          <a:ea typeface="+mn-ea"/>
          <a:cs typeface="+mn-cs"/>
        </a:defRPr>
      </a:lvl5pPr>
      <a:lvl6pPr marL="2362835" algn="l" defTabSz="944880" rtl="0" eaLnBrk="1" latinLnBrk="0" hangingPunct="1">
        <a:defRPr sz="1860" kern="1200">
          <a:solidFill>
            <a:schemeClr val="tx1"/>
          </a:solidFill>
          <a:latin typeface="+mn-lt"/>
          <a:ea typeface="+mn-ea"/>
          <a:cs typeface="+mn-cs"/>
        </a:defRPr>
      </a:lvl6pPr>
      <a:lvl7pPr marL="2835275" algn="l" defTabSz="944880" rtl="0" eaLnBrk="1" latinLnBrk="0" hangingPunct="1">
        <a:defRPr sz="1860" kern="1200">
          <a:solidFill>
            <a:schemeClr val="tx1"/>
          </a:solidFill>
          <a:latin typeface="+mn-lt"/>
          <a:ea typeface="+mn-ea"/>
          <a:cs typeface="+mn-cs"/>
        </a:defRPr>
      </a:lvl7pPr>
      <a:lvl8pPr marL="3307715" algn="l" defTabSz="944880" rtl="0" eaLnBrk="1" latinLnBrk="0" hangingPunct="1">
        <a:defRPr sz="1860" kern="1200">
          <a:solidFill>
            <a:schemeClr val="tx1"/>
          </a:solidFill>
          <a:latin typeface="+mn-lt"/>
          <a:ea typeface="+mn-ea"/>
          <a:cs typeface="+mn-cs"/>
        </a:defRPr>
      </a:lvl8pPr>
      <a:lvl9pPr marL="3780790" algn="l" defTabSz="944880" rtl="0" eaLnBrk="1" latinLnBrk="0" hangingPunct="1">
        <a:defRPr sz="18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0.xml"/><Relationship Id="rId2" Type="http://schemas.openxmlformats.org/officeDocument/2006/relationships/image" Target="../media/image13.png"/><Relationship Id="rId1" Type="http://schemas.openxmlformats.org/officeDocument/2006/relationships/image" Target="../media/image11.tiff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4.tiff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4.tiff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4.tiff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4.tiff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4.tiff"/></Relationships>
</file>

<file path=ppt/slides/_rels/slide16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6.tiff"/><Relationship Id="rId1" Type="http://schemas.openxmlformats.org/officeDocument/2006/relationships/image" Target="../media/image15.tiff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5.tiff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7.tif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tif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4.png"/><Relationship Id="rId1" Type="http://schemas.openxmlformats.org/officeDocument/2006/relationships/image" Target="../media/image3.tif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5.tiff"/><Relationship Id="rId1" Type="http://schemas.openxmlformats.org/officeDocument/2006/relationships/image" Target="../media/image3.tiff"/></Relationships>
</file>

<file path=ppt/slides/_rels/slide5.xml.rels><?xml version="1.0" encoding="UTF-8" standalone="yes"?>
<Relationships xmlns="http://schemas.openxmlformats.org/package/2006/relationships"><Relationship Id="rId9" Type="http://schemas.openxmlformats.org/officeDocument/2006/relationships/hyperlink" Target="http://www.1ppt.com/shiti/" TargetMode="External"/><Relationship Id="rId8" Type="http://schemas.openxmlformats.org/officeDocument/2006/relationships/hyperlink" Target="http://www.1ppt.com/fanwen/" TargetMode="External"/><Relationship Id="rId7" Type="http://schemas.openxmlformats.org/officeDocument/2006/relationships/hyperlink" Target="http://www.1ppt.com/ziliao/" TargetMode="External"/><Relationship Id="rId6" Type="http://schemas.openxmlformats.org/officeDocument/2006/relationships/hyperlink" Target="http://www.1ppt.com/powerpoint/" TargetMode="External"/><Relationship Id="rId5" Type="http://schemas.openxmlformats.org/officeDocument/2006/relationships/hyperlink" Target="http://www.1ppt.com/xiazai/" TargetMode="External"/><Relationship Id="rId4" Type="http://schemas.openxmlformats.org/officeDocument/2006/relationships/hyperlink" Target="http://www.1ppt.com/tubiao/" TargetMode="External"/><Relationship Id="rId3" Type="http://schemas.openxmlformats.org/officeDocument/2006/relationships/hyperlink" Target="http://www.1ppt.com/beijing/" TargetMode="External"/><Relationship Id="rId27" Type="http://schemas.openxmlformats.org/officeDocument/2006/relationships/slideLayout" Target="../slideLayouts/slideLayout10.xml"/><Relationship Id="rId26" Type="http://schemas.openxmlformats.org/officeDocument/2006/relationships/image" Target="../media/image8.tiff"/><Relationship Id="rId25" Type="http://schemas.openxmlformats.org/officeDocument/2006/relationships/tags" Target="../tags/tag63.xml"/><Relationship Id="rId24" Type="http://schemas.openxmlformats.org/officeDocument/2006/relationships/image" Target="../media/image7.png"/><Relationship Id="rId23" Type="http://schemas.openxmlformats.org/officeDocument/2006/relationships/image" Target="../media/image6.tiff"/><Relationship Id="rId22" Type="http://schemas.openxmlformats.org/officeDocument/2006/relationships/hyperlink" Target="http://www.1ppt.com/kejian/lishi/" TargetMode="External"/><Relationship Id="rId21" Type="http://schemas.openxmlformats.org/officeDocument/2006/relationships/hyperlink" Target="http://www.1ppt.com/kejian/dili/" TargetMode="External"/><Relationship Id="rId20" Type="http://schemas.openxmlformats.org/officeDocument/2006/relationships/hyperlink" Target="http://www.1ppt.com/kejian/shengwu/" TargetMode="External"/><Relationship Id="rId2" Type="http://schemas.openxmlformats.org/officeDocument/2006/relationships/hyperlink" Target="http://www.1ppt.com/sucai/" TargetMode="External"/><Relationship Id="rId19" Type="http://schemas.openxmlformats.org/officeDocument/2006/relationships/hyperlink" Target="http://www.1ppt.com/kejian/huaxue/" TargetMode="External"/><Relationship Id="rId18" Type="http://schemas.openxmlformats.org/officeDocument/2006/relationships/hyperlink" Target="http://www.1ppt.com/kejian/wuli/" TargetMode="External"/><Relationship Id="rId17" Type="http://schemas.openxmlformats.org/officeDocument/2006/relationships/hyperlink" Target="http://www.1ppt.com/kejian/kexue/" TargetMode="External"/><Relationship Id="rId16" Type="http://schemas.openxmlformats.org/officeDocument/2006/relationships/hyperlink" Target="http://www.1ppt.com/kejian/meishu/" TargetMode="External"/><Relationship Id="rId15" Type="http://schemas.openxmlformats.org/officeDocument/2006/relationships/hyperlink" Target="http://www.1ppt.com/kejian/yingyu/" TargetMode="External"/><Relationship Id="rId14" Type="http://schemas.openxmlformats.org/officeDocument/2006/relationships/hyperlink" Target="http://www.1ppt.com/kejian/shuxue/" TargetMode="External"/><Relationship Id="rId13" Type="http://schemas.openxmlformats.org/officeDocument/2006/relationships/hyperlink" Target="http://www.1ppt.com/kejian/yuwen/" TargetMode="External"/><Relationship Id="rId12" Type="http://schemas.openxmlformats.org/officeDocument/2006/relationships/hyperlink" Target="http://www.1ppt.com/kejian/" TargetMode="External"/><Relationship Id="rId11" Type="http://schemas.openxmlformats.org/officeDocument/2006/relationships/hyperlink" Target="http://www.1ppt.cn/" TargetMode="External"/><Relationship Id="rId10" Type="http://schemas.openxmlformats.org/officeDocument/2006/relationships/hyperlink" Target="http://www.1ppt.com/jiaoan/" TargetMode="External"/><Relationship Id="rId1" Type="http://schemas.openxmlformats.org/officeDocument/2006/relationships/hyperlink" Target="http://www.1ppt.com/moban/" TargetMode="External"/></Relationships>
</file>

<file path=ppt/slides/_rels/slide6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0.xml"/><Relationship Id="rId4" Type="http://schemas.openxmlformats.org/officeDocument/2006/relationships/image" Target="../media/image10.tiff"/><Relationship Id="rId3" Type="http://schemas.openxmlformats.org/officeDocument/2006/relationships/image" Target="../media/image9.tiff"/><Relationship Id="rId2" Type="http://schemas.openxmlformats.org/officeDocument/2006/relationships/tags" Target="../tags/tag64.xml"/><Relationship Id="rId1" Type="http://schemas.openxmlformats.org/officeDocument/2006/relationships/image" Target="../media/image6.tif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0.xml"/><Relationship Id="rId2" Type="http://schemas.openxmlformats.org/officeDocument/2006/relationships/image" Target="../media/image10.tiff"/><Relationship Id="rId1" Type="http://schemas.openxmlformats.org/officeDocument/2006/relationships/image" Target="../media/image6.tiff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6.tiff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12.tiff"/><Relationship Id="rId2" Type="http://schemas.openxmlformats.org/officeDocument/2006/relationships/tags" Target="../tags/tag65.xml"/><Relationship Id="rId1" Type="http://schemas.openxmlformats.org/officeDocument/2006/relationships/image" Target="../media/image11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4669571" y="981962"/>
            <a:ext cx="3262432" cy="1015663"/>
          </a:xfrm>
          <a:prstGeom prst="rect">
            <a:avLst/>
          </a:prstGeom>
          <a:noFill/>
          <a:ln>
            <a:noFill/>
          </a:ln>
        </p:spPr>
        <p:txBody>
          <a:bodyPr wrap="none" rtlCol="0" anchor="t">
            <a:spAutoFit/>
          </a:bodyPr>
          <a:lstStyle/>
          <a:p>
            <a:pPr algn="ctr"/>
            <a:r>
              <a:rPr lang="zh-CN" altLang="en-US" sz="6000" b="1" dirty="0" smtClean="0">
                <a:solidFill>
                  <a:srgbClr val="101E83"/>
                </a:solidFill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小</a:t>
            </a:r>
            <a:r>
              <a:rPr lang="zh-CN" altLang="en-US" sz="6000" b="1" dirty="0" smtClean="0">
                <a:solidFill>
                  <a:srgbClr val="101E83"/>
                </a:solidFill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数除法</a:t>
            </a:r>
            <a:endParaRPr lang="en-US" altLang="zh-CN" sz="6000" b="1" dirty="0" smtClean="0">
              <a:solidFill>
                <a:srgbClr val="101E83"/>
              </a:solidFill>
              <a:effectLst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0" y="2863218"/>
            <a:ext cx="1260157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6000" dirty="0" smtClean="0">
                <a:solidFill>
                  <a:srgbClr val="FF0000"/>
                </a:solidFill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用</a:t>
            </a:r>
            <a:r>
              <a:rPr lang="zh-CN" altLang="en-US" sz="6000" dirty="0" smtClean="0">
                <a:solidFill>
                  <a:srgbClr val="FF0000"/>
                </a:solidFill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计算器探索规律</a:t>
            </a:r>
            <a:endParaRPr lang="zh-CN" altLang="en-US" sz="6000" dirty="0" smtClean="0">
              <a:solidFill>
                <a:srgbClr val="FF0000"/>
              </a:solidFill>
              <a:effectLst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cxnSp>
        <p:nvCxnSpPr>
          <p:cNvPr id="6" name="直接连接符 5"/>
          <p:cNvCxnSpPr/>
          <p:nvPr/>
        </p:nvCxnSpPr>
        <p:spPr>
          <a:xfrm flipV="1">
            <a:off x="0" y="2274211"/>
            <a:ext cx="12601575" cy="1"/>
          </a:xfrm>
          <a:prstGeom prst="line">
            <a:avLst/>
          </a:prstGeom>
          <a:ln w="28575" cmpd="sng">
            <a:solidFill>
              <a:schemeClr val="accent1">
                <a:shade val="50000"/>
              </a:schemeClr>
            </a:solidFill>
            <a:prstDash val="solid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/>
          <p:cNvSpPr/>
          <p:nvPr/>
        </p:nvSpPr>
        <p:spPr>
          <a:xfrm>
            <a:off x="5136969" y="38461"/>
            <a:ext cx="2011680" cy="645160"/>
          </a:xfrm>
          <a:prstGeom prst="rect">
            <a:avLst/>
          </a:prstGeom>
          <a:noFill/>
          <a:ln>
            <a:noFill/>
          </a:ln>
        </p:spPr>
        <p:txBody>
          <a:bodyPr wrap="none" rtlCol="0" anchor="t">
            <a:spAutoFit/>
          </a:bodyPr>
          <a:lstStyle/>
          <a:p>
            <a:pPr algn="ctr"/>
            <a:r>
              <a:rPr lang="zh-CN" altLang="zh-CN" sz="3600" b="1">
                <a:solidFill>
                  <a:srgbClr val="FF0000"/>
                </a:solidFill>
                <a:effectLst/>
                <a:latin typeface="微软雅黑" panose="020B0503020204020204" charset="-122"/>
                <a:ea typeface="微软雅黑" panose="020B0503020204020204" charset="-122"/>
              </a:rPr>
              <a:t>随堂小练</a:t>
            </a:r>
            <a:endParaRPr lang="zh-CN" altLang="zh-CN" sz="3600" b="1">
              <a:solidFill>
                <a:srgbClr val="FF0000"/>
              </a:solidFill>
              <a:effectLst/>
              <a:latin typeface="微软雅黑" panose="020B0503020204020204" charset="-122"/>
              <a:ea typeface="微软雅黑" panose="020B0503020204020204" charset="-122"/>
            </a:endParaRPr>
          </a:p>
        </p:txBody>
      </p:sp>
      <p:cxnSp>
        <p:nvCxnSpPr>
          <p:cNvPr id="14" name="直接连接符 13"/>
          <p:cNvCxnSpPr/>
          <p:nvPr/>
        </p:nvCxnSpPr>
        <p:spPr>
          <a:xfrm flipV="1">
            <a:off x="0" y="761365"/>
            <a:ext cx="12585065" cy="46355"/>
          </a:xfrm>
          <a:prstGeom prst="line">
            <a:avLst/>
          </a:prstGeom>
          <a:ln w="28575" cmpd="sng">
            <a:solidFill>
              <a:schemeClr val="accent1">
                <a:shade val="50000"/>
              </a:schemeClr>
            </a:solidFill>
            <a:prstDash val="solid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5" name="文本框 14"/>
          <p:cNvSpPr txBox="1"/>
          <p:nvPr/>
        </p:nvSpPr>
        <p:spPr>
          <a:xfrm>
            <a:off x="752475" y="1504315"/>
            <a:ext cx="1078103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</a:rPr>
              <a:t>你能按发现的规律试着写出下一个算式？</a:t>
            </a:r>
            <a:endParaRPr lang="en-US" altLang="zh-CN" sz="3600">
              <a:solidFill>
                <a:srgbClr val="000AE0"/>
              </a:solidFill>
              <a:effectLst/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pic>
        <p:nvPicPr>
          <p:cNvPr id="26" name="图片 25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4458335" y="55245"/>
            <a:ext cx="678815" cy="678815"/>
          </a:xfrm>
          <a:prstGeom prst="rect">
            <a:avLst/>
          </a:prstGeom>
        </p:spPr>
      </p:pic>
      <p:pic>
        <p:nvPicPr>
          <p:cNvPr id="3" name="内容占位符 2"/>
          <p:cNvPicPr>
            <a:picLocks noGrp="1" noChangeAspect="1"/>
          </p:cNvPicPr>
          <p:nvPr>
            <p:ph/>
          </p:nvPr>
        </p:nvPicPr>
        <p:blipFill>
          <a:blip r:embed="rId2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727190" y="2015490"/>
            <a:ext cx="5462905" cy="2708910"/>
          </a:xfrm>
          <a:prstGeom prst="rect">
            <a:avLst/>
          </a:prstGeom>
        </p:spPr>
      </p:pic>
      <p:sp>
        <p:nvSpPr>
          <p:cNvPr id="36" name="文本框 35"/>
          <p:cNvSpPr txBox="1"/>
          <p:nvPr/>
        </p:nvSpPr>
        <p:spPr>
          <a:xfrm>
            <a:off x="436880" y="2283460"/>
            <a:ext cx="5952490" cy="2861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defRPr/>
            </a:pPr>
            <a:r>
              <a:rPr lang="zh-CN" sz="3600" b="1">
                <a:solidFill>
                  <a:schemeClr val="accent5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规律：</a:t>
            </a:r>
            <a:endParaRPr lang="zh-CN" sz="3600" b="1">
              <a:solidFill>
                <a:schemeClr val="accent5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charset="0"/>
              <a:sym typeface="+mn-ea"/>
            </a:endParaRPr>
          </a:p>
          <a:p>
            <a:pPr algn="l">
              <a:defRPr/>
            </a:pPr>
            <a:r>
              <a:rPr lang="zh-CN" sz="3600" b="1">
                <a:solidFill>
                  <a:schemeClr val="accent5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整数部分各个数位上都是</a:t>
            </a:r>
            <a:r>
              <a:rPr lang="en-US" altLang="zh-CN" sz="3600" b="1">
                <a:solidFill>
                  <a:schemeClr val="accent5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2</a:t>
            </a:r>
            <a:r>
              <a:rPr lang="zh-CN" altLang="en-US" sz="3600" b="1">
                <a:solidFill>
                  <a:schemeClr val="accent5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，</a:t>
            </a:r>
            <a:endParaRPr lang="zh-CN" altLang="en-US" sz="3600" b="1">
              <a:solidFill>
                <a:schemeClr val="accent5"/>
              </a:solidFill>
              <a:latin typeface="Times New Roman" panose="02020603050405020304" charset="0"/>
              <a:ea typeface="楷体" panose="02010609060101010101" pitchFamily="49" charset="-122"/>
              <a:cs typeface="Times New Roman" panose="02020603050405020304" charset="0"/>
              <a:sym typeface="+mn-ea"/>
            </a:endParaRPr>
          </a:p>
          <a:p>
            <a:pPr algn="l">
              <a:defRPr/>
            </a:pPr>
            <a:r>
              <a:rPr lang="zh-CN" altLang="en-US" sz="3600" b="1">
                <a:solidFill>
                  <a:schemeClr val="accent5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小数部分各个数位上都是</a:t>
            </a:r>
            <a:r>
              <a:rPr lang="en-US" altLang="zh-CN" sz="3600" b="1">
                <a:solidFill>
                  <a:schemeClr val="accent5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1</a:t>
            </a:r>
            <a:r>
              <a:rPr lang="zh-CN" altLang="en-US" sz="3600" b="1">
                <a:solidFill>
                  <a:schemeClr val="accent5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；</a:t>
            </a:r>
            <a:endParaRPr lang="zh-CN" altLang="en-US" sz="3600" b="1">
              <a:solidFill>
                <a:schemeClr val="accent5"/>
              </a:solidFill>
              <a:latin typeface="Times New Roman" panose="02020603050405020304" charset="0"/>
              <a:ea typeface="楷体" panose="02010609060101010101" pitchFamily="49" charset="-122"/>
              <a:cs typeface="Times New Roman" panose="02020603050405020304" charset="0"/>
              <a:sym typeface="+mn-ea"/>
            </a:endParaRPr>
          </a:p>
          <a:p>
            <a:pPr algn="l">
              <a:defRPr/>
            </a:pPr>
            <a:r>
              <a:rPr lang="en-US" altLang="zh-CN" sz="3600" b="1">
                <a:solidFill>
                  <a:schemeClr val="accent5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2</a:t>
            </a:r>
            <a:r>
              <a:rPr lang="zh-CN" altLang="en-US" sz="3600" b="1">
                <a:solidFill>
                  <a:schemeClr val="accent5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的个数与</a:t>
            </a:r>
            <a:r>
              <a:rPr lang="en-US" altLang="zh-CN" sz="3600" b="1">
                <a:solidFill>
                  <a:schemeClr val="accent5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1</a:t>
            </a:r>
            <a:r>
              <a:rPr lang="zh-CN" altLang="en-US" sz="3600" b="1">
                <a:solidFill>
                  <a:schemeClr val="accent5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的个数相同；</a:t>
            </a:r>
            <a:endParaRPr lang="zh-CN" altLang="en-US" sz="3600" b="1">
              <a:solidFill>
                <a:schemeClr val="accent5"/>
              </a:solidFill>
              <a:latin typeface="Times New Roman" panose="02020603050405020304" charset="0"/>
              <a:ea typeface="楷体" panose="02010609060101010101" pitchFamily="49" charset="-122"/>
              <a:cs typeface="Times New Roman" panose="02020603050405020304" charset="0"/>
              <a:sym typeface="+mn-ea"/>
            </a:endParaRPr>
          </a:p>
          <a:p>
            <a:pPr algn="l">
              <a:defRPr/>
            </a:pPr>
            <a:r>
              <a:rPr lang="en-US" altLang="zh-CN" sz="3600" b="1">
                <a:solidFill>
                  <a:schemeClr val="accent5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2</a:t>
            </a:r>
            <a:r>
              <a:rPr lang="zh-CN" altLang="en-US" sz="3600" b="1">
                <a:solidFill>
                  <a:schemeClr val="accent5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或</a:t>
            </a:r>
            <a:r>
              <a:rPr lang="en-US" altLang="zh-CN" sz="3600" b="1">
                <a:solidFill>
                  <a:schemeClr val="accent5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1</a:t>
            </a:r>
            <a:r>
              <a:rPr lang="zh-CN" altLang="en-US" sz="3600" b="1">
                <a:solidFill>
                  <a:schemeClr val="accent5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的个数比</a:t>
            </a:r>
            <a:r>
              <a:rPr lang="en-US" altLang="zh-CN" sz="3600" b="1">
                <a:solidFill>
                  <a:schemeClr val="accent5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6</a:t>
            </a:r>
            <a:r>
              <a:rPr lang="zh-CN" altLang="en-US" sz="3600" b="1">
                <a:solidFill>
                  <a:schemeClr val="accent5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的个数多</a:t>
            </a:r>
            <a:r>
              <a:rPr lang="en-US" altLang="zh-CN" sz="3600" b="1">
                <a:solidFill>
                  <a:schemeClr val="accent5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1</a:t>
            </a:r>
            <a:r>
              <a:rPr lang="zh-CN" altLang="en-US" sz="3600" b="1">
                <a:solidFill>
                  <a:schemeClr val="accent5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。</a:t>
            </a:r>
            <a:endParaRPr lang="zh-CN" altLang="en-US" sz="3600" b="1" smtClean="0">
              <a:solidFill>
                <a:schemeClr val="accent5"/>
              </a:solidFill>
              <a:latin typeface="Times New Roman" panose="02020603050405020304" charset="0"/>
              <a:ea typeface="楷体" panose="02010609060101010101" pitchFamily="49" charset="-122"/>
              <a:cs typeface="Times New Roman" panose="02020603050405020304" charset="0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2909570" y="5497830"/>
            <a:ext cx="6617335" cy="645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algn="l"/>
            <a:r>
              <a:rPr lang="en-US" sz="3600" b="1" smtClean="0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3.333333</a:t>
            </a:r>
            <a:r>
              <a:rPr lang="zh-CN" altLang="en-US" sz="3600" b="1">
                <a:latin typeface="Times New Roman" panose="02020603050405020304" charset="0"/>
                <a:cs typeface="Times New Roman" panose="02020603050405020304" charset="0"/>
                <a:sym typeface="+mn-ea"/>
              </a:rPr>
              <a:t>×</a:t>
            </a:r>
            <a:r>
              <a:rPr lang="en-US" altLang="zh-CN" sz="3600" b="1">
                <a:latin typeface="Times New Roman" panose="02020603050405020304" charset="0"/>
                <a:cs typeface="Times New Roman" panose="02020603050405020304" charset="0"/>
                <a:sym typeface="+mn-ea"/>
              </a:rPr>
              <a:t>666666.7=</a:t>
            </a:r>
            <a:r>
              <a:rPr lang="en-US" altLang="zh-CN" sz="3600" b="1">
                <a:solidFill>
                  <a:srgbClr val="FF0000"/>
                </a:solidFill>
                <a:latin typeface="Times New Roman" panose="02020603050405020304" charset="0"/>
                <a:cs typeface="Times New Roman" panose="02020603050405020304" charset="0"/>
                <a:sym typeface="+mn-ea"/>
              </a:rPr>
              <a:t>__________</a:t>
            </a:r>
            <a:endParaRPr lang="en-US" altLang="zh-CN" sz="3600" b="1">
              <a:solidFill>
                <a:srgbClr val="FF0000"/>
              </a:solidFill>
              <a:latin typeface="Times New Roman" panose="02020603050405020304" charset="0"/>
              <a:cs typeface="Times New Roman" panose="02020603050405020304" charset="0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7148830" y="5497830"/>
            <a:ext cx="3345180" cy="645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3600" b="1" smtClean="0">
                <a:solidFill>
                  <a:srgbClr val="FF000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2222222.1111111</a:t>
            </a:r>
            <a:endParaRPr lang="en-US" altLang="zh-CN" sz="3600" b="1" smtClean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charset="0"/>
              <a:sym typeface="+mn-ea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文本框 39"/>
          <p:cNvSpPr txBox="1"/>
          <p:nvPr/>
        </p:nvSpPr>
        <p:spPr>
          <a:xfrm>
            <a:off x="871855" y="1393190"/>
            <a:ext cx="10932160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en-US" altLang="zh-CN" sz="3600" b="1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</a:rPr>
              <a:t>1.</a:t>
            </a:r>
            <a:r>
              <a:rPr lang="zh-CN" sz="3600" b="1" noProof="0" smtClean="0">
                <a:ln>
                  <a:noFill/>
                </a:ln>
                <a:effectLst/>
                <a:uLnTx/>
                <a:uFillTx/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用计算器计算前三题，找出规律，直接写出后三题的得数。</a:t>
            </a:r>
            <a:r>
              <a:rPr lang="zh-CN" altLang="en-US" sz="3600">
                <a:solidFill>
                  <a:srgbClr val="000AE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（教材</a:t>
            </a:r>
            <a:r>
              <a:rPr lang="en-US" altLang="zh-CN" sz="3600">
                <a:solidFill>
                  <a:srgbClr val="000AE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P37</a:t>
            </a:r>
            <a:r>
              <a:rPr lang="zh-CN" altLang="en-US" sz="3600">
                <a:solidFill>
                  <a:srgbClr val="000AE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练习八</a:t>
            </a:r>
            <a:r>
              <a:rPr lang="en-US" altLang="zh-CN" sz="3600">
                <a:solidFill>
                  <a:srgbClr val="000AE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 </a:t>
            </a:r>
            <a:r>
              <a:rPr lang="zh-CN" altLang="en-US" sz="3600">
                <a:solidFill>
                  <a:srgbClr val="000AE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第</a:t>
            </a:r>
            <a:r>
              <a:rPr lang="en-US" altLang="zh-CN" sz="3600">
                <a:solidFill>
                  <a:srgbClr val="000AE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12</a:t>
            </a:r>
            <a:r>
              <a:rPr lang="zh-CN" altLang="en-US" sz="3600">
                <a:solidFill>
                  <a:srgbClr val="000AE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题）</a:t>
            </a:r>
            <a:endParaRPr lang="zh-CN" altLang="en-US" sz="3600">
              <a:solidFill>
                <a:srgbClr val="000AE0"/>
              </a:solidFill>
              <a:latin typeface="Times New Roman" panose="02020603050405020304" charset="0"/>
              <a:ea typeface="楷体" panose="02010609060101010101" pitchFamily="49" charset="-122"/>
              <a:cs typeface="Times New Roman" panose="02020603050405020304" charset="0"/>
              <a:sym typeface="+mn-ea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5134429" y="84181"/>
            <a:ext cx="2011680" cy="645160"/>
          </a:xfrm>
          <a:prstGeom prst="rect">
            <a:avLst/>
          </a:prstGeom>
          <a:noFill/>
          <a:ln>
            <a:noFill/>
          </a:ln>
        </p:spPr>
        <p:txBody>
          <a:bodyPr wrap="none" rtlCol="0" anchor="t">
            <a:spAutoFit/>
          </a:bodyPr>
          <a:lstStyle/>
          <a:p>
            <a:pPr algn="ctr"/>
            <a:r>
              <a:rPr lang="zh-CN" altLang="zh-CN" sz="3600" b="1">
                <a:solidFill>
                  <a:srgbClr val="FF0000"/>
                </a:solidFill>
                <a:effectLst/>
                <a:latin typeface="微软雅黑" panose="020B0503020204020204" charset="-122"/>
                <a:ea typeface="微软雅黑" panose="020B0503020204020204" charset="-122"/>
              </a:rPr>
              <a:t>当堂检测</a:t>
            </a:r>
            <a:endParaRPr lang="zh-CN" altLang="zh-CN" sz="3600" b="1">
              <a:solidFill>
                <a:srgbClr val="FF0000"/>
              </a:solidFill>
              <a:effectLst/>
              <a:latin typeface="微软雅黑" panose="020B0503020204020204" charset="-122"/>
              <a:ea typeface="微软雅黑" panose="020B0503020204020204" charset="-122"/>
            </a:endParaRPr>
          </a:p>
        </p:txBody>
      </p:sp>
      <p:cxnSp>
        <p:nvCxnSpPr>
          <p:cNvPr id="10" name="直接连接符 9"/>
          <p:cNvCxnSpPr/>
          <p:nvPr/>
        </p:nvCxnSpPr>
        <p:spPr>
          <a:xfrm flipV="1">
            <a:off x="0" y="761365"/>
            <a:ext cx="12585065" cy="46355"/>
          </a:xfrm>
          <a:prstGeom prst="line">
            <a:avLst/>
          </a:prstGeom>
          <a:ln w="28575" cmpd="sng">
            <a:solidFill>
              <a:schemeClr val="accent1">
                <a:shade val="50000"/>
              </a:schemeClr>
            </a:solidFill>
            <a:prstDash val="solid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pic>
        <p:nvPicPr>
          <p:cNvPr id="4" name="图片 3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4458970" y="55245"/>
            <a:ext cx="678180" cy="678180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574040" y="2780665"/>
            <a:ext cx="6016625" cy="34150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zh-CN" sz="3600" b="1" smtClean="0">
                <a:solidFill>
                  <a:schemeClr val="tx1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1234.5679</a:t>
            </a:r>
            <a:r>
              <a:rPr lang="zh-CN" sz="3600" b="1" smtClean="0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×</a:t>
            </a:r>
            <a:r>
              <a:rPr lang="en-US" altLang="zh-CN" sz="3600" b="1" smtClean="0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  9</a:t>
            </a:r>
            <a:r>
              <a:rPr lang="en-US" altLang="zh-CN" sz="3600" b="1">
                <a:solidFill>
                  <a:schemeClr val="tx1"/>
                </a:solidFill>
                <a:latin typeface="Times New Roman" panose="02020603050405020304" charset="0"/>
                <a:cs typeface="Times New Roman" panose="02020603050405020304" charset="0"/>
                <a:sym typeface="+mn-ea"/>
              </a:rPr>
              <a:t>=</a:t>
            </a:r>
            <a:r>
              <a:rPr lang="en-US" altLang="zh-CN" sz="3600" b="1">
                <a:solidFill>
                  <a:srgbClr val="FF0000"/>
                </a:solidFill>
                <a:latin typeface="Times New Roman" panose="02020603050405020304" charset="0"/>
                <a:cs typeface="Times New Roman" panose="02020603050405020304" charset="0"/>
                <a:sym typeface="+mn-ea"/>
              </a:rPr>
              <a:t>__________</a:t>
            </a:r>
            <a:endParaRPr lang="en-US" altLang="zh-CN" sz="3600" b="1">
              <a:solidFill>
                <a:schemeClr val="tx1"/>
              </a:solidFill>
              <a:latin typeface="Times New Roman" panose="02020603050405020304" charset="0"/>
              <a:cs typeface="Times New Roman" panose="02020603050405020304" charset="0"/>
              <a:sym typeface="+mn-ea"/>
            </a:endParaRPr>
          </a:p>
          <a:p>
            <a:pPr algn="l"/>
            <a:r>
              <a:rPr lang="en-US" sz="3600" b="1" smtClean="0">
                <a:solidFill>
                  <a:schemeClr val="tx1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1234.5679</a:t>
            </a:r>
            <a:r>
              <a:rPr lang="zh-CN" sz="3600" b="1" smtClean="0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×</a:t>
            </a:r>
            <a:r>
              <a:rPr lang="en-US" altLang="zh-CN" sz="3600" b="1" smtClean="0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18</a:t>
            </a:r>
            <a:r>
              <a:rPr lang="en-US" altLang="zh-CN" sz="3600" b="1">
                <a:solidFill>
                  <a:schemeClr val="tx1"/>
                </a:solidFill>
                <a:latin typeface="Times New Roman" panose="02020603050405020304" charset="0"/>
                <a:cs typeface="Times New Roman" panose="02020603050405020304" charset="0"/>
                <a:sym typeface="+mn-ea"/>
              </a:rPr>
              <a:t>=</a:t>
            </a:r>
            <a:r>
              <a:rPr lang="en-US" altLang="zh-CN" sz="3600" b="1">
                <a:solidFill>
                  <a:srgbClr val="FF0000"/>
                </a:solidFill>
                <a:latin typeface="Times New Roman" panose="02020603050405020304" charset="0"/>
                <a:cs typeface="Times New Roman" panose="02020603050405020304" charset="0"/>
                <a:sym typeface="+mn-ea"/>
              </a:rPr>
              <a:t>__________</a:t>
            </a:r>
            <a:endParaRPr lang="en-US" altLang="zh-CN" sz="3600" b="1">
              <a:solidFill>
                <a:schemeClr val="tx1"/>
              </a:solidFill>
              <a:latin typeface="Times New Roman" panose="02020603050405020304" charset="0"/>
              <a:cs typeface="Times New Roman" panose="02020603050405020304" charset="0"/>
              <a:sym typeface="+mn-ea"/>
            </a:endParaRPr>
          </a:p>
          <a:p>
            <a:pPr algn="l"/>
            <a:r>
              <a:rPr lang="en-US" altLang="zh-CN" sz="3600" b="1" smtClean="0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1234.5679</a:t>
            </a:r>
            <a:r>
              <a:rPr lang="zh-CN" sz="3600" b="1" smtClean="0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×</a:t>
            </a:r>
            <a:r>
              <a:rPr lang="en-US" altLang="zh-CN" sz="3600" b="1" smtClean="0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27</a:t>
            </a:r>
            <a:r>
              <a:rPr lang="en-US" altLang="zh-CN" sz="3600" b="1">
                <a:solidFill>
                  <a:schemeClr val="tx1"/>
                </a:solidFill>
                <a:latin typeface="Times New Roman" panose="02020603050405020304" charset="0"/>
                <a:cs typeface="Times New Roman" panose="02020603050405020304" charset="0"/>
                <a:sym typeface="+mn-ea"/>
              </a:rPr>
              <a:t>=</a:t>
            </a:r>
            <a:r>
              <a:rPr lang="en-US" altLang="zh-CN" sz="3600" b="1">
                <a:solidFill>
                  <a:srgbClr val="FF0000"/>
                </a:solidFill>
                <a:latin typeface="Times New Roman" panose="02020603050405020304" charset="0"/>
                <a:cs typeface="Times New Roman" panose="02020603050405020304" charset="0"/>
                <a:sym typeface="+mn-ea"/>
              </a:rPr>
              <a:t>__________</a:t>
            </a:r>
            <a:endParaRPr lang="en-US" altLang="zh-CN" sz="3600" b="1">
              <a:solidFill>
                <a:schemeClr val="tx1"/>
              </a:solidFill>
              <a:latin typeface="Times New Roman" panose="02020603050405020304" charset="0"/>
              <a:cs typeface="Times New Roman" panose="02020603050405020304" charset="0"/>
              <a:sym typeface="+mn-ea"/>
            </a:endParaRPr>
          </a:p>
          <a:p>
            <a:pPr algn="l"/>
            <a:r>
              <a:rPr lang="en-US" altLang="zh-CN" sz="3600" b="1" smtClean="0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1234.5679</a:t>
            </a:r>
            <a:r>
              <a:rPr lang="zh-CN" sz="3600" b="1" smtClean="0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×</a:t>
            </a:r>
            <a:r>
              <a:rPr lang="en-US" altLang="zh-CN" sz="3600" b="1" smtClean="0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36</a:t>
            </a:r>
            <a:r>
              <a:rPr lang="en-US" altLang="zh-CN" sz="3600" b="1">
                <a:solidFill>
                  <a:schemeClr val="tx1"/>
                </a:solidFill>
                <a:latin typeface="Times New Roman" panose="02020603050405020304" charset="0"/>
                <a:cs typeface="Times New Roman" panose="02020603050405020304" charset="0"/>
                <a:sym typeface="+mn-ea"/>
              </a:rPr>
              <a:t>=</a:t>
            </a:r>
            <a:r>
              <a:rPr lang="en-US" altLang="zh-CN" sz="3600" b="1">
                <a:solidFill>
                  <a:srgbClr val="FF0000"/>
                </a:solidFill>
                <a:latin typeface="Times New Roman" panose="02020603050405020304" charset="0"/>
                <a:cs typeface="Times New Roman" panose="02020603050405020304" charset="0"/>
                <a:sym typeface="+mn-ea"/>
              </a:rPr>
              <a:t>__________</a:t>
            </a:r>
            <a:endParaRPr lang="en-US" altLang="zh-CN" sz="3600" b="1">
              <a:solidFill>
                <a:schemeClr val="tx1"/>
              </a:solidFill>
              <a:latin typeface="Times New Roman" panose="02020603050405020304" charset="0"/>
              <a:cs typeface="Times New Roman" panose="02020603050405020304" charset="0"/>
              <a:sym typeface="+mn-ea"/>
            </a:endParaRPr>
          </a:p>
          <a:p>
            <a:pPr algn="l"/>
            <a:r>
              <a:rPr lang="en-US" altLang="zh-CN" sz="3600" b="1" smtClean="0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1234.5679</a:t>
            </a:r>
            <a:r>
              <a:rPr lang="zh-CN" sz="3600" b="1" smtClean="0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×</a:t>
            </a:r>
            <a:r>
              <a:rPr lang="en-US" altLang="zh-CN" sz="3600" b="1" smtClean="0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45</a:t>
            </a:r>
            <a:r>
              <a:rPr lang="en-US" altLang="zh-CN" sz="3600" b="1">
                <a:solidFill>
                  <a:schemeClr val="tx1"/>
                </a:solidFill>
                <a:latin typeface="Times New Roman" panose="02020603050405020304" charset="0"/>
                <a:cs typeface="Times New Roman" panose="02020603050405020304" charset="0"/>
                <a:sym typeface="+mn-ea"/>
              </a:rPr>
              <a:t>=</a:t>
            </a:r>
            <a:r>
              <a:rPr lang="en-US" altLang="zh-CN" sz="3600" b="1">
                <a:solidFill>
                  <a:srgbClr val="FF0000"/>
                </a:solidFill>
                <a:latin typeface="Times New Roman" panose="02020603050405020304" charset="0"/>
                <a:cs typeface="Times New Roman" panose="02020603050405020304" charset="0"/>
                <a:sym typeface="+mn-ea"/>
              </a:rPr>
              <a:t>__________</a:t>
            </a:r>
            <a:endParaRPr lang="en-US" altLang="zh-CN" sz="3600" b="1">
              <a:solidFill>
                <a:srgbClr val="FF0000"/>
              </a:solidFill>
              <a:latin typeface="Times New Roman" panose="02020603050405020304" charset="0"/>
              <a:cs typeface="Times New Roman" panose="02020603050405020304" charset="0"/>
              <a:sym typeface="+mn-ea"/>
            </a:endParaRPr>
          </a:p>
          <a:p>
            <a:pPr algn="l"/>
            <a:r>
              <a:rPr lang="en-US" altLang="zh-CN" sz="3600" b="1" smtClean="0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1234.5679</a:t>
            </a:r>
            <a:r>
              <a:rPr lang="zh-CN" sz="3600" b="1" smtClean="0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×</a:t>
            </a:r>
            <a:r>
              <a:rPr lang="en-US" altLang="zh-CN" sz="3600" b="1" smtClean="0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54</a:t>
            </a:r>
            <a:r>
              <a:rPr lang="en-US" altLang="zh-CN" sz="3600" b="1">
                <a:latin typeface="Times New Roman" panose="02020603050405020304" charset="0"/>
                <a:cs typeface="Times New Roman" panose="02020603050405020304" charset="0"/>
                <a:sym typeface="+mn-ea"/>
              </a:rPr>
              <a:t>=</a:t>
            </a:r>
            <a:r>
              <a:rPr lang="en-US" altLang="zh-CN" sz="3600" b="1">
                <a:solidFill>
                  <a:srgbClr val="FF0000"/>
                </a:solidFill>
                <a:latin typeface="Times New Roman" panose="02020603050405020304" charset="0"/>
                <a:cs typeface="Times New Roman" panose="02020603050405020304" charset="0"/>
                <a:sym typeface="+mn-ea"/>
              </a:rPr>
              <a:t>__________</a:t>
            </a:r>
            <a:endParaRPr lang="en-US" altLang="zh-CN" sz="3600" b="1" smtClean="0">
              <a:solidFill>
                <a:schemeClr val="tx1"/>
              </a:solidFill>
              <a:latin typeface="Times New Roman" panose="02020603050405020304" charset="0"/>
              <a:ea typeface="楷体" panose="02010609060101010101" pitchFamily="49" charset="-122"/>
              <a:cs typeface="Times New Roman" panose="02020603050405020304" charset="0"/>
              <a:sym typeface="+mn-ea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774440" y="2780665"/>
            <a:ext cx="2176780" cy="645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3600" b="1" smtClean="0">
                <a:solidFill>
                  <a:srgbClr val="FF000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11111.1111</a:t>
            </a:r>
            <a:endParaRPr lang="en-US" altLang="zh-CN" sz="3600" b="1" smtClean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charset="0"/>
              <a:sym typeface="+mn-ea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769995" y="3367405"/>
            <a:ext cx="2354580" cy="645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3600" b="1" smtClean="0">
                <a:solidFill>
                  <a:srgbClr val="FF000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22222.2222</a:t>
            </a:r>
            <a:endParaRPr lang="en-US" altLang="zh-CN" sz="3600" b="1" smtClean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charset="0"/>
              <a:sym typeface="+mn-ea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3769995" y="3918585"/>
            <a:ext cx="2354580" cy="645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3600" b="1" smtClean="0">
                <a:solidFill>
                  <a:srgbClr val="FF000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33333.3333</a:t>
            </a:r>
            <a:endParaRPr lang="en-US" altLang="zh-CN" sz="3600" b="1" smtClean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charset="0"/>
              <a:sym typeface="+mn-ea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3774440" y="4459605"/>
            <a:ext cx="2354580" cy="645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3600" b="1" smtClean="0">
                <a:solidFill>
                  <a:srgbClr val="FF000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44444.4444</a:t>
            </a:r>
            <a:endParaRPr lang="en-US" altLang="zh-CN" sz="3600" b="1" smtClean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charset="0"/>
              <a:sym typeface="+mn-ea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3769995" y="5027295"/>
            <a:ext cx="2354580" cy="645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3600" b="1" smtClean="0">
                <a:solidFill>
                  <a:srgbClr val="FF000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55555.5555</a:t>
            </a:r>
            <a:endParaRPr lang="en-US" altLang="zh-CN" sz="3600" b="1" smtClean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charset="0"/>
              <a:sym typeface="+mn-ea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3774440" y="5551805"/>
            <a:ext cx="2354580" cy="645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3600" b="1" smtClean="0">
                <a:solidFill>
                  <a:srgbClr val="FF000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66666.6666</a:t>
            </a:r>
            <a:endParaRPr lang="en-US" altLang="zh-CN" sz="3600" b="1" smtClean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charset="0"/>
              <a:sym typeface="+mn-ea"/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6590665" y="2592070"/>
            <a:ext cx="5212715" cy="34150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defRPr/>
            </a:pPr>
            <a:r>
              <a:rPr lang="zh-CN" sz="3600" b="1">
                <a:solidFill>
                  <a:schemeClr val="accent5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规律：</a:t>
            </a:r>
            <a:endParaRPr lang="zh-CN" sz="3600" b="1">
              <a:solidFill>
                <a:schemeClr val="accent5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charset="0"/>
              <a:sym typeface="+mn-ea"/>
            </a:endParaRPr>
          </a:p>
          <a:p>
            <a:pPr algn="l">
              <a:defRPr/>
            </a:pPr>
            <a:r>
              <a:rPr lang="zh-CN" sz="3600" b="1">
                <a:solidFill>
                  <a:schemeClr val="accent5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整数部分是五位，</a:t>
            </a:r>
            <a:endParaRPr lang="zh-CN" altLang="en-US" sz="3600" b="1">
              <a:solidFill>
                <a:schemeClr val="accent5"/>
              </a:solidFill>
              <a:latin typeface="Times New Roman" panose="02020603050405020304" charset="0"/>
              <a:ea typeface="楷体" panose="02010609060101010101" pitchFamily="49" charset="-122"/>
              <a:cs typeface="Times New Roman" panose="02020603050405020304" charset="0"/>
              <a:sym typeface="+mn-ea"/>
            </a:endParaRPr>
          </a:p>
          <a:p>
            <a:pPr algn="l">
              <a:defRPr/>
            </a:pPr>
            <a:r>
              <a:rPr lang="zh-CN" altLang="en-US" sz="3600" b="1">
                <a:solidFill>
                  <a:schemeClr val="accent5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小数部分</a:t>
            </a:r>
            <a:r>
              <a:rPr lang="zh-CN" sz="3600" b="1">
                <a:solidFill>
                  <a:schemeClr val="accent5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是四位</a:t>
            </a:r>
            <a:r>
              <a:rPr lang="zh-CN" altLang="en-US" sz="3600" b="1">
                <a:solidFill>
                  <a:schemeClr val="accent5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；</a:t>
            </a:r>
            <a:endParaRPr lang="zh-CN" altLang="en-US" sz="3600" b="1">
              <a:solidFill>
                <a:schemeClr val="accent5"/>
              </a:solidFill>
              <a:latin typeface="Times New Roman" panose="02020603050405020304" charset="0"/>
              <a:ea typeface="楷体" panose="02010609060101010101" pitchFamily="49" charset="-122"/>
              <a:cs typeface="Times New Roman" panose="02020603050405020304" charset="0"/>
              <a:sym typeface="+mn-ea"/>
            </a:endParaRPr>
          </a:p>
          <a:p>
            <a:pPr algn="l">
              <a:defRPr/>
            </a:pPr>
            <a:r>
              <a:rPr lang="zh-CN" altLang="en-US" sz="3600" b="1" smtClean="0">
                <a:solidFill>
                  <a:schemeClr val="accent5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每个数位上的数都相同，且比第二个乘数十位上的数大</a:t>
            </a:r>
            <a:r>
              <a:rPr lang="en-US" altLang="zh-CN" sz="3600" b="1" smtClean="0">
                <a:solidFill>
                  <a:schemeClr val="accent5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1</a:t>
            </a:r>
            <a:r>
              <a:rPr lang="zh-CN" altLang="en-US" sz="3600" b="1" smtClean="0">
                <a:solidFill>
                  <a:schemeClr val="accent5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。</a:t>
            </a:r>
            <a:endParaRPr lang="zh-CN" altLang="en-US" sz="3600" b="1" smtClean="0">
              <a:solidFill>
                <a:schemeClr val="accent5"/>
              </a:solidFill>
              <a:latin typeface="Times New Roman" panose="02020603050405020304" charset="0"/>
              <a:ea typeface="楷体" panose="02010609060101010101" pitchFamily="49" charset="-122"/>
              <a:cs typeface="Times New Roman" panose="02020603050405020304" charset="0"/>
              <a:sym typeface="+mn-ea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1" grpId="0"/>
      <p:bldP spid="1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文本框 39"/>
          <p:cNvSpPr txBox="1"/>
          <p:nvPr/>
        </p:nvSpPr>
        <p:spPr>
          <a:xfrm>
            <a:off x="269875" y="1393190"/>
            <a:ext cx="11919585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en-US" altLang="zh-CN" sz="3600" b="1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</a:rPr>
              <a:t>2.</a:t>
            </a:r>
            <a:r>
              <a:rPr lang="zh-CN" sz="3600" b="1" noProof="0" smtClean="0">
                <a:ln>
                  <a:noFill/>
                </a:ln>
                <a:effectLst/>
                <a:uLnTx/>
                <a:uFillTx/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不计算，运用发现的规律，直接写出后两题的得数，再用计算器验算。</a:t>
            </a:r>
            <a:r>
              <a:rPr lang="zh-CN" altLang="en-US" sz="3600">
                <a:solidFill>
                  <a:srgbClr val="000AE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（教材</a:t>
            </a:r>
            <a:r>
              <a:rPr lang="en-US" altLang="zh-CN" sz="3600">
                <a:solidFill>
                  <a:srgbClr val="000AE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P38</a:t>
            </a:r>
            <a:r>
              <a:rPr lang="zh-CN" altLang="en-US" sz="3600">
                <a:solidFill>
                  <a:srgbClr val="000AE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练习八</a:t>
            </a:r>
            <a:r>
              <a:rPr lang="en-US" altLang="zh-CN" sz="3600">
                <a:solidFill>
                  <a:srgbClr val="000AE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 </a:t>
            </a:r>
            <a:r>
              <a:rPr lang="zh-CN" altLang="en-US" sz="3600">
                <a:solidFill>
                  <a:srgbClr val="000AE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第</a:t>
            </a:r>
            <a:r>
              <a:rPr lang="en-US" altLang="zh-CN" sz="3600">
                <a:solidFill>
                  <a:srgbClr val="000AE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13</a:t>
            </a:r>
            <a:r>
              <a:rPr lang="zh-CN" altLang="en-US" sz="3600">
                <a:solidFill>
                  <a:srgbClr val="000AE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题）</a:t>
            </a:r>
            <a:r>
              <a:rPr lang="en-US" altLang="zh-CN" sz="3600" b="1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 </a:t>
            </a:r>
            <a:endParaRPr lang="zh-CN" altLang="en-US" sz="3600">
              <a:solidFill>
                <a:srgbClr val="000AE0"/>
              </a:solidFill>
              <a:latin typeface="Times New Roman" panose="02020603050405020304" charset="0"/>
              <a:ea typeface="楷体" panose="02010609060101010101" pitchFamily="49" charset="-122"/>
              <a:cs typeface="Times New Roman" panose="02020603050405020304" charset="0"/>
              <a:sym typeface="+mn-ea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5134429" y="84181"/>
            <a:ext cx="2011680" cy="645160"/>
          </a:xfrm>
          <a:prstGeom prst="rect">
            <a:avLst/>
          </a:prstGeom>
          <a:noFill/>
          <a:ln>
            <a:noFill/>
          </a:ln>
        </p:spPr>
        <p:txBody>
          <a:bodyPr wrap="none" rtlCol="0" anchor="t">
            <a:spAutoFit/>
          </a:bodyPr>
          <a:lstStyle/>
          <a:p>
            <a:pPr algn="ctr"/>
            <a:r>
              <a:rPr lang="zh-CN" altLang="zh-CN" sz="3600" b="1">
                <a:solidFill>
                  <a:srgbClr val="FF0000"/>
                </a:solidFill>
                <a:effectLst/>
                <a:latin typeface="微软雅黑" panose="020B0503020204020204" charset="-122"/>
                <a:ea typeface="微软雅黑" panose="020B0503020204020204" charset="-122"/>
              </a:rPr>
              <a:t>当堂检测</a:t>
            </a:r>
            <a:endParaRPr lang="zh-CN" altLang="zh-CN" sz="3600" b="1">
              <a:solidFill>
                <a:srgbClr val="FF0000"/>
              </a:solidFill>
              <a:effectLst/>
              <a:latin typeface="微软雅黑" panose="020B0503020204020204" charset="-122"/>
              <a:ea typeface="微软雅黑" panose="020B0503020204020204" charset="-122"/>
            </a:endParaRPr>
          </a:p>
        </p:txBody>
      </p:sp>
      <p:cxnSp>
        <p:nvCxnSpPr>
          <p:cNvPr id="10" name="直接连接符 9"/>
          <p:cNvCxnSpPr/>
          <p:nvPr/>
        </p:nvCxnSpPr>
        <p:spPr>
          <a:xfrm flipV="1">
            <a:off x="0" y="761365"/>
            <a:ext cx="12585065" cy="46355"/>
          </a:xfrm>
          <a:prstGeom prst="line">
            <a:avLst/>
          </a:prstGeom>
          <a:ln w="28575" cmpd="sng">
            <a:solidFill>
              <a:schemeClr val="accent1">
                <a:shade val="50000"/>
              </a:schemeClr>
            </a:solidFill>
            <a:prstDash val="solid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pic>
        <p:nvPicPr>
          <p:cNvPr id="4" name="图片 3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4458970" y="55245"/>
            <a:ext cx="678180" cy="678180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574040" y="2780665"/>
            <a:ext cx="6016625" cy="23069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zh-CN" sz="3600" b="1" smtClean="0">
                <a:solidFill>
                  <a:schemeClr val="tx1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6</a:t>
            </a:r>
            <a:r>
              <a:rPr lang="zh-CN" sz="3600" b="1" smtClean="0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×</a:t>
            </a:r>
            <a:r>
              <a:rPr lang="en-US" altLang="zh-CN" sz="3600" b="1" smtClean="0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           0.7</a:t>
            </a:r>
            <a:r>
              <a:rPr lang="en-US" altLang="zh-CN" sz="3600" b="1">
                <a:solidFill>
                  <a:schemeClr val="tx1"/>
                </a:solidFill>
                <a:latin typeface="Times New Roman" panose="02020603050405020304" charset="0"/>
                <a:cs typeface="Times New Roman" panose="02020603050405020304" charset="0"/>
                <a:sym typeface="+mn-ea"/>
              </a:rPr>
              <a:t>=4.2</a:t>
            </a:r>
            <a:endParaRPr lang="en-US" altLang="zh-CN" sz="3600" b="1">
              <a:solidFill>
                <a:schemeClr val="tx1"/>
              </a:solidFill>
              <a:latin typeface="Times New Roman" panose="02020603050405020304" charset="0"/>
              <a:cs typeface="Times New Roman" panose="02020603050405020304" charset="0"/>
              <a:sym typeface="+mn-ea"/>
            </a:endParaRPr>
          </a:p>
          <a:p>
            <a:pPr algn="l"/>
            <a:r>
              <a:rPr lang="en-US" sz="3600" b="1" smtClean="0">
                <a:solidFill>
                  <a:schemeClr val="tx1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6.6</a:t>
            </a:r>
            <a:r>
              <a:rPr lang="zh-CN" sz="3600" b="1" smtClean="0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×</a:t>
            </a:r>
            <a:r>
              <a:rPr lang="en-US" altLang="zh-CN" sz="3600" b="1" smtClean="0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        6.7</a:t>
            </a:r>
            <a:r>
              <a:rPr lang="en-US" altLang="zh-CN" sz="3600" b="1">
                <a:solidFill>
                  <a:schemeClr val="tx1"/>
                </a:solidFill>
                <a:latin typeface="Times New Roman" panose="02020603050405020304" charset="0"/>
                <a:cs typeface="Times New Roman" panose="02020603050405020304" charset="0"/>
                <a:sym typeface="+mn-ea"/>
              </a:rPr>
              <a:t>=44.22</a:t>
            </a:r>
            <a:endParaRPr lang="en-US" altLang="zh-CN" sz="3600" b="1">
              <a:solidFill>
                <a:schemeClr val="tx1"/>
              </a:solidFill>
              <a:latin typeface="Times New Roman" panose="02020603050405020304" charset="0"/>
              <a:cs typeface="Times New Roman" panose="02020603050405020304" charset="0"/>
              <a:sym typeface="+mn-ea"/>
            </a:endParaRPr>
          </a:p>
          <a:p>
            <a:pPr algn="l"/>
            <a:r>
              <a:rPr lang="en-US" altLang="zh-CN" sz="3600" b="1" smtClean="0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6.66</a:t>
            </a:r>
            <a:r>
              <a:rPr lang="zh-CN" sz="3600" b="1" smtClean="0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×</a:t>
            </a:r>
            <a:r>
              <a:rPr lang="en-US" altLang="zh-CN" sz="3600" b="1" smtClean="0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    66.7</a:t>
            </a:r>
            <a:r>
              <a:rPr lang="en-US" altLang="zh-CN" sz="3600" b="1">
                <a:solidFill>
                  <a:schemeClr val="tx1"/>
                </a:solidFill>
                <a:latin typeface="Times New Roman" panose="02020603050405020304" charset="0"/>
                <a:cs typeface="Times New Roman" panose="02020603050405020304" charset="0"/>
                <a:sym typeface="+mn-ea"/>
              </a:rPr>
              <a:t>=</a:t>
            </a:r>
            <a:r>
              <a:rPr lang="en-US" altLang="zh-CN" sz="3600" b="1">
                <a:solidFill>
                  <a:srgbClr val="FF0000"/>
                </a:solidFill>
                <a:latin typeface="Times New Roman" panose="02020603050405020304" charset="0"/>
                <a:cs typeface="Times New Roman" panose="02020603050405020304" charset="0"/>
                <a:sym typeface="+mn-ea"/>
              </a:rPr>
              <a:t>__________</a:t>
            </a:r>
            <a:endParaRPr lang="en-US" altLang="zh-CN" sz="3600" b="1">
              <a:solidFill>
                <a:schemeClr val="tx1"/>
              </a:solidFill>
              <a:latin typeface="Times New Roman" panose="02020603050405020304" charset="0"/>
              <a:cs typeface="Times New Roman" panose="02020603050405020304" charset="0"/>
              <a:sym typeface="+mn-ea"/>
            </a:endParaRPr>
          </a:p>
          <a:p>
            <a:pPr algn="l"/>
            <a:r>
              <a:rPr lang="en-US" altLang="zh-CN" sz="3600" b="1" smtClean="0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6.666</a:t>
            </a:r>
            <a:r>
              <a:rPr lang="zh-CN" sz="3600" b="1" smtClean="0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×</a:t>
            </a:r>
            <a:r>
              <a:rPr lang="en-US" altLang="zh-CN" sz="3600" b="1" smtClean="0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666.7</a:t>
            </a:r>
            <a:r>
              <a:rPr lang="en-US" altLang="zh-CN" sz="3600" b="1">
                <a:solidFill>
                  <a:schemeClr val="tx1"/>
                </a:solidFill>
                <a:latin typeface="Times New Roman" panose="02020603050405020304" charset="0"/>
                <a:cs typeface="Times New Roman" panose="02020603050405020304" charset="0"/>
                <a:sym typeface="+mn-ea"/>
              </a:rPr>
              <a:t>=</a:t>
            </a:r>
            <a:r>
              <a:rPr lang="en-US" altLang="zh-CN" sz="3600" b="1">
                <a:solidFill>
                  <a:srgbClr val="FF0000"/>
                </a:solidFill>
                <a:latin typeface="Times New Roman" panose="02020603050405020304" charset="0"/>
                <a:cs typeface="Times New Roman" panose="02020603050405020304" charset="0"/>
                <a:sym typeface="+mn-ea"/>
              </a:rPr>
              <a:t>__________</a:t>
            </a:r>
            <a:endParaRPr lang="en-US" altLang="zh-CN" sz="3600" b="1" smtClean="0">
              <a:solidFill>
                <a:schemeClr val="tx1"/>
              </a:solidFill>
              <a:latin typeface="Times New Roman" panose="02020603050405020304" charset="0"/>
              <a:ea typeface="楷体" panose="02010609060101010101" pitchFamily="49" charset="-122"/>
              <a:cs typeface="Times New Roman" panose="02020603050405020304" charset="0"/>
              <a:sym typeface="+mn-ea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3335655" y="3906520"/>
            <a:ext cx="1668780" cy="645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3600" b="1" smtClean="0">
                <a:solidFill>
                  <a:srgbClr val="FF000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444.222</a:t>
            </a:r>
            <a:endParaRPr lang="en-US" altLang="zh-CN" sz="3600" b="1" smtClean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charset="0"/>
              <a:sym typeface="+mn-ea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3335655" y="4442460"/>
            <a:ext cx="2125980" cy="645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3600" b="1" smtClean="0">
                <a:solidFill>
                  <a:srgbClr val="FF000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4444.2222</a:t>
            </a:r>
            <a:endParaRPr lang="en-US" altLang="zh-CN" sz="3600" b="1" smtClean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charset="0"/>
              <a:sym typeface="+mn-ea"/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6590665" y="2592070"/>
            <a:ext cx="5212715" cy="34150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defRPr/>
            </a:pPr>
            <a:r>
              <a:rPr lang="zh-CN" sz="3600" b="1">
                <a:solidFill>
                  <a:schemeClr val="accent5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规律：</a:t>
            </a:r>
            <a:endParaRPr lang="zh-CN" sz="3600" b="1">
              <a:solidFill>
                <a:schemeClr val="accent5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charset="0"/>
              <a:sym typeface="+mn-ea"/>
            </a:endParaRPr>
          </a:p>
          <a:p>
            <a:pPr algn="l">
              <a:defRPr/>
            </a:pPr>
            <a:r>
              <a:rPr lang="zh-CN" sz="3600" b="1">
                <a:solidFill>
                  <a:schemeClr val="accent5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整数部分和小数部分的位数相同，整数部分都是</a:t>
            </a:r>
            <a:r>
              <a:rPr lang="en-US" altLang="zh-CN" sz="3600" b="1">
                <a:solidFill>
                  <a:schemeClr val="accent5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4</a:t>
            </a:r>
            <a:r>
              <a:rPr lang="zh-CN" sz="3600" b="1">
                <a:solidFill>
                  <a:schemeClr val="accent5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，</a:t>
            </a:r>
            <a:r>
              <a:rPr lang="zh-CN" altLang="en-US" sz="3600" b="1">
                <a:solidFill>
                  <a:schemeClr val="accent5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小数部分</a:t>
            </a:r>
            <a:r>
              <a:rPr lang="zh-CN" sz="3600" b="1">
                <a:solidFill>
                  <a:schemeClr val="accent5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都是</a:t>
            </a:r>
            <a:r>
              <a:rPr lang="en-US" altLang="zh-CN" sz="3600" b="1">
                <a:solidFill>
                  <a:schemeClr val="accent5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2</a:t>
            </a:r>
            <a:r>
              <a:rPr lang="zh-CN" altLang="en-US" sz="3600" b="1">
                <a:solidFill>
                  <a:schemeClr val="accent5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；</a:t>
            </a:r>
            <a:endParaRPr lang="zh-CN" altLang="en-US" sz="3600" b="1">
              <a:solidFill>
                <a:schemeClr val="accent5"/>
              </a:solidFill>
              <a:latin typeface="Times New Roman" panose="02020603050405020304" charset="0"/>
              <a:ea typeface="楷体" panose="02010609060101010101" pitchFamily="49" charset="-122"/>
              <a:cs typeface="Times New Roman" panose="02020603050405020304" charset="0"/>
              <a:sym typeface="+mn-ea"/>
            </a:endParaRPr>
          </a:p>
          <a:p>
            <a:pPr algn="l">
              <a:defRPr/>
            </a:pPr>
            <a:r>
              <a:rPr lang="en-US" altLang="zh-CN" sz="3600" b="1" smtClean="0">
                <a:solidFill>
                  <a:schemeClr val="accent5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4</a:t>
            </a:r>
            <a:r>
              <a:rPr lang="zh-CN" altLang="en-US" sz="3600" b="1" smtClean="0">
                <a:solidFill>
                  <a:schemeClr val="accent5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和</a:t>
            </a:r>
            <a:r>
              <a:rPr lang="en-US" altLang="zh-CN" sz="3600" b="1" smtClean="0">
                <a:solidFill>
                  <a:schemeClr val="accent5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2</a:t>
            </a:r>
            <a:r>
              <a:rPr lang="zh-CN" altLang="en-US" sz="3600" b="1" smtClean="0">
                <a:solidFill>
                  <a:schemeClr val="accent5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的个数等于第一个因数中</a:t>
            </a:r>
            <a:r>
              <a:rPr lang="en-US" altLang="zh-CN" sz="3600" b="1" smtClean="0">
                <a:solidFill>
                  <a:schemeClr val="accent5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6</a:t>
            </a:r>
            <a:r>
              <a:rPr lang="zh-CN" altLang="en-US" sz="3600" b="1" smtClean="0">
                <a:solidFill>
                  <a:schemeClr val="accent5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的个数。</a:t>
            </a:r>
            <a:endParaRPr lang="zh-CN" altLang="en-US" sz="3600" b="1" smtClean="0">
              <a:solidFill>
                <a:schemeClr val="accent5"/>
              </a:solidFill>
              <a:latin typeface="Times New Roman" panose="02020603050405020304" charset="0"/>
              <a:ea typeface="楷体" panose="02010609060101010101" pitchFamily="49" charset="-122"/>
              <a:cs typeface="Times New Roman" panose="02020603050405020304" charset="0"/>
              <a:sym typeface="+mn-ea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1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文本框 39"/>
          <p:cNvSpPr txBox="1"/>
          <p:nvPr/>
        </p:nvSpPr>
        <p:spPr>
          <a:xfrm>
            <a:off x="897890" y="1393190"/>
            <a:ext cx="10851515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en-US" altLang="zh-CN" sz="3600" b="1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</a:rPr>
              <a:t>3.</a:t>
            </a:r>
            <a:r>
              <a:rPr lang="zh-CN" sz="3600" b="1" noProof="0" smtClean="0">
                <a:ln>
                  <a:noFill/>
                </a:ln>
                <a:effectLst/>
                <a:uLnTx/>
                <a:uFillTx/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用计算器计算下面各题，说一说你发现了什么？</a:t>
            </a:r>
            <a:r>
              <a:rPr lang="zh-CN" altLang="en-US" sz="3600">
                <a:solidFill>
                  <a:srgbClr val="000AE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（教材</a:t>
            </a:r>
            <a:r>
              <a:rPr lang="en-US" altLang="zh-CN" sz="3600">
                <a:solidFill>
                  <a:srgbClr val="000AE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P38</a:t>
            </a:r>
            <a:r>
              <a:rPr lang="zh-CN" altLang="en-US" sz="3600">
                <a:solidFill>
                  <a:srgbClr val="000AE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练习八</a:t>
            </a:r>
            <a:r>
              <a:rPr lang="en-US" altLang="zh-CN" sz="3600">
                <a:solidFill>
                  <a:srgbClr val="000AE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 </a:t>
            </a:r>
            <a:r>
              <a:rPr lang="zh-CN" altLang="en-US" sz="3600">
                <a:solidFill>
                  <a:srgbClr val="000AE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第</a:t>
            </a:r>
            <a:r>
              <a:rPr lang="en-US" altLang="zh-CN" sz="3600">
                <a:solidFill>
                  <a:srgbClr val="000AE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14</a:t>
            </a:r>
            <a:r>
              <a:rPr lang="zh-CN" altLang="en-US" sz="3600">
                <a:solidFill>
                  <a:srgbClr val="000AE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题）</a:t>
            </a:r>
            <a:endParaRPr lang="zh-CN" altLang="en-US" sz="3600">
              <a:solidFill>
                <a:srgbClr val="000AE0"/>
              </a:solidFill>
              <a:latin typeface="Times New Roman" panose="02020603050405020304" charset="0"/>
              <a:ea typeface="楷体" panose="02010609060101010101" pitchFamily="49" charset="-122"/>
              <a:cs typeface="Times New Roman" panose="02020603050405020304" charset="0"/>
              <a:sym typeface="+mn-ea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5134429" y="84181"/>
            <a:ext cx="2011680" cy="645160"/>
          </a:xfrm>
          <a:prstGeom prst="rect">
            <a:avLst/>
          </a:prstGeom>
          <a:noFill/>
          <a:ln>
            <a:noFill/>
          </a:ln>
        </p:spPr>
        <p:txBody>
          <a:bodyPr wrap="none" rtlCol="0" anchor="t">
            <a:spAutoFit/>
          </a:bodyPr>
          <a:lstStyle/>
          <a:p>
            <a:pPr algn="ctr"/>
            <a:r>
              <a:rPr lang="zh-CN" altLang="zh-CN" sz="3600" b="1">
                <a:solidFill>
                  <a:srgbClr val="FF0000"/>
                </a:solidFill>
                <a:effectLst/>
                <a:latin typeface="微软雅黑" panose="020B0503020204020204" charset="-122"/>
                <a:ea typeface="微软雅黑" panose="020B0503020204020204" charset="-122"/>
              </a:rPr>
              <a:t>当堂检测</a:t>
            </a:r>
            <a:endParaRPr lang="zh-CN" altLang="zh-CN" sz="3600" b="1">
              <a:solidFill>
                <a:srgbClr val="FF0000"/>
              </a:solidFill>
              <a:effectLst/>
              <a:latin typeface="微软雅黑" panose="020B0503020204020204" charset="-122"/>
              <a:ea typeface="微软雅黑" panose="020B0503020204020204" charset="-122"/>
            </a:endParaRPr>
          </a:p>
        </p:txBody>
      </p:sp>
      <p:cxnSp>
        <p:nvCxnSpPr>
          <p:cNvPr id="10" name="直接连接符 9"/>
          <p:cNvCxnSpPr/>
          <p:nvPr/>
        </p:nvCxnSpPr>
        <p:spPr>
          <a:xfrm flipV="1">
            <a:off x="0" y="761365"/>
            <a:ext cx="12585065" cy="46355"/>
          </a:xfrm>
          <a:prstGeom prst="line">
            <a:avLst/>
          </a:prstGeom>
          <a:ln w="28575" cmpd="sng">
            <a:solidFill>
              <a:schemeClr val="accent1">
                <a:shade val="50000"/>
              </a:schemeClr>
            </a:solidFill>
            <a:prstDash val="solid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pic>
        <p:nvPicPr>
          <p:cNvPr id="4" name="图片 3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4458970" y="55245"/>
            <a:ext cx="678180" cy="678180"/>
          </a:xfrm>
          <a:prstGeom prst="rect">
            <a:avLst/>
          </a:prstGeom>
        </p:spPr>
      </p:pic>
      <p:sp>
        <p:nvSpPr>
          <p:cNvPr id="36" name="文本框 35"/>
          <p:cNvSpPr txBox="1"/>
          <p:nvPr/>
        </p:nvSpPr>
        <p:spPr>
          <a:xfrm>
            <a:off x="6206490" y="3251835"/>
            <a:ext cx="5542915" cy="23069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defRPr/>
            </a:pPr>
            <a:r>
              <a:rPr lang="zh-CN" altLang="en-US" sz="3600" b="1">
                <a:solidFill>
                  <a:schemeClr val="accent5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循环节都是1,4,2,8,5,7这六个数字由某个数字开始依次循环，六个数字的顺序不变。</a:t>
            </a:r>
            <a:endParaRPr lang="zh-CN" altLang="en-US" sz="3600" b="1">
              <a:solidFill>
                <a:schemeClr val="accent5"/>
              </a:solidFill>
              <a:latin typeface="Times New Roman" panose="02020603050405020304" charset="0"/>
              <a:ea typeface="楷体" panose="02010609060101010101" pitchFamily="49" charset="-122"/>
              <a:cs typeface="Times New Roman" panose="02020603050405020304" charset="0"/>
              <a:sym typeface="+mn-ea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690245" y="2736850"/>
            <a:ext cx="5227955" cy="34150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zh-CN" sz="3600" b="1" smtClean="0">
                <a:solidFill>
                  <a:schemeClr val="tx1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1</a:t>
            </a:r>
            <a:r>
              <a:rPr lang="zh-CN" altLang="en-US" sz="3600" b="1">
                <a:solidFill>
                  <a:schemeClr val="tx1"/>
                </a:solidFill>
                <a:latin typeface="Times New Roman" panose="02020603050405020304" charset="0"/>
                <a:cs typeface="Times New Roman" panose="02020603050405020304" charset="0"/>
                <a:sym typeface="+mn-ea"/>
              </a:rPr>
              <a:t>÷</a:t>
            </a:r>
            <a:r>
              <a:rPr lang="en-US" altLang="zh-CN" sz="3600" b="1">
                <a:solidFill>
                  <a:schemeClr val="tx1"/>
                </a:solidFill>
                <a:latin typeface="Times New Roman" panose="02020603050405020304" charset="0"/>
                <a:cs typeface="Times New Roman" panose="02020603050405020304" charset="0"/>
                <a:sym typeface="+mn-ea"/>
              </a:rPr>
              <a:t>7=</a:t>
            </a:r>
            <a:r>
              <a:rPr lang="en-US" altLang="zh-CN" sz="3600" b="1">
                <a:solidFill>
                  <a:srgbClr val="FF0000"/>
                </a:solidFill>
                <a:latin typeface="Times New Roman" panose="02020603050405020304" charset="0"/>
                <a:cs typeface="Times New Roman" panose="02020603050405020304" charset="0"/>
                <a:sym typeface="+mn-ea"/>
              </a:rPr>
              <a:t>__________</a:t>
            </a:r>
            <a:endParaRPr lang="en-US" altLang="zh-CN" sz="3600" b="1">
              <a:solidFill>
                <a:schemeClr val="tx1"/>
              </a:solidFill>
              <a:latin typeface="Times New Roman" panose="02020603050405020304" charset="0"/>
              <a:cs typeface="Times New Roman" panose="02020603050405020304" charset="0"/>
              <a:sym typeface="+mn-ea"/>
            </a:endParaRPr>
          </a:p>
          <a:p>
            <a:pPr algn="l"/>
            <a:r>
              <a:rPr lang="en-US" altLang="zh-CN" sz="3600" b="1" smtClean="0">
                <a:solidFill>
                  <a:schemeClr val="tx1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2</a:t>
            </a:r>
            <a:r>
              <a:rPr lang="zh-CN" altLang="en-US" sz="3600" b="1">
                <a:solidFill>
                  <a:schemeClr val="tx1"/>
                </a:solidFill>
                <a:latin typeface="Times New Roman" panose="02020603050405020304" charset="0"/>
                <a:cs typeface="Times New Roman" panose="02020603050405020304" charset="0"/>
                <a:sym typeface="+mn-ea"/>
              </a:rPr>
              <a:t>÷</a:t>
            </a:r>
            <a:r>
              <a:rPr lang="en-US" altLang="zh-CN" sz="3600" b="1">
                <a:solidFill>
                  <a:schemeClr val="tx1"/>
                </a:solidFill>
                <a:latin typeface="Times New Roman" panose="02020603050405020304" charset="0"/>
                <a:cs typeface="Times New Roman" panose="02020603050405020304" charset="0"/>
                <a:sym typeface="+mn-ea"/>
              </a:rPr>
              <a:t>7=</a:t>
            </a:r>
            <a:r>
              <a:rPr lang="en-US" altLang="zh-CN" sz="3600" b="1">
                <a:solidFill>
                  <a:srgbClr val="FF0000"/>
                </a:solidFill>
                <a:latin typeface="Times New Roman" panose="02020603050405020304" charset="0"/>
                <a:cs typeface="Times New Roman" panose="02020603050405020304" charset="0"/>
                <a:sym typeface="+mn-ea"/>
              </a:rPr>
              <a:t>__________</a:t>
            </a:r>
            <a:endParaRPr lang="en-US" altLang="zh-CN" sz="3600" b="1">
              <a:solidFill>
                <a:schemeClr val="tx1"/>
              </a:solidFill>
              <a:latin typeface="Times New Roman" panose="02020603050405020304" charset="0"/>
              <a:cs typeface="Times New Roman" panose="02020603050405020304" charset="0"/>
              <a:sym typeface="+mn-ea"/>
            </a:endParaRPr>
          </a:p>
          <a:p>
            <a:pPr algn="l"/>
            <a:r>
              <a:rPr lang="en-US" altLang="zh-CN" sz="3600" b="1" smtClean="0">
                <a:solidFill>
                  <a:schemeClr val="tx1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3</a:t>
            </a:r>
            <a:r>
              <a:rPr lang="zh-CN" altLang="en-US" sz="3600" b="1">
                <a:solidFill>
                  <a:schemeClr val="tx1"/>
                </a:solidFill>
                <a:latin typeface="Times New Roman" panose="02020603050405020304" charset="0"/>
                <a:cs typeface="Times New Roman" panose="02020603050405020304" charset="0"/>
                <a:sym typeface="+mn-ea"/>
              </a:rPr>
              <a:t>÷</a:t>
            </a:r>
            <a:r>
              <a:rPr lang="en-US" altLang="zh-CN" sz="3600" b="1">
                <a:solidFill>
                  <a:schemeClr val="tx1"/>
                </a:solidFill>
                <a:latin typeface="Times New Roman" panose="02020603050405020304" charset="0"/>
                <a:cs typeface="Times New Roman" panose="02020603050405020304" charset="0"/>
                <a:sym typeface="+mn-ea"/>
              </a:rPr>
              <a:t>7=</a:t>
            </a:r>
            <a:r>
              <a:rPr lang="en-US" altLang="zh-CN" sz="3600" b="1">
                <a:solidFill>
                  <a:srgbClr val="FF0000"/>
                </a:solidFill>
                <a:latin typeface="Times New Roman" panose="02020603050405020304" charset="0"/>
                <a:cs typeface="Times New Roman" panose="02020603050405020304" charset="0"/>
                <a:sym typeface="+mn-ea"/>
              </a:rPr>
              <a:t>__________</a:t>
            </a:r>
            <a:endParaRPr lang="en-US" altLang="zh-CN" sz="3600" b="1">
              <a:solidFill>
                <a:schemeClr val="tx1"/>
              </a:solidFill>
              <a:latin typeface="Times New Roman" panose="02020603050405020304" charset="0"/>
              <a:cs typeface="Times New Roman" panose="02020603050405020304" charset="0"/>
              <a:sym typeface="+mn-ea"/>
            </a:endParaRPr>
          </a:p>
          <a:p>
            <a:pPr algn="l"/>
            <a:r>
              <a:rPr lang="en-US" altLang="zh-CN" sz="3600" b="1" smtClean="0">
                <a:solidFill>
                  <a:schemeClr val="tx1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4</a:t>
            </a:r>
            <a:r>
              <a:rPr lang="zh-CN" altLang="en-US" sz="3600" b="1">
                <a:solidFill>
                  <a:schemeClr val="tx1"/>
                </a:solidFill>
                <a:latin typeface="Times New Roman" panose="02020603050405020304" charset="0"/>
                <a:cs typeface="Times New Roman" panose="02020603050405020304" charset="0"/>
                <a:sym typeface="+mn-ea"/>
              </a:rPr>
              <a:t>÷</a:t>
            </a:r>
            <a:r>
              <a:rPr lang="en-US" altLang="zh-CN" sz="3600" b="1">
                <a:solidFill>
                  <a:schemeClr val="tx1"/>
                </a:solidFill>
                <a:latin typeface="Times New Roman" panose="02020603050405020304" charset="0"/>
                <a:cs typeface="Times New Roman" panose="02020603050405020304" charset="0"/>
                <a:sym typeface="+mn-ea"/>
              </a:rPr>
              <a:t>7=</a:t>
            </a:r>
            <a:r>
              <a:rPr lang="en-US" altLang="zh-CN" sz="3600" b="1">
                <a:solidFill>
                  <a:srgbClr val="FF0000"/>
                </a:solidFill>
                <a:latin typeface="Times New Roman" panose="02020603050405020304" charset="0"/>
                <a:cs typeface="Times New Roman" panose="02020603050405020304" charset="0"/>
                <a:sym typeface="+mn-ea"/>
              </a:rPr>
              <a:t>__________</a:t>
            </a:r>
            <a:endParaRPr lang="en-US" altLang="zh-CN" sz="3600" b="1">
              <a:solidFill>
                <a:schemeClr val="tx1"/>
              </a:solidFill>
              <a:latin typeface="Times New Roman" panose="02020603050405020304" charset="0"/>
              <a:cs typeface="Times New Roman" panose="02020603050405020304" charset="0"/>
              <a:sym typeface="+mn-ea"/>
            </a:endParaRPr>
          </a:p>
          <a:p>
            <a:pPr algn="l"/>
            <a:r>
              <a:rPr lang="en-US" altLang="zh-CN" sz="3600" b="1" smtClean="0">
                <a:solidFill>
                  <a:schemeClr val="tx1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5</a:t>
            </a:r>
            <a:r>
              <a:rPr lang="zh-CN" altLang="en-US" sz="3600" b="1">
                <a:solidFill>
                  <a:schemeClr val="tx1"/>
                </a:solidFill>
                <a:latin typeface="Times New Roman" panose="02020603050405020304" charset="0"/>
                <a:cs typeface="Times New Roman" panose="02020603050405020304" charset="0"/>
                <a:sym typeface="+mn-ea"/>
              </a:rPr>
              <a:t>÷</a:t>
            </a:r>
            <a:r>
              <a:rPr lang="en-US" altLang="zh-CN" sz="3600" b="1">
                <a:solidFill>
                  <a:schemeClr val="tx1"/>
                </a:solidFill>
                <a:latin typeface="Times New Roman" panose="02020603050405020304" charset="0"/>
                <a:cs typeface="Times New Roman" panose="02020603050405020304" charset="0"/>
                <a:sym typeface="+mn-ea"/>
              </a:rPr>
              <a:t>7=</a:t>
            </a:r>
            <a:r>
              <a:rPr lang="en-US" altLang="zh-CN" sz="3600" b="1">
                <a:solidFill>
                  <a:srgbClr val="FF0000"/>
                </a:solidFill>
                <a:latin typeface="Times New Roman" panose="02020603050405020304" charset="0"/>
                <a:cs typeface="Times New Roman" panose="02020603050405020304" charset="0"/>
                <a:sym typeface="+mn-ea"/>
              </a:rPr>
              <a:t>__________</a:t>
            </a:r>
            <a:endParaRPr lang="en-US" altLang="zh-CN" sz="3600" b="1">
              <a:solidFill>
                <a:srgbClr val="FF0000"/>
              </a:solidFill>
              <a:latin typeface="Times New Roman" panose="02020603050405020304" charset="0"/>
              <a:cs typeface="Times New Roman" panose="02020603050405020304" charset="0"/>
              <a:sym typeface="+mn-ea"/>
            </a:endParaRPr>
          </a:p>
          <a:p>
            <a:pPr algn="l"/>
            <a:r>
              <a:rPr lang="en-US" altLang="zh-CN" sz="3600" b="1" smtClean="0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6</a:t>
            </a:r>
            <a:r>
              <a:rPr lang="zh-CN" altLang="en-US" sz="3600" b="1">
                <a:latin typeface="Times New Roman" panose="02020603050405020304" charset="0"/>
                <a:cs typeface="Times New Roman" panose="02020603050405020304" charset="0"/>
                <a:sym typeface="+mn-ea"/>
              </a:rPr>
              <a:t>÷</a:t>
            </a:r>
            <a:r>
              <a:rPr lang="en-US" altLang="zh-CN" sz="3600" b="1">
                <a:latin typeface="Times New Roman" panose="02020603050405020304" charset="0"/>
                <a:cs typeface="Times New Roman" panose="02020603050405020304" charset="0"/>
                <a:sym typeface="+mn-ea"/>
              </a:rPr>
              <a:t>7=</a:t>
            </a:r>
            <a:r>
              <a:rPr lang="en-US" altLang="zh-CN" sz="3600" b="1">
                <a:solidFill>
                  <a:srgbClr val="FF0000"/>
                </a:solidFill>
                <a:latin typeface="Times New Roman" panose="02020603050405020304" charset="0"/>
                <a:cs typeface="Times New Roman" panose="02020603050405020304" charset="0"/>
                <a:sym typeface="+mn-ea"/>
              </a:rPr>
              <a:t>__________</a:t>
            </a:r>
            <a:endParaRPr lang="en-US" altLang="zh-CN" sz="3600" b="1" smtClean="0">
              <a:solidFill>
                <a:schemeClr val="tx1"/>
              </a:solidFill>
              <a:latin typeface="Times New Roman" panose="02020603050405020304" charset="0"/>
              <a:ea typeface="楷体" panose="02010609060101010101" pitchFamily="49" charset="-122"/>
              <a:cs typeface="Times New Roman" panose="02020603050405020304" charset="0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2049145" y="2736850"/>
            <a:ext cx="3726180" cy="645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algn="l"/>
            <a:r>
              <a:rPr lang="en-US" altLang="zh-CN" sz="3600" b="1">
                <a:solidFill>
                  <a:srgbClr val="FF0000"/>
                </a:solidFill>
                <a:latin typeface="Times New Roman" panose="02020603050405020304" charset="0"/>
                <a:cs typeface="Times New Roman" panose="02020603050405020304" charset="0"/>
                <a:sym typeface="+mn-ea"/>
              </a:rPr>
              <a:t>0.142857142857···</a:t>
            </a:r>
            <a:endParaRPr lang="en-US" altLang="zh-CN" sz="3600" b="1" smtClean="0">
              <a:solidFill>
                <a:srgbClr val="FF0000"/>
              </a:solidFill>
              <a:latin typeface="Times New Roman" panose="02020603050405020304" charset="0"/>
              <a:ea typeface="楷体" panose="02010609060101010101" pitchFamily="49" charset="-122"/>
              <a:cs typeface="Times New Roman" panose="02020603050405020304" charset="0"/>
              <a:sym typeface="+mn-ea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2049145" y="3310255"/>
            <a:ext cx="3726180" cy="645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algn="l"/>
            <a:r>
              <a:rPr lang="en-US" altLang="zh-CN" sz="3600" b="1">
                <a:solidFill>
                  <a:srgbClr val="FF0000"/>
                </a:solidFill>
                <a:latin typeface="Times New Roman" panose="02020603050405020304" charset="0"/>
                <a:cs typeface="Times New Roman" panose="02020603050405020304" charset="0"/>
                <a:sym typeface="+mn-ea"/>
              </a:rPr>
              <a:t>0.285714285714···</a:t>
            </a:r>
            <a:endParaRPr lang="en-US" altLang="zh-CN" sz="3600" b="1" smtClean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charset="0"/>
              <a:sym typeface="+mn-ea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2049145" y="3858260"/>
            <a:ext cx="3726180" cy="645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algn="l"/>
            <a:r>
              <a:rPr lang="en-US" altLang="zh-CN" sz="3600" b="1">
                <a:solidFill>
                  <a:srgbClr val="FF0000"/>
                </a:solidFill>
                <a:latin typeface="Times New Roman" panose="02020603050405020304" charset="0"/>
                <a:cs typeface="Times New Roman" panose="02020603050405020304" charset="0"/>
                <a:sym typeface="+mn-ea"/>
              </a:rPr>
              <a:t>0.428571428571···</a:t>
            </a:r>
            <a:endParaRPr lang="en-US" altLang="zh-CN" sz="3600" b="1" smtClean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charset="0"/>
              <a:sym typeface="+mn-ea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2049145" y="4431665"/>
            <a:ext cx="3726180" cy="645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algn="l"/>
            <a:r>
              <a:rPr lang="en-US" altLang="zh-CN" sz="3600" b="1">
                <a:solidFill>
                  <a:srgbClr val="FF0000"/>
                </a:solidFill>
                <a:latin typeface="Times New Roman" panose="02020603050405020304" charset="0"/>
                <a:cs typeface="Times New Roman" panose="02020603050405020304" charset="0"/>
                <a:sym typeface="+mn-ea"/>
              </a:rPr>
              <a:t>0.571428571428···</a:t>
            </a:r>
            <a:endParaRPr lang="en-US" altLang="zh-CN" sz="3600" b="1" smtClean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charset="0"/>
              <a:sym typeface="+mn-ea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2049145" y="4950460"/>
            <a:ext cx="3726180" cy="645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algn="l"/>
            <a:r>
              <a:rPr lang="en-US" altLang="zh-CN" sz="3600" b="1">
                <a:solidFill>
                  <a:srgbClr val="FF0000"/>
                </a:solidFill>
                <a:latin typeface="Times New Roman" panose="02020603050405020304" charset="0"/>
                <a:cs typeface="Times New Roman" panose="02020603050405020304" charset="0"/>
                <a:sym typeface="+mn-ea"/>
              </a:rPr>
              <a:t>0.714285714285···</a:t>
            </a:r>
            <a:endParaRPr lang="en-US" altLang="zh-CN" sz="3600" b="1" smtClean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charset="0"/>
              <a:sym typeface="+mn-ea"/>
            </a:endParaRPr>
          </a:p>
        </p:txBody>
      </p:sp>
      <p:sp>
        <p:nvSpPr>
          <p:cNvPr id="37" name="文本框 36"/>
          <p:cNvSpPr txBox="1"/>
          <p:nvPr/>
        </p:nvSpPr>
        <p:spPr>
          <a:xfrm>
            <a:off x="2049145" y="5523865"/>
            <a:ext cx="3726180" cy="645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algn="l"/>
            <a:r>
              <a:rPr lang="en-US" altLang="zh-CN" sz="3600" b="1">
                <a:solidFill>
                  <a:srgbClr val="FF0000"/>
                </a:solidFill>
                <a:latin typeface="Times New Roman" panose="02020603050405020304" charset="0"/>
                <a:cs typeface="Times New Roman" panose="02020603050405020304" charset="0"/>
                <a:sym typeface="+mn-ea"/>
              </a:rPr>
              <a:t>0.857142857142···</a:t>
            </a:r>
            <a:endParaRPr lang="en-US" altLang="zh-CN" sz="3600" b="1" smtClean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charset="0"/>
              <a:sym typeface="+mn-ea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19" grpId="0"/>
      <p:bldP spid="22" grpId="0"/>
      <p:bldP spid="3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文本框 39"/>
          <p:cNvSpPr txBox="1"/>
          <p:nvPr/>
        </p:nvSpPr>
        <p:spPr>
          <a:xfrm>
            <a:off x="415925" y="1393190"/>
            <a:ext cx="1181544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en-US" altLang="zh-CN" sz="3600" b="1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</a:rPr>
              <a:t>4.</a:t>
            </a:r>
            <a:r>
              <a:rPr lang="zh-CN" sz="3600" b="1" noProof="0" smtClean="0">
                <a:ln>
                  <a:noFill/>
                </a:ln>
                <a:effectLst/>
                <a:uLnTx/>
                <a:uFillTx/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先找出规律，再按规律填数。</a:t>
            </a:r>
            <a:r>
              <a:rPr lang="zh-CN" altLang="en-US" sz="3600">
                <a:solidFill>
                  <a:srgbClr val="000AE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（教材</a:t>
            </a:r>
            <a:r>
              <a:rPr lang="en-US" altLang="zh-CN" sz="3600">
                <a:solidFill>
                  <a:srgbClr val="000AE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P38</a:t>
            </a:r>
            <a:r>
              <a:rPr lang="zh-CN" altLang="en-US" sz="3600">
                <a:solidFill>
                  <a:srgbClr val="000AE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练习八</a:t>
            </a:r>
            <a:r>
              <a:rPr lang="en-US" altLang="zh-CN" sz="3600">
                <a:solidFill>
                  <a:srgbClr val="000AE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 </a:t>
            </a:r>
            <a:r>
              <a:rPr lang="zh-CN" altLang="en-US" sz="3600">
                <a:solidFill>
                  <a:srgbClr val="000AE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第</a:t>
            </a:r>
            <a:r>
              <a:rPr lang="en-US" altLang="zh-CN" sz="3600">
                <a:solidFill>
                  <a:srgbClr val="000AE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15</a:t>
            </a:r>
            <a:r>
              <a:rPr lang="zh-CN" altLang="en-US" sz="3600">
                <a:solidFill>
                  <a:srgbClr val="000AE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题）</a:t>
            </a:r>
            <a:endParaRPr lang="zh-CN" altLang="en-US" sz="3600">
              <a:solidFill>
                <a:srgbClr val="000AE0"/>
              </a:solidFill>
              <a:latin typeface="Times New Roman" panose="02020603050405020304" charset="0"/>
              <a:ea typeface="楷体" panose="02010609060101010101" pitchFamily="49" charset="-122"/>
              <a:cs typeface="Times New Roman" panose="02020603050405020304" charset="0"/>
              <a:sym typeface="+mn-ea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5134429" y="84181"/>
            <a:ext cx="2011680" cy="645160"/>
          </a:xfrm>
          <a:prstGeom prst="rect">
            <a:avLst/>
          </a:prstGeom>
          <a:noFill/>
          <a:ln>
            <a:noFill/>
          </a:ln>
        </p:spPr>
        <p:txBody>
          <a:bodyPr wrap="none" rtlCol="0" anchor="t">
            <a:spAutoFit/>
          </a:bodyPr>
          <a:lstStyle/>
          <a:p>
            <a:pPr algn="ctr"/>
            <a:r>
              <a:rPr lang="zh-CN" altLang="zh-CN" sz="3600" b="1">
                <a:solidFill>
                  <a:srgbClr val="FF0000"/>
                </a:solidFill>
                <a:effectLst/>
                <a:latin typeface="微软雅黑" panose="020B0503020204020204" charset="-122"/>
                <a:ea typeface="微软雅黑" panose="020B0503020204020204" charset="-122"/>
              </a:rPr>
              <a:t>当堂检测</a:t>
            </a:r>
            <a:endParaRPr lang="zh-CN" altLang="zh-CN" sz="3600" b="1">
              <a:solidFill>
                <a:srgbClr val="FF0000"/>
              </a:solidFill>
              <a:effectLst/>
              <a:latin typeface="微软雅黑" panose="020B0503020204020204" charset="-122"/>
              <a:ea typeface="微软雅黑" panose="020B0503020204020204" charset="-122"/>
            </a:endParaRPr>
          </a:p>
        </p:txBody>
      </p:sp>
      <p:cxnSp>
        <p:nvCxnSpPr>
          <p:cNvPr id="10" name="直接连接符 9"/>
          <p:cNvCxnSpPr/>
          <p:nvPr/>
        </p:nvCxnSpPr>
        <p:spPr>
          <a:xfrm flipV="1">
            <a:off x="0" y="761365"/>
            <a:ext cx="12585065" cy="46355"/>
          </a:xfrm>
          <a:prstGeom prst="line">
            <a:avLst/>
          </a:prstGeom>
          <a:ln w="28575" cmpd="sng">
            <a:solidFill>
              <a:schemeClr val="accent1">
                <a:shade val="50000"/>
              </a:schemeClr>
            </a:solidFill>
            <a:prstDash val="solid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pic>
        <p:nvPicPr>
          <p:cNvPr id="4" name="图片 3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4458970" y="55245"/>
            <a:ext cx="678180" cy="678180"/>
          </a:xfrm>
          <a:prstGeom prst="rect">
            <a:avLst/>
          </a:prstGeom>
        </p:spPr>
      </p:pic>
      <p:sp>
        <p:nvSpPr>
          <p:cNvPr id="36" name="文本框 35"/>
          <p:cNvSpPr txBox="1"/>
          <p:nvPr/>
        </p:nvSpPr>
        <p:spPr>
          <a:xfrm>
            <a:off x="1497330" y="5079365"/>
            <a:ext cx="8656955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defRPr/>
            </a:pPr>
            <a:r>
              <a:rPr lang="zh-CN" altLang="en-US" sz="3600" b="1">
                <a:solidFill>
                  <a:schemeClr val="accent5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（</a:t>
            </a:r>
            <a:r>
              <a:rPr lang="en-US" altLang="zh-CN" sz="3600" b="1">
                <a:solidFill>
                  <a:schemeClr val="accent5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1</a:t>
            </a:r>
            <a:r>
              <a:rPr lang="zh-CN" altLang="en-US" sz="3600" b="1">
                <a:solidFill>
                  <a:schemeClr val="accent5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）中前一个数除以</a:t>
            </a:r>
            <a:r>
              <a:rPr lang="en-US" altLang="zh-CN" sz="3600" b="1">
                <a:solidFill>
                  <a:schemeClr val="accent5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2.5</a:t>
            </a:r>
            <a:r>
              <a:rPr lang="zh-CN" altLang="en-US" sz="3600" b="1">
                <a:solidFill>
                  <a:schemeClr val="accent5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，得到后一个数；</a:t>
            </a:r>
            <a:endParaRPr lang="zh-CN" altLang="en-US" sz="3600" b="1">
              <a:solidFill>
                <a:schemeClr val="accent5"/>
              </a:solidFill>
              <a:latin typeface="Times New Roman" panose="02020603050405020304" charset="0"/>
              <a:ea typeface="楷体" panose="02010609060101010101" pitchFamily="49" charset="-122"/>
              <a:cs typeface="Times New Roman" panose="02020603050405020304" charset="0"/>
              <a:sym typeface="+mn-ea"/>
            </a:endParaRPr>
          </a:p>
          <a:p>
            <a:pPr algn="l">
              <a:defRPr/>
            </a:pPr>
            <a:r>
              <a:rPr lang="zh-CN" altLang="en-US" sz="3600" b="1">
                <a:solidFill>
                  <a:schemeClr val="accent5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（</a:t>
            </a:r>
            <a:r>
              <a:rPr lang="en-US" altLang="zh-CN" sz="3600" b="1">
                <a:solidFill>
                  <a:schemeClr val="accent5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2</a:t>
            </a:r>
            <a:r>
              <a:rPr lang="zh-CN" altLang="en-US" sz="3600" b="1">
                <a:solidFill>
                  <a:schemeClr val="accent5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）中，前一个数除以</a:t>
            </a:r>
            <a:r>
              <a:rPr lang="en-US" altLang="zh-CN" sz="3600" b="1">
                <a:solidFill>
                  <a:schemeClr val="accent5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2</a:t>
            </a:r>
            <a:r>
              <a:rPr lang="zh-CN" altLang="en-US" sz="3600" b="1">
                <a:solidFill>
                  <a:schemeClr val="accent5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，得到后一个数。</a:t>
            </a:r>
            <a:endParaRPr lang="zh-CN" altLang="en-US" sz="3600" b="1">
              <a:solidFill>
                <a:schemeClr val="accent5"/>
              </a:solidFill>
              <a:latin typeface="Times New Roman" panose="02020603050405020304" charset="0"/>
              <a:ea typeface="楷体" panose="02010609060101010101" pitchFamily="49" charset="-122"/>
              <a:cs typeface="Times New Roman" panose="02020603050405020304" charset="0"/>
              <a:sym typeface="+mn-ea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690245" y="2736850"/>
            <a:ext cx="10271125" cy="17532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3600" b="1" smtClean="0">
                <a:solidFill>
                  <a:schemeClr val="tx1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（</a:t>
            </a:r>
            <a:r>
              <a:rPr lang="en-US" altLang="zh-CN" sz="3600" b="1" smtClean="0">
                <a:solidFill>
                  <a:schemeClr val="tx1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1</a:t>
            </a:r>
            <a:r>
              <a:rPr lang="zh-CN" altLang="en-US" sz="3600" b="1" smtClean="0">
                <a:solidFill>
                  <a:schemeClr val="tx1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）</a:t>
            </a:r>
            <a:r>
              <a:rPr lang="en-US" altLang="zh-CN" sz="3600" b="1" smtClean="0">
                <a:solidFill>
                  <a:schemeClr val="tx1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6.25      2.5      1        </a:t>
            </a:r>
            <a:r>
              <a:rPr lang="en-US" altLang="zh-CN" sz="3600" b="1">
                <a:solidFill>
                  <a:srgbClr val="FF0000"/>
                </a:solidFill>
                <a:latin typeface="Times New Roman" panose="02020603050405020304" charset="0"/>
                <a:cs typeface="Times New Roman" panose="02020603050405020304" charset="0"/>
                <a:sym typeface="+mn-ea"/>
              </a:rPr>
              <a:t>_____     _____  </a:t>
            </a:r>
            <a:r>
              <a:rPr lang="en-US" altLang="zh-CN" sz="3600" b="1" smtClean="0">
                <a:solidFill>
                  <a:schemeClr val="tx1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    0.064</a:t>
            </a:r>
            <a:endParaRPr lang="en-US" altLang="zh-CN" sz="3600" b="1" smtClean="0">
              <a:solidFill>
                <a:schemeClr val="tx1"/>
              </a:solidFill>
              <a:latin typeface="Times New Roman" panose="02020603050405020304" charset="0"/>
              <a:ea typeface="楷体" panose="02010609060101010101" pitchFamily="49" charset="-122"/>
              <a:cs typeface="Times New Roman" panose="02020603050405020304" charset="0"/>
              <a:sym typeface="+mn-ea"/>
            </a:endParaRPr>
          </a:p>
          <a:p>
            <a:pPr algn="l"/>
            <a:r>
              <a:rPr lang="en-US" altLang="zh-CN" sz="3600" b="1" smtClean="0">
                <a:solidFill>
                  <a:schemeClr val="tx1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   </a:t>
            </a:r>
            <a:endParaRPr lang="en-US" altLang="zh-CN" sz="3600" b="1" smtClean="0">
              <a:solidFill>
                <a:schemeClr val="tx1"/>
              </a:solidFill>
              <a:latin typeface="Times New Roman" panose="02020603050405020304" charset="0"/>
              <a:ea typeface="楷体" panose="02010609060101010101" pitchFamily="49" charset="-122"/>
              <a:cs typeface="Times New Roman" panose="02020603050405020304" charset="0"/>
              <a:sym typeface="+mn-ea"/>
            </a:endParaRPr>
          </a:p>
          <a:p>
            <a:pPr algn="l"/>
            <a:r>
              <a:rPr lang="zh-CN" altLang="en-US" sz="3600" b="1" smtClean="0">
                <a:solidFill>
                  <a:schemeClr val="tx1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（</a:t>
            </a:r>
            <a:r>
              <a:rPr lang="en-US" altLang="zh-CN" sz="3600" b="1" smtClean="0">
                <a:solidFill>
                  <a:schemeClr val="tx1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2</a:t>
            </a:r>
            <a:r>
              <a:rPr lang="zh-CN" altLang="en-US" sz="3600" b="1" smtClean="0">
                <a:solidFill>
                  <a:schemeClr val="tx1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）</a:t>
            </a:r>
            <a:r>
              <a:rPr lang="en-US" altLang="zh-CN" sz="3600" b="1" smtClean="0">
                <a:solidFill>
                  <a:schemeClr val="tx1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7           3.5     1.75    </a:t>
            </a:r>
            <a:r>
              <a:rPr lang="en-US" altLang="zh-CN" sz="3600" b="1">
                <a:solidFill>
                  <a:srgbClr val="FF0000"/>
                </a:solidFill>
                <a:latin typeface="Times New Roman" panose="02020603050405020304" charset="0"/>
                <a:cs typeface="Times New Roman" panose="02020603050405020304" charset="0"/>
                <a:sym typeface="+mn-ea"/>
              </a:rPr>
              <a:t>_____</a:t>
            </a:r>
            <a:r>
              <a:rPr lang="en-US" altLang="zh-CN" sz="3600" b="1" smtClean="0">
                <a:solidFill>
                  <a:schemeClr val="tx1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     </a:t>
            </a:r>
            <a:r>
              <a:rPr lang="en-US" altLang="zh-CN" sz="3600" b="1">
                <a:solidFill>
                  <a:srgbClr val="FF0000"/>
                </a:solidFill>
                <a:latin typeface="Times New Roman" panose="02020603050405020304" charset="0"/>
                <a:cs typeface="Times New Roman" panose="02020603050405020304" charset="0"/>
                <a:sym typeface="+mn-ea"/>
              </a:rPr>
              <a:t>_____      </a:t>
            </a:r>
            <a:r>
              <a:rPr lang="en-US" altLang="zh-CN" sz="3600" b="1" smtClean="0">
                <a:solidFill>
                  <a:schemeClr val="tx1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0.21875</a:t>
            </a:r>
            <a:endParaRPr lang="en-US" altLang="zh-CN" sz="3600" b="1" smtClean="0">
              <a:solidFill>
                <a:schemeClr val="tx1"/>
              </a:solidFill>
              <a:latin typeface="Times New Roman" panose="02020603050405020304" charset="0"/>
              <a:ea typeface="楷体" panose="02010609060101010101" pitchFamily="49" charset="-122"/>
              <a:cs typeface="Times New Roman" panose="02020603050405020304" charset="0"/>
              <a:sym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5965825" y="2698115"/>
            <a:ext cx="754380" cy="645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algn="l"/>
            <a:r>
              <a:rPr lang="en-US" altLang="zh-CN" sz="3600" b="1">
                <a:solidFill>
                  <a:srgbClr val="FF0000"/>
                </a:solidFill>
                <a:latin typeface="Times New Roman" panose="02020603050405020304" charset="0"/>
                <a:cs typeface="Times New Roman" panose="02020603050405020304" charset="0"/>
                <a:sym typeface="+mn-ea"/>
              </a:rPr>
              <a:t>0.4</a:t>
            </a:r>
            <a:endParaRPr lang="en-US" altLang="zh-CN" sz="3600" b="1" smtClean="0">
              <a:solidFill>
                <a:srgbClr val="FF0000"/>
              </a:solidFill>
              <a:latin typeface="Times New Roman" panose="02020603050405020304" charset="0"/>
              <a:ea typeface="楷体" panose="02010609060101010101" pitchFamily="49" charset="-122"/>
              <a:cs typeface="Times New Roman" panose="02020603050405020304" charset="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7555230" y="2698115"/>
            <a:ext cx="982980" cy="645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algn="l"/>
            <a:r>
              <a:rPr lang="en-US" altLang="zh-CN" sz="3600" b="1">
                <a:solidFill>
                  <a:srgbClr val="FF0000"/>
                </a:solidFill>
                <a:latin typeface="Times New Roman" panose="02020603050405020304" charset="0"/>
                <a:cs typeface="Times New Roman" panose="02020603050405020304" charset="0"/>
                <a:sym typeface="+mn-ea"/>
              </a:rPr>
              <a:t>0.16</a:t>
            </a:r>
            <a:endParaRPr lang="en-US" altLang="zh-CN" sz="3600" b="1" smtClean="0">
              <a:solidFill>
                <a:srgbClr val="FF0000"/>
              </a:solidFill>
              <a:latin typeface="Times New Roman" panose="02020603050405020304" charset="0"/>
              <a:ea typeface="楷体" panose="02010609060101010101" pitchFamily="49" charset="-122"/>
              <a:cs typeface="Times New Roman" panose="02020603050405020304" charset="0"/>
              <a:sym typeface="+mn-ea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5917565" y="3844925"/>
            <a:ext cx="1211580" cy="645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algn="l"/>
            <a:r>
              <a:rPr lang="en-US" altLang="zh-CN" sz="3600" b="1">
                <a:solidFill>
                  <a:srgbClr val="FF0000"/>
                </a:solidFill>
                <a:latin typeface="Times New Roman" panose="02020603050405020304" charset="0"/>
                <a:cs typeface="Times New Roman" panose="02020603050405020304" charset="0"/>
                <a:sym typeface="+mn-ea"/>
              </a:rPr>
              <a:t>0.875</a:t>
            </a:r>
            <a:endParaRPr lang="en-US" altLang="zh-CN" sz="3600" b="1" smtClean="0">
              <a:solidFill>
                <a:srgbClr val="FF0000"/>
              </a:solidFill>
              <a:latin typeface="Times New Roman" panose="02020603050405020304" charset="0"/>
              <a:ea typeface="楷体" panose="02010609060101010101" pitchFamily="49" charset="-122"/>
              <a:cs typeface="Times New Roman" panose="02020603050405020304" charset="0"/>
              <a:sym typeface="+mn-ea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7452360" y="3844925"/>
            <a:ext cx="1440180" cy="645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algn="l"/>
            <a:r>
              <a:rPr lang="en-US" altLang="zh-CN" sz="3600" b="1">
                <a:solidFill>
                  <a:srgbClr val="FF0000"/>
                </a:solidFill>
                <a:latin typeface="Times New Roman" panose="02020603050405020304" charset="0"/>
                <a:cs typeface="Times New Roman" panose="02020603050405020304" charset="0"/>
                <a:sym typeface="+mn-ea"/>
              </a:rPr>
              <a:t>0.4375</a:t>
            </a:r>
            <a:endParaRPr lang="en-US" altLang="zh-CN" sz="3600" b="1" smtClean="0">
              <a:solidFill>
                <a:srgbClr val="FF0000"/>
              </a:solidFill>
              <a:latin typeface="Times New Roman" panose="02020603050405020304" charset="0"/>
              <a:ea typeface="楷体" panose="02010609060101010101" pitchFamily="49" charset="-122"/>
              <a:cs typeface="Times New Roman" panose="02020603050405020304" charset="0"/>
              <a:sym typeface="+mn-ea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8" grpId="0"/>
      <p:bldP spid="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文本框 39"/>
          <p:cNvSpPr txBox="1"/>
          <p:nvPr/>
        </p:nvSpPr>
        <p:spPr>
          <a:xfrm>
            <a:off x="570865" y="1393190"/>
            <a:ext cx="1105471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en-US" altLang="zh-CN" sz="3600" b="1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</a:rPr>
              <a:t>5.</a:t>
            </a:r>
            <a:r>
              <a:rPr lang="zh-CN" altLang="en-US" sz="3600" b="1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</a:rPr>
              <a:t>用计算器计算下面各题，并照样子再写出两道题。</a:t>
            </a:r>
            <a:endParaRPr lang="zh-CN" altLang="en-US" sz="3600" b="1">
              <a:solidFill>
                <a:srgbClr val="FF0000"/>
              </a:solidFill>
              <a:latin typeface="Times New Roman" panose="02020603050405020304" charset="0"/>
              <a:ea typeface="楷体" panose="02010609060101010101" pitchFamily="49" charset="-122"/>
              <a:cs typeface="Times New Roman" panose="02020603050405020304" charset="0"/>
              <a:sym typeface="+mn-ea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5134429" y="84181"/>
            <a:ext cx="2011680" cy="645160"/>
          </a:xfrm>
          <a:prstGeom prst="rect">
            <a:avLst/>
          </a:prstGeom>
          <a:noFill/>
          <a:ln>
            <a:noFill/>
          </a:ln>
        </p:spPr>
        <p:txBody>
          <a:bodyPr wrap="none" rtlCol="0" anchor="t">
            <a:spAutoFit/>
          </a:bodyPr>
          <a:lstStyle/>
          <a:p>
            <a:pPr algn="ctr"/>
            <a:r>
              <a:rPr lang="zh-CN" altLang="zh-CN" sz="3600" b="1">
                <a:solidFill>
                  <a:srgbClr val="FF0000"/>
                </a:solidFill>
                <a:effectLst/>
                <a:latin typeface="微软雅黑" panose="020B0503020204020204" charset="-122"/>
                <a:ea typeface="微软雅黑" panose="020B0503020204020204" charset="-122"/>
              </a:rPr>
              <a:t>当堂检测</a:t>
            </a:r>
            <a:endParaRPr lang="zh-CN" altLang="zh-CN" sz="3600" b="1">
              <a:solidFill>
                <a:srgbClr val="FF0000"/>
              </a:solidFill>
              <a:effectLst/>
              <a:latin typeface="微软雅黑" panose="020B0503020204020204" charset="-122"/>
              <a:ea typeface="微软雅黑" panose="020B0503020204020204" charset="-122"/>
            </a:endParaRPr>
          </a:p>
        </p:txBody>
      </p:sp>
      <p:cxnSp>
        <p:nvCxnSpPr>
          <p:cNvPr id="10" name="直接连接符 9"/>
          <p:cNvCxnSpPr/>
          <p:nvPr/>
        </p:nvCxnSpPr>
        <p:spPr>
          <a:xfrm flipV="1">
            <a:off x="0" y="761365"/>
            <a:ext cx="12585065" cy="46355"/>
          </a:xfrm>
          <a:prstGeom prst="line">
            <a:avLst/>
          </a:prstGeom>
          <a:ln w="28575" cmpd="sng">
            <a:solidFill>
              <a:schemeClr val="accent1">
                <a:shade val="50000"/>
              </a:schemeClr>
            </a:solidFill>
            <a:prstDash val="solid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pic>
        <p:nvPicPr>
          <p:cNvPr id="4" name="图片 3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4458970" y="55245"/>
            <a:ext cx="678180" cy="678180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456565" y="2371725"/>
            <a:ext cx="7800975" cy="34150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sz="3600" b="1" smtClean="0">
                <a:solidFill>
                  <a:schemeClr val="tx1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（</a:t>
            </a:r>
            <a:r>
              <a:rPr lang="en-US" altLang="zh-CN" sz="3600" b="1" smtClean="0">
                <a:solidFill>
                  <a:schemeClr val="tx1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10-1</a:t>
            </a:r>
            <a:r>
              <a:rPr lang="zh-CN" altLang="en-US" sz="3600" b="1" smtClean="0">
                <a:solidFill>
                  <a:schemeClr val="tx1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）</a:t>
            </a:r>
            <a:r>
              <a:rPr lang="zh-CN" altLang="en-US" sz="3600" b="1">
                <a:latin typeface="Times New Roman" panose="02020603050405020304" charset="0"/>
                <a:cs typeface="Times New Roman" panose="02020603050405020304" charset="0"/>
                <a:sym typeface="+mn-ea"/>
              </a:rPr>
              <a:t>÷</a:t>
            </a:r>
            <a:r>
              <a:rPr lang="en-US" altLang="zh-CN" sz="3600" b="1">
                <a:latin typeface="Times New Roman" panose="02020603050405020304" charset="0"/>
                <a:cs typeface="Times New Roman" panose="02020603050405020304" charset="0"/>
                <a:sym typeface="+mn-ea"/>
              </a:rPr>
              <a:t>0.9      </a:t>
            </a:r>
            <a:r>
              <a:rPr lang="en-US" altLang="zh-CN" sz="3600" b="1">
                <a:solidFill>
                  <a:schemeClr val="tx1"/>
                </a:solidFill>
                <a:latin typeface="Times New Roman" panose="02020603050405020304" charset="0"/>
                <a:cs typeface="Times New Roman" panose="02020603050405020304" charset="0"/>
                <a:sym typeface="+mn-ea"/>
              </a:rPr>
              <a:t>=</a:t>
            </a:r>
            <a:r>
              <a:rPr lang="en-US" altLang="zh-CN" sz="3600" b="1">
                <a:solidFill>
                  <a:srgbClr val="FF0000"/>
                </a:solidFill>
                <a:latin typeface="Times New Roman" panose="02020603050405020304" charset="0"/>
                <a:cs typeface="Times New Roman" panose="02020603050405020304" charset="0"/>
                <a:sym typeface="+mn-ea"/>
              </a:rPr>
              <a:t>__________</a:t>
            </a:r>
            <a:endParaRPr lang="en-US" altLang="zh-CN" sz="3600" b="1">
              <a:solidFill>
                <a:schemeClr val="tx1"/>
              </a:solidFill>
              <a:latin typeface="Times New Roman" panose="02020603050405020304" charset="0"/>
              <a:cs typeface="Times New Roman" panose="02020603050405020304" charset="0"/>
              <a:sym typeface="+mn-ea"/>
            </a:endParaRPr>
          </a:p>
          <a:p>
            <a:pPr algn="l"/>
            <a:r>
              <a:rPr lang="zh-CN" sz="3600" b="1" smtClean="0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（</a:t>
            </a:r>
            <a:r>
              <a:rPr lang="en-US" altLang="zh-CN" sz="3600" b="1" smtClean="0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200-2</a:t>
            </a:r>
            <a:r>
              <a:rPr lang="zh-CN" altLang="en-US" sz="3600" b="1" smtClean="0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）</a:t>
            </a:r>
            <a:r>
              <a:rPr lang="zh-CN" altLang="en-US" sz="3600" b="1">
                <a:latin typeface="Times New Roman" panose="02020603050405020304" charset="0"/>
                <a:cs typeface="Times New Roman" panose="02020603050405020304" charset="0"/>
                <a:sym typeface="+mn-ea"/>
              </a:rPr>
              <a:t>÷</a:t>
            </a:r>
            <a:r>
              <a:rPr lang="en-US" altLang="zh-CN" sz="3600" b="1">
                <a:latin typeface="Times New Roman" panose="02020603050405020304" charset="0"/>
                <a:cs typeface="Times New Roman" panose="02020603050405020304" charset="0"/>
                <a:sym typeface="+mn-ea"/>
              </a:rPr>
              <a:t>0.9    =</a:t>
            </a:r>
            <a:r>
              <a:rPr lang="en-US" altLang="zh-CN" sz="3600" b="1">
                <a:solidFill>
                  <a:srgbClr val="FF0000"/>
                </a:solidFill>
                <a:latin typeface="Times New Roman" panose="02020603050405020304" charset="0"/>
                <a:cs typeface="Times New Roman" panose="02020603050405020304" charset="0"/>
                <a:sym typeface="+mn-ea"/>
              </a:rPr>
              <a:t>__________</a:t>
            </a:r>
            <a:endParaRPr lang="en-US" altLang="zh-CN" sz="3600" b="1">
              <a:solidFill>
                <a:schemeClr val="tx1"/>
              </a:solidFill>
              <a:latin typeface="Times New Roman" panose="02020603050405020304" charset="0"/>
              <a:cs typeface="Times New Roman" panose="02020603050405020304" charset="0"/>
              <a:sym typeface="+mn-ea"/>
            </a:endParaRPr>
          </a:p>
          <a:p>
            <a:pPr algn="l"/>
            <a:r>
              <a:rPr lang="zh-CN" sz="3600" b="1" smtClean="0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（</a:t>
            </a:r>
            <a:r>
              <a:rPr lang="en-US" altLang="zh-CN" sz="3600" b="1" smtClean="0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3000-3</a:t>
            </a:r>
            <a:r>
              <a:rPr lang="zh-CN" altLang="en-US" sz="3600" b="1" smtClean="0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）</a:t>
            </a:r>
            <a:r>
              <a:rPr lang="zh-CN" altLang="en-US" sz="3600" b="1">
                <a:latin typeface="Times New Roman" panose="02020603050405020304" charset="0"/>
                <a:cs typeface="Times New Roman" panose="02020603050405020304" charset="0"/>
                <a:sym typeface="+mn-ea"/>
              </a:rPr>
              <a:t>÷</a:t>
            </a:r>
            <a:r>
              <a:rPr lang="en-US" altLang="zh-CN" sz="3600" b="1">
                <a:latin typeface="Times New Roman" panose="02020603050405020304" charset="0"/>
                <a:cs typeface="Times New Roman" panose="02020603050405020304" charset="0"/>
                <a:sym typeface="+mn-ea"/>
              </a:rPr>
              <a:t>0.9  </a:t>
            </a:r>
            <a:r>
              <a:rPr lang="en-US" altLang="zh-CN" sz="3600" b="1">
                <a:solidFill>
                  <a:schemeClr val="tx1"/>
                </a:solidFill>
                <a:latin typeface="Times New Roman" panose="02020603050405020304" charset="0"/>
                <a:cs typeface="Times New Roman" panose="02020603050405020304" charset="0"/>
                <a:sym typeface="+mn-ea"/>
              </a:rPr>
              <a:t>=</a:t>
            </a:r>
            <a:r>
              <a:rPr lang="en-US" altLang="zh-CN" sz="3600" b="1">
                <a:solidFill>
                  <a:srgbClr val="FF0000"/>
                </a:solidFill>
                <a:latin typeface="Times New Roman" panose="02020603050405020304" charset="0"/>
                <a:cs typeface="Times New Roman" panose="02020603050405020304" charset="0"/>
                <a:sym typeface="+mn-ea"/>
              </a:rPr>
              <a:t>__________</a:t>
            </a:r>
            <a:endParaRPr lang="en-US" altLang="zh-CN" sz="3600" b="1">
              <a:solidFill>
                <a:schemeClr val="tx1"/>
              </a:solidFill>
              <a:latin typeface="Times New Roman" panose="02020603050405020304" charset="0"/>
              <a:cs typeface="Times New Roman" panose="02020603050405020304" charset="0"/>
              <a:sym typeface="+mn-ea"/>
            </a:endParaRPr>
          </a:p>
          <a:p>
            <a:pPr algn="l"/>
            <a:r>
              <a:rPr lang="zh-CN" sz="3600" b="1" smtClean="0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（</a:t>
            </a:r>
            <a:r>
              <a:rPr lang="en-US" altLang="zh-CN" sz="3600" b="1" smtClean="0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40000-4</a:t>
            </a:r>
            <a:r>
              <a:rPr lang="zh-CN" altLang="en-US" sz="3600" b="1" smtClean="0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）</a:t>
            </a:r>
            <a:r>
              <a:rPr lang="zh-CN" altLang="en-US" sz="3600" b="1">
                <a:latin typeface="Times New Roman" panose="02020603050405020304" charset="0"/>
                <a:cs typeface="Times New Roman" panose="02020603050405020304" charset="0"/>
                <a:sym typeface="+mn-ea"/>
              </a:rPr>
              <a:t>÷</a:t>
            </a:r>
            <a:r>
              <a:rPr lang="en-US" altLang="zh-CN" sz="3600" b="1">
                <a:latin typeface="Times New Roman" panose="02020603050405020304" charset="0"/>
                <a:cs typeface="Times New Roman" panose="02020603050405020304" charset="0"/>
                <a:sym typeface="+mn-ea"/>
              </a:rPr>
              <a:t>0.9</a:t>
            </a:r>
            <a:r>
              <a:rPr lang="en-US" altLang="zh-CN" sz="3600" b="1">
                <a:solidFill>
                  <a:schemeClr val="tx1"/>
                </a:solidFill>
                <a:latin typeface="Times New Roman" panose="02020603050405020304" charset="0"/>
                <a:cs typeface="Times New Roman" panose="02020603050405020304" charset="0"/>
                <a:sym typeface="+mn-ea"/>
              </a:rPr>
              <a:t>=</a:t>
            </a:r>
            <a:r>
              <a:rPr lang="en-US" altLang="zh-CN" sz="3600" b="1">
                <a:solidFill>
                  <a:srgbClr val="FF0000"/>
                </a:solidFill>
                <a:latin typeface="Times New Roman" panose="02020603050405020304" charset="0"/>
                <a:cs typeface="Times New Roman" panose="02020603050405020304" charset="0"/>
                <a:sym typeface="+mn-ea"/>
              </a:rPr>
              <a:t>__________</a:t>
            </a:r>
            <a:endParaRPr lang="en-US" altLang="zh-CN" sz="3600" b="1">
              <a:solidFill>
                <a:schemeClr val="tx1"/>
              </a:solidFill>
              <a:latin typeface="Times New Roman" panose="02020603050405020304" charset="0"/>
              <a:cs typeface="Times New Roman" panose="02020603050405020304" charset="0"/>
              <a:sym typeface="+mn-ea"/>
            </a:endParaRPr>
          </a:p>
          <a:p>
            <a:pPr algn="l"/>
            <a:r>
              <a:rPr lang="en-US" altLang="zh-CN" sz="3600" b="1">
                <a:solidFill>
                  <a:srgbClr val="FF0000"/>
                </a:solidFill>
                <a:latin typeface="Times New Roman" panose="02020603050405020304" charset="0"/>
                <a:cs typeface="Times New Roman" panose="02020603050405020304" charset="0"/>
                <a:sym typeface="+mn-ea"/>
              </a:rPr>
              <a:t>__________________________</a:t>
            </a:r>
            <a:endParaRPr lang="en-US" altLang="zh-CN" sz="3600" b="1">
              <a:solidFill>
                <a:srgbClr val="FF0000"/>
              </a:solidFill>
              <a:latin typeface="Times New Roman" panose="02020603050405020304" charset="0"/>
              <a:cs typeface="Times New Roman" panose="02020603050405020304" charset="0"/>
              <a:sym typeface="+mn-ea"/>
            </a:endParaRPr>
          </a:p>
          <a:p>
            <a:pPr algn="l"/>
            <a:r>
              <a:rPr lang="en-US" altLang="zh-CN" sz="3600" b="1">
                <a:solidFill>
                  <a:srgbClr val="FF0000"/>
                </a:solidFill>
                <a:latin typeface="Times New Roman" panose="02020603050405020304" charset="0"/>
                <a:cs typeface="Times New Roman" panose="02020603050405020304" charset="0"/>
                <a:sym typeface="+mn-ea"/>
              </a:rPr>
              <a:t>__________________________</a:t>
            </a:r>
            <a:endParaRPr lang="en-US" altLang="zh-CN" sz="3600" b="1" smtClean="0">
              <a:solidFill>
                <a:schemeClr val="tx1"/>
              </a:solidFill>
              <a:latin typeface="Times New Roman" panose="02020603050405020304" charset="0"/>
              <a:ea typeface="楷体" panose="02010609060101010101" pitchFamily="49" charset="-122"/>
              <a:cs typeface="Times New Roman" panose="02020603050405020304" charset="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511810" y="4540885"/>
            <a:ext cx="6120765" cy="6451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sz="3600" b="1" smtClean="0">
                <a:solidFill>
                  <a:srgbClr val="FF000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（</a:t>
            </a:r>
            <a:r>
              <a:rPr lang="en-US" altLang="zh-CN" sz="3600" b="1" smtClean="0">
                <a:solidFill>
                  <a:srgbClr val="FF000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500000-5</a:t>
            </a:r>
            <a:r>
              <a:rPr lang="zh-CN" altLang="en-US" sz="3600" b="1" smtClean="0">
                <a:solidFill>
                  <a:srgbClr val="FF000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）</a:t>
            </a:r>
            <a:r>
              <a:rPr lang="zh-CN" altLang="en-US" sz="3600" b="1">
                <a:solidFill>
                  <a:srgbClr val="FF0000"/>
                </a:solidFill>
                <a:latin typeface="Times New Roman" panose="02020603050405020304" charset="0"/>
                <a:cs typeface="Times New Roman" panose="02020603050405020304" charset="0"/>
                <a:sym typeface="+mn-ea"/>
              </a:rPr>
              <a:t>÷</a:t>
            </a:r>
            <a:r>
              <a:rPr lang="en-US" altLang="zh-CN" sz="3600" b="1">
                <a:solidFill>
                  <a:srgbClr val="FF0000"/>
                </a:solidFill>
                <a:latin typeface="Times New Roman" panose="02020603050405020304" charset="0"/>
                <a:cs typeface="Times New Roman" panose="02020603050405020304" charset="0"/>
                <a:sym typeface="+mn-ea"/>
              </a:rPr>
              <a:t>0.9=555550</a:t>
            </a:r>
            <a:endParaRPr lang="en-US" altLang="zh-CN" sz="3600" b="1">
              <a:solidFill>
                <a:srgbClr val="FF0000"/>
              </a:solidFill>
              <a:latin typeface="Times New Roman" panose="02020603050405020304" charset="0"/>
              <a:cs typeface="Times New Roman" panose="02020603050405020304" charset="0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5017770" y="2332990"/>
            <a:ext cx="640080" cy="645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algn="l"/>
            <a:r>
              <a:rPr lang="en-US" altLang="zh-CN" sz="3600" b="1">
                <a:solidFill>
                  <a:srgbClr val="FF0000"/>
                </a:solidFill>
                <a:latin typeface="Times New Roman" panose="02020603050405020304" charset="0"/>
                <a:cs typeface="Times New Roman" panose="02020603050405020304" charset="0"/>
                <a:sym typeface="+mn-ea"/>
              </a:rPr>
              <a:t>10</a:t>
            </a:r>
            <a:endParaRPr lang="en-US" altLang="zh-CN" sz="3600" b="1" smtClean="0">
              <a:solidFill>
                <a:srgbClr val="FF0000"/>
              </a:solidFill>
              <a:latin typeface="Times New Roman" panose="02020603050405020304" charset="0"/>
              <a:ea typeface="楷体" panose="02010609060101010101" pitchFamily="49" charset="-122"/>
              <a:cs typeface="Times New Roman" panose="02020603050405020304" charset="0"/>
              <a:sym typeface="+mn-ea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5017770" y="2931160"/>
            <a:ext cx="868680" cy="645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algn="l"/>
            <a:r>
              <a:rPr lang="en-US" altLang="zh-CN" sz="3600" b="1">
                <a:solidFill>
                  <a:srgbClr val="FF0000"/>
                </a:solidFill>
                <a:latin typeface="Times New Roman" panose="02020603050405020304" charset="0"/>
                <a:cs typeface="Times New Roman" panose="02020603050405020304" charset="0"/>
                <a:sym typeface="+mn-ea"/>
              </a:rPr>
              <a:t>220</a:t>
            </a:r>
            <a:endParaRPr lang="en-US" altLang="zh-CN" sz="3600" b="1" smtClean="0">
              <a:solidFill>
                <a:srgbClr val="FF0000"/>
              </a:solidFill>
              <a:latin typeface="Times New Roman" panose="02020603050405020304" charset="0"/>
              <a:ea typeface="楷体" panose="02010609060101010101" pitchFamily="49" charset="-122"/>
              <a:cs typeface="Times New Roman" panose="02020603050405020304" charset="0"/>
              <a:sym typeface="+mn-ea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017770" y="3488055"/>
            <a:ext cx="1097280" cy="645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algn="l"/>
            <a:r>
              <a:rPr lang="en-US" altLang="zh-CN" sz="3600" b="1">
                <a:solidFill>
                  <a:srgbClr val="FF0000"/>
                </a:solidFill>
                <a:latin typeface="Times New Roman" panose="02020603050405020304" charset="0"/>
                <a:cs typeface="Times New Roman" panose="02020603050405020304" charset="0"/>
                <a:sym typeface="+mn-ea"/>
              </a:rPr>
              <a:t>3330</a:t>
            </a:r>
            <a:endParaRPr lang="en-US" altLang="zh-CN" sz="3600" b="1" smtClean="0">
              <a:solidFill>
                <a:srgbClr val="FF0000"/>
              </a:solidFill>
              <a:latin typeface="Times New Roman" panose="02020603050405020304" charset="0"/>
              <a:ea typeface="楷体" panose="02010609060101010101" pitchFamily="49" charset="-122"/>
              <a:cs typeface="Times New Roman" panose="02020603050405020304" charset="0"/>
              <a:sym typeface="+mn-ea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5017770" y="3985260"/>
            <a:ext cx="1325880" cy="645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algn="l"/>
            <a:r>
              <a:rPr lang="en-US" altLang="zh-CN" sz="3600" b="1">
                <a:solidFill>
                  <a:srgbClr val="FF0000"/>
                </a:solidFill>
                <a:latin typeface="Times New Roman" panose="02020603050405020304" charset="0"/>
                <a:cs typeface="Times New Roman" panose="02020603050405020304" charset="0"/>
                <a:sym typeface="+mn-ea"/>
              </a:rPr>
              <a:t>44440</a:t>
            </a:r>
            <a:endParaRPr lang="en-US" altLang="zh-CN" sz="3600" b="1" smtClean="0">
              <a:solidFill>
                <a:srgbClr val="FF0000"/>
              </a:solidFill>
              <a:latin typeface="Times New Roman" panose="02020603050405020304" charset="0"/>
              <a:ea typeface="楷体" panose="02010609060101010101" pitchFamily="49" charset="-122"/>
              <a:cs typeface="Times New Roman" panose="02020603050405020304" charset="0"/>
              <a:sym typeface="+mn-ea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478155" y="5186045"/>
            <a:ext cx="6120765" cy="6451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sz="3600" b="1" smtClean="0">
                <a:solidFill>
                  <a:srgbClr val="FF000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（</a:t>
            </a:r>
            <a:r>
              <a:rPr lang="en-US" altLang="zh-CN" sz="3600" b="1" smtClean="0">
                <a:solidFill>
                  <a:srgbClr val="FF000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6000000-6</a:t>
            </a:r>
            <a:r>
              <a:rPr lang="zh-CN" altLang="en-US" sz="3600" b="1" smtClean="0">
                <a:solidFill>
                  <a:srgbClr val="FF000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）</a:t>
            </a:r>
            <a:r>
              <a:rPr lang="zh-CN" altLang="en-US" sz="3600" b="1">
                <a:solidFill>
                  <a:srgbClr val="FF0000"/>
                </a:solidFill>
                <a:latin typeface="Times New Roman" panose="02020603050405020304" charset="0"/>
                <a:cs typeface="Times New Roman" panose="02020603050405020304" charset="0"/>
                <a:sym typeface="+mn-ea"/>
              </a:rPr>
              <a:t>÷</a:t>
            </a:r>
            <a:r>
              <a:rPr lang="en-US" altLang="zh-CN" sz="3600" b="1">
                <a:solidFill>
                  <a:srgbClr val="FF0000"/>
                </a:solidFill>
                <a:latin typeface="Times New Roman" panose="02020603050405020304" charset="0"/>
                <a:cs typeface="Times New Roman" panose="02020603050405020304" charset="0"/>
                <a:sym typeface="+mn-ea"/>
              </a:rPr>
              <a:t>0.9=6666660</a:t>
            </a:r>
            <a:endParaRPr lang="en-US" altLang="zh-CN" sz="3600" b="1">
              <a:solidFill>
                <a:srgbClr val="FF0000"/>
              </a:solidFill>
              <a:latin typeface="Times New Roman" panose="02020603050405020304" charset="0"/>
              <a:cs typeface="Times New Roman" panose="02020603050405020304" charset="0"/>
              <a:sym typeface="+mn-ea"/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7058660" y="2842895"/>
            <a:ext cx="4712335" cy="34150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defRPr/>
            </a:pPr>
            <a:r>
              <a:rPr lang="zh-CN" altLang="en-US" sz="3600" b="1">
                <a:solidFill>
                  <a:schemeClr val="accent5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括号里，被减数中</a:t>
            </a:r>
            <a:r>
              <a:rPr lang="en-US" altLang="zh-CN" sz="3600" b="1">
                <a:solidFill>
                  <a:schemeClr val="accent5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0</a:t>
            </a:r>
            <a:r>
              <a:rPr lang="zh-CN" altLang="en-US" sz="3600" b="1">
                <a:solidFill>
                  <a:schemeClr val="accent5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的个数、减数与最高位上的数字相同；</a:t>
            </a:r>
            <a:endParaRPr lang="zh-CN" altLang="en-US" sz="3600" b="1">
              <a:solidFill>
                <a:schemeClr val="accent5"/>
              </a:solidFill>
              <a:latin typeface="Times New Roman" panose="02020603050405020304" charset="0"/>
              <a:ea typeface="楷体" panose="02010609060101010101" pitchFamily="49" charset="-122"/>
              <a:cs typeface="Times New Roman" panose="02020603050405020304" charset="0"/>
              <a:sym typeface="+mn-ea"/>
            </a:endParaRPr>
          </a:p>
          <a:p>
            <a:pPr algn="l">
              <a:defRPr/>
            </a:pPr>
            <a:r>
              <a:rPr lang="zh-CN" altLang="en-US" sz="3600" b="1">
                <a:solidFill>
                  <a:schemeClr val="accent5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商中，个位都是</a:t>
            </a:r>
            <a:r>
              <a:rPr lang="en-US" altLang="zh-CN" sz="3600" b="1">
                <a:solidFill>
                  <a:schemeClr val="accent5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0</a:t>
            </a:r>
            <a:r>
              <a:rPr lang="zh-CN" altLang="en-US" sz="3600" b="1">
                <a:solidFill>
                  <a:schemeClr val="accent5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，</a:t>
            </a:r>
            <a:r>
              <a:rPr lang="en-US" altLang="zh-CN" sz="3600" b="1">
                <a:solidFill>
                  <a:schemeClr val="accent5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0</a:t>
            </a:r>
            <a:r>
              <a:rPr lang="zh-CN" altLang="en-US" sz="3600" b="1">
                <a:solidFill>
                  <a:schemeClr val="accent5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前面的数字相同，且个数等于减数。</a:t>
            </a:r>
            <a:endParaRPr lang="zh-CN" altLang="en-US" sz="3600" b="1">
              <a:solidFill>
                <a:schemeClr val="accent5"/>
              </a:solidFill>
              <a:latin typeface="Times New Roman" panose="02020603050405020304" charset="0"/>
              <a:ea typeface="楷体" panose="02010609060101010101" pitchFamily="49" charset="-122"/>
              <a:cs typeface="Times New Roman" panose="02020603050405020304" charset="0"/>
              <a:sym typeface="+mn-ea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/>
      <p:bldP spid="7" grpId="0"/>
      <p:bldP spid="8" grpId="0"/>
      <p:bldP spid="11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云形标注 1"/>
          <p:cNvSpPr/>
          <p:nvPr/>
        </p:nvSpPr>
        <p:spPr>
          <a:xfrm>
            <a:off x="1556385" y="1490980"/>
            <a:ext cx="8640445" cy="2277110"/>
          </a:xfrm>
          <a:prstGeom prst="cloudCallout">
            <a:avLst/>
          </a:prstGeom>
          <a:gradFill>
            <a:gsLst>
              <a:gs pos="0">
                <a:srgbClr val="9EE256"/>
              </a:gs>
              <a:gs pos="100000">
                <a:srgbClr val="52762D"/>
              </a:gs>
            </a:gsLst>
            <a:lin ang="5400000" scaled="0"/>
          </a:gradFill>
          <a:ln w="25400">
            <a:solidFill>
              <a:schemeClr val="tx1"/>
            </a:solidFill>
            <a:miter lim="800000"/>
          </a:ln>
        </p:spPr>
        <p:txBody>
          <a:bodyPr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en-US" sz="2800" b="1">
              <a:latin typeface="楷体" panose="02010609060101010101" pitchFamily="49" charset="-122"/>
              <a:ea typeface="楷体" panose="02010609060101010101" pitchFamily="49" charset="-122"/>
              <a:sym typeface="黑体" panose="02010609060101010101" pitchFamily="49" charset="-122"/>
            </a:endParaRPr>
          </a:p>
        </p:txBody>
      </p:sp>
      <p:sp>
        <p:nvSpPr>
          <p:cNvPr id="36871" name="矩形 2"/>
          <p:cNvSpPr>
            <a:spLocks noChangeArrowheads="1"/>
          </p:cNvSpPr>
          <p:nvPr/>
        </p:nvSpPr>
        <p:spPr bwMode="auto">
          <a:xfrm>
            <a:off x="2837567" y="2166764"/>
            <a:ext cx="6610350" cy="645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anose="02020603050405020304" charset="0"/>
                <a:ea typeface="楷体" panose="02010609060101010101" pitchFamily="49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charset="0"/>
                <a:ea typeface="楷体" panose="02010609060101010101" pitchFamily="49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charset="0"/>
                <a:ea typeface="楷体" panose="02010609060101010101" pitchFamily="49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charset="0"/>
                <a:ea typeface="楷体" panose="02010609060101010101" pitchFamily="49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charset="0"/>
                <a:ea typeface="楷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charset="0"/>
                <a:ea typeface="楷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charset="0"/>
                <a:ea typeface="楷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charset="0"/>
                <a:ea typeface="楷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charset="0"/>
                <a:ea typeface="楷体" panose="02010609060101010101" pitchFamily="49" charset="-122"/>
              </a:defRPr>
            </a:lvl9pPr>
          </a:lstStyle>
          <a:p>
            <a:pPr eaLnBrk="1" hangingPunct="1"/>
            <a:r>
              <a:rPr lang="zh-CN" altLang="en-US" sz="3600" b="1">
                <a:latin typeface="楷体" panose="02010609060101010101" pitchFamily="49" charset="-122"/>
              </a:rPr>
              <a:t>学习完本节课，你有什么收获？</a:t>
            </a:r>
            <a:endParaRPr lang="zh-CN" altLang="en-US" sz="3600" b="1">
              <a:latin typeface="楷体" panose="02010609060101010101" pitchFamily="49" charset="-122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5136969" y="68941"/>
            <a:ext cx="2011680" cy="645160"/>
          </a:xfrm>
          <a:prstGeom prst="rect">
            <a:avLst/>
          </a:prstGeom>
          <a:noFill/>
          <a:ln>
            <a:noFill/>
          </a:ln>
        </p:spPr>
        <p:txBody>
          <a:bodyPr wrap="none" rtlCol="0" anchor="t">
            <a:spAutoFit/>
          </a:bodyPr>
          <a:lstStyle/>
          <a:p>
            <a:pPr algn="ctr"/>
            <a:r>
              <a:rPr lang="zh-CN" altLang="zh-CN" sz="3600" b="1">
                <a:solidFill>
                  <a:srgbClr val="FF0000"/>
                </a:solidFill>
                <a:effectLst/>
                <a:latin typeface="微软雅黑" panose="020B0503020204020204" charset="-122"/>
                <a:ea typeface="微软雅黑" panose="020B0503020204020204" charset="-122"/>
              </a:rPr>
              <a:t>课堂小结</a:t>
            </a:r>
            <a:endParaRPr lang="zh-CN" altLang="zh-CN" sz="3600" b="1">
              <a:solidFill>
                <a:srgbClr val="FF0000"/>
              </a:solidFill>
              <a:effectLst/>
              <a:latin typeface="微软雅黑" panose="020B0503020204020204" charset="-122"/>
              <a:ea typeface="微软雅黑" panose="020B0503020204020204" charset="-122"/>
            </a:endParaRPr>
          </a:p>
        </p:txBody>
      </p:sp>
      <p:cxnSp>
        <p:nvCxnSpPr>
          <p:cNvPr id="10" name="直接连接符 9"/>
          <p:cNvCxnSpPr/>
          <p:nvPr/>
        </p:nvCxnSpPr>
        <p:spPr>
          <a:xfrm flipV="1">
            <a:off x="0" y="761365"/>
            <a:ext cx="12585065" cy="46355"/>
          </a:xfrm>
          <a:prstGeom prst="line">
            <a:avLst/>
          </a:prstGeom>
          <a:ln w="28575" cmpd="sng">
            <a:solidFill>
              <a:schemeClr val="accent1">
                <a:shade val="50000"/>
              </a:schemeClr>
            </a:solidFill>
            <a:prstDash val="solid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pic>
        <p:nvPicPr>
          <p:cNvPr id="7" name="图片 6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4458970" y="55245"/>
            <a:ext cx="678815" cy="67881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 flipH="1">
            <a:off x="2100580" y="3685540"/>
            <a:ext cx="1175385" cy="2193925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018540" y="2121535"/>
            <a:ext cx="10547985" cy="17532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通过本节课，我们学习了先用计算器算出几个算式的得数，再观察算式与得数之间的联系，找到其中的规律，再照样子写出类似的算式。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cxnSp>
        <p:nvCxnSpPr>
          <p:cNvPr id="10" name="直接连接符 9"/>
          <p:cNvCxnSpPr/>
          <p:nvPr/>
        </p:nvCxnSpPr>
        <p:spPr>
          <a:xfrm flipV="1">
            <a:off x="0" y="761365"/>
            <a:ext cx="12585065" cy="46355"/>
          </a:xfrm>
          <a:prstGeom prst="line">
            <a:avLst/>
          </a:prstGeom>
          <a:ln w="28575" cmpd="sng">
            <a:solidFill>
              <a:schemeClr val="accent1">
                <a:shade val="50000"/>
              </a:schemeClr>
            </a:solidFill>
            <a:prstDash val="solid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pic>
        <p:nvPicPr>
          <p:cNvPr id="7" name="图片 6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4458970" y="55245"/>
            <a:ext cx="678815" cy="678815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5136969" y="68941"/>
            <a:ext cx="2011680" cy="645160"/>
          </a:xfrm>
          <a:prstGeom prst="rect">
            <a:avLst/>
          </a:prstGeom>
          <a:noFill/>
          <a:ln>
            <a:noFill/>
          </a:ln>
        </p:spPr>
        <p:txBody>
          <a:bodyPr wrap="none" rtlCol="0" anchor="t">
            <a:spAutoFit/>
          </a:bodyPr>
          <a:lstStyle/>
          <a:p>
            <a:pPr algn="ctr"/>
            <a:r>
              <a:rPr lang="zh-CN" altLang="zh-CN" sz="3600" b="1">
                <a:solidFill>
                  <a:srgbClr val="FF0000"/>
                </a:solidFill>
                <a:effectLst/>
                <a:latin typeface="微软雅黑" panose="020B0503020204020204" charset="-122"/>
                <a:ea typeface="微软雅黑" panose="020B0503020204020204" charset="-122"/>
              </a:rPr>
              <a:t>课堂小结</a:t>
            </a:r>
            <a:endParaRPr lang="zh-CN" altLang="zh-CN" sz="3600" b="1">
              <a:solidFill>
                <a:srgbClr val="FF0000"/>
              </a:solidFill>
              <a:effectLst/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1" name="Rectangle 2"/>
          <p:cNvSpPr/>
          <p:nvPr/>
        </p:nvSpPr>
        <p:spPr>
          <a:xfrm>
            <a:off x="2729230" y="2309495"/>
            <a:ext cx="7409815" cy="2472055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en-US" altLang="zh-CN" sz="360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1.</a:t>
            </a:r>
            <a:r>
              <a:rPr lang="zh-CN" altLang="en-US" sz="360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从课后习题中选取；</a:t>
            </a:r>
            <a:endParaRPr lang="zh-CN" altLang="en-US" sz="360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342900" indent="-342900">
              <a:spcBef>
                <a:spcPct val="20000"/>
              </a:spcBef>
            </a:pPr>
            <a:r>
              <a:rPr lang="en-US" altLang="zh-CN" sz="360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2.</a:t>
            </a:r>
            <a:r>
              <a:rPr lang="zh-CN" altLang="en-US" sz="360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完成练习册本课时的习题。</a:t>
            </a:r>
            <a:endParaRPr lang="zh-CN" altLang="en-US" sz="360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5137604" y="88626"/>
            <a:ext cx="2011680" cy="645160"/>
          </a:xfrm>
          <a:prstGeom prst="rect">
            <a:avLst/>
          </a:prstGeom>
          <a:noFill/>
          <a:ln>
            <a:noFill/>
          </a:ln>
        </p:spPr>
        <p:txBody>
          <a:bodyPr wrap="none" rtlCol="0" anchor="t">
            <a:spAutoFit/>
          </a:bodyPr>
          <a:lstStyle/>
          <a:p>
            <a:pPr algn="ctr"/>
            <a:r>
              <a:rPr lang="zh-CN" altLang="zh-CN" sz="3600" b="1">
                <a:solidFill>
                  <a:srgbClr val="FF0000"/>
                </a:solidFill>
                <a:effectLst/>
                <a:latin typeface="微软雅黑" panose="020B0503020204020204" charset="-122"/>
                <a:ea typeface="微软雅黑" panose="020B0503020204020204" charset="-122"/>
              </a:rPr>
              <a:t>课后作业</a:t>
            </a:r>
            <a:endParaRPr lang="zh-CN" altLang="zh-CN" sz="3600" b="1">
              <a:solidFill>
                <a:srgbClr val="FF0000"/>
              </a:solidFill>
              <a:effectLst/>
              <a:latin typeface="微软雅黑" panose="020B0503020204020204" charset="-122"/>
              <a:ea typeface="微软雅黑" panose="020B0503020204020204" charset="-122"/>
            </a:endParaRPr>
          </a:p>
        </p:txBody>
      </p:sp>
      <p:cxnSp>
        <p:nvCxnSpPr>
          <p:cNvPr id="10" name="直接连接符 9"/>
          <p:cNvCxnSpPr/>
          <p:nvPr/>
        </p:nvCxnSpPr>
        <p:spPr>
          <a:xfrm flipV="1">
            <a:off x="0" y="761365"/>
            <a:ext cx="12585065" cy="46355"/>
          </a:xfrm>
          <a:prstGeom prst="line">
            <a:avLst/>
          </a:prstGeom>
          <a:ln w="28575" cmpd="sng">
            <a:solidFill>
              <a:schemeClr val="accent1">
                <a:shade val="50000"/>
              </a:schemeClr>
            </a:solidFill>
            <a:prstDash val="solid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pic>
        <p:nvPicPr>
          <p:cNvPr id="3" name="图片 2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4458970" y="82550"/>
            <a:ext cx="678815" cy="678815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矩形 14"/>
          <p:cNvSpPr/>
          <p:nvPr/>
        </p:nvSpPr>
        <p:spPr>
          <a:xfrm>
            <a:off x="838200" y="1422400"/>
            <a:ext cx="11292840" cy="424688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071245" y="1992630"/>
            <a:ext cx="10827385" cy="2861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lnSpc>
                <a:spcPct val="150000"/>
              </a:lnSpc>
              <a:buAutoNum type="arabicPeriod"/>
            </a:pPr>
            <a:r>
              <a:rPr lang="zh-CN" sz="24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借助计算器，探索、发现并学会运用一些简单的数学规律。</a:t>
            </a:r>
            <a:r>
              <a:rPr lang="zh-CN" altLang="en-US" sz="24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（重点）</a:t>
            </a:r>
            <a:endParaRPr lang="zh-CN" altLang="en-US" sz="2400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en-US" sz="24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2. </a:t>
            </a:r>
            <a:r>
              <a:rPr lang="zh-CN" sz="24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在利用计算器探索规律的过程中，经历观察、比较、猜想、验证和归纳等一系列的数学活动，体验探索和发现数学规律的基本方法。</a:t>
            </a:r>
            <a:r>
              <a:rPr lang="zh-CN" altLang="en-US" sz="24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（难点）</a:t>
            </a:r>
            <a:endParaRPr lang="zh-CN" altLang="en-US" sz="2400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400" dirty="0">
                <a:latin typeface="楷体" panose="02010609060101010101" pitchFamily="49" charset="-122"/>
                <a:ea typeface="楷体" panose="02010609060101010101" pitchFamily="49" charset="-122"/>
              </a:rPr>
              <a:t>3. </a:t>
            </a:r>
            <a:r>
              <a:rPr lang="zh-CN" sz="24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在探索活动中培养合作交流的能力，感受数学结论的严谨性与正确性，发展思维能力，增强学习数学的兴趣和信心。</a:t>
            </a:r>
            <a:endParaRPr lang="zh-CN" sz="2400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5223233" y="39370"/>
            <a:ext cx="2011680" cy="645160"/>
          </a:xfrm>
          <a:prstGeom prst="rect">
            <a:avLst/>
          </a:prstGeom>
          <a:noFill/>
          <a:ln>
            <a:noFill/>
          </a:ln>
        </p:spPr>
        <p:txBody>
          <a:bodyPr wrap="none" rtlCol="0" anchor="t">
            <a:spAutoFit/>
          </a:bodyPr>
          <a:lstStyle/>
          <a:p>
            <a:pPr algn="ctr"/>
            <a:r>
              <a:rPr lang="zh-CN" altLang="zh-CN" sz="3600" b="1" dirty="0">
                <a:solidFill>
                  <a:srgbClr val="FF0000"/>
                </a:solidFill>
                <a:effectLst/>
                <a:latin typeface="微软雅黑" panose="020B0503020204020204" charset="-122"/>
                <a:ea typeface="微软雅黑" panose="020B0503020204020204" charset="-122"/>
              </a:rPr>
              <a:t>学习目标</a:t>
            </a:r>
            <a:endParaRPr lang="zh-CN" altLang="zh-CN" sz="3600" b="1" dirty="0">
              <a:solidFill>
                <a:srgbClr val="FF0000"/>
              </a:solidFill>
              <a:effectLst/>
              <a:latin typeface="微软雅黑" panose="020B0503020204020204" charset="-122"/>
              <a:ea typeface="微软雅黑" panose="020B0503020204020204" charset="-122"/>
            </a:endParaRPr>
          </a:p>
        </p:txBody>
      </p:sp>
      <p:cxnSp>
        <p:nvCxnSpPr>
          <p:cNvPr id="5" name="直接连接符 4"/>
          <p:cNvCxnSpPr/>
          <p:nvPr/>
        </p:nvCxnSpPr>
        <p:spPr>
          <a:xfrm flipV="1">
            <a:off x="0" y="761365"/>
            <a:ext cx="12585065" cy="46355"/>
          </a:xfrm>
          <a:prstGeom prst="line">
            <a:avLst/>
          </a:prstGeom>
          <a:ln w="28575" cmpd="sng">
            <a:solidFill>
              <a:schemeClr val="accent1">
                <a:shade val="50000"/>
              </a:schemeClr>
            </a:solidFill>
            <a:prstDash val="solid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pic>
        <p:nvPicPr>
          <p:cNvPr id="8" name="图片 7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4461510" y="38735"/>
            <a:ext cx="645795" cy="645795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indefinite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indefinite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5136969" y="97516"/>
            <a:ext cx="2011680" cy="645160"/>
          </a:xfrm>
          <a:prstGeom prst="rect">
            <a:avLst/>
          </a:prstGeom>
          <a:noFill/>
          <a:ln>
            <a:noFill/>
          </a:ln>
        </p:spPr>
        <p:txBody>
          <a:bodyPr wrap="none" rtlCol="0" anchor="t">
            <a:spAutoFit/>
          </a:bodyPr>
          <a:lstStyle/>
          <a:p>
            <a:pPr algn="ctr"/>
            <a:r>
              <a:rPr lang="zh-CN" altLang="en-US" sz="3600" b="1">
                <a:solidFill>
                  <a:srgbClr val="FF0000"/>
                </a:solidFill>
                <a:effectLst/>
                <a:latin typeface="微软雅黑" panose="020B0503020204020204" charset="-122"/>
                <a:ea typeface="微软雅黑" panose="020B0503020204020204" charset="-122"/>
              </a:rPr>
              <a:t>情境导入</a:t>
            </a:r>
            <a:endParaRPr lang="zh-CN" altLang="en-US" sz="3600" b="1">
              <a:solidFill>
                <a:srgbClr val="FF0000"/>
              </a:solidFill>
              <a:effectLst/>
              <a:latin typeface="微软雅黑" panose="020B0503020204020204" charset="-122"/>
              <a:ea typeface="微软雅黑" panose="020B0503020204020204" charset="-122"/>
            </a:endParaRPr>
          </a:p>
        </p:txBody>
      </p:sp>
      <p:cxnSp>
        <p:nvCxnSpPr>
          <p:cNvPr id="10" name="直接连接符 9"/>
          <p:cNvCxnSpPr/>
          <p:nvPr/>
        </p:nvCxnSpPr>
        <p:spPr>
          <a:xfrm flipV="1">
            <a:off x="0" y="761365"/>
            <a:ext cx="12585065" cy="46355"/>
          </a:xfrm>
          <a:prstGeom prst="line">
            <a:avLst/>
          </a:prstGeom>
          <a:ln w="28575" cmpd="sng">
            <a:solidFill>
              <a:schemeClr val="accent1">
                <a:shade val="50000"/>
              </a:schemeClr>
            </a:solidFill>
            <a:prstDash val="solid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pic>
        <p:nvPicPr>
          <p:cNvPr id="6" name="图片 5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4473575" y="55245"/>
            <a:ext cx="645160" cy="645160"/>
          </a:xfrm>
          <a:prstGeom prst="rect">
            <a:avLst/>
          </a:prstGeom>
        </p:spPr>
      </p:pic>
      <p:sp>
        <p:nvSpPr>
          <p:cNvPr id="7" name="Rectangle 2"/>
          <p:cNvSpPr/>
          <p:nvPr/>
        </p:nvSpPr>
        <p:spPr>
          <a:xfrm>
            <a:off x="565785" y="1612900"/>
            <a:ext cx="11047730" cy="1875790"/>
          </a:xfrm>
          <a:prstGeom prst="rect">
            <a:avLst/>
          </a:prstGeom>
          <a:noFill/>
          <a:ln w="9525">
            <a:noFill/>
          </a:ln>
        </p:spPr>
        <p:txBody>
          <a:bodyPr lIns="112526" tIns="56263" rIns="112526" bIns="56263" anchor="t"/>
          <a:lstStyle/>
          <a:p>
            <a:pPr marL="422275" indent="-422275"/>
            <a:r>
              <a:rPr lang="zh-CN" sz="3600" b="1" dirty="0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</a:rPr>
              <a:t>有一个有趣的数学规律，请看下面的算式：</a:t>
            </a:r>
            <a:endParaRPr lang="zh-CN" sz="3600" b="1" dirty="0">
              <a:latin typeface="Times New Roman" panose="02020603050405020304" charset="0"/>
              <a:ea typeface="楷体" panose="02010609060101010101" pitchFamily="49" charset="-122"/>
              <a:cs typeface="Times New Roman" panose="02020603050405020304" charset="0"/>
            </a:endParaRPr>
          </a:p>
          <a:p>
            <a:pPr marL="422275" indent="-422275"/>
            <a:r>
              <a:rPr lang="zh-CN" sz="3600" b="1" dirty="0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</a:rPr>
              <a:t>17×11=187，</a:t>
            </a:r>
            <a:r>
              <a:rPr lang="zh-CN" sz="3600" b="1" dirty="0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1</a:t>
            </a:r>
            <a:r>
              <a:rPr lang="en-US" altLang="zh-CN" sz="3600" b="1" dirty="0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8</a:t>
            </a:r>
            <a:r>
              <a:rPr lang="zh-CN" sz="3600" b="1" dirty="0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×11=1</a:t>
            </a:r>
            <a:r>
              <a:rPr lang="en-US" altLang="zh-CN" sz="3600" b="1" dirty="0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98</a:t>
            </a:r>
            <a:r>
              <a:rPr lang="zh-CN" sz="3600" b="1" dirty="0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，1</a:t>
            </a:r>
            <a:r>
              <a:rPr lang="en-US" altLang="zh-CN" sz="3600" b="1" dirty="0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6</a:t>
            </a:r>
            <a:r>
              <a:rPr lang="zh-CN" sz="3600" b="1" dirty="0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×11=</a:t>
            </a:r>
            <a:r>
              <a:rPr lang="en-US" altLang="zh-CN" sz="3600" b="1" dirty="0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176</a:t>
            </a:r>
            <a:r>
              <a:rPr lang="zh-CN" sz="3600" b="1" dirty="0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，</a:t>
            </a:r>
            <a:r>
              <a:rPr lang="en-US" altLang="zh-CN" sz="3600" b="1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…</a:t>
            </a:r>
            <a:endParaRPr lang="zh-CN" sz="3600" b="1" dirty="0">
              <a:latin typeface="Times New Roman" panose="02020603050405020304" charset="0"/>
              <a:ea typeface="楷体" panose="02010609060101010101" pitchFamily="49" charset="-122"/>
              <a:cs typeface="Times New Roman" panose="02020603050405020304" charset="0"/>
            </a:endParaRPr>
          </a:p>
          <a:p>
            <a:pPr marL="422275" indent="-422275"/>
            <a:r>
              <a:rPr lang="zh-CN" sz="3600" b="1" dirty="0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</a:rPr>
              <a:t>是不是发现了什么规律呢?</a:t>
            </a:r>
            <a:endParaRPr lang="en-US" altLang="zh-CN" sz="3600" b="1" dirty="0"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charset="0"/>
              <a:sym typeface="+mn-ea"/>
            </a:endParaRPr>
          </a:p>
          <a:p>
            <a:pPr marL="422275" indent="-422275"/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charset="0"/>
              <a:sym typeface="+mn-ea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619125" y="3785870"/>
            <a:ext cx="11047730" cy="1222375"/>
          </a:xfrm>
          <a:prstGeom prst="rect">
            <a:avLst/>
          </a:prstGeom>
          <a:noFill/>
          <a:ln w="9525">
            <a:noFill/>
          </a:ln>
        </p:spPr>
        <p:txBody>
          <a:bodyPr lIns="112526" tIns="56263" rIns="112526" bIns="56263" anchor="t"/>
          <a:lstStyle/>
          <a:p>
            <a:pPr marL="422275" indent="-422275"/>
            <a:r>
              <a:rPr lang="zh-CN" sz="3600" b="1" dirty="0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</a:rPr>
              <a:t>说说看，</a:t>
            </a:r>
            <a:r>
              <a:rPr lang="zh-CN" sz="3600" b="1" dirty="0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1</a:t>
            </a:r>
            <a:r>
              <a:rPr lang="en-US" altLang="zh-CN" sz="3600" b="1" dirty="0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1</a:t>
            </a:r>
            <a:r>
              <a:rPr lang="zh-CN" sz="3600" b="1" dirty="0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×11=</a:t>
            </a:r>
            <a:r>
              <a:rPr lang="en-US" altLang="zh-CN" sz="3600" b="1" dirty="0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                   </a:t>
            </a:r>
            <a:r>
              <a:rPr lang="zh-CN" sz="3600" b="1" dirty="0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1</a:t>
            </a:r>
            <a:r>
              <a:rPr lang="en-US" altLang="zh-CN" sz="3600" b="1" dirty="0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4</a:t>
            </a:r>
            <a:r>
              <a:rPr lang="zh-CN" sz="3600" b="1" dirty="0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×11=</a:t>
            </a:r>
            <a:r>
              <a:rPr lang="en-US" altLang="zh-CN" sz="3600" b="1" dirty="0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       </a:t>
            </a:r>
            <a:endParaRPr lang="en-US" altLang="zh-CN" sz="3600" b="1" dirty="0">
              <a:latin typeface="Times New Roman" panose="02020603050405020304" charset="0"/>
              <a:ea typeface="楷体" panose="02010609060101010101" pitchFamily="49" charset="-122"/>
              <a:cs typeface="Times New Roman" panose="02020603050405020304" charset="0"/>
              <a:sym typeface="+mn-ea"/>
            </a:endParaRPr>
          </a:p>
          <a:p>
            <a:pPr marL="422275" indent="-422275"/>
            <a:r>
              <a:rPr lang="zh-CN" altLang="en-US" sz="3600" b="1" dirty="0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那么</a:t>
            </a:r>
            <a:r>
              <a:rPr lang="en-US" altLang="zh-CN" sz="3600" b="1" dirty="0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        19</a:t>
            </a:r>
            <a:r>
              <a:rPr lang="zh-CN" altLang="en-US" sz="3600" b="1" dirty="0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×</a:t>
            </a:r>
            <a:r>
              <a:rPr lang="en-US" altLang="zh-CN" sz="3600" b="1" dirty="0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11</a:t>
            </a:r>
            <a:r>
              <a:rPr lang="zh-CN" altLang="en-US" sz="3600" b="1" dirty="0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呢？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charset="0"/>
              <a:sym typeface="+mn-ea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4147185" y="3785870"/>
            <a:ext cx="868680" cy="645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3600" b="1" smtClean="0">
                <a:solidFill>
                  <a:srgbClr val="FF000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121</a:t>
            </a:r>
            <a:endParaRPr lang="en-US" altLang="zh-CN" sz="3600" b="1" smtClean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charset="0"/>
              <a:sym typeface="+mn-ea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8004810" y="3785870"/>
            <a:ext cx="868680" cy="645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3600" b="1" smtClean="0">
                <a:solidFill>
                  <a:srgbClr val="FF000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151</a:t>
            </a:r>
            <a:endParaRPr lang="en-US" altLang="zh-CN" sz="3600" b="1" smtClean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charset="0"/>
              <a:sym typeface="+mn-ea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4703445" y="4379595"/>
            <a:ext cx="1129030" cy="645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3600" b="1" smtClean="0">
                <a:solidFill>
                  <a:srgbClr val="FF000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=209</a:t>
            </a:r>
            <a:endParaRPr lang="en-US" altLang="zh-CN" sz="3600" b="1" smtClean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charset="0"/>
              <a:sym typeface="+mn-ea"/>
            </a:endParaRPr>
          </a:p>
        </p:txBody>
      </p:sp>
      <p:pic>
        <p:nvPicPr>
          <p:cNvPr id="12" name="New picture"/>
          <p:cNvPicPr/>
          <p:nvPr/>
        </p:nvPicPr>
        <p:blipFill>
          <a:blip r:embed="rId2"/>
          <a:stretch>
            <a:fillRect/>
          </a:stretch>
        </p:blipFill>
        <p:spPr>
          <a:xfrm>
            <a:off x="12458700" y="12153900"/>
            <a:ext cx="342900" cy="266700"/>
          </a:xfrm>
          <a:prstGeom prst="cube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indefinite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indefinite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直接连接符 9"/>
          <p:cNvCxnSpPr/>
          <p:nvPr/>
        </p:nvCxnSpPr>
        <p:spPr>
          <a:xfrm flipV="1">
            <a:off x="0" y="761365"/>
            <a:ext cx="12585065" cy="46355"/>
          </a:xfrm>
          <a:prstGeom prst="line">
            <a:avLst/>
          </a:prstGeom>
          <a:ln w="28575" cmpd="sng">
            <a:solidFill>
              <a:schemeClr val="accent1">
                <a:shade val="50000"/>
              </a:schemeClr>
            </a:solidFill>
            <a:prstDash val="solid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1" name="矩形 10"/>
          <p:cNvSpPr/>
          <p:nvPr/>
        </p:nvSpPr>
        <p:spPr>
          <a:xfrm>
            <a:off x="5136969" y="97516"/>
            <a:ext cx="2011680" cy="1198880"/>
          </a:xfrm>
          <a:prstGeom prst="rect">
            <a:avLst/>
          </a:prstGeom>
          <a:noFill/>
          <a:ln>
            <a:noFill/>
          </a:ln>
        </p:spPr>
        <p:txBody>
          <a:bodyPr wrap="none" rtlCol="0" anchor="t">
            <a:spAutoFit/>
          </a:bodyPr>
          <a:lstStyle/>
          <a:p>
            <a:pPr algn="ctr"/>
            <a:r>
              <a:rPr lang="zh-CN" altLang="en-US" sz="3600" b="1">
                <a:solidFill>
                  <a:srgbClr val="FF0000"/>
                </a:solidFill>
                <a:effectLst/>
                <a:latin typeface="微软雅黑" panose="020B0503020204020204" charset="-122"/>
                <a:ea typeface="微软雅黑" panose="020B0503020204020204" charset="-122"/>
                <a:sym typeface="+mn-ea"/>
              </a:rPr>
              <a:t>情境导入</a:t>
            </a:r>
            <a:endParaRPr lang="zh-CN" altLang="en-US" sz="3600" b="1">
              <a:solidFill>
                <a:srgbClr val="FF0000"/>
              </a:solidFill>
              <a:effectLst/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endParaRPr lang="zh-CN" altLang="zh-CN" sz="3600" b="1">
              <a:solidFill>
                <a:srgbClr val="FF0000"/>
              </a:solidFill>
              <a:effectLst/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4473575" y="55245"/>
            <a:ext cx="645160" cy="645160"/>
          </a:xfrm>
          <a:prstGeom prst="rect">
            <a:avLst/>
          </a:prstGeom>
        </p:spPr>
      </p:pic>
      <p:grpSp>
        <p:nvGrpSpPr>
          <p:cNvPr id="3" name="组合 2"/>
          <p:cNvGrpSpPr/>
          <p:nvPr/>
        </p:nvGrpSpPr>
        <p:grpSpPr>
          <a:xfrm>
            <a:off x="1320800" y="1296670"/>
            <a:ext cx="9932035" cy="1913255"/>
            <a:chOff x="2312" y="3062"/>
            <a:chExt cx="15641" cy="3013"/>
          </a:xfrm>
        </p:grpSpPr>
        <p:sp>
          <p:nvSpPr>
            <p:cNvPr id="2" name="AutoShape 27"/>
            <p:cNvSpPr>
              <a:spLocks noChangeArrowheads="1"/>
            </p:cNvSpPr>
            <p:nvPr/>
          </p:nvSpPr>
          <p:spPr bwMode="auto">
            <a:xfrm>
              <a:off x="4785" y="3310"/>
              <a:ext cx="13168" cy="1996"/>
            </a:xfrm>
            <a:prstGeom prst="wedgeRoundRectCallout">
              <a:avLst>
                <a:gd name="adj1" fmla="val -55331"/>
                <a:gd name="adj2" fmla="val -5010"/>
                <a:gd name="adj3" fmla="val 16667"/>
              </a:avLst>
            </a:prstGeom>
            <a:solidFill>
              <a:srgbClr val="FFFFFF"/>
            </a:solidFill>
            <a:ln w="19050">
              <a:solidFill>
                <a:srgbClr val="FF0000"/>
              </a:solidFill>
              <a:miter lim="800000"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sz="3600" b="1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Times New Roman" panose="02020603050405020304" charset="0"/>
                  <a:ea typeface="楷体" panose="02010609060101010101" pitchFamily="49" charset="-122"/>
                  <a:cs typeface="Times New Roman" panose="02020603050405020304" charset="0"/>
                </a:rPr>
                <a:t>与乘法有关的规律通过列竖式计算比较简便，与除法有关的规律呢？</a:t>
              </a:r>
              <a:endParaRPr kumimoji="0" lang="zh-CN" sz="36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</a:endParaRPr>
            </a:p>
          </p:txBody>
        </p:sp>
        <p:pic>
          <p:nvPicPr>
            <p:cNvPr id="14" name="图片 13" descr="U1-2女老师"/>
            <p:cNvPicPr>
              <a:picLocks noChangeAspect="1"/>
            </p:cNvPicPr>
            <p:nvPr/>
          </p:nvPicPr>
          <p:blipFill>
            <a:blip r:embed="rId2" cstate="email">
              <a:clrChange>
                <a:clrFrom>
                  <a:srgbClr val="FFFFFF">
                    <a:alpha val="100000"/>
                  </a:srgbClr>
                </a:clrFrom>
                <a:clrTo>
                  <a:srgbClr val="FFFFFF">
                    <a:alpha val="100000"/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2312" y="3062"/>
              <a:ext cx="1350" cy="3013"/>
            </a:xfrm>
            <a:prstGeom prst="rect">
              <a:avLst/>
            </a:prstGeom>
          </p:spPr>
        </p:pic>
      </p:grpSp>
      <p:sp>
        <p:nvSpPr>
          <p:cNvPr id="4" name="文本框 3"/>
          <p:cNvSpPr txBox="1"/>
          <p:nvPr/>
        </p:nvSpPr>
        <p:spPr>
          <a:xfrm>
            <a:off x="1460500" y="4338320"/>
            <a:ext cx="9364980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3600" b="1">
                <a:effectLst/>
                <a:highlight>
                  <a:srgbClr val="00FF00"/>
                </a:highlight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这节课我们就来学习</a:t>
            </a:r>
            <a:r>
              <a:rPr lang="en-US" altLang="zh-CN" sz="3600" b="1">
                <a:effectLst/>
                <a:highlight>
                  <a:srgbClr val="00FF00"/>
                </a:highlight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——</a:t>
            </a:r>
            <a:r>
              <a:rPr lang="zh-CN" altLang="en-US" sz="3600" b="1">
                <a:effectLst/>
                <a:highlight>
                  <a:srgbClr val="00FF00"/>
                </a:highlight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用计算器探索规律。</a:t>
            </a:r>
            <a:endParaRPr lang="zh-CN" altLang="en-US" sz="3600" b="1">
              <a:solidFill>
                <a:schemeClr val="tx1"/>
              </a:solidFill>
              <a:effectLst/>
              <a:highlight>
                <a:srgbClr val="00FF00"/>
              </a:highlight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矩形 18"/>
          <p:cNvSpPr/>
          <p:nvPr/>
        </p:nvSpPr>
        <p:spPr>
          <a:xfrm>
            <a:off x="9559421" y="3793917"/>
            <a:ext cx="735006" cy="363636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"/>
              </a:rPr>
              <a:t>www.1ppt.com/moban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"/>
              </a:rPr>
              <a:t>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素材：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"/>
              </a:rPr>
              <a:t>www.1ppt.com/sucai/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背景：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3"/>
              </a:rPr>
              <a:t>www.1ppt.com/beijing/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图表：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4"/>
              </a:rPr>
              <a:t>www.1ppt.com/tubiao/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5"/>
              </a:rPr>
              <a:t>www.1ppt.com/xiazai/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6"/>
              </a:rPr>
              <a:t>www.1ppt.com/powerpoint/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资料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7"/>
              </a:rPr>
              <a:t>www.1ppt.com/ziliao/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范文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8"/>
              </a:rPr>
              <a:t>www.1ppt.com/fanwen/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试卷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9"/>
              </a:rPr>
              <a:t>www.1ppt.com/shiti/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教案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0"/>
              </a:rPr>
              <a:t>www.1ppt.com/jiaoan/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论坛：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1"/>
              </a:rPr>
              <a:t>www.1ppt.cn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        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2"/>
              </a:rPr>
              <a:t>www.1ppt.com/kejian/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语文课件：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3"/>
              </a:rPr>
              <a:t>www.1ppt.com/kejian/yuwen/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数学课件：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4"/>
              </a:rPr>
              <a:t>www.1ppt.com/kejian/shuxue/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英语课件：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5"/>
              </a:rPr>
              <a:t>www.1ppt.com/kejian/yingyu/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美术课件：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6"/>
              </a:rPr>
              <a:t>www.1ppt.com/kejian/meishu/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科学课件：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7"/>
              </a:rPr>
              <a:t>www.1ppt.com/kejian/kexue/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物理课件：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8"/>
              </a:rPr>
              <a:t>www.1ppt.com/kejian/wuli/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化学课件：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9"/>
              </a:rPr>
              <a:t>www.1ppt.com/kejian/huaxue/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生物课件：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0"/>
              </a:rPr>
              <a:t>www.1ppt.com/kejian/shengwu/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地理课件：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1"/>
              </a:rPr>
              <a:t>www.1ppt.com/kejian/dili/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历史课件：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2"/>
              </a:rPr>
              <a:t>www.1ppt.com/kejian/lishi/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endParaRPr kumimoji="0" lang="zh-CN" altLang="en-US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2413635" y="1129665"/>
            <a:ext cx="470344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zh-CN" sz="30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(</a:t>
            </a:r>
            <a:r>
              <a:rPr lang="zh-CN" altLang="en-US" sz="32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教材</a:t>
            </a:r>
            <a:r>
              <a:rPr lang="en-US" altLang="zh-CN" sz="30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P35 </a:t>
            </a:r>
            <a:r>
              <a:rPr lang="zh-CN" altLang="en-US" sz="30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例</a:t>
            </a:r>
            <a:r>
              <a:rPr lang="en-US" altLang="zh-CN" sz="30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9)</a:t>
            </a:r>
            <a:endParaRPr lang="zh-CN" altLang="en-US" sz="30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5136969" y="38461"/>
            <a:ext cx="2011680" cy="645160"/>
          </a:xfrm>
          <a:prstGeom prst="rect">
            <a:avLst/>
          </a:prstGeom>
          <a:noFill/>
          <a:ln>
            <a:noFill/>
          </a:ln>
        </p:spPr>
        <p:txBody>
          <a:bodyPr wrap="none" rtlCol="0" anchor="t">
            <a:spAutoFit/>
          </a:bodyPr>
          <a:lstStyle/>
          <a:p>
            <a:pPr algn="ctr"/>
            <a:r>
              <a:rPr lang="zh-CN" altLang="zh-CN" sz="3600" b="1">
                <a:solidFill>
                  <a:srgbClr val="FF0000"/>
                </a:solidFill>
                <a:effectLst/>
                <a:latin typeface="微软雅黑" panose="020B0503020204020204" charset="-122"/>
                <a:ea typeface="微软雅黑" panose="020B0503020204020204" charset="-122"/>
              </a:rPr>
              <a:t>探索新知</a:t>
            </a:r>
            <a:endParaRPr lang="zh-CN" altLang="zh-CN" sz="3600" b="1">
              <a:solidFill>
                <a:srgbClr val="FF0000"/>
              </a:solidFill>
              <a:effectLst/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38" name="组合 37"/>
          <p:cNvGrpSpPr/>
          <p:nvPr/>
        </p:nvGrpSpPr>
        <p:grpSpPr>
          <a:xfrm>
            <a:off x="861225" y="984410"/>
            <a:ext cx="750570" cy="750570"/>
            <a:chOff x="7795905" y="4322049"/>
            <a:chExt cx="864096" cy="864096"/>
          </a:xfrm>
        </p:grpSpPr>
        <p:sp>
          <p:nvSpPr>
            <p:cNvPr id="28" name="椭圆 27"/>
            <p:cNvSpPr/>
            <p:nvPr/>
          </p:nvSpPr>
          <p:spPr>
            <a:xfrm>
              <a:off x="7867913" y="4394057"/>
              <a:ext cx="720080" cy="720080"/>
            </a:xfrm>
            <a:prstGeom prst="ellipse">
              <a:avLst/>
            </a:prstGeom>
            <a:solidFill>
              <a:srgbClr val="A0D3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9" name="椭圆 28"/>
            <p:cNvSpPr/>
            <p:nvPr/>
          </p:nvSpPr>
          <p:spPr>
            <a:xfrm>
              <a:off x="7795905" y="4322049"/>
              <a:ext cx="864096" cy="864096"/>
            </a:xfrm>
            <a:prstGeom prst="ellipse">
              <a:avLst/>
            </a:prstGeom>
            <a:noFill/>
            <a:ln w="3175">
              <a:solidFill>
                <a:srgbClr val="A0D3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7" name="zoom-in-tool_77322"/>
            <p:cNvSpPr>
              <a:spLocks noChangeAspect="1"/>
            </p:cNvSpPr>
            <p:nvPr/>
          </p:nvSpPr>
          <p:spPr bwMode="auto">
            <a:xfrm>
              <a:off x="8044858" y="4571301"/>
              <a:ext cx="366189" cy="365591"/>
            </a:xfrm>
            <a:custGeom>
              <a:avLst/>
              <a:gdLst>
                <a:gd name="connsiteX0" fmla="*/ 140017 w 606581"/>
                <a:gd name="connsiteY0" fmla="*/ 411043 h 605592"/>
                <a:gd name="connsiteX1" fmla="*/ 178821 w 606581"/>
                <a:gd name="connsiteY1" fmla="*/ 427078 h 605592"/>
                <a:gd name="connsiteX2" fmla="*/ 178821 w 606581"/>
                <a:gd name="connsiteY2" fmla="*/ 504564 h 605592"/>
                <a:gd name="connsiteX3" fmla="*/ 93692 w 606581"/>
                <a:gd name="connsiteY3" fmla="*/ 589557 h 605592"/>
                <a:gd name="connsiteX4" fmla="*/ 54887 w 606581"/>
                <a:gd name="connsiteY4" fmla="*/ 605592 h 605592"/>
                <a:gd name="connsiteX5" fmla="*/ 16083 w 606581"/>
                <a:gd name="connsiteY5" fmla="*/ 589557 h 605592"/>
                <a:gd name="connsiteX6" fmla="*/ 16083 w 606581"/>
                <a:gd name="connsiteY6" fmla="*/ 511979 h 605592"/>
                <a:gd name="connsiteX7" fmla="*/ 101212 w 606581"/>
                <a:gd name="connsiteY7" fmla="*/ 427078 h 605592"/>
                <a:gd name="connsiteX8" fmla="*/ 140017 w 606581"/>
                <a:gd name="connsiteY8" fmla="*/ 411043 h 605592"/>
                <a:gd name="connsiteX9" fmla="*/ 382501 w 606581"/>
                <a:gd name="connsiteY9" fmla="*/ 49537 h 605592"/>
                <a:gd name="connsiteX10" fmla="*/ 557044 w 606581"/>
                <a:gd name="connsiteY10" fmla="*/ 223798 h 605592"/>
                <a:gd name="connsiteX11" fmla="*/ 382501 w 606581"/>
                <a:gd name="connsiteY11" fmla="*/ 398059 h 605592"/>
                <a:gd name="connsiteX12" fmla="*/ 207957 w 606581"/>
                <a:gd name="connsiteY12" fmla="*/ 223798 h 605592"/>
                <a:gd name="connsiteX13" fmla="*/ 382501 w 606581"/>
                <a:gd name="connsiteY13" fmla="*/ 49537 h 605592"/>
                <a:gd name="connsiteX14" fmla="*/ 382536 w 606581"/>
                <a:gd name="connsiteY14" fmla="*/ 24750 h 605592"/>
                <a:gd name="connsiteX15" fmla="*/ 304914 w 606581"/>
                <a:gd name="connsiteY15" fmla="*/ 40417 h 605592"/>
                <a:gd name="connsiteX16" fmla="*/ 241591 w 606581"/>
                <a:gd name="connsiteY16" fmla="*/ 83058 h 605592"/>
                <a:gd name="connsiteX17" fmla="*/ 198880 w 606581"/>
                <a:gd name="connsiteY17" fmla="*/ 146278 h 605592"/>
                <a:gd name="connsiteX18" fmla="*/ 183189 w 606581"/>
                <a:gd name="connsiteY18" fmla="*/ 223774 h 605592"/>
                <a:gd name="connsiteX19" fmla="*/ 198880 w 606581"/>
                <a:gd name="connsiteY19" fmla="*/ 301177 h 605592"/>
                <a:gd name="connsiteX20" fmla="*/ 241591 w 606581"/>
                <a:gd name="connsiteY20" fmla="*/ 364490 h 605592"/>
                <a:gd name="connsiteX21" fmla="*/ 304914 w 606581"/>
                <a:gd name="connsiteY21" fmla="*/ 407131 h 605592"/>
                <a:gd name="connsiteX22" fmla="*/ 382536 w 606581"/>
                <a:gd name="connsiteY22" fmla="*/ 422705 h 605592"/>
                <a:gd name="connsiteX23" fmla="*/ 460158 w 606581"/>
                <a:gd name="connsiteY23" fmla="*/ 407131 h 605592"/>
                <a:gd name="connsiteX24" fmla="*/ 523481 w 606581"/>
                <a:gd name="connsiteY24" fmla="*/ 364490 h 605592"/>
                <a:gd name="connsiteX25" fmla="*/ 566192 w 606581"/>
                <a:gd name="connsiteY25" fmla="*/ 301177 h 605592"/>
                <a:gd name="connsiteX26" fmla="*/ 581883 w 606581"/>
                <a:gd name="connsiteY26" fmla="*/ 223774 h 605592"/>
                <a:gd name="connsiteX27" fmla="*/ 566192 w 606581"/>
                <a:gd name="connsiteY27" fmla="*/ 146278 h 605592"/>
                <a:gd name="connsiteX28" fmla="*/ 523481 w 606581"/>
                <a:gd name="connsiteY28" fmla="*/ 83058 h 605592"/>
                <a:gd name="connsiteX29" fmla="*/ 460158 w 606581"/>
                <a:gd name="connsiteY29" fmla="*/ 40417 h 605592"/>
                <a:gd name="connsiteX30" fmla="*/ 382536 w 606581"/>
                <a:gd name="connsiteY30" fmla="*/ 24750 h 605592"/>
                <a:gd name="connsiteX31" fmla="*/ 382536 w 606581"/>
                <a:gd name="connsiteY31" fmla="*/ 0 h 605592"/>
                <a:gd name="connsiteX32" fmla="*/ 469721 w 606581"/>
                <a:gd name="connsiteY32" fmla="*/ 17613 h 605592"/>
                <a:gd name="connsiteX33" fmla="*/ 540937 w 606581"/>
                <a:gd name="connsiteY33" fmla="*/ 65538 h 605592"/>
                <a:gd name="connsiteX34" fmla="*/ 588940 w 606581"/>
                <a:gd name="connsiteY34" fmla="*/ 136637 h 605592"/>
                <a:gd name="connsiteX35" fmla="*/ 606581 w 606581"/>
                <a:gd name="connsiteY35" fmla="*/ 223774 h 605592"/>
                <a:gd name="connsiteX36" fmla="*/ 588940 w 606581"/>
                <a:gd name="connsiteY36" fmla="*/ 310818 h 605592"/>
                <a:gd name="connsiteX37" fmla="*/ 540937 w 606581"/>
                <a:gd name="connsiteY37" fmla="*/ 381917 h 605592"/>
                <a:gd name="connsiteX38" fmla="*/ 469721 w 606581"/>
                <a:gd name="connsiteY38" fmla="*/ 429842 h 605592"/>
                <a:gd name="connsiteX39" fmla="*/ 382536 w 606581"/>
                <a:gd name="connsiteY39" fmla="*/ 447455 h 605592"/>
                <a:gd name="connsiteX40" fmla="*/ 295258 w 606581"/>
                <a:gd name="connsiteY40" fmla="*/ 429842 h 605592"/>
                <a:gd name="connsiteX41" fmla="*/ 240105 w 606581"/>
                <a:gd name="connsiteY41" fmla="*/ 396471 h 605592"/>
                <a:gd name="connsiteX42" fmla="*/ 209558 w 606581"/>
                <a:gd name="connsiteY42" fmla="*/ 427061 h 605592"/>
                <a:gd name="connsiteX43" fmla="*/ 196373 w 606581"/>
                <a:gd name="connsiteY43" fmla="*/ 409541 h 605592"/>
                <a:gd name="connsiteX44" fmla="*/ 178918 w 606581"/>
                <a:gd name="connsiteY44" fmla="*/ 396378 h 605592"/>
                <a:gd name="connsiteX45" fmla="*/ 209465 w 606581"/>
                <a:gd name="connsiteY45" fmla="*/ 365880 h 605592"/>
                <a:gd name="connsiteX46" fmla="*/ 176040 w 606581"/>
                <a:gd name="connsiteY46" fmla="*/ 310818 h 605592"/>
                <a:gd name="connsiteX47" fmla="*/ 158491 w 606581"/>
                <a:gd name="connsiteY47" fmla="*/ 223774 h 605592"/>
                <a:gd name="connsiteX48" fmla="*/ 176040 w 606581"/>
                <a:gd name="connsiteY48" fmla="*/ 136637 h 605592"/>
                <a:gd name="connsiteX49" fmla="*/ 224043 w 606581"/>
                <a:gd name="connsiteY49" fmla="*/ 65538 h 605592"/>
                <a:gd name="connsiteX50" fmla="*/ 295258 w 606581"/>
                <a:gd name="connsiteY50" fmla="*/ 17613 h 605592"/>
                <a:gd name="connsiteX51" fmla="*/ 382536 w 606581"/>
                <a:gd name="connsiteY51" fmla="*/ 0 h 6055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</a:cxnLst>
              <a:rect l="l" t="t" r="r" b="b"/>
              <a:pathLst>
                <a:path w="606581" h="605592">
                  <a:moveTo>
                    <a:pt x="140017" y="411043"/>
                  </a:moveTo>
                  <a:cubicBezTo>
                    <a:pt x="154035" y="411043"/>
                    <a:pt x="168053" y="416326"/>
                    <a:pt x="178821" y="427078"/>
                  </a:cubicBezTo>
                  <a:cubicBezTo>
                    <a:pt x="200266" y="448488"/>
                    <a:pt x="200266" y="483153"/>
                    <a:pt x="178821" y="504564"/>
                  </a:cubicBezTo>
                  <a:lnTo>
                    <a:pt x="93692" y="589557"/>
                  </a:lnTo>
                  <a:cubicBezTo>
                    <a:pt x="83016" y="600216"/>
                    <a:pt x="68905" y="605592"/>
                    <a:pt x="54887" y="605592"/>
                  </a:cubicBezTo>
                  <a:cubicBezTo>
                    <a:pt x="40870" y="605592"/>
                    <a:pt x="26759" y="600216"/>
                    <a:pt x="16083" y="589557"/>
                  </a:cubicBezTo>
                  <a:cubicBezTo>
                    <a:pt x="-5362" y="568147"/>
                    <a:pt x="-5362" y="533389"/>
                    <a:pt x="16083" y="511979"/>
                  </a:cubicBezTo>
                  <a:lnTo>
                    <a:pt x="101212" y="427078"/>
                  </a:lnTo>
                  <a:cubicBezTo>
                    <a:pt x="111888" y="416326"/>
                    <a:pt x="125999" y="411043"/>
                    <a:pt x="140017" y="411043"/>
                  </a:cubicBezTo>
                  <a:close/>
                  <a:moveTo>
                    <a:pt x="382501" y="49537"/>
                  </a:moveTo>
                  <a:cubicBezTo>
                    <a:pt x="478871" y="49537"/>
                    <a:pt x="557044" y="127491"/>
                    <a:pt x="557044" y="223798"/>
                  </a:cubicBezTo>
                  <a:cubicBezTo>
                    <a:pt x="557044" y="320012"/>
                    <a:pt x="478871" y="398059"/>
                    <a:pt x="382501" y="398059"/>
                  </a:cubicBezTo>
                  <a:cubicBezTo>
                    <a:pt x="286130" y="398059"/>
                    <a:pt x="207957" y="320012"/>
                    <a:pt x="207957" y="223798"/>
                  </a:cubicBezTo>
                  <a:cubicBezTo>
                    <a:pt x="207957" y="127491"/>
                    <a:pt x="286130" y="49537"/>
                    <a:pt x="382501" y="49537"/>
                  </a:cubicBezTo>
                  <a:close/>
                  <a:moveTo>
                    <a:pt x="382536" y="24750"/>
                  </a:moveTo>
                  <a:cubicBezTo>
                    <a:pt x="355610" y="24750"/>
                    <a:pt x="329519" y="30034"/>
                    <a:pt x="304914" y="40417"/>
                  </a:cubicBezTo>
                  <a:cubicBezTo>
                    <a:pt x="281238" y="50428"/>
                    <a:pt x="259882" y="64796"/>
                    <a:pt x="241591" y="83058"/>
                  </a:cubicBezTo>
                  <a:cubicBezTo>
                    <a:pt x="223300" y="101319"/>
                    <a:pt x="208908" y="122547"/>
                    <a:pt x="198880" y="146278"/>
                  </a:cubicBezTo>
                  <a:cubicBezTo>
                    <a:pt x="188481" y="170843"/>
                    <a:pt x="183189" y="196891"/>
                    <a:pt x="183189" y="223774"/>
                  </a:cubicBezTo>
                  <a:cubicBezTo>
                    <a:pt x="183189" y="250564"/>
                    <a:pt x="188481" y="276705"/>
                    <a:pt x="198880" y="301177"/>
                  </a:cubicBezTo>
                  <a:cubicBezTo>
                    <a:pt x="208908" y="324908"/>
                    <a:pt x="223300" y="346228"/>
                    <a:pt x="241591" y="364490"/>
                  </a:cubicBezTo>
                  <a:cubicBezTo>
                    <a:pt x="259882" y="382752"/>
                    <a:pt x="281238" y="397027"/>
                    <a:pt x="304914" y="407131"/>
                  </a:cubicBezTo>
                  <a:cubicBezTo>
                    <a:pt x="329519" y="417513"/>
                    <a:pt x="355610" y="422705"/>
                    <a:pt x="382536" y="422705"/>
                  </a:cubicBezTo>
                  <a:cubicBezTo>
                    <a:pt x="409462" y="422705"/>
                    <a:pt x="435553" y="417513"/>
                    <a:pt x="460158" y="407131"/>
                  </a:cubicBezTo>
                  <a:cubicBezTo>
                    <a:pt x="483834" y="397027"/>
                    <a:pt x="505190" y="382752"/>
                    <a:pt x="523481" y="364490"/>
                  </a:cubicBezTo>
                  <a:cubicBezTo>
                    <a:pt x="541772" y="346228"/>
                    <a:pt x="556164" y="324908"/>
                    <a:pt x="566192" y="301177"/>
                  </a:cubicBezTo>
                  <a:cubicBezTo>
                    <a:pt x="576591" y="276705"/>
                    <a:pt x="581883" y="250564"/>
                    <a:pt x="581883" y="223774"/>
                  </a:cubicBezTo>
                  <a:cubicBezTo>
                    <a:pt x="581883" y="196891"/>
                    <a:pt x="576591" y="170843"/>
                    <a:pt x="566192" y="146278"/>
                  </a:cubicBezTo>
                  <a:cubicBezTo>
                    <a:pt x="556164" y="122547"/>
                    <a:pt x="541772" y="101319"/>
                    <a:pt x="523481" y="83058"/>
                  </a:cubicBezTo>
                  <a:cubicBezTo>
                    <a:pt x="505190" y="64796"/>
                    <a:pt x="483834" y="50428"/>
                    <a:pt x="460158" y="40417"/>
                  </a:cubicBezTo>
                  <a:cubicBezTo>
                    <a:pt x="435553" y="30034"/>
                    <a:pt x="409462" y="24750"/>
                    <a:pt x="382536" y="24750"/>
                  </a:cubicBezTo>
                  <a:close/>
                  <a:moveTo>
                    <a:pt x="382536" y="0"/>
                  </a:moveTo>
                  <a:cubicBezTo>
                    <a:pt x="412712" y="0"/>
                    <a:pt x="442145" y="5933"/>
                    <a:pt x="469721" y="17613"/>
                  </a:cubicBezTo>
                  <a:cubicBezTo>
                    <a:pt x="496462" y="28922"/>
                    <a:pt x="520417" y="45051"/>
                    <a:pt x="540937" y="65538"/>
                  </a:cubicBezTo>
                  <a:cubicBezTo>
                    <a:pt x="561549" y="86117"/>
                    <a:pt x="577705" y="110033"/>
                    <a:pt x="588940" y="136637"/>
                  </a:cubicBezTo>
                  <a:cubicBezTo>
                    <a:pt x="600639" y="164262"/>
                    <a:pt x="606581" y="193554"/>
                    <a:pt x="606581" y="223774"/>
                  </a:cubicBezTo>
                  <a:cubicBezTo>
                    <a:pt x="606581" y="253901"/>
                    <a:pt x="600639" y="283194"/>
                    <a:pt x="588940" y="310818"/>
                  </a:cubicBezTo>
                  <a:cubicBezTo>
                    <a:pt x="577705" y="337515"/>
                    <a:pt x="561549" y="361431"/>
                    <a:pt x="540937" y="381917"/>
                  </a:cubicBezTo>
                  <a:cubicBezTo>
                    <a:pt x="520417" y="402496"/>
                    <a:pt x="496462" y="418626"/>
                    <a:pt x="469721" y="429842"/>
                  </a:cubicBezTo>
                  <a:cubicBezTo>
                    <a:pt x="442145" y="441522"/>
                    <a:pt x="412805" y="447455"/>
                    <a:pt x="382536" y="447455"/>
                  </a:cubicBezTo>
                  <a:cubicBezTo>
                    <a:pt x="352267" y="447455"/>
                    <a:pt x="322927" y="441522"/>
                    <a:pt x="295258" y="429842"/>
                  </a:cubicBezTo>
                  <a:cubicBezTo>
                    <a:pt x="275295" y="421407"/>
                    <a:pt x="256818" y="410190"/>
                    <a:pt x="240105" y="396471"/>
                  </a:cubicBezTo>
                  <a:lnTo>
                    <a:pt x="209558" y="427061"/>
                  </a:lnTo>
                  <a:cubicBezTo>
                    <a:pt x="206030" y="420758"/>
                    <a:pt x="201866" y="414918"/>
                    <a:pt x="196373" y="409541"/>
                  </a:cubicBezTo>
                  <a:cubicBezTo>
                    <a:pt x="191081" y="404350"/>
                    <a:pt x="185232" y="399901"/>
                    <a:pt x="178918" y="396378"/>
                  </a:cubicBezTo>
                  <a:lnTo>
                    <a:pt x="209465" y="365880"/>
                  </a:lnTo>
                  <a:cubicBezTo>
                    <a:pt x="195724" y="349287"/>
                    <a:pt x="184582" y="330840"/>
                    <a:pt x="176040" y="310818"/>
                  </a:cubicBezTo>
                  <a:cubicBezTo>
                    <a:pt x="164341" y="283194"/>
                    <a:pt x="158491" y="253901"/>
                    <a:pt x="158491" y="223774"/>
                  </a:cubicBezTo>
                  <a:cubicBezTo>
                    <a:pt x="158491" y="193554"/>
                    <a:pt x="164341" y="164262"/>
                    <a:pt x="176040" y="136637"/>
                  </a:cubicBezTo>
                  <a:cubicBezTo>
                    <a:pt x="187367" y="110033"/>
                    <a:pt x="203523" y="86117"/>
                    <a:pt x="224043" y="65538"/>
                  </a:cubicBezTo>
                  <a:cubicBezTo>
                    <a:pt x="244655" y="45051"/>
                    <a:pt x="268610" y="28922"/>
                    <a:pt x="295258" y="17613"/>
                  </a:cubicBezTo>
                  <a:cubicBezTo>
                    <a:pt x="322927" y="5933"/>
                    <a:pt x="352267" y="0"/>
                    <a:pt x="382536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/>
            <a:p/>
          </p:txBody>
        </p:sp>
      </p:grpSp>
      <p:cxnSp>
        <p:nvCxnSpPr>
          <p:cNvPr id="10" name="直接连接符 9"/>
          <p:cNvCxnSpPr/>
          <p:nvPr/>
        </p:nvCxnSpPr>
        <p:spPr>
          <a:xfrm flipV="1">
            <a:off x="0" y="761365"/>
            <a:ext cx="12585065" cy="46355"/>
          </a:xfrm>
          <a:prstGeom prst="line">
            <a:avLst/>
          </a:prstGeom>
          <a:ln w="28575" cmpd="sng">
            <a:solidFill>
              <a:schemeClr val="accent1">
                <a:shade val="50000"/>
              </a:schemeClr>
            </a:solidFill>
            <a:prstDash val="solid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pic>
        <p:nvPicPr>
          <p:cNvPr id="8" name="图片 7"/>
          <p:cNvPicPr>
            <a:picLocks noChangeAspect="1"/>
          </p:cNvPicPr>
          <p:nvPr/>
        </p:nvPicPr>
        <p:blipFill>
          <a:blip r:embed="rId23" cstate="email"/>
          <a:stretch>
            <a:fillRect/>
          </a:stretch>
        </p:blipFill>
        <p:spPr>
          <a:xfrm>
            <a:off x="4468495" y="55245"/>
            <a:ext cx="650240" cy="650240"/>
          </a:xfrm>
          <a:prstGeom prst="rect">
            <a:avLst/>
          </a:prstGeom>
        </p:spPr>
      </p:pic>
      <p:sp>
        <p:nvSpPr>
          <p:cNvPr id="17" name="文本框 16"/>
          <p:cNvSpPr txBox="1"/>
          <p:nvPr/>
        </p:nvSpPr>
        <p:spPr>
          <a:xfrm>
            <a:off x="1611630" y="2035175"/>
            <a:ext cx="9116695" cy="34150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sz="3600" b="1" smtClean="0">
                <a:solidFill>
                  <a:schemeClr val="tx1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用计算器计算下面各题。</a:t>
            </a:r>
            <a:endParaRPr lang="zh-CN" sz="3600" b="1" smtClean="0">
              <a:solidFill>
                <a:schemeClr val="tx1"/>
              </a:solidFill>
              <a:latin typeface="Times New Roman" panose="02020603050405020304" charset="0"/>
              <a:ea typeface="楷体" panose="02010609060101010101" pitchFamily="49" charset="-122"/>
              <a:cs typeface="Times New Roman" panose="02020603050405020304" charset="0"/>
              <a:sym typeface="+mn-ea"/>
            </a:endParaRPr>
          </a:p>
          <a:p>
            <a:pPr algn="l"/>
            <a:r>
              <a:rPr lang="en-US" altLang="zh-CN" sz="3600" b="1" smtClean="0">
                <a:solidFill>
                  <a:schemeClr val="tx1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1</a:t>
            </a:r>
            <a:r>
              <a:rPr lang="zh-CN" altLang="en-US" sz="3600" b="1">
                <a:solidFill>
                  <a:schemeClr val="tx1"/>
                </a:solidFill>
                <a:latin typeface="Times New Roman" panose="02020603050405020304" charset="0"/>
                <a:cs typeface="Times New Roman" panose="02020603050405020304" charset="0"/>
                <a:sym typeface="+mn-ea"/>
              </a:rPr>
              <a:t>÷</a:t>
            </a:r>
            <a:r>
              <a:rPr lang="en-US" altLang="zh-CN" sz="3600" b="1">
                <a:solidFill>
                  <a:schemeClr val="tx1"/>
                </a:solidFill>
                <a:latin typeface="Times New Roman" panose="02020603050405020304" charset="0"/>
                <a:cs typeface="Times New Roman" panose="02020603050405020304" charset="0"/>
                <a:sym typeface="+mn-ea"/>
              </a:rPr>
              <a:t>11=0.0909</a:t>
            </a:r>
            <a:r>
              <a:rPr lang="en-US" altLang="zh-CN" sz="3600" b="1" smtClean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…</a:t>
            </a:r>
            <a:endParaRPr lang="en-US" altLang="zh-CN" sz="3600" b="1">
              <a:solidFill>
                <a:schemeClr val="tx1"/>
              </a:solidFill>
              <a:latin typeface="Times New Roman" panose="02020603050405020304" charset="0"/>
              <a:cs typeface="Times New Roman" panose="02020603050405020304" charset="0"/>
              <a:sym typeface="+mn-ea"/>
            </a:endParaRPr>
          </a:p>
          <a:p>
            <a:pPr algn="l"/>
            <a:r>
              <a:rPr lang="en-US" altLang="zh-CN" sz="3600" b="1" smtClean="0">
                <a:solidFill>
                  <a:schemeClr val="tx1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2</a:t>
            </a:r>
            <a:r>
              <a:rPr lang="zh-CN" altLang="en-US" sz="3600" b="1">
                <a:solidFill>
                  <a:schemeClr val="tx1"/>
                </a:solidFill>
                <a:latin typeface="Times New Roman" panose="02020603050405020304" charset="0"/>
                <a:cs typeface="Times New Roman" panose="02020603050405020304" charset="0"/>
                <a:sym typeface="+mn-ea"/>
              </a:rPr>
              <a:t>÷</a:t>
            </a:r>
            <a:r>
              <a:rPr lang="en-US" altLang="zh-CN" sz="3600" b="1">
                <a:solidFill>
                  <a:schemeClr val="tx1"/>
                </a:solidFill>
                <a:latin typeface="Times New Roman" panose="02020603050405020304" charset="0"/>
                <a:cs typeface="Times New Roman" panose="02020603050405020304" charset="0"/>
                <a:sym typeface="+mn-ea"/>
              </a:rPr>
              <a:t>11=0.1818</a:t>
            </a:r>
            <a:r>
              <a:rPr lang="en-US" altLang="zh-CN" sz="3600" b="1" smtClean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…</a:t>
            </a:r>
            <a:endParaRPr lang="en-US" altLang="zh-CN" sz="3600" b="1">
              <a:solidFill>
                <a:schemeClr val="tx1"/>
              </a:solidFill>
              <a:latin typeface="Times New Roman" panose="02020603050405020304" charset="0"/>
              <a:cs typeface="Times New Roman" panose="02020603050405020304" charset="0"/>
              <a:sym typeface="+mn-ea"/>
            </a:endParaRPr>
          </a:p>
          <a:p>
            <a:pPr algn="l"/>
            <a:r>
              <a:rPr lang="en-US" altLang="zh-CN" sz="3600" b="1" smtClean="0">
                <a:solidFill>
                  <a:schemeClr val="tx1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3</a:t>
            </a:r>
            <a:r>
              <a:rPr lang="zh-CN" altLang="en-US" sz="3600" b="1">
                <a:solidFill>
                  <a:schemeClr val="tx1"/>
                </a:solidFill>
                <a:latin typeface="Times New Roman" panose="02020603050405020304" charset="0"/>
                <a:cs typeface="Times New Roman" panose="02020603050405020304" charset="0"/>
                <a:sym typeface="+mn-ea"/>
              </a:rPr>
              <a:t>÷</a:t>
            </a:r>
            <a:r>
              <a:rPr lang="en-US" altLang="zh-CN" sz="3600" b="1">
                <a:solidFill>
                  <a:schemeClr val="tx1"/>
                </a:solidFill>
                <a:latin typeface="Times New Roman" panose="02020603050405020304" charset="0"/>
                <a:cs typeface="Times New Roman" panose="02020603050405020304" charset="0"/>
                <a:sym typeface="+mn-ea"/>
              </a:rPr>
              <a:t>11=</a:t>
            </a:r>
            <a:r>
              <a:rPr lang="en-US" altLang="zh-CN" sz="3600" b="1">
                <a:solidFill>
                  <a:srgbClr val="FF0000"/>
                </a:solidFill>
                <a:latin typeface="Times New Roman" panose="02020603050405020304" charset="0"/>
                <a:cs typeface="Times New Roman" panose="02020603050405020304" charset="0"/>
                <a:sym typeface="+mn-ea"/>
              </a:rPr>
              <a:t>__________</a:t>
            </a:r>
            <a:endParaRPr lang="en-US" altLang="zh-CN" sz="3600" b="1">
              <a:solidFill>
                <a:schemeClr val="tx1"/>
              </a:solidFill>
              <a:latin typeface="Times New Roman" panose="02020603050405020304" charset="0"/>
              <a:cs typeface="Times New Roman" panose="02020603050405020304" charset="0"/>
              <a:sym typeface="+mn-ea"/>
            </a:endParaRPr>
          </a:p>
          <a:p>
            <a:pPr algn="l"/>
            <a:r>
              <a:rPr lang="en-US" altLang="zh-CN" sz="3600" b="1" smtClean="0">
                <a:solidFill>
                  <a:schemeClr val="tx1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4</a:t>
            </a:r>
            <a:r>
              <a:rPr lang="zh-CN" altLang="en-US" sz="3600" b="1">
                <a:solidFill>
                  <a:schemeClr val="tx1"/>
                </a:solidFill>
                <a:latin typeface="Times New Roman" panose="02020603050405020304" charset="0"/>
                <a:cs typeface="Times New Roman" panose="02020603050405020304" charset="0"/>
                <a:sym typeface="+mn-ea"/>
              </a:rPr>
              <a:t>÷</a:t>
            </a:r>
            <a:r>
              <a:rPr lang="en-US" altLang="zh-CN" sz="3600" b="1">
                <a:solidFill>
                  <a:schemeClr val="tx1"/>
                </a:solidFill>
                <a:latin typeface="Times New Roman" panose="02020603050405020304" charset="0"/>
                <a:cs typeface="Times New Roman" panose="02020603050405020304" charset="0"/>
                <a:sym typeface="+mn-ea"/>
              </a:rPr>
              <a:t>11=</a:t>
            </a:r>
            <a:r>
              <a:rPr lang="en-US" altLang="zh-CN" sz="3600" b="1">
                <a:solidFill>
                  <a:srgbClr val="FF0000"/>
                </a:solidFill>
                <a:latin typeface="Times New Roman" panose="02020603050405020304" charset="0"/>
                <a:cs typeface="Times New Roman" panose="02020603050405020304" charset="0"/>
                <a:sym typeface="+mn-ea"/>
              </a:rPr>
              <a:t>__________</a:t>
            </a:r>
            <a:endParaRPr lang="en-US" altLang="zh-CN" sz="3600" b="1">
              <a:solidFill>
                <a:schemeClr val="tx1"/>
              </a:solidFill>
              <a:latin typeface="Times New Roman" panose="02020603050405020304" charset="0"/>
              <a:cs typeface="Times New Roman" panose="02020603050405020304" charset="0"/>
              <a:sym typeface="+mn-ea"/>
            </a:endParaRPr>
          </a:p>
          <a:p>
            <a:pPr algn="l"/>
            <a:r>
              <a:rPr lang="en-US" altLang="zh-CN" sz="3600" b="1" smtClean="0">
                <a:solidFill>
                  <a:schemeClr val="tx1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5</a:t>
            </a:r>
            <a:r>
              <a:rPr lang="zh-CN" altLang="en-US" sz="3600" b="1">
                <a:solidFill>
                  <a:schemeClr val="tx1"/>
                </a:solidFill>
                <a:latin typeface="Times New Roman" panose="02020603050405020304" charset="0"/>
                <a:cs typeface="Times New Roman" panose="02020603050405020304" charset="0"/>
                <a:sym typeface="+mn-ea"/>
              </a:rPr>
              <a:t>÷</a:t>
            </a:r>
            <a:r>
              <a:rPr lang="en-US" altLang="zh-CN" sz="3600" b="1">
                <a:solidFill>
                  <a:schemeClr val="tx1"/>
                </a:solidFill>
                <a:latin typeface="Times New Roman" panose="02020603050405020304" charset="0"/>
                <a:cs typeface="Times New Roman" panose="02020603050405020304" charset="0"/>
                <a:sym typeface="+mn-ea"/>
              </a:rPr>
              <a:t>11=</a:t>
            </a:r>
            <a:r>
              <a:rPr lang="en-US" altLang="zh-CN" sz="3600" b="1">
                <a:solidFill>
                  <a:srgbClr val="FF0000"/>
                </a:solidFill>
                <a:latin typeface="Times New Roman" panose="02020603050405020304" charset="0"/>
                <a:cs typeface="Times New Roman" panose="02020603050405020304" charset="0"/>
                <a:sym typeface="+mn-ea"/>
              </a:rPr>
              <a:t>__________</a:t>
            </a:r>
            <a:endParaRPr lang="en-US" altLang="zh-CN" sz="3600" b="1" smtClean="0">
              <a:solidFill>
                <a:schemeClr val="tx1"/>
              </a:solidFill>
              <a:latin typeface="Times New Roman" panose="02020603050405020304" charset="0"/>
              <a:ea typeface="楷体" panose="02010609060101010101" pitchFamily="49" charset="-122"/>
              <a:cs typeface="Times New Roman" panose="02020603050405020304" charset="0"/>
              <a:sym typeface="+mn-ea"/>
            </a:endParaRPr>
          </a:p>
        </p:txBody>
      </p:sp>
      <p:pic>
        <p:nvPicPr>
          <p:cNvPr id="23" name="内容占位符 22"/>
          <p:cNvPicPr>
            <a:picLocks noGrp="1" noChangeAspect="1"/>
          </p:cNvPicPr>
          <p:nvPr>
            <p:ph/>
          </p:nvPr>
        </p:nvPicPr>
        <p:blipFill>
          <a:blip r:embed="rId24" cstate="email">
            <a:clrChange>
              <a:clrFrom>
                <a:srgbClr val="FEFFFF">
                  <a:alpha val="100000"/>
                </a:srgbClr>
              </a:clrFrom>
              <a:clrTo>
                <a:srgbClr val="FEFFFF">
                  <a:alpha val="100000"/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1708785" y="1111885"/>
            <a:ext cx="704850" cy="619125"/>
          </a:xfrm>
          <a:prstGeom prst="rect">
            <a:avLst/>
          </a:prstGeom>
        </p:spPr>
      </p:pic>
      <p:grpSp>
        <p:nvGrpSpPr>
          <p:cNvPr id="5" name="组合 4"/>
          <p:cNvGrpSpPr/>
          <p:nvPr/>
        </p:nvGrpSpPr>
        <p:grpSpPr>
          <a:xfrm>
            <a:off x="7478395" y="2308860"/>
            <a:ext cx="4316730" cy="2810510"/>
            <a:chOff x="11777" y="3636"/>
            <a:chExt cx="6798" cy="4426"/>
          </a:xfrm>
        </p:grpSpPr>
        <p:pic>
          <p:nvPicPr>
            <p:cNvPr id="2" name="图片 1" descr="课件2"/>
            <p:cNvPicPr>
              <a:picLocks noChangeAspect="1"/>
            </p:cNvPicPr>
            <p:nvPr>
              <p:custDataLst>
                <p:tags r:id="rId25"/>
              </p:custDataLst>
            </p:nvPr>
          </p:nvPicPr>
          <p:blipFill>
            <a:blip r:embed="rId26" cstate="email">
              <a:clrChange>
                <a:clrFrom>
                  <a:srgbClr val="FFFFFF">
                    <a:alpha val="100000"/>
                  </a:srgbClr>
                </a:clrFrom>
                <a:clrTo>
                  <a:srgbClr val="FFFFFF">
                    <a:alpha val="100000"/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3719" y="5336"/>
              <a:ext cx="2914" cy="2726"/>
            </a:xfrm>
            <a:prstGeom prst="rect">
              <a:avLst/>
            </a:prstGeom>
          </p:spPr>
        </p:pic>
        <p:sp>
          <p:nvSpPr>
            <p:cNvPr id="3" name="AutoShape 27"/>
            <p:cNvSpPr>
              <a:spLocks noChangeArrowheads="1"/>
            </p:cNvSpPr>
            <p:nvPr/>
          </p:nvSpPr>
          <p:spPr bwMode="auto">
            <a:xfrm>
              <a:off x="11777" y="3636"/>
              <a:ext cx="6798" cy="1154"/>
            </a:xfrm>
            <a:prstGeom prst="wedgeRoundRectCallout">
              <a:avLst>
                <a:gd name="adj1" fmla="val 6163"/>
                <a:gd name="adj2" fmla="val 92374"/>
                <a:gd name="adj3" fmla="val 16667"/>
              </a:avLst>
            </a:prstGeom>
            <a:solidFill>
              <a:srgbClr val="FFFFFF"/>
            </a:solidFill>
            <a:ln w="19050">
              <a:solidFill>
                <a:srgbClr val="FF0000"/>
              </a:solidFill>
              <a:miter lim="800000"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800" b="1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j-lt"/>
                  <a:ea typeface="黑体" panose="02010609060101010101" pitchFamily="49" charset="-122"/>
                  <a:cs typeface="+mn-cs"/>
                </a:rPr>
                <a:t> </a:t>
              </a:r>
              <a:r>
                <a:rPr kumimoji="0" lang="zh-CN" altLang="en-US" sz="3600" b="1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Times New Roman" panose="02020603050405020304" charset="0"/>
                  <a:ea typeface="楷体" panose="02010609060101010101" pitchFamily="49" charset="-122"/>
                  <a:cs typeface="楷体" panose="02010609060101010101" pitchFamily="49" charset="-122"/>
                </a:rPr>
                <a:t>你发现了什么规律？</a:t>
              </a:r>
              <a:endParaRPr kumimoji="0" lang="en-US" altLang="zh-CN" sz="36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charset="0"/>
                <a:ea typeface="楷体" panose="02010609060101010101" pitchFamily="49" charset="-122"/>
                <a:cs typeface="楷体" panose="02010609060101010101" pitchFamily="49" charset="-122"/>
              </a:endParaRPr>
            </a:p>
          </p:txBody>
        </p:sp>
      </p:grpSp>
      <p:sp>
        <p:nvSpPr>
          <p:cNvPr id="14" name="文本框 13"/>
          <p:cNvSpPr txBox="1"/>
          <p:nvPr/>
        </p:nvSpPr>
        <p:spPr>
          <a:xfrm>
            <a:off x="3041015" y="3653155"/>
            <a:ext cx="1899285" cy="645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3600" b="1" smtClean="0">
                <a:solidFill>
                  <a:srgbClr val="FF000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0.2727</a:t>
            </a:r>
            <a:r>
              <a:rPr lang="en-US" altLang="zh-CN" sz="3600" b="1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…</a:t>
            </a:r>
            <a:endParaRPr lang="en-US" altLang="zh-CN" sz="3600" b="1" smtClean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charset="0"/>
              <a:sym typeface="+mn-ea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3041015" y="4298315"/>
            <a:ext cx="1899285" cy="645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3600" b="1" smtClean="0">
                <a:solidFill>
                  <a:srgbClr val="FF000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0.3636</a:t>
            </a:r>
            <a:r>
              <a:rPr lang="en-US" altLang="zh-CN" sz="3600" b="1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…</a:t>
            </a:r>
            <a:endParaRPr lang="en-US" altLang="zh-CN" sz="3600" b="1" smtClean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charset="0"/>
              <a:sym typeface="+mn-ea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3041015" y="4805045"/>
            <a:ext cx="1899285" cy="645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3600" b="1" smtClean="0">
                <a:solidFill>
                  <a:srgbClr val="FF000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0.4545</a:t>
            </a:r>
            <a:r>
              <a:rPr lang="en-US" altLang="zh-CN" sz="3600" b="1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…</a:t>
            </a:r>
            <a:endParaRPr lang="en-US" altLang="zh-CN" sz="3600" b="1" smtClean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charset="0"/>
              <a:sym typeface="+mn-ea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2413635" y="1129665"/>
            <a:ext cx="470344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zh-CN" sz="30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(</a:t>
            </a:r>
            <a:r>
              <a:rPr lang="zh-CN" altLang="en-US" sz="32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教材</a:t>
            </a:r>
            <a:r>
              <a:rPr lang="en-US" altLang="zh-CN" sz="30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P35 </a:t>
            </a:r>
            <a:r>
              <a:rPr lang="zh-CN" altLang="en-US" sz="30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例</a:t>
            </a:r>
            <a:r>
              <a:rPr lang="en-US" altLang="zh-CN" sz="30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9)</a:t>
            </a:r>
            <a:endParaRPr lang="zh-CN" altLang="en-US" sz="30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5136969" y="38461"/>
            <a:ext cx="2011680" cy="645160"/>
          </a:xfrm>
          <a:prstGeom prst="rect">
            <a:avLst/>
          </a:prstGeom>
          <a:noFill/>
          <a:ln>
            <a:noFill/>
          </a:ln>
        </p:spPr>
        <p:txBody>
          <a:bodyPr wrap="none" rtlCol="0" anchor="t">
            <a:spAutoFit/>
          </a:bodyPr>
          <a:lstStyle/>
          <a:p>
            <a:pPr algn="ctr"/>
            <a:r>
              <a:rPr lang="zh-CN" altLang="zh-CN" sz="3600" b="1">
                <a:solidFill>
                  <a:srgbClr val="FF0000"/>
                </a:solidFill>
                <a:effectLst/>
                <a:latin typeface="微软雅黑" panose="020B0503020204020204" charset="-122"/>
                <a:ea typeface="微软雅黑" panose="020B0503020204020204" charset="-122"/>
              </a:rPr>
              <a:t>探索新知</a:t>
            </a:r>
            <a:endParaRPr lang="zh-CN" altLang="zh-CN" sz="3600" b="1">
              <a:solidFill>
                <a:srgbClr val="FF0000"/>
              </a:solidFill>
              <a:effectLst/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38" name="组合 37"/>
          <p:cNvGrpSpPr/>
          <p:nvPr/>
        </p:nvGrpSpPr>
        <p:grpSpPr>
          <a:xfrm>
            <a:off x="861225" y="984410"/>
            <a:ext cx="750570" cy="750570"/>
            <a:chOff x="7795905" y="4322049"/>
            <a:chExt cx="864096" cy="864096"/>
          </a:xfrm>
        </p:grpSpPr>
        <p:sp>
          <p:nvSpPr>
            <p:cNvPr id="28" name="椭圆 27"/>
            <p:cNvSpPr/>
            <p:nvPr/>
          </p:nvSpPr>
          <p:spPr>
            <a:xfrm>
              <a:off x="7867913" y="4394057"/>
              <a:ext cx="720080" cy="720080"/>
            </a:xfrm>
            <a:prstGeom prst="ellipse">
              <a:avLst/>
            </a:prstGeom>
            <a:solidFill>
              <a:srgbClr val="A0D3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9" name="椭圆 28"/>
            <p:cNvSpPr/>
            <p:nvPr/>
          </p:nvSpPr>
          <p:spPr>
            <a:xfrm>
              <a:off x="7795905" y="4322049"/>
              <a:ext cx="864096" cy="864096"/>
            </a:xfrm>
            <a:prstGeom prst="ellipse">
              <a:avLst/>
            </a:prstGeom>
            <a:noFill/>
            <a:ln w="3175">
              <a:solidFill>
                <a:srgbClr val="A0D3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7" name="zoom-in-tool_77322"/>
            <p:cNvSpPr>
              <a:spLocks noChangeAspect="1"/>
            </p:cNvSpPr>
            <p:nvPr/>
          </p:nvSpPr>
          <p:spPr bwMode="auto">
            <a:xfrm>
              <a:off x="8044858" y="4571301"/>
              <a:ext cx="366189" cy="365591"/>
            </a:xfrm>
            <a:custGeom>
              <a:avLst/>
              <a:gdLst>
                <a:gd name="connsiteX0" fmla="*/ 140017 w 606581"/>
                <a:gd name="connsiteY0" fmla="*/ 411043 h 605592"/>
                <a:gd name="connsiteX1" fmla="*/ 178821 w 606581"/>
                <a:gd name="connsiteY1" fmla="*/ 427078 h 605592"/>
                <a:gd name="connsiteX2" fmla="*/ 178821 w 606581"/>
                <a:gd name="connsiteY2" fmla="*/ 504564 h 605592"/>
                <a:gd name="connsiteX3" fmla="*/ 93692 w 606581"/>
                <a:gd name="connsiteY3" fmla="*/ 589557 h 605592"/>
                <a:gd name="connsiteX4" fmla="*/ 54887 w 606581"/>
                <a:gd name="connsiteY4" fmla="*/ 605592 h 605592"/>
                <a:gd name="connsiteX5" fmla="*/ 16083 w 606581"/>
                <a:gd name="connsiteY5" fmla="*/ 589557 h 605592"/>
                <a:gd name="connsiteX6" fmla="*/ 16083 w 606581"/>
                <a:gd name="connsiteY6" fmla="*/ 511979 h 605592"/>
                <a:gd name="connsiteX7" fmla="*/ 101212 w 606581"/>
                <a:gd name="connsiteY7" fmla="*/ 427078 h 605592"/>
                <a:gd name="connsiteX8" fmla="*/ 140017 w 606581"/>
                <a:gd name="connsiteY8" fmla="*/ 411043 h 605592"/>
                <a:gd name="connsiteX9" fmla="*/ 382501 w 606581"/>
                <a:gd name="connsiteY9" fmla="*/ 49537 h 605592"/>
                <a:gd name="connsiteX10" fmla="*/ 557044 w 606581"/>
                <a:gd name="connsiteY10" fmla="*/ 223798 h 605592"/>
                <a:gd name="connsiteX11" fmla="*/ 382501 w 606581"/>
                <a:gd name="connsiteY11" fmla="*/ 398059 h 605592"/>
                <a:gd name="connsiteX12" fmla="*/ 207957 w 606581"/>
                <a:gd name="connsiteY12" fmla="*/ 223798 h 605592"/>
                <a:gd name="connsiteX13" fmla="*/ 382501 w 606581"/>
                <a:gd name="connsiteY13" fmla="*/ 49537 h 605592"/>
                <a:gd name="connsiteX14" fmla="*/ 382536 w 606581"/>
                <a:gd name="connsiteY14" fmla="*/ 24750 h 605592"/>
                <a:gd name="connsiteX15" fmla="*/ 304914 w 606581"/>
                <a:gd name="connsiteY15" fmla="*/ 40417 h 605592"/>
                <a:gd name="connsiteX16" fmla="*/ 241591 w 606581"/>
                <a:gd name="connsiteY16" fmla="*/ 83058 h 605592"/>
                <a:gd name="connsiteX17" fmla="*/ 198880 w 606581"/>
                <a:gd name="connsiteY17" fmla="*/ 146278 h 605592"/>
                <a:gd name="connsiteX18" fmla="*/ 183189 w 606581"/>
                <a:gd name="connsiteY18" fmla="*/ 223774 h 605592"/>
                <a:gd name="connsiteX19" fmla="*/ 198880 w 606581"/>
                <a:gd name="connsiteY19" fmla="*/ 301177 h 605592"/>
                <a:gd name="connsiteX20" fmla="*/ 241591 w 606581"/>
                <a:gd name="connsiteY20" fmla="*/ 364490 h 605592"/>
                <a:gd name="connsiteX21" fmla="*/ 304914 w 606581"/>
                <a:gd name="connsiteY21" fmla="*/ 407131 h 605592"/>
                <a:gd name="connsiteX22" fmla="*/ 382536 w 606581"/>
                <a:gd name="connsiteY22" fmla="*/ 422705 h 605592"/>
                <a:gd name="connsiteX23" fmla="*/ 460158 w 606581"/>
                <a:gd name="connsiteY23" fmla="*/ 407131 h 605592"/>
                <a:gd name="connsiteX24" fmla="*/ 523481 w 606581"/>
                <a:gd name="connsiteY24" fmla="*/ 364490 h 605592"/>
                <a:gd name="connsiteX25" fmla="*/ 566192 w 606581"/>
                <a:gd name="connsiteY25" fmla="*/ 301177 h 605592"/>
                <a:gd name="connsiteX26" fmla="*/ 581883 w 606581"/>
                <a:gd name="connsiteY26" fmla="*/ 223774 h 605592"/>
                <a:gd name="connsiteX27" fmla="*/ 566192 w 606581"/>
                <a:gd name="connsiteY27" fmla="*/ 146278 h 605592"/>
                <a:gd name="connsiteX28" fmla="*/ 523481 w 606581"/>
                <a:gd name="connsiteY28" fmla="*/ 83058 h 605592"/>
                <a:gd name="connsiteX29" fmla="*/ 460158 w 606581"/>
                <a:gd name="connsiteY29" fmla="*/ 40417 h 605592"/>
                <a:gd name="connsiteX30" fmla="*/ 382536 w 606581"/>
                <a:gd name="connsiteY30" fmla="*/ 24750 h 605592"/>
                <a:gd name="connsiteX31" fmla="*/ 382536 w 606581"/>
                <a:gd name="connsiteY31" fmla="*/ 0 h 605592"/>
                <a:gd name="connsiteX32" fmla="*/ 469721 w 606581"/>
                <a:gd name="connsiteY32" fmla="*/ 17613 h 605592"/>
                <a:gd name="connsiteX33" fmla="*/ 540937 w 606581"/>
                <a:gd name="connsiteY33" fmla="*/ 65538 h 605592"/>
                <a:gd name="connsiteX34" fmla="*/ 588940 w 606581"/>
                <a:gd name="connsiteY34" fmla="*/ 136637 h 605592"/>
                <a:gd name="connsiteX35" fmla="*/ 606581 w 606581"/>
                <a:gd name="connsiteY35" fmla="*/ 223774 h 605592"/>
                <a:gd name="connsiteX36" fmla="*/ 588940 w 606581"/>
                <a:gd name="connsiteY36" fmla="*/ 310818 h 605592"/>
                <a:gd name="connsiteX37" fmla="*/ 540937 w 606581"/>
                <a:gd name="connsiteY37" fmla="*/ 381917 h 605592"/>
                <a:gd name="connsiteX38" fmla="*/ 469721 w 606581"/>
                <a:gd name="connsiteY38" fmla="*/ 429842 h 605592"/>
                <a:gd name="connsiteX39" fmla="*/ 382536 w 606581"/>
                <a:gd name="connsiteY39" fmla="*/ 447455 h 605592"/>
                <a:gd name="connsiteX40" fmla="*/ 295258 w 606581"/>
                <a:gd name="connsiteY40" fmla="*/ 429842 h 605592"/>
                <a:gd name="connsiteX41" fmla="*/ 240105 w 606581"/>
                <a:gd name="connsiteY41" fmla="*/ 396471 h 605592"/>
                <a:gd name="connsiteX42" fmla="*/ 209558 w 606581"/>
                <a:gd name="connsiteY42" fmla="*/ 427061 h 605592"/>
                <a:gd name="connsiteX43" fmla="*/ 196373 w 606581"/>
                <a:gd name="connsiteY43" fmla="*/ 409541 h 605592"/>
                <a:gd name="connsiteX44" fmla="*/ 178918 w 606581"/>
                <a:gd name="connsiteY44" fmla="*/ 396378 h 605592"/>
                <a:gd name="connsiteX45" fmla="*/ 209465 w 606581"/>
                <a:gd name="connsiteY45" fmla="*/ 365880 h 605592"/>
                <a:gd name="connsiteX46" fmla="*/ 176040 w 606581"/>
                <a:gd name="connsiteY46" fmla="*/ 310818 h 605592"/>
                <a:gd name="connsiteX47" fmla="*/ 158491 w 606581"/>
                <a:gd name="connsiteY47" fmla="*/ 223774 h 605592"/>
                <a:gd name="connsiteX48" fmla="*/ 176040 w 606581"/>
                <a:gd name="connsiteY48" fmla="*/ 136637 h 605592"/>
                <a:gd name="connsiteX49" fmla="*/ 224043 w 606581"/>
                <a:gd name="connsiteY49" fmla="*/ 65538 h 605592"/>
                <a:gd name="connsiteX50" fmla="*/ 295258 w 606581"/>
                <a:gd name="connsiteY50" fmla="*/ 17613 h 605592"/>
                <a:gd name="connsiteX51" fmla="*/ 382536 w 606581"/>
                <a:gd name="connsiteY51" fmla="*/ 0 h 6055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</a:cxnLst>
              <a:rect l="l" t="t" r="r" b="b"/>
              <a:pathLst>
                <a:path w="606581" h="605592">
                  <a:moveTo>
                    <a:pt x="140017" y="411043"/>
                  </a:moveTo>
                  <a:cubicBezTo>
                    <a:pt x="154035" y="411043"/>
                    <a:pt x="168053" y="416326"/>
                    <a:pt x="178821" y="427078"/>
                  </a:cubicBezTo>
                  <a:cubicBezTo>
                    <a:pt x="200266" y="448488"/>
                    <a:pt x="200266" y="483153"/>
                    <a:pt x="178821" y="504564"/>
                  </a:cubicBezTo>
                  <a:lnTo>
                    <a:pt x="93692" y="589557"/>
                  </a:lnTo>
                  <a:cubicBezTo>
                    <a:pt x="83016" y="600216"/>
                    <a:pt x="68905" y="605592"/>
                    <a:pt x="54887" y="605592"/>
                  </a:cubicBezTo>
                  <a:cubicBezTo>
                    <a:pt x="40870" y="605592"/>
                    <a:pt x="26759" y="600216"/>
                    <a:pt x="16083" y="589557"/>
                  </a:cubicBezTo>
                  <a:cubicBezTo>
                    <a:pt x="-5362" y="568147"/>
                    <a:pt x="-5362" y="533389"/>
                    <a:pt x="16083" y="511979"/>
                  </a:cubicBezTo>
                  <a:lnTo>
                    <a:pt x="101212" y="427078"/>
                  </a:lnTo>
                  <a:cubicBezTo>
                    <a:pt x="111888" y="416326"/>
                    <a:pt x="125999" y="411043"/>
                    <a:pt x="140017" y="411043"/>
                  </a:cubicBezTo>
                  <a:close/>
                  <a:moveTo>
                    <a:pt x="382501" y="49537"/>
                  </a:moveTo>
                  <a:cubicBezTo>
                    <a:pt x="478871" y="49537"/>
                    <a:pt x="557044" y="127491"/>
                    <a:pt x="557044" y="223798"/>
                  </a:cubicBezTo>
                  <a:cubicBezTo>
                    <a:pt x="557044" y="320012"/>
                    <a:pt x="478871" y="398059"/>
                    <a:pt x="382501" y="398059"/>
                  </a:cubicBezTo>
                  <a:cubicBezTo>
                    <a:pt x="286130" y="398059"/>
                    <a:pt x="207957" y="320012"/>
                    <a:pt x="207957" y="223798"/>
                  </a:cubicBezTo>
                  <a:cubicBezTo>
                    <a:pt x="207957" y="127491"/>
                    <a:pt x="286130" y="49537"/>
                    <a:pt x="382501" y="49537"/>
                  </a:cubicBezTo>
                  <a:close/>
                  <a:moveTo>
                    <a:pt x="382536" y="24750"/>
                  </a:moveTo>
                  <a:cubicBezTo>
                    <a:pt x="355610" y="24750"/>
                    <a:pt x="329519" y="30034"/>
                    <a:pt x="304914" y="40417"/>
                  </a:cubicBezTo>
                  <a:cubicBezTo>
                    <a:pt x="281238" y="50428"/>
                    <a:pt x="259882" y="64796"/>
                    <a:pt x="241591" y="83058"/>
                  </a:cubicBezTo>
                  <a:cubicBezTo>
                    <a:pt x="223300" y="101319"/>
                    <a:pt x="208908" y="122547"/>
                    <a:pt x="198880" y="146278"/>
                  </a:cubicBezTo>
                  <a:cubicBezTo>
                    <a:pt x="188481" y="170843"/>
                    <a:pt x="183189" y="196891"/>
                    <a:pt x="183189" y="223774"/>
                  </a:cubicBezTo>
                  <a:cubicBezTo>
                    <a:pt x="183189" y="250564"/>
                    <a:pt x="188481" y="276705"/>
                    <a:pt x="198880" y="301177"/>
                  </a:cubicBezTo>
                  <a:cubicBezTo>
                    <a:pt x="208908" y="324908"/>
                    <a:pt x="223300" y="346228"/>
                    <a:pt x="241591" y="364490"/>
                  </a:cubicBezTo>
                  <a:cubicBezTo>
                    <a:pt x="259882" y="382752"/>
                    <a:pt x="281238" y="397027"/>
                    <a:pt x="304914" y="407131"/>
                  </a:cubicBezTo>
                  <a:cubicBezTo>
                    <a:pt x="329519" y="417513"/>
                    <a:pt x="355610" y="422705"/>
                    <a:pt x="382536" y="422705"/>
                  </a:cubicBezTo>
                  <a:cubicBezTo>
                    <a:pt x="409462" y="422705"/>
                    <a:pt x="435553" y="417513"/>
                    <a:pt x="460158" y="407131"/>
                  </a:cubicBezTo>
                  <a:cubicBezTo>
                    <a:pt x="483834" y="397027"/>
                    <a:pt x="505190" y="382752"/>
                    <a:pt x="523481" y="364490"/>
                  </a:cubicBezTo>
                  <a:cubicBezTo>
                    <a:pt x="541772" y="346228"/>
                    <a:pt x="556164" y="324908"/>
                    <a:pt x="566192" y="301177"/>
                  </a:cubicBezTo>
                  <a:cubicBezTo>
                    <a:pt x="576591" y="276705"/>
                    <a:pt x="581883" y="250564"/>
                    <a:pt x="581883" y="223774"/>
                  </a:cubicBezTo>
                  <a:cubicBezTo>
                    <a:pt x="581883" y="196891"/>
                    <a:pt x="576591" y="170843"/>
                    <a:pt x="566192" y="146278"/>
                  </a:cubicBezTo>
                  <a:cubicBezTo>
                    <a:pt x="556164" y="122547"/>
                    <a:pt x="541772" y="101319"/>
                    <a:pt x="523481" y="83058"/>
                  </a:cubicBezTo>
                  <a:cubicBezTo>
                    <a:pt x="505190" y="64796"/>
                    <a:pt x="483834" y="50428"/>
                    <a:pt x="460158" y="40417"/>
                  </a:cubicBezTo>
                  <a:cubicBezTo>
                    <a:pt x="435553" y="30034"/>
                    <a:pt x="409462" y="24750"/>
                    <a:pt x="382536" y="24750"/>
                  </a:cubicBezTo>
                  <a:close/>
                  <a:moveTo>
                    <a:pt x="382536" y="0"/>
                  </a:moveTo>
                  <a:cubicBezTo>
                    <a:pt x="412712" y="0"/>
                    <a:pt x="442145" y="5933"/>
                    <a:pt x="469721" y="17613"/>
                  </a:cubicBezTo>
                  <a:cubicBezTo>
                    <a:pt x="496462" y="28922"/>
                    <a:pt x="520417" y="45051"/>
                    <a:pt x="540937" y="65538"/>
                  </a:cubicBezTo>
                  <a:cubicBezTo>
                    <a:pt x="561549" y="86117"/>
                    <a:pt x="577705" y="110033"/>
                    <a:pt x="588940" y="136637"/>
                  </a:cubicBezTo>
                  <a:cubicBezTo>
                    <a:pt x="600639" y="164262"/>
                    <a:pt x="606581" y="193554"/>
                    <a:pt x="606581" y="223774"/>
                  </a:cubicBezTo>
                  <a:cubicBezTo>
                    <a:pt x="606581" y="253901"/>
                    <a:pt x="600639" y="283194"/>
                    <a:pt x="588940" y="310818"/>
                  </a:cubicBezTo>
                  <a:cubicBezTo>
                    <a:pt x="577705" y="337515"/>
                    <a:pt x="561549" y="361431"/>
                    <a:pt x="540937" y="381917"/>
                  </a:cubicBezTo>
                  <a:cubicBezTo>
                    <a:pt x="520417" y="402496"/>
                    <a:pt x="496462" y="418626"/>
                    <a:pt x="469721" y="429842"/>
                  </a:cubicBezTo>
                  <a:cubicBezTo>
                    <a:pt x="442145" y="441522"/>
                    <a:pt x="412805" y="447455"/>
                    <a:pt x="382536" y="447455"/>
                  </a:cubicBezTo>
                  <a:cubicBezTo>
                    <a:pt x="352267" y="447455"/>
                    <a:pt x="322927" y="441522"/>
                    <a:pt x="295258" y="429842"/>
                  </a:cubicBezTo>
                  <a:cubicBezTo>
                    <a:pt x="275295" y="421407"/>
                    <a:pt x="256818" y="410190"/>
                    <a:pt x="240105" y="396471"/>
                  </a:cubicBezTo>
                  <a:lnTo>
                    <a:pt x="209558" y="427061"/>
                  </a:lnTo>
                  <a:cubicBezTo>
                    <a:pt x="206030" y="420758"/>
                    <a:pt x="201866" y="414918"/>
                    <a:pt x="196373" y="409541"/>
                  </a:cubicBezTo>
                  <a:cubicBezTo>
                    <a:pt x="191081" y="404350"/>
                    <a:pt x="185232" y="399901"/>
                    <a:pt x="178918" y="396378"/>
                  </a:cubicBezTo>
                  <a:lnTo>
                    <a:pt x="209465" y="365880"/>
                  </a:lnTo>
                  <a:cubicBezTo>
                    <a:pt x="195724" y="349287"/>
                    <a:pt x="184582" y="330840"/>
                    <a:pt x="176040" y="310818"/>
                  </a:cubicBezTo>
                  <a:cubicBezTo>
                    <a:pt x="164341" y="283194"/>
                    <a:pt x="158491" y="253901"/>
                    <a:pt x="158491" y="223774"/>
                  </a:cubicBezTo>
                  <a:cubicBezTo>
                    <a:pt x="158491" y="193554"/>
                    <a:pt x="164341" y="164262"/>
                    <a:pt x="176040" y="136637"/>
                  </a:cubicBezTo>
                  <a:cubicBezTo>
                    <a:pt x="187367" y="110033"/>
                    <a:pt x="203523" y="86117"/>
                    <a:pt x="224043" y="65538"/>
                  </a:cubicBezTo>
                  <a:cubicBezTo>
                    <a:pt x="244655" y="45051"/>
                    <a:pt x="268610" y="28922"/>
                    <a:pt x="295258" y="17613"/>
                  </a:cubicBezTo>
                  <a:cubicBezTo>
                    <a:pt x="322927" y="5933"/>
                    <a:pt x="352267" y="0"/>
                    <a:pt x="382536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/>
            <a:p/>
          </p:txBody>
        </p:sp>
      </p:grpSp>
      <p:cxnSp>
        <p:nvCxnSpPr>
          <p:cNvPr id="10" name="直接连接符 9"/>
          <p:cNvCxnSpPr/>
          <p:nvPr/>
        </p:nvCxnSpPr>
        <p:spPr>
          <a:xfrm flipV="1">
            <a:off x="0" y="761365"/>
            <a:ext cx="12585065" cy="46355"/>
          </a:xfrm>
          <a:prstGeom prst="line">
            <a:avLst/>
          </a:prstGeom>
          <a:ln w="28575" cmpd="sng">
            <a:solidFill>
              <a:schemeClr val="accent1">
                <a:shade val="50000"/>
              </a:schemeClr>
            </a:solidFill>
            <a:prstDash val="solid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pic>
        <p:nvPicPr>
          <p:cNvPr id="8" name="图片 7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4468495" y="55245"/>
            <a:ext cx="650240" cy="650240"/>
          </a:xfrm>
          <a:prstGeom prst="rect">
            <a:avLst/>
          </a:prstGeom>
        </p:spPr>
      </p:pic>
      <p:sp>
        <p:nvSpPr>
          <p:cNvPr id="17" name="文本框 16"/>
          <p:cNvSpPr txBox="1"/>
          <p:nvPr/>
        </p:nvSpPr>
        <p:spPr>
          <a:xfrm>
            <a:off x="1611630" y="2035175"/>
            <a:ext cx="5227955" cy="34150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sz="3600" b="1" smtClean="0">
                <a:solidFill>
                  <a:schemeClr val="tx1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用计算器计算下面各题。</a:t>
            </a:r>
            <a:endParaRPr lang="zh-CN" sz="3600" b="1" smtClean="0">
              <a:solidFill>
                <a:schemeClr val="tx1"/>
              </a:solidFill>
              <a:latin typeface="Times New Roman" panose="02020603050405020304" charset="0"/>
              <a:ea typeface="楷体" panose="02010609060101010101" pitchFamily="49" charset="-122"/>
              <a:cs typeface="Times New Roman" panose="02020603050405020304" charset="0"/>
              <a:sym typeface="+mn-ea"/>
            </a:endParaRPr>
          </a:p>
          <a:p>
            <a:pPr algn="l"/>
            <a:r>
              <a:rPr lang="en-US" altLang="zh-CN" sz="3600" b="1" smtClean="0">
                <a:solidFill>
                  <a:schemeClr val="tx1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1</a:t>
            </a:r>
            <a:r>
              <a:rPr lang="zh-CN" altLang="en-US" sz="3600" b="1">
                <a:solidFill>
                  <a:schemeClr val="tx1"/>
                </a:solidFill>
                <a:latin typeface="Times New Roman" panose="02020603050405020304" charset="0"/>
                <a:cs typeface="Times New Roman" panose="02020603050405020304" charset="0"/>
                <a:sym typeface="+mn-ea"/>
              </a:rPr>
              <a:t>÷</a:t>
            </a:r>
            <a:r>
              <a:rPr lang="en-US" altLang="zh-CN" sz="3600" b="1">
                <a:solidFill>
                  <a:schemeClr val="tx1"/>
                </a:solidFill>
                <a:latin typeface="Times New Roman" panose="02020603050405020304" charset="0"/>
                <a:cs typeface="Times New Roman" panose="02020603050405020304" charset="0"/>
                <a:sym typeface="+mn-ea"/>
              </a:rPr>
              <a:t>11=0.0909</a:t>
            </a:r>
            <a:r>
              <a:rPr lang="en-US" altLang="zh-CN" sz="3600" b="1" smtClean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…</a:t>
            </a:r>
            <a:endParaRPr lang="en-US" altLang="zh-CN" sz="3600" b="1">
              <a:solidFill>
                <a:schemeClr val="tx1"/>
              </a:solidFill>
              <a:latin typeface="Times New Roman" panose="02020603050405020304" charset="0"/>
              <a:cs typeface="Times New Roman" panose="02020603050405020304" charset="0"/>
              <a:sym typeface="+mn-ea"/>
            </a:endParaRPr>
          </a:p>
          <a:p>
            <a:pPr algn="l"/>
            <a:r>
              <a:rPr lang="en-US" altLang="zh-CN" sz="3600" b="1" smtClean="0">
                <a:solidFill>
                  <a:schemeClr val="tx1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2</a:t>
            </a:r>
            <a:r>
              <a:rPr lang="zh-CN" altLang="en-US" sz="3600" b="1">
                <a:solidFill>
                  <a:schemeClr val="tx1"/>
                </a:solidFill>
                <a:latin typeface="Times New Roman" panose="02020603050405020304" charset="0"/>
                <a:cs typeface="Times New Roman" panose="02020603050405020304" charset="0"/>
                <a:sym typeface="+mn-ea"/>
              </a:rPr>
              <a:t>÷</a:t>
            </a:r>
            <a:r>
              <a:rPr lang="en-US" altLang="zh-CN" sz="3600" b="1">
                <a:solidFill>
                  <a:schemeClr val="tx1"/>
                </a:solidFill>
                <a:latin typeface="Times New Roman" panose="02020603050405020304" charset="0"/>
                <a:cs typeface="Times New Roman" panose="02020603050405020304" charset="0"/>
                <a:sym typeface="+mn-ea"/>
              </a:rPr>
              <a:t>11=0.1818</a:t>
            </a:r>
            <a:r>
              <a:rPr lang="en-US" altLang="zh-CN" sz="3600" b="1" smtClean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…</a:t>
            </a:r>
            <a:endParaRPr lang="en-US" altLang="zh-CN" sz="3600" b="1">
              <a:solidFill>
                <a:schemeClr val="tx1"/>
              </a:solidFill>
              <a:latin typeface="Times New Roman" panose="02020603050405020304" charset="0"/>
              <a:cs typeface="Times New Roman" panose="02020603050405020304" charset="0"/>
              <a:sym typeface="+mn-ea"/>
            </a:endParaRPr>
          </a:p>
          <a:p>
            <a:pPr algn="l"/>
            <a:r>
              <a:rPr lang="en-US" altLang="zh-CN" sz="3600" b="1" smtClean="0">
                <a:solidFill>
                  <a:schemeClr val="tx1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3</a:t>
            </a:r>
            <a:r>
              <a:rPr lang="zh-CN" altLang="en-US" sz="3600" b="1">
                <a:solidFill>
                  <a:schemeClr val="tx1"/>
                </a:solidFill>
                <a:latin typeface="Times New Roman" panose="02020603050405020304" charset="0"/>
                <a:cs typeface="Times New Roman" panose="02020603050405020304" charset="0"/>
                <a:sym typeface="+mn-ea"/>
              </a:rPr>
              <a:t>÷</a:t>
            </a:r>
            <a:r>
              <a:rPr lang="en-US" altLang="zh-CN" sz="3600" b="1">
                <a:solidFill>
                  <a:schemeClr val="tx1"/>
                </a:solidFill>
                <a:latin typeface="Times New Roman" panose="02020603050405020304" charset="0"/>
                <a:cs typeface="Times New Roman" panose="02020603050405020304" charset="0"/>
                <a:sym typeface="+mn-ea"/>
              </a:rPr>
              <a:t>11=</a:t>
            </a:r>
            <a:r>
              <a:rPr lang="en-US" altLang="zh-CN" sz="3600" b="1">
                <a:solidFill>
                  <a:srgbClr val="FF0000"/>
                </a:solidFill>
                <a:latin typeface="Times New Roman" panose="02020603050405020304" charset="0"/>
                <a:cs typeface="Times New Roman" panose="02020603050405020304" charset="0"/>
                <a:sym typeface="+mn-ea"/>
              </a:rPr>
              <a:t>__________</a:t>
            </a:r>
            <a:endParaRPr lang="en-US" altLang="zh-CN" sz="3600" b="1">
              <a:solidFill>
                <a:schemeClr val="tx1"/>
              </a:solidFill>
              <a:latin typeface="Times New Roman" panose="02020603050405020304" charset="0"/>
              <a:cs typeface="Times New Roman" panose="02020603050405020304" charset="0"/>
              <a:sym typeface="+mn-ea"/>
            </a:endParaRPr>
          </a:p>
          <a:p>
            <a:pPr algn="l"/>
            <a:r>
              <a:rPr lang="en-US" altLang="zh-CN" sz="3600" b="1" smtClean="0">
                <a:solidFill>
                  <a:schemeClr val="tx1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4</a:t>
            </a:r>
            <a:r>
              <a:rPr lang="zh-CN" altLang="en-US" sz="3600" b="1">
                <a:solidFill>
                  <a:schemeClr val="tx1"/>
                </a:solidFill>
                <a:latin typeface="Times New Roman" panose="02020603050405020304" charset="0"/>
                <a:cs typeface="Times New Roman" panose="02020603050405020304" charset="0"/>
                <a:sym typeface="+mn-ea"/>
              </a:rPr>
              <a:t>÷</a:t>
            </a:r>
            <a:r>
              <a:rPr lang="en-US" altLang="zh-CN" sz="3600" b="1">
                <a:solidFill>
                  <a:schemeClr val="tx1"/>
                </a:solidFill>
                <a:latin typeface="Times New Roman" panose="02020603050405020304" charset="0"/>
                <a:cs typeface="Times New Roman" panose="02020603050405020304" charset="0"/>
                <a:sym typeface="+mn-ea"/>
              </a:rPr>
              <a:t>11=</a:t>
            </a:r>
            <a:r>
              <a:rPr lang="en-US" altLang="zh-CN" sz="3600" b="1">
                <a:solidFill>
                  <a:srgbClr val="FF0000"/>
                </a:solidFill>
                <a:latin typeface="Times New Roman" panose="02020603050405020304" charset="0"/>
                <a:cs typeface="Times New Roman" panose="02020603050405020304" charset="0"/>
                <a:sym typeface="+mn-ea"/>
              </a:rPr>
              <a:t>__________</a:t>
            </a:r>
            <a:endParaRPr lang="en-US" altLang="zh-CN" sz="3600" b="1">
              <a:solidFill>
                <a:schemeClr val="tx1"/>
              </a:solidFill>
              <a:latin typeface="Times New Roman" panose="02020603050405020304" charset="0"/>
              <a:cs typeface="Times New Roman" panose="02020603050405020304" charset="0"/>
              <a:sym typeface="+mn-ea"/>
            </a:endParaRPr>
          </a:p>
          <a:p>
            <a:pPr algn="l"/>
            <a:r>
              <a:rPr lang="en-US" altLang="zh-CN" sz="3600" b="1" smtClean="0">
                <a:solidFill>
                  <a:schemeClr val="tx1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5</a:t>
            </a:r>
            <a:r>
              <a:rPr lang="zh-CN" altLang="en-US" sz="3600" b="1">
                <a:solidFill>
                  <a:schemeClr val="tx1"/>
                </a:solidFill>
                <a:latin typeface="Times New Roman" panose="02020603050405020304" charset="0"/>
                <a:cs typeface="Times New Roman" panose="02020603050405020304" charset="0"/>
                <a:sym typeface="+mn-ea"/>
              </a:rPr>
              <a:t>÷</a:t>
            </a:r>
            <a:r>
              <a:rPr lang="en-US" altLang="zh-CN" sz="3600" b="1">
                <a:solidFill>
                  <a:schemeClr val="tx1"/>
                </a:solidFill>
                <a:latin typeface="Times New Roman" panose="02020603050405020304" charset="0"/>
                <a:cs typeface="Times New Roman" panose="02020603050405020304" charset="0"/>
                <a:sym typeface="+mn-ea"/>
              </a:rPr>
              <a:t>11=</a:t>
            </a:r>
            <a:r>
              <a:rPr lang="en-US" altLang="zh-CN" sz="3600" b="1">
                <a:solidFill>
                  <a:srgbClr val="FF0000"/>
                </a:solidFill>
                <a:latin typeface="Times New Roman" panose="02020603050405020304" charset="0"/>
                <a:cs typeface="Times New Roman" panose="02020603050405020304" charset="0"/>
                <a:sym typeface="+mn-ea"/>
              </a:rPr>
              <a:t>__________</a:t>
            </a:r>
            <a:endParaRPr lang="en-US" altLang="zh-CN" sz="3600" b="1" smtClean="0">
              <a:solidFill>
                <a:schemeClr val="tx1"/>
              </a:solidFill>
              <a:latin typeface="Times New Roman" panose="02020603050405020304" charset="0"/>
              <a:ea typeface="楷体" panose="02010609060101010101" pitchFamily="49" charset="-122"/>
              <a:cs typeface="Times New Roman" panose="02020603050405020304" charset="0"/>
              <a:sym typeface="+mn-ea"/>
            </a:endParaRPr>
          </a:p>
        </p:txBody>
      </p:sp>
      <p:grpSp>
        <p:nvGrpSpPr>
          <p:cNvPr id="9" name="组合 8"/>
          <p:cNvGrpSpPr/>
          <p:nvPr/>
        </p:nvGrpSpPr>
        <p:grpSpPr>
          <a:xfrm flipH="1">
            <a:off x="6584315" y="1334770"/>
            <a:ext cx="5354320" cy="2660015"/>
            <a:chOff x="10024" y="6107"/>
            <a:chExt cx="8432" cy="4189"/>
          </a:xfrm>
        </p:grpSpPr>
        <p:pic>
          <p:nvPicPr>
            <p:cNvPr id="24" name="图片 23" descr="女孩"/>
            <p:cNvPicPr>
              <a:picLocks noChangeAspect="1"/>
            </p:cNvPicPr>
            <p:nvPr>
              <p:custDataLst>
                <p:tags r:id="rId2"/>
              </p:custDataLst>
            </p:nvPr>
          </p:nvPicPr>
          <p:blipFill>
            <a:blip r:embed="rId3" cstate="email">
              <a:clrChange>
                <a:clrFrom>
                  <a:srgbClr val="FFFFFF">
                    <a:alpha val="100000"/>
                  </a:srgbClr>
                </a:clrFrom>
                <a:clrTo>
                  <a:srgbClr val="FFFFFF">
                    <a:alpha val="100000"/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 flipH="1">
              <a:off x="10024" y="7508"/>
              <a:ext cx="2189" cy="2789"/>
            </a:xfrm>
            <a:prstGeom prst="rect">
              <a:avLst/>
            </a:prstGeom>
          </p:spPr>
        </p:pic>
        <p:sp>
          <p:nvSpPr>
            <p:cNvPr id="6" name="AutoShape 27"/>
            <p:cNvSpPr>
              <a:spLocks noChangeArrowheads="1"/>
            </p:cNvSpPr>
            <p:nvPr/>
          </p:nvSpPr>
          <p:spPr bwMode="auto">
            <a:xfrm>
              <a:off x="10348" y="6107"/>
              <a:ext cx="8109" cy="1154"/>
            </a:xfrm>
            <a:prstGeom prst="wedgeRoundRectCallout">
              <a:avLst>
                <a:gd name="adj1" fmla="val -35263"/>
                <a:gd name="adj2" fmla="val 74436"/>
                <a:gd name="adj3" fmla="val 16667"/>
              </a:avLst>
            </a:prstGeom>
            <a:solidFill>
              <a:srgbClr val="FFFFFF"/>
            </a:solidFill>
            <a:ln w="19050">
              <a:solidFill>
                <a:srgbClr val="FF0000"/>
              </a:solidFill>
              <a:miter lim="800000"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sz="3600" b="1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楷体" panose="02010609060101010101" pitchFamily="49" charset="-122"/>
                  <a:ea typeface="楷体" panose="02010609060101010101" pitchFamily="49" charset="-122"/>
                  <a:cs typeface="+mn-cs"/>
                </a:rPr>
                <a:t>它们的商都是循环小数。</a:t>
              </a:r>
              <a:endParaRPr kumimoji="0" lang="zh-CN" altLang="zh-CN" sz="36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endParaRPr>
            </a:p>
          </p:txBody>
        </p:sp>
      </p:grpSp>
      <p:sp>
        <p:nvSpPr>
          <p:cNvPr id="36" name="文本框 35"/>
          <p:cNvSpPr txBox="1"/>
          <p:nvPr/>
        </p:nvSpPr>
        <p:spPr>
          <a:xfrm>
            <a:off x="5540375" y="2813685"/>
            <a:ext cx="6682740" cy="34150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defRPr/>
            </a:pPr>
            <a:r>
              <a:rPr lang="zh-CN" altLang="en-US" sz="3600" b="1" dirty="0" smtClean="0">
                <a:solidFill>
                  <a:schemeClr val="accent5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都是循环小数；</a:t>
            </a:r>
            <a:endParaRPr lang="zh-CN" altLang="en-US" sz="3600" b="1" dirty="0" smtClean="0">
              <a:solidFill>
                <a:schemeClr val="accent5"/>
              </a:solidFill>
              <a:latin typeface="Times New Roman" panose="02020603050405020304" charset="0"/>
              <a:ea typeface="楷体" panose="02010609060101010101" pitchFamily="49" charset="-122"/>
              <a:cs typeface="Times New Roman" panose="02020603050405020304" charset="0"/>
              <a:sym typeface="+mn-ea"/>
            </a:endParaRPr>
          </a:p>
          <a:p>
            <a:pPr algn="l">
              <a:defRPr/>
            </a:pPr>
            <a:r>
              <a:rPr lang="zh-CN" altLang="en-US" sz="3600" b="1" dirty="0" smtClean="0">
                <a:solidFill>
                  <a:schemeClr val="accent5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整数部分是</a:t>
            </a:r>
            <a:r>
              <a:rPr lang="en-US" altLang="zh-CN" sz="3600" b="1" dirty="0" smtClean="0">
                <a:solidFill>
                  <a:schemeClr val="accent5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0</a:t>
            </a:r>
            <a:r>
              <a:rPr lang="zh-CN" altLang="en-US" sz="3600" b="1" dirty="0" smtClean="0">
                <a:solidFill>
                  <a:schemeClr val="accent5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；</a:t>
            </a:r>
            <a:endParaRPr lang="zh-CN" altLang="en-US" sz="3600" b="1" dirty="0" smtClean="0">
              <a:solidFill>
                <a:schemeClr val="accent5"/>
              </a:solidFill>
              <a:latin typeface="Times New Roman" panose="02020603050405020304" charset="0"/>
              <a:ea typeface="楷体" panose="02010609060101010101" pitchFamily="49" charset="-122"/>
              <a:cs typeface="Times New Roman" panose="02020603050405020304" charset="0"/>
              <a:sym typeface="+mn-ea"/>
            </a:endParaRPr>
          </a:p>
          <a:p>
            <a:pPr algn="l">
              <a:defRPr/>
            </a:pPr>
            <a:r>
              <a:rPr lang="zh-CN" altLang="en-US" sz="3600" b="1" dirty="0" smtClean="0">
                <a:solidFill>
                  <a:schemeClr val="accent5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循环节是两个数字；</a:t>
            </a:r>
            <a:endParaRPr lang="zh-CN" altLang="en-US" sz="3600" b="1" dirty="0" smtClean="0">
              <a:solidFill>
                <a:schemeClr val="accent5"/>
              </a:solidFill>
              <a:latin typeface="Times New Roman" panose="02020603050405020304" charset="0"/>
              <a:ea typeface="楷体" panose="02010609060101010101" pitchFamily="49" charset="-122"/>
              <a:cs typeface="Times New Roman" panose="02020603050405020304" charset="0"/>
              <a:sym typeface="+mn-ea"/>
            </a:endParaRPr>
          </a:p>
          <a:p>
            <a:pPr algn="l">
              <a:defRPr/>
            </a:pPr>
            <a:r>
              <a:rPr lang="zh-CN" altLang="en-US" sz="3600" b="1" dirty="0" smtClean="0">
                <a:solidFill>
                  <a:schemeClr val="accent5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两个数字的和是</a:t>
            </a:r>
            <a:r>
              <a:rPr lang="en-US" altLang="zh-CN" sz="3600" b="1" dirty="0" smtClean="0">
                <a:solidFill>
                  <a:schemeClr val="accent5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9</a:t>
            </a:r>
            <a:r>
              <a:rPr lang="zh-CN" altLang="en-US" sz="3600" b="1" dirty="0" smtClean="0">
                <a:solidFill>
                  <a:schemeClr val="accent5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；</a:t>
            </a:r>
            <a:endParaRPr lang="zh-CN" altLang="en-US" sz="3600" b="1" dirty="0" smtClean="0">
              <a:solidFill>
                <a:schemeClr val="accent5"/>
              </a:solidFill>
              <a:latin typeface="Times New Roman" panose="02020603050405020304" charset="0"/>
              <a:ea typeface="楷体" panose="02010609060101010101" pitchFamily="49" charset="-122"/>
              <a:cs typeface="Times New Roman" panose="02020603050405020304" charset="0"/>
              <a:sym typeface="+mn-ea"/>
            </a:endParaRPr>
          </a:p>
          <a:p>
            <a:pPr algn="l">
              <a:defRPr/>
            </a:pPr>
            <a:r>
              <a:rPr lang="zh-CN" altLang="en-US" sz="3600" b="1" dirty="0" smtClean="0">
                <a:solidFill>
                  <a:schemeClr val="accent5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十分位上依次是</a:t>
            </a:r>
            <a:r>
              <a:rPr lang="en-US" altLang="zh-CN" sz="3600" b="1" dirty="0" smtClean="0">
                <a:solidFill>
                  <a:schemeClr val="accent5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0</a:t>
            </a:r>
            <a:r>
              <a:rPr lang="zh-CN" altLang="en-US" sz="3600" b="1" dirty="0" smtClean="0">
                <a:solidFill>
                  <a:schemeClr val="accent5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，</a:t>
            </a:r>
            <a:r>
              <a:rPr lang="en-US" altLang="zh-CN" sz="3600" b="1" dirty="0" smtClean="0">
                <a:solidFill>
                  <a:schemeClr val="accent5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1</a:t>
            </a:r>
            <a:r>
              <a:rPr lang="zh-CN" altLang="en-US" sz="3600" b="1" dirty="0" smtClean="0">
                <a:solidFill>
                  <a:schemeClr val="accent5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，</a:t>
            </a:r>
            <a:r>
              <a:rPr lang="en-US" altLang="zh-CN" sz="3600" b="1" dirty="0" smtClean="0">
                <a:solidFill>
                  <a:schemeClr val="accent5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2</a:t>
            </a:r>
            <a:r>
              <a:rPr lang="zh-CN" altLang="en-US" sz="3600" b="1" dirty="0" smtClean="0">
                <a:solidFill>
                  <a:schemeClr val="accent5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，</a:t>
            </a:r>
            <a:r>
              <a:rPr lang="en-US" altLang="zh-CN" sz="3600" b="1" dirty="0" smtClean="0">
                <a:solidFill>
                  <a:schemeClr val="accent5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3</a:t>
            </a:r>
            <a:r>
              <a:rPr lang="zh-CN" altLang="en-US" sz="3600" b="1" dirty="0" smtClean="0">
                <a:solidFill>
                  <a:schemeClr val="accent5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，</a:t>
            </a:r>
            <a:r>
              <a:rPr lang="en-US" altLang="zh-CN" sz="3600" b="1" dirty="0" smtClean="0">
                <a:solidFill>
                  <a:schemeClr val="accent5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…</a:t>
            </a:r>
            <a:endParaRPr lang="en-US" altLang="zh-CN" sz="3600" b="1" dirty="0" smtClean="0">
              <a:solidFill>
                <a:schemeClr val="accent5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charset="0"/>
              <a:sym typeface="+mn-ea"/>
            </a:endParaRPr>
          </a:p>
          <a:p>
            <a:pPr algn="l">
              <a:defRPr/>
            </a:pPr>
            <a:r>
              <a:rPr lang="zh-CN" altLang="en-US" sz="3600" b="1" dirty="0" smtClean="0">
                <a:solidFill>
                  <a:schemeClr val="accent5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十分位上的数字比被除数小</a:t>
            </a:r>
            <a:r>
              <a:rPr lang="en-US" altLang="zh-CN" sz="3600" b="1" dirty="0" smtClean="0">
                <a:solidFill>
                  <a:schemeClr val="accent5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1</a:t>
            </a:r>
            <a:r>
              <a:rPr lang="zh-CN" altLang="en-US" sz="3600" b="1" dirty="0" smtClean="0">
                <a:solidFill>
                  <a:schemeClr val="accent5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。</a:t>
            </a:r>
            <a:endParaRPr lang="zh-CN" altLang="en-US" sz="3600" b="1" dirty="0" smtClean="0">
              <a:solidFill>
                <a:schemeClr val="accent5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charset="0"/>
              <a:sym typeface="+mn-ea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3041015" y="3653155"/>
            <a:ext cx="1899285" cy="645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3600" b="1" smtClean="0">
                <a:solidFill>
                  <a:srgbClr val="FF000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0.2727</a:t>
            </a:r>
            <a:r>
              <a:rPr lang="en-US" altLang="zh-CN" sz="3600" b="1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…</a:t>
            </a:r>
            <a:endParaRPr lang="en-US" altLang="zh-CN" sz="3600" b="1" smtClean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charset="0"/>
              <a:sym typeface="+mn-ea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3041015" y="4298315"/>
            <a:ext cx="1899285" cy="645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3600" b="1" smtClean="0">
                <a:solidFill>
                  <a:srgbClr val="FF000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0.3636</a:t>
            </a:r>
            <a:r>
              <a:rPr lang="en-US" altLang="zh-CN" sz="3600" b="1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…</a:t>
            </a:r>
            <a:endParaRPr lang="en-US" altLang="zh-CN" sz="3600" b="1" smtClean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charset="0"/>
              <a:sym typeface="+mn-ea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3041015" y="4805045"/>
            <a:ext cx="1899285" cy="645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3600" b="1" smtClean="0">
                <a:solidFill>
                  <a:srgbClr val="FF000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0.4545</a:t>
            </a:r>
            <a:r>
              <a:rPr lang="en-US" altLang="zh-CN" sz="3600" b="1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…</a:t>
            </a:r>
            <a:endParaRPr lang="en-US" altLang="zh-CN" sz="3600" b="1" smtClean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charset="0"/>
              <a:sym typeface="+mn-ea"/>
            </a:endParaRP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1736725" y="1073150"/>
            <a:ext cx="676910" cy="696595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1736725" y="1068705"/>
            <a:ext cx="1024255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b="1">
                <a:solidFill>
                  <a:srgbClr val="01AACD"/>
                </a:solidFill>
                <a:latin typeface="Arial Unicode MS" panose="020B0604020202020204" charset="-122"/>
                <a:ea typeface="Arial Unicode MS" panose="020B0604020202020204" charset="-122"/>
                <a:cs typeface="Lao UI" panose="020B0502040204020203" charset="0"/>
              </a:rPr>
              <a:t>9</a:t>
            </a:r>
            <a:endParaRPr lang="en-US" altLang="zh-CN" sz="4000" b="1">
              <a:solidFill>
                <a:srgbClr val="01AACD"/>
              </a:solidFill>
              <a:latin typeface="Arial Unicode MS" panose="020B0604020202020204" charset="-122"/>
              <a:ea typeface="Arial Unicode MS" panose="020B0604020202020204" charset="-122"/>
              <a:cs typeface="Lao UI" panose="020B0502040204020203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2413635" y="1129665"/>
            <a:ext cx="470344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zh-CN" sz="30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(</a:t>
            </a:r>
            <a:r>
              <a:rPr lang="zh-CN" altLang="en-US" sz="32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教材</a:t>
            </a:r>
            <a:r>
              <a:rPr lang="en-US" altLang="zh-CN" sz="30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P35 </a:t>
            </a:r>
            <a:r>
              <a:rPr lang="zh-CN" altLang="en-US" sz="30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例</a:t>
            </a:r>
            <a:r>
              <a:rPr lang="en-US" altLang="zh-CN" sz="30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9)</a:t>
            </a:r>
            <a:endParaRPr lang="zh-CN" altLang="en-US" sz="30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5136969" y="38461"/>
            <a:ext cx="2011680" cy="645160"/>
          </a:xfrm>
          <a:prstGeom prst="rect">
            <a:avLst/>
          </a:prstGeom>
          <a:noFill/>
          <a:ln>
            <a:noFill/>
          </a:ln>
        </p:spPr>
        <p:txBody>
          <a:bodyPr wrap="none" rtlCol="0" anchor="t">
            <a:spAutoFit/>
          </a:bodyPr>
          <a:lstStyle/>
          <a:p>
            <a:pPr algn="ctr"/>
            <a:r>
              <a:rPr lang="zh-CN" altLang="zh-CN" sz="3600" b="1">
                <a:solidFill>
                  <a:srgbClr val="FF0000"/>
                </a:solidFill>
                <a:effectLst/>
                <a:latin typeface="微软雅黑" panose="020B0503020204020204" charset="-122"/>
                <a:ea typeface="微软雅黑" panose="020B0503020204020204" charset="-122"/>
              </a:rPr>
              <a:t>探索新知</a:t>
            </a:r>
            <a:endParaRPr lang="zh-CN" altLang="zh-CN" sz="3600" b="1">
              <a:solidFill>
                <a:srgbClr val="FF0000"/>
              </a:solidFill>
              <a:effectLst/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38" name="组合 37"/>
          <p:cNvGrpSpPr/>
          <p:nvPr/>
        </p:nvGrpSpPr>
        <p:grpSpPr>
          <a:xfrm>
            <a:off x="861225" y="984410"/>
            <a:ext cx="750570" cy="750570"/>
            <a:chOff x="7795905" y="4322049"/>
            <a:chExt cx="864096" cy="864096"/>
          </a:xfrm>
        </p:grpSpPr>
        <p:sp>
          <p:nvSpPr>
            <p:cNvPr id="28" name="椭圆 27"/>
            <p:cNvSpPr/>
            <p:nvPr/>
          </p:nvSpPr>
          <p:spPr>
            <a:xfrm>
              <a:off x="7867913" y="4394057"/>
              <a:ext cx="720080" cy="720080"/>
            </a:xfrm>
            <a:prstGeom prst="ellipse">
              <a:avLst/>
            </a:prstGeom>
            <a:solidFill>
              <a:srgbClr val="A0D3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9" name="椭圆 28"/>
            <p:cNvSpPr/>
            <p:nvPr/>
          </p:nvSpPr>
          <p:spPr>
            <a:xfrm>
              <a:off x="7795905" y="4322049"/>
              <a:ext cx="864096" cy="864096"/>
            </a:xfrm>
            <a:prstGeom prst="ellipse">
              <a:avLst/>
            </a:prstGeom>
            <a:noFill/>
            <a:ln w="3175">
              <a:solidFill>
                <a:srgbClr val="A0D3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7" name="zoom-in-tool_77322"/>
            <p:cNvSpPr>
              <a:spLocks noChangeAspect="1"/>
            </p:cNvSpPr>
            <p:nvPr/>
          </p:nvSpPr>
          <p:spPr bwMode="auto">
            <a:xfrm>
              <a:off x="8044858" y="4571301"/>
              <a:ext cx="366189" cy="365591"/>
            </a:xfrm>
            <a:custGeom>
              <a:avLst/>
              <a:gdLst>
                <a:gd name="connsiteX0" fmla="*/ 140017 w 606581"/>
                <a:gd name="connsiteY0" fmla="*/ 411043 h 605592"/>
                <a:gd name="connsiteX1" fmla="*/ 178821 w 606581"/>
                <a:gd name="connsiteY1" fmla="*/ 427078 h 605592"/>
                <a:gd name="connsiteX2" fmla="*/ 178821 w 606581"/>
                <a:gd name="connsiteY2" fmla="*/ 504564 h 605592"/>
                <a:gd name="connsiteX3" fmla="*/ 93692 w 606581"/>
                <a:gd name="connsiteY3" fmla="*/ 589557 h 605592"/>
                <a:gd name="connsiteX4" fmla="*/ 54887 w 606581"/>
                <a:gd name="connsiteY4" fmla="*/ 605592 h 605592"/>
                <a:gd name="connsiteX5" fmla="*/ 16083 w 606581"/>
                <a:gd name="connsiteY5" fmla="*/ 589557 h 605592"/>
                <a:gd name="connsiteX6" fmla="*/ 16083 w 606581"/>
                <a:gd name="connsiteY6" fmla="*/ 511979 h 605592"/>
                <a:gd name="connsiteX7" fmla="*/ 101212 w 606581"/>
                <a:gd name="connsiteY7" fmla="*/ 427078 h 605592"/>
                <a:gd name="connsiteX8" fmla="*/ 140017 w 606581"/>
                <a:gd name="connsiteY8" fmla="*/ 411043 h 605592"/>
                <a:gd name="connsiteX9" fmla="*/ 382501 w 606581"/>
                <a:gd name="connsiteY9" fmla="*/ 49537 h 605592"/>
                <a:gd name="connsiteX10" fmla="*/ 557044 w 606581"/>
                <a:gd name="connsiteY10" fmla="*/ 223798 h 605592"/>
                <a:gd name="connsiteX11" fmla="*/ 382501 w 606581"/>
                <a:gd name="connsiteY11" fmla="*/ 398059 h 605592"/>
                <a:gd name="connsiteX12" fmla="*/ 207957 w 606581"/>
                <a:gd name="connsiteY12" fmla="*/ 223798 h 605592"/>
                <a:gd name="connsiteX13" fmla="*/ 382501 w 606581"/>
                <a:gd name="connsiteY13" fmla="*/ 49537 h 605592"/>
                <a:gd name="connsiteX14" fmla="*/ 382536 w 606581"/>
                <a:gd name="connsiteY14" fmla="*/ 24750 h 605592"/>
                <a:gd name="connsiteX15" fmla="*/ 304914 w 606581"/>
                <a:gd name="connsiteY15" fmla="*/ 40417 h 605592"/>
                <a:gd name="connsiteX16" fmla="*/ 241591 w 606581"/>
                <a:gd name="connsiteY16" fmla="*/ 83058 h 605592"/>
                <a:gd name="connsiteX17" fmla="*/ 198880 w 606581"/>
                <a:gd name="connsiteY17" fmla="*/ 146278 h 605592"/>
                <a:gd name="connsiteX18" fmla="*/ 183189 w 606581"/>
                <a:gd name="connsiteY18" fmla="*/ 223774 h 605592"/>
                <a:gd name="connsiteX19" fmla="*/ 198880 w 606581"/>
                <a:gd name="connsiteY19" fmla="*/ 301177 h 605592"/>
                <a:gd name="connsiteX20" fmla="*/ 241591 w 606581"/>
                <a:gd name="connsiteY20" fmla="*/ 364490 h 605592"/>
                <a:gd name="connsiteX21" fmla="*/ 304914 w 606581"/>
                <a:gd name="connsiteY21" fmla="*/ 407131 h 605592"/>
                <a:gd name="connsiteX22" fmla="*/ 382536 w 606581"/>
                <a:gd name="connsiteY22" fmla="*/ 422705 h 605592"/>
                <a:gd name="connsiteX23" fmla="*/ 460158 w 606581"/>
                <a:gd name="connsiteY23" fmla="*/ 407131 h 605592"/>
                <a:gd name="connsiteX24" fmla="*/ 523481 w 606581"/>
                <a:gd name="connsiteY24" fmla="*/ 364490 h 605592"/>
                <a:gd name="connsiteX25" fmla="*/ 566192 w 606581"/>
                <a:gd name="connsiteY25" fmla="*/ 301177 h 605592"/>
                <a:gd name="connsiteX26" fmla="*/ 581883 w 606581"/>
                <a:gd name="connsiteY26" fmla="*/ 223774 h 605592"/>
                <a:gd name="connsiteX27" fmla="*/ 566192 w 606581"/>
                <a:gd name="connsiteY27" fmla="*/ 146278 h 605592"/>
                <a:gd name="connsiteX28" fmla="*/ 523481 w 606581"/>
                <a:gd name="connsiteY28" fmla="*/ 83058 h 605592"/>
                <a:gd name="connsiteX29" fmla="*/ 460158 w 606581"/>
                <a:gd name="connsiteY29" fmla="*/ 40417 h 605592"/>
                <a:gd name="connsiteX30" fmla="*/ 382536 w 606581"/>
                <a:gd name="connsiteY30" fmla="*/ 24750 h 605592"/>
                <a:gd name="connsiteX31" fmla="*/ 382536 w 606581"/>
                <a:gd name="connsiteY31" fmla="*/ 0 h 605592"/>
                <a:gd name="connsiteX32" fmla="*/ 469721 w 606581"/>
                <a:gd name="connsiteY32" fmla="*/ 17613 h 605592"/>
                <a:gd name="connsiteX33" fmla="*/ 540937 w 606581"/>
                <a:gd name="connsiteY33" fmla="*/ 65538 h 605592"/>
                <a:gd name="connsiteX34" fmla="*/ 588940 w 606581"/>
                <a:gd name="connsiteY34" fmla="*/ 136637 h 605592"/>
                <a:gd name="connsiteX35" fmla="*/ 606581 w 606581"/>
                <a:gd name="connsiteY35" fmla="*/ 223774 h 605592"/>
                <a:gd name="connsiteX36" fmla="*/ 588940 w 606581"/>
                <a:gd name="connsiteY36" fmla="*/ 310818 h 605592"/>
                <a:gd name="connsiteX37" fmla="*/ 540937 w 606581"/>
                <a:gd name="connsiteY37" fmla="*/ 381917 h 605592"/>
                <a:gd name="connsiteX38" fmla="*/ 469721 w 606581"/>
                <a:gd name="connsiteY38" fmla="*/ 429842 h 605592"/>
                <a:gd name="connsiteX39" fmla="*/ 382536 w 606581"/>
                <a:gd name="connsiteY39" fmla="*/ 447455 h 605592"/>
                <a:gd name="connsiteX40" fmla="*/ 295258 w 606581"/>
                <a:gd name="connsiteY40" fmla="*/ 429842 h 605592"/>
                <a:gd name="connsiteX41" fmla="*/ 240105 w 606581"/>
                <a:gd name="connsiteY41" fmla="*/ 396471 h 605592"/>
                <a:gd name="connsiteX42" fmla="*/ 209558 w 606581"/>
                <a:gd name="connsiteY42" fmla="*/ 427061 h 605592"/>
                <a:gd name="connsiteX43" fmla="*/ 196373 w 606581"/>
                <a:gd name="connsiteY43" fmla="*/ 409541 h 605592"/>
                <a:gd name="connsiteX44" fmla="*/ 178918 w 606581"/>
                <a:gd name="connsiteY44" fmla="*/ 396378 h 605592"/>
                <a:gd name="connsiteX45" fmla="*/ 209465 w 606581"/>
                <a:gd name="connsiteY45" fmla="*/ 365880 h 605592"/>
                <a:gd name="connsiteX46" fmla="*/ 176040 w 606581"/>
                <a:gd name="connsiteY46" fmla="*/ 310818 h 605592"/>
                <a:gd name="connsiteX47" fmla="*/ 158491 w 606581"/>
                <a:gd name="connsiteY47" fmla="*/ 223774 h 605592"/>
                <a:gd name="connsiteX48" fmla="*/ 176040 w 606581"/>
                <a:gd name="connsiteY48" fmla="*/ 136637 h 605592"/>
                <a:gd name="connsiteX49" fmla="*/ 224043 w 606581"/>
                <a:gd name="connsiteY49" fmla="*/ 65538 h 605592"/>
                <a:gd name="connsiteX50" fmla="*/ 295258 w 606581"/>
                <a:gd name="connsiteY50" fmla="*/ 17613 h 605592"/>
                <a:gd name="connsiteX51" fmla="*/ 382536 w 606581"/>
                <a:gd name="connsiteY51" fmla="*/ 0 h 6055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</a:cxnLst>
              <a:rect l="l" t="t" r="r" b="b"/>
              <a:pathLst>
                <a:path w="606581" h="605592">
                  <a:moveTo>
                    <a:pt x="140017" y="411043"/>
                  </a:moveTo>
                  <a:cubicBezTo>
                    <a:pt x="154035" y="411043"/>
                    <a:pt x="168053" y="416326"/>
                    <a:pt x="178821" y="427078"/>
                  </a:cubicBezTo>
                  <a:cubicBezTo>
                    <a:pt x="200266" y="448488"/>
                    <a:pt x="200266" y="483153"/>
                    <a:pt x="178821" y="504564"/>
                  </a:cubicBezTo>
                  <a:lnTo>
                    <a:pt x="93692" y="589557"/>
                  </a:lnTo>
                  <a:cubicBezTo>
                    <a:pt x="83016" y="600216"/>
                    <a:pt x="68905" y="605592"/>
                    <a:pt x="54887" y="605592"/>
                  </a:cubicBezTo>
                  <a:cubicBezTo>
                    <a:pt x="40870" y="605592"/>
                    <a:pt x="26759" y="600216"/>
                    <a:pt x="16083" y="589557"/>
                  </a:cubicBezTo>
                  <a:cubicBezTo>
                    <a:pt x="-5362" y="568147"/>
                    <a:pt x="-5362" y="533389"/>
                    <a:pt x="16083" y="511979"/>
                  </a:cubicBezTo>
                  <a:lnTo>
                    <a:pt x="101212" y="427078"/>
                  </a:lnTo>
                  <a:cubicBezTo>
                    <a:pt x="111888" y="416326"/>
                    <a:pt x="125999" y="411043"/>
                    <a:pt x="140017" y="411043"/>
                  </a:cubicBezTo>
                  <a:close/>
                  <a:moveTo>
                    <a:pt x="382501" y="49537"/>
                  </a:moveTo>
                  <a:cubicBezTo>
                    <a:pt x="478871" y="49537"/>
                    <a:pt x="557044" y="127491"/>
                    <a:pt x="557044" y="223798"/>
                  </a:cubicBezTo>
                  <a:cubicBezTo>
                    <a:pt x="557044" y="320012"/>
                    <a:pt x="478871" y="398059"/>
                    <a:pt x="382501" y="398059"/>
                  </a:cubicBezTo>
                  <a:cubicBezTo>
                    <a:pt x="286130" y="398059"/>
                    <a:pt x="207957" y="320012"/>
                    <a:pt x="207957" y="223798"/>
                  </a:cubicBezTo>
                  <a:cubicBezTo>
                    <a:pt x="207957" y="127491"/>
                    <a:pt x="286130" y="49537"/>
                    <a:pt x="382501" y="49537"/>
                  </a:cubicBezTo>
                  <a:close/>
                  <a:moveTo>
                    <a:pt x="382536" y="24750"/>
                  </a:moveTo>
                  <a:cubicBezTo>
                    <a:pt x="355610" y="24750"/>
                    <a:pt x="329519" y="30034"/>
                    <a:pt x="304914" y="40417"/>
                  </a:cubicBezTo>
                  <a:cubicBezTo>
                    <a:pt x="281238" y="50428"/>
                    <a:pt x="259882" y="64796"/>
                    <a:pt x="241591" y="83058"/>
                  </a:cubicBezTo>
                  <a:cubicBezTo>
                    <a:pt x="223300" y="101319"/>
                    <a:pt x="208908" y="122547"/>
                    <a:pt x="198880" y="146278"/>
                  </a:cubicBezTo>
                  <a:cubicBezTo>
                    <a:pt x="188481" y="170843"/>
                    <a:pt x="183189" y="196891"/>
                    <a:pt x="183189" y="223774"/>
                  </a:cubicBezTo>
                  <a:cubicBezTo>
                    <a:pt x="183189" y="250564"/>
                    <a:pt x="188481" y="276705"/>
                    <a:pt x="198880" y="301177"/>
                  </a:cubicBezTo>
                  <a:cubicBezTo>
                    <a:pt x="208908" y="324908"/>
                    <a:pt x="223300" y="346228"/>
                    <a:pt x="241591" y="364490"/>
                  </a:cubicBezTo>
                  <a:cubicBezTo>
                    <a:pt x="259882" y="382752"/>
                    <a:pt x="281238" y="397027"/>
                    <a:pt x="304914" y="407131"/>
                  </a:cubicBezTo>
                  <a:cubicBezTo>
                    <a:pt x="329519" y="417513"/>
                    <a:pt x="355610" y="422705"/>
                    <a:pt x="382536" y="422705"/>
                  </a:cubicBezTo>
                  <a:cubicBezTo>
                    <a:pt x="409462" y="422705"/>
                    <a:pt x="435553" y="417513"/>
                    <a:pt x="460158" y="407131"/>
                  </a:cubicBezTo>
                  <a:cubicBezTo>
                    <a:pt x="483834" y="397027"/>
                    <a:pt x="505190" y="382752"/>
                    <a:pt x="523481" y="364490"/>
                  </a:cubicBezTo>
                  <a:cubicBezTo>
                    <a:pt x="541772" y="346228"/>
                    <a:pt x="556164" y="324908"/>
                    <a:pt x="566192" y="301177"/>
                  </a:cubicBezTo>
                  <a:cubicBezTo>
                    <a:pt x="576591" y="276705"/>
                    <a:pt x="581883" y="250564"/>
                    <a:pt x="581883" y="223774"/>
                  </a:cubicBezTo>
                  <a:cubicBezTo>
                    <a:pt x="581883" y="196891"/>
                    <a:pt x="576591" y="170843"/>
                    <a:pt x="566192" y="146278"/>
                  </a:cubicBezTo>
                  <a:cubicBezTo>
                    <a:pt x="556164" y="122547"/>
                    <a:pt x="541772" y="101319"/>
                    <a:pt x="523481" y="83058"/>
                  </a:cubicBezTo>
                  <a:cubicBezTo>
                    <a:pt x="505190" y="64796"/>
                    <a:pt x="483834" y="50428"/>
                    <a:pt x="460158" y="40417"/>
                  </a:cubicBezTo>
                  <a:cubicBezTo>
                    <a:pt x="435553" y="30034"/>
                    <a:pt x="409462" y="24750"/>
                    <a:pt x="382536" y="24750"/>
                  </a:cubicBezTo>
                  <a:close/>
                  <a:moveTo>
                    <a:pt x="382536" y="0"/>
                  </a:moveTo>
                  <a:cubicBezTo>
                    <a:pt x="412712" y="0"/>
                    <a:pt x="442145" y="5933"/>
                    <a:pt x="469721" y="17613"/>
                  </a:cubicBezTo>
                  <a:cubicBezTo>
                    <a:pt x="496462" y="28922"/>
                    <a:pt x="520417" y="45051"/>
                    <a:pt x="540937" y="65538"/>
                  </a:cubicBezTo>
                  <a:cubicBezTo>
                    <a:pt x="561549" y="86117"/>
                    <a:pt x="577705" y="110033"/>
                    <a:pt x="588940" y="136637"/>
                  </a:cubicBezTo>
                  <a:cubicBezTo>
                    <a:pt x="600639" y="164262"/>
                    <a:pt x="606581" y="193554"/>
                    <a:pt x="606581" y="223774"/>
                  </a:cubicBezTo>
                  <a:cubicBezTo>
                    <a:pt x="606581" y="253901"/>
                    <a:pt x="600639" y="283194"/>
                    <a:pt x="588940" y="310818"/>
                  </a:cubicBezTo>
                  <a:cubicBezTo>
                    <a:pt x="577705" y="337515"/>
                    <a:pt x="561549" y="361431"/>
                    <a:pt x="540937" y="381917"/>
                  </a:cubicBezTo>
                  <a:cubicBezTo>
                    <a:pt x="520417" y="402496"/>
                    <a:pt x="496462" y="418626"/>
                    <a:pt x="469721" y="429842"/>
                  </a:cubicBezTo>
                  <a:cubicBezTo>
                    <a:pt x="442145" y="441522"/>
                    <a:pt x="412805" y="447455"/>
                    <a:pt x="382536" y="447455"/>
                  </a:cubicBezTo>
                  <a:cubicBezTo>
                    <a:pt x="352267" y="447455"/>
                    <a:pt x="322927" y="441522"/>
                    <a:pt x="295258" y="429842"/>
                  </a:cubicBezTo>
                  <a:cubicBezTo>
                    <a:pt x="275295" y="421407"/>
                    <a:pt x="256818" y="410190"/>
                    <a:pt x="240105" y="396471"/>
                  </a:cubicBezTo>
                  <a:lnTo>
                    <a:pt x="209558" y="427061"/>
                  </a:lnTo>
                  <a:cubicBezTo>
                    <a:pt x="206030" y="420758"/>
                    <a:pt x="201866" y="414918"/>
                    <a:pt x="196373" y="409541"/>
                  </a:cubicBezTo>
                  <a:cubicBezTo>
                    <a:pt x="191081" y="404350"/>
                    <a:pt x="185232" y="399901"/>
                    <a:pt x="178918" y="396378"/>
                  </a:cubicBezTo>
                  <a:lnTo>
                    <a:pt x="209465" y="365880"/>
                  </a:lnTo>
                  <a:cubicBezTo>
                    <a:pt x="195724" y="349287"/>
                    <a:pt x="184582" y="330840"/>
                    <a:pt x="176040" y="310818"/>
                  </a:cubicBezTo>
                  <a:cubicBezTo>
                    <a:pt x="164341" y="283194"/>
                    <a:pt x="158491" y="253901"/>
                    <a:pt x="158491" y="223774"/>
                  </a:cubicBezTo>
                  <a:cubicBezTo>
                    <a:pt x="158491" y="193554"/>
                    <a:pt x="164341" y="164262"/>
                    <a:pt x="176040" y="136637"/>
                  </a:cubicBezTo>
                  <a:cubicBezTo>
                    <a:pt x="187367" y="110033"/>
                    <a:pt x="203523" y="86117"/>
                    <a:pt x="224043" y="65538"/>
                  </a:cubicBezTo>
                  <a:cubicBezTo>
                    <a:pt x="244655" y="45051"/>
                    <a:pt x="268610" y="28922"/>
                    <a:pt x="295258" y="17613"/>
                  </a:cubicBezTo>
                  <a:cubicBezTo>
                    <a:pt x="322927" y="5933"/>
                    <a:pt x="352267" y="0"/>
                    <a:pt x="382536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/>
            <a:p/>
          </p:txBody>
        </p:sp>
      </p:grpSp>
      <p:cxnSp>
        <p:nvCxnSpPr>
          <p:cNvPr id="10" name="直接连接符 9"/>
          <p:cNvCxnSpPr/>
          <p:nvPr/>
        </p:nvCxnSpPr>
        <p:spPr>
          <a:xfrm flipV="1">
            <a:off x="0" y="761365"/>
            <a:ext cx="12585065" cy="46355"/>
          </a:xfrm>
          <a:prstGeom prst="line">
            <a:avLst/>
          </a:prstGeom>
          <a:ln w="28575" cmpd="sng">
            <a:solidFill>
              <a:schemeClr val="accent1">
                <a:shade val="50000"/>
              </a:schemeClr>
            </a:solidFill>
            <a:prstDash val="solid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pic>
        <p:nvPicPr>
          <p:cNvPr id="8" name="图片 7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4468495" y="55245"/>
            <a:ext cx="650240" cy="650240"/>
          </a:xfrm>
          <a:prstGeom prst="rect">
            <a:avLst/>
          </a:prstGeom>
        </p:spPr>
      </p:pic>
      <p:sp>
        <p:nvSpPr>
          <p:cNvPr id="17" name="文本框 16"/>
          <p:cNvSpPr txBox="1"/>
          <p:nvPr/>
        </p:nvSpPr>
        <p:spPr>
          <a:xfrm>
            <a:off x="1436370" y="2035175"/>
            <a:ext cx="10402570" cy="39693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sz="3600" b="1" smtClean="0">
                <a:solidFill>
                  <a:schemeClr val="tx1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不计算，运用发现的规律，直接写出下面几题的商。</a:t>
            </a:r>
            <a:endParaRPr lang="zh-CN" sz="3600" b="1" smtClean="0">
              <a:solidFill>
                <a:schemeClr val="tx1"/>
              </a:solidFill>
              <a:latin typeface="Times New Roman" panose="02020603050405020304" charset="0"/>
              <a:ea typeface="楷体" panose="02010609060101010101" pitchFamily="49" charset="-122"/>
              <a:cs typeface="Times New Roman" panose="02020603050405020304" charset="0"/>
              <a:sym typeface="+mn-ea"/>
            </a:endParaRPr>
          </a:p>
          <a:p>
            <a:pPr algn="l">
              <a:lnSpc>
                <a:spcPct val="150000"/>
              </a:lnSpc>
            </a:pPr>
            <a:r>
              <a:rPr lang="en-US" altLang="zh-CN" sz="3600" b="1" smtClean="0">
                <a:solidFill>
                  <a:schemeClr val="tx1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6</a:t>
            </a:r>
            <a:r>
              <a:rPr lang="zh-CN" altLang="en-US" sz="3600" b="1">
                <a:solidFill>
                  <a:schemeClr val="tx1"/>
                </a:solidFill>
                <a:latin typeface="Times New Roman" panose="02020603050405020304" charset="0"/>
                <a:cs typeface="Times New Roman" panose="02020603050405020304" charset="0"/>
                <a:sym typeface="+mn-ea"/>
              </a:rPr>
              <a:t>÷</a:t>
            </a:r>
            <a:r>
              <a:rPr lang="en-US" altLang="zh-CN" sz="3600" b="1">
                <a:solidFill>
                  <a:schemeClr val="tx1"/>
                </a:solidFill>
                <a:latin typeface="Times New Roman" panose="02020603050405020304" charset="0"/>
                <a:cs typeface="Times New Roman" panose="02020603050405020304" charset="0"/>
                <a:sym typeface="+mn-ea"/>
              </a:rPr>
              <a:t>11=</a:t>
            </a:r>
            <a:r>
              <a:rPr lang="en-US" altLang="zh-CN" sz="3600" b="1">
                <a:solidFill>
                  <a:srgbClr val="FF0000"/>
                </a:solidFill>
                <a:latin typeface="Times New Roman" panose="02020603050405020304" charset="0"/>
                <a:cs typeface="Times New Roman" panose="02020603050405020304" charset="0"/>
                <a:sym typeface="+mn-ea"/>
              </a:rPr>
              <a:t>__________</a:t>
            </a:r>
            <a:endParaRPr lang="en-US" altLang="zh-CN" sz="3600" b="1">
              <a:solidFill>
                <a:srgbClr val="FF0000"/>
              </a:solidFill>
              <a:latin typeface="Times New Roman" panose="02020603050405020304" charset="0"/>
              <a:cs typeface="Times New Roman" panose="02020603050405020304" charset="0"/>
              <a:sym typeface="+mn-ea"/>
            </a:endParaRPr>
          </a:p>
          <a:p>
            <a:pPr algn="l">
              <a:lnSpc>
                <a:spcPct val="150000"/>
              </a:lnSpc>
            </a:pPr>
            <a:r>
              <a:rPr lang="en-US" altLang="zh-CN" sz="3600" b="1" smtClean="0">
                <a:solidFill>
                  <a:schemeClr val="tx1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7</a:t>
            </a:r>
            <a:r>
              <a:rPr lang="zh-CN" altLang="en-US" sz="3600" b="1">
                <a:solidFill>
                  <a:schemeClr val="tx1"/>
                </a:solidFill>
                <a:latin typeface="Times New Roman" panose="02020603050405020304" charset="0"/>
                <a:cs typeface="Times New Roman" panose="02020603050405020304" charset="0"/>
                <a:sym typeface="+mn-ea"/>
              </a:rPr>
              <a:t>÷</a:t>
            </a:r>
            <a:r>
              <a:rPr lang="en-US" altLang="zh-CN" sz="3600" b="1">
                <a:solidFill>
                  <a:schemeClr val="tx1"/>
                </a:solidFill>
                <a:latin typeface="Times New Roman" panose="02020603050405020304" charset="0"/>
                <a:cs typeface="Times New Roman" panose="02020603050405020304" charset="0"/>
                <a:sym typeface="+mn-ea"/>
              </a:rPr>
              <a:t>11=</a:t>
            </a:r>
            <a:r>
              <a:rPr lang="en-US" altLang="zh-CN" sz="3600" b="1">
                <a:solidFill>
                  <a:srgbClr val="FF0000"/>
                </a:solidFill>
                <a:latin typeface="Times New Roman" panose="02020603050405020304" charset="0"/>
                <a:cs typeface="Times New Roman" panose="02020603050405020304" charset="0"/>
                <a:sym typeface="+mn-ea"/>
              </a:rPr>
              <a:t>__________</a:t>
            </a:r>
            <a:endParaRPr lang="en-US" altLang="zh-CN" sz="3600" b="1">
              <a:solidFill>
                <a:srgbClr val="FF0000"/>
              </a:solidFill>
              <a:latin typeface="Times New Roman" panose="02020603050405020304" charset="0"/>
              <a:cs typeface="Times New Roman" panose="02020603050405020304" charset="0"/>
              <a:sym typeface="+mn-ea"/>
            </a:endParaRPr>
          </a:p>
          <a:p>
            <a:pPr algn="l">
              <a:lnSpc>
                <a:spcPct val="150000"/>
              </a:lnSpc>
            </a:pPr>
            <a:r>
              <a:rPr lang="en-US" altLang="zh-CN" sz="3600" b="1" smtClean="0">
                <a:solidFill>
                  <a:schemeClr val="tx1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8</a:t>
            </a:r>
            <a:r>
              <a:rPr lang="zh-CN" altLang="en-US" sz="3600" b="1">
                <a:solidFill>
                  <a:schemeClr val="tx1"/>
                </a:solidFill>
                <a:latin typeface="Times New Roman" panose="02020603050405020304" charset="0"/>
                <a:cs typeface="Times New Roman" panose="02020603050405020304" charset="0"/>
                <a:sym typeface="+mn-ea"/>
              </a:rPr>
              <a:t>÷</a:t>
            </a:r>
            <a:r>
              <a:rPr lang="en-US" altLang="zh-CN" sz="3600" b="1">
                <a:solidFill>
                  <a:schemeClr val="tx1"/>
                </a:solidFill>
                <a:latin typeface="Times New Roman" panose="02020603050405020304" charset="0"/>
                <a:cs typeface="Times New Roman" panose="02020603050405020304" charset="0"/>
                <a:sym typeface="+mn-ea"/>
              </a:rPr>
              <a:t>11=</a:t>
            </a:r>
            <a:r>
              <a:rPr lang="en-US" altLang="zh-CN" sz="3600" b="1">
                <a:solidFill>
                  <a:srgbClr val="FF0000"/>
                </a:solidFill>
                <a:latin typeface="Times New Roman" panose="02020603050405020304" charset="0"/>
                <a:cs typeface="Times New Roman" panose="02020603050405020304" charset="0"/>
                <a:sym typeface="+mn-ea"/>
              </a:rPr>
              <a:t>__________</a:t>
            </a:r>
            <a:endParaRPr lang="en-US" altLang="zh-CN" sz="3600" b="1">
              <a:solidFill>
                <a:schemeClr val="tx1"/>
              </a:solidFill>
              <a:latin typeface="Times New Roman" panose="02020603050405020304" charset="0"/>
              <a:cs typeface="Times New Roman" panose="02020603050405020304" charset="0"/>
              <a:sym typeface="+mn-ea"/>
            </a:endParaRPr>
          </a:p>
          <a:p>
            <a:pPr algn="l">
              <a:lnSpc>
                <a:spcPct val="150000"/>
              </a:lnSpc>
            </a:pPr>
            <a:r>
              <a:rPr lang="en-US" altLang="zh-CN" sz="3600" b="1" smtClean="0">
                <a:solidFill>
                  <a:schemeClr val="tx1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9</a:t>
            </a:r>
            <a:r>
              <a:rPr lang="zh-CN" altLang="en-US" sz="3600" b="1">
                <a:solidFill>
                  <a:schemeClr val="tx1"/>
                </a:solidFill>
                <a:latin typeface="Times New Roman" panose="02020603050405020304" charset="0"/>
                <a:cs typeface="Times New Roman" panose="02020603050405020304" charset="0"/>
                <a:sym typeface="+mn-ea"/>
              </a:rPr>
              <a:t>÷</a:t>
            </a:r>
            <a:r>
              <a:rPr lang="en-US" altLang="zh-CN" sz="3600" b="1">
                <a:solidFill>
                  <a:schemeClr val="tx1"/>
                </a:solidFill>
                <a:latin typeface="Times New Roman" panose="02020603050405020304" charset="0"/>
                <a:cs typeface="Times New Roman" panose="02020603050405020304" charset="0"/>
                <a:sym typeface="+mn-ea"/>
              </a:rPr>
              <a:t>11=</a:t>
            </a:r>
            <a:r>
              <a:rPr lang="en-US" altLang="zh-CN" sz="3600" b="1">
                <a:solidFill>
                  <a:srgbClr val="FF0000"/>
                </a:solidFill>
                <a:latin typeface="Times New Roman" panose="02020603050405020304" charset="0"/>
                <a:cs typeface="Times New Roman" panose="02020603050405020304" charset="0"/>
                <a:sym typeface="+mn-ea"/>
              </a:rPr>
              <a:t>__________</a:t>
            </a:r>
            <a:endParaRPr lang="en-US" altLang="zh-CN" sz="3600" b="1" smtClean="0">
              <a:solidFill>
                <a:schemeClr val="tx1"/>
              </a:solidFill>
              <a:latin typeface="Times New Roman" panose="02020603050405020304" charset="0"/>
              <a:ea typeface="楷体" panose="02010609060101010101" pitchFamily="49" charset="-122"/>
              <a:cs typeface="Times New Roman" panose="02020603050405020304" charset="0"/>
              <a:sym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2959100" y="2732405"/>
            <a:ext cx="1899285" cy="645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3600" b="1" smtClean="0">
                <a:solidFill>
                  <a:srgbClr val="FF000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0.5454</a:t>
            </a:r>
            <a:r>
              <a:rPr lang="en-US" altLang="zh-CN" sz="3600" b="1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…</a:t>
            </a:r>
            <a:endParaRPr lang="en-US" altLang="zh-CN" sz="3600" b="1" smtClean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charset="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2959100" y="3590925"/>
            <a:ext cx="1899285" cy="645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3600" b="1" smtClean="0">
                <a:solidFill>
                  <a:srgbClr val="FF000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0.6363</a:t>
            </a:r>
            <a:r>
              <a:rPr lang="en-US" altLang="zh-CN" sz="3600" b="1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…</a:t>
            </a:r>
            <a:endParaRPr lang="en-US" altLang="zh-CN" sz="3600" b="1" smtClean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charset="0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2959100" y="4425950"/>
            <a:ext cx="1899285" cy="645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3600" b="1" smtClean="0">
                <a:solidFill>
                  <a:srgbClr val="FF000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0.7272</a:t>
            </a:r>
            <a:r>
              <a:rPr lang="en-US" altLang="zh-CN" sz="3600" b="1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…</a:t>
            </a:r>
            <a:endParaRPr lang="en-US" altLang="zh-CN" sz="3600" b="1" smtClean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charset="0"/>
              <a:sym typeface="+mn-ea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2959100" y="5260975"/>
            <a:ext cx="1899285" cy="645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3600" b="1" smtClean="0">
                <a:solidFill>
                  <a:srgbClr val="FF000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0.8181</a:t>
            </a:r>
            <a:r>
              <a:rPr lang="en-US" altLang="zh-CN" sz="3600" b="1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…</a:t>
            </a:r>
            <a:endParaRPr lang="en-US" altLang="zh-CN" sz="3600" b="1" smtClean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charset="0"/>
              <a:sym typeface="+mn-ea"/>
            </a:endParaRP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736725" y="1073150"/>
            <a:ext cx="676910" cy="696595"/>
          </a:xfrm>
          <a:prstGeom prst="rect">
            <a:avLst/>
          </a:prstGeom>
        </p:spPr>
      </p:pic>
      <p:sp>
        <p:nvSpPr>
          <p:cNvPr id="14" name="文本框 13"/>
          <p:cNvSpPr txBox="1"/>
          <p:nvPr/>
        </p:nvSpPr>
        <p:spPr>
          <a:xfrm>
            <a:off x="1736725" y="1068705"/>
            <a:ext cx="1024255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b="1">
                <a:solidFill>
                  <a:srgbClr val="01AACD"/>
                </a:solidFill>
                <a:latin typeface="Arial Unicode MS" panose="020B0604020202020204" charset="-122"/>
                <a:ea typeface="Arial Unicode MS" panose="020B0604020202020204" charset="-122"/>
                <a:cs typeface="Lao UI" panose="020B0502040204020203" charset="0"/>
              </a:rPr>
              <a:t>9</a:t>
            </a:r>
            <a:endParaRPr lang="en-US" altLang="zh-CN" sz="4000" b="1">
              <a:solidFill>
                <a:srgbClr val="01AACD"/>
              </a:solidFill>
              <a:latin typeface="Arial Unicode MS" panose="020B0604020202020204" charset="-122"/>
              <a:ea typeface="Arial Unicode MS" panose="020B0604020202020204" charset="-122"/>
              <a:cs typeface="Lao UI" panose="020B0502040204020203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5" grpId="0"/>
      <p:bldP spid="1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extBox 23"/>
          <p:cNvSpPr txBox="1">
            <a:spLocks noChangeArrowheads="1"/>
          </p:cNvSpPr>
          <p:nvPr/>
        </p:nvSpPr>
        <p:spPr bwMode="auto">
          <a:xfrm>
            <a:off x="693420" y="2283460"/>
            <a:ext cx="11215370" cy="260477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112526" tIns="56263" rIns="112526" bIns="56263">
            <a:spAutoFit/>
          </a:bodyPr>
          <a:lstStyle/>
          <a:p>
            <a:pPr>
              <a:lnSpc>
                <a:spcPct val="150000"/>
              </a:lnSpc>
            </a:pPr>
            <a:r>
              <a:rPr lang="zh-CN" sz="3600" b="1">
                <a:solidFill>
                  <a:srgbClr val="FF000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用计算器探索规律的一般过程：</a:t>
            </a:r>
            <a:endParaRPr lang="zh-CN" sz="3600" b="1">
              <a:solidFill>
                <a:srgbClr val="FF0000"/>
              </a:solidFill>
              <a:latin typeface="Times New Roman" panose="02020603050405020304" charset="0"/>
              <a:ea typeface="楷体" panose="02010609060101010101" pitchFamily="49" charset="-122"/>
              <a:cs typeface="Times New Roman" panose="02020603050405020304" charset="0"/>
              <a:sym typeface="+mn-ea"/>
            </a:endParaRPr>
          </a:p>
          <a:p>
            <a:pPr>
              <a:lnSpc>
                <a:spcPct val="150000"/>
              </a:lnSpc>
            </a:pPr>
            <a:r>
              <a:rPr lang="zh-CN" sz="3600" b="1">
                <a:solidFill>
                  <a:schemeClr val="tx1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先用计算器计算，然后观察算式和得数之间的联系，发现规律，最后根据规律写出得数。</a:t>
            </a:r>
            <a:endParaRPr lang="zh-CN" sz="3600" b="1">
              <a:solidFill>
                <a:schemeClr val="tx1"/>
              </a:solidFill>
              <a:latin typeface="Times New Roman" panose="02020603050405020304" charset="0"/>
              <a:ea typeface="楷体" panose="02010609060101010101" pitchFamily="49" charset="-122"/>
              <a:cs typeface="Times New Roman" panose="02020603050405020304" charset="0"/>
              <a:sym typeface="+mn-ea"/>
            </a:endParaRPr>
          </a:p>
        </p:txBody>
      </p:sp>
      <p:sp>
        <p:nvSpPr>
          <p:cNvPr id="2" name="TextBox 23"/>
          <p:cNvSpPr txBox="1">
            <a:spLocks noChangeArrowheads="1"/>
          </p:cNvSpPr>
          <p:nvPr/>
        </p:nvSpPr>
        <p:spPr bwMode="auto">
          <a:xfrm>
            <a:off x="638567" y="1242926"/>
            <a:ext cx="10568911" cy="94234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112526" tIns="56263" rIns="112526" bIns="56263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600" b="1" smtClean="0">
                <a:solidFill>
                  <a:schemeClr val="accent5"/>
                </a:solidFill>
                <a:highlight>
                  <a:srgbClr val="FFFF00"/>
                </a:highlight>
                <a:latin typeface="黑体" panose="02010609060101010101" pitchFamily="49" charset="-122"/>
                <a:ea typeface="黑体" panose="02010609060101010101" pitchFamily="49" charset="-122"/>
              </a:rPr>
              <a:t>归纳总结：</a:t>
            </a:r>
            <a:endParaRPr lang="zh-CN" altLang="en-US" sz="3600" b="1" smtClean="0">
              <a:solidFill>
                <a:schemeClr val="accent5"/>
              </a:solidFill>
              <a:highlight>
                <a:srgbClr val="FFFF00"/>
              </a:highlight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5136969" y="38461"/>
            <a:ext cx="2011680" cy="645160"/>
          </a:xfrm>
          <a:prstGeom prst="rect">
            <a:avLst/>
          </a:prstGeom>
          <a:noFill/>
          <a:ln>
            <a:noFill/>
          </a:ln>
        </p:spPr>
        <p:txBody>
          <a:bodyPr wrap="none" rtlCol="0" anchor="t">
            <a:spAutoFit/>
          </a:bodyPr>
          <a:lstStyle/>
          <a:p>
            <a:pPr algn="ctr"/>
            <a:r>
              <a:rPr lang="zh-CN" altLang="zh-CN" sz="3600" b="1">
                <a:solidFill>
                  <a:srgbClr val="FF0000"/>
                </a:solidFill>
                <a:effectLst/>
                <a:latin typeface="微软雅黑" panose="020B0503020204020204" charset="-122"/>
                <a:ea typeface="微软雅黑" panose="020B0503020204020204" charset="-122"/>
              </a:rPr>
              <a:t>探索新知</a:t>
            </a:r>
            <a:endParaRPr lang="zh-CN" altLang="zh-CN" sz="3600" b="1">
              <a:solidFill>
                <a:srgbClr val="FF0000"/>
              </a:solidFill>
              <a:effectLst/>
              <a:latin typeface="微软雅黑" panose="020B0503020204020204" charset="-122"/>
              <a:ea typeface="微软雅黑" panose="020B0503020204020204" charset="-122"/>
            </a:endParaRPr>
          </a:p>
        </p:txBody>
      </p:sp>
      <p:cxnSp>
        <p:nvCxnSpPr>
          <p:cNvPr id="10" name="直接连接符 9"/>
          <p:cNvCxnSpPr/>
          <p:nvPr/>
        </p:nvCxnSpPr>
        <p:spPr>
          <a:xfrm flipV="1">
            <a:off x="0" y="761365"/>
            <a:ext cx="12585065" cy="46355"/>
          </a:xfrm>
          <a:prstGeom prst="line">
            <a:avLst/>
          </a:prstGeom>
          <a:ln w="28575" cmpd="sng">
            <a:solidFill>
              <a:schemeClr val="accent1">
                <a:shade val="50000"/>
              </a:schemeClr>
            </a:solidFill>
            <a:prstDash val="solid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pic>
        <p:nvPicPr>
          <p:cNvPr id="8" name="图片 7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4468495" y="55245"/>
            <a:ext cx="650240" cy="65024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indefinite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indefinite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/>
          <p:cNvSpPr/>
          <p:nvPr/>
        </p:nvSpPr>
        <p:spPr>
          <a:xfrm>
            <a:off x="5136969" y="38461"/>
            <a:ext cx="2011680" cy="645160"/>
          </a:xfrm>
          <a:prstGeom prst="rect">
            <a:avLst/>
          </a:prstGeom>
          <a:noFill/>
          <a:ln>
            <a:noFill/>
          </a:ln>
        </p:spPr>
        <p:txBody>
          <a:bodyPr wrap="none" rtlCol="0" anchor="t">
            <a:spAutoFit/>
          </a:bodyPr>
          <a:lstStyle/>
          <a:p>
            <a:pPr algn="ctr"/>
            <a:r>
              <a:rPr lang="zh-CN" altLang="zh-CN" sz="3600" b="1">
                <a:solidFill>
                  <a:srgbClr val="FF0000"/>
                </a:solidFill>
                <a:effectLst/>
                <a:latin typeface="微软雅黑" panose="020B0503020204020204" charset="-122"/>
                <a:ea typeface="微软雅黑" panose="020B0503020204020204" charset="-122"/>
              </a:rPr>
              <a:t>随堂小练</a:t>
            </a:r>
            <a:endParaRPr lang="zh-CN" altLang="zh-CN" sz="3600" b="1">
              <a:solidFill>
                <a:srgbClr val="FF0000"/>
              </a:solidFill>
              <a:effectLst/>
              <a:latin typeface="微软雅黑" panose="020B0503020204020204" charset="-122"/>
              <a:ea typeface="微软雅黑" panose="020B0503020204020204" charset="-122"/>
            </a:endParaRPr>
          </a:p>
        </p:txBody>
      </p:sp>
      <p:cxnSp>
        <p:nvCxnSpPr>
          <p:cNvPr id="14" name="直接连接符 13"/>
          <p:cNvCxnSpPr/>
          <p:nvPr/>
        </p:nvCxnSpPr>
        <p:spPr>
          <a:xfrm flipV="1">
            <a:off x="0" y="761365"/>
            <a:ext cx="12585065" cy="46355"/>
          </a:xfrm>
          <a:prstGeom prst="line">
            <a:avLst/>
          </a:prstGeom>
          <a:ln w="28575" cmpd="sng">
            <a:solidFill>
              <a:schemeClr val="accent1">
                <a:shade val="50000"/>
              </a:schemeClr>
            </a:solidFill>
            <a:prstDash val="solid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5" name="文本框 14"/>
          <p:cNvSpPr txBox="1"/>
          <p:nvPr/>
        </p:nvSpPr>
        <p:spPr>
          <a:xfrm>
            <a:off x="372745" y="1467485"/>
            <a:ext cx="10781030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b="1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</a:rPr>
              <a:t>1.</a:t>
            </a:r>
            <a:r>
              <a:rPr lang="zh-CN" altLang="en-US" sz="3600" b="1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</a:rPr>
              <a:t>用计算器计算前四题，找出规律，直接写出后两题的得数。</a:t>
            </a:r>
            <a:r>
              <a:rPr lang="en-US" altLang="zh-CN" sz="3600">
                <a:solidFill>
                  <a:srgbClr val="000AE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(</a:t>
            </a:r>
            <a:r>
              <a:rPr lang="zh-CN" altLang="en-US" sz="3600">
                <a:solidFill>
                  <a:srgbClr val="000AE0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教材</a:t>
            </a:r>
            <a:r>
              <a:rPr lang="en-US" altLang="zh-CN" sz="3600">
                <a:solidFill>
                  <a:srgbClr val="000AE0"/>
                </a:solidFill>
                <a:effectLst/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P35 </a:t>
            </a:r>
            <a:r>
              <a:rPr lang="zh-CN" altLang="en-US" sz="3600">
                <a:solidFill>
                  <a:srgbClr val="000AE0"/>
                </a:solidFill>
                <a:effectLst/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做一做</a:t>
            </a:r>
            <a:r>
              <a:rPr lang="en-US" altLang="zh-CN" sz="3600">
                <a:solidFill>
                  <a:srgbClr val="000AE0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)</a:t>
            </a:r>
            <a:endParaRPr lang="en-US" altLang="zh-CN" sz="3600">
              <a:solidFill>
                <a:srgbClr val="000AE0"/>
              </a:solidFill>
              <a:effectLst/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pic>
        <p:nvPicPr>
          <p:cNvPr id="26" name="图片 25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4458335" y="55245"/>
            <a:ext cx="678815" cy="678815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1964690" y="2883535"/>
            <a:ext cx="8970010" cy="34150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zh-CN" sz="3600" b="1" smtClean="0">
                <a:solidFill>
                  <a:schemeClr val="tx1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3</a:t>
            </a:r>
            <a:r>
              <a:rPr lang="zh-CN" altLang="en-US" sz="3600" b="1">
                <a:latin typeface="Times New Roman" panose="02020603050405020304" charset="0"/>
                <a:cs typeface="Times New Roman" panose="02020603050405020304" charset="0"/>
                <a:sym typeface="+mn-ea"/>
              </a:rPr>
              <a:t>×</a:t>
            </a:r>
            <a:r>
              <a:rPr lang="en-US" altLang="zh-CN" sz="3600" b="1">
                <a:latin typeface="Times New Roman" panose="02020603050405020304" charset="0"/>
                <a:cs typeface="Times New Roman" panose="02020603050405020304" charset="0"/>
                <a:sym typeface="+mn-ea"/>
              </a:rPr>
              <a:t>                   0.7</a:t>
            </a:r>
            <a:r>
              <a:rPr lang="en-US" altLang="zh-CN" sz="3600" b="1">
                <a:solidFill>
                  <a:schemeClr val="tx1"/>
                </a:solidFill>
                <a:latin typeface="Times New Roman" panose="02020603050405020304" charset="0"/>
                <a:cs typeface="Times New Roman" panose="02020603050405020304" charset="0"/>
                <a:sym typeface="+mn-ea"/>
              </a:rPr>
              <a:t>=</a:t>
            </a:r>
            <a:r>
              <a:rPr lang="en-US" altLang="zh-CN" sz="3600" b="1">
                <a:solidFill>
                  <a:srgbClr val="FF0000"/>
                </a:solidFill>
                <a:latin typeface="Times New Roman" panose="02020603050405020304" charset="0"/>
                <a:cs typeface="Times New Roman" panose="02020603050405020304" charset="0"/>
                <a:sym typeface="+mn-ea"/>
              </a:rPr>
              <a:t>__________</a:t>
            </a:r>
            <a:endParaRPr lang="en-US" altLang="zh-CN" sz="3600" b="1">
              <a:solidFill>
                <a:schemeClr val="tx1"/>
              </a:solidFill>
              <a:latin typeface="Times New Roman" panose="02020603050405020304" charset="0"/>
              <a:cs typeface="Times New Roman" panose="02020603050405020304" charset="0"/>
              <a:sym typeface="+mn-ea"/>
            </a:endParaRPr>
          </a:p>
          <a:p>
            <a:pPr algn="l"/>
            <a:r>
              <a:rPr lang="en-US" sz="3600" b="1" smtClean="0">
                <a:solidFill>
                  <a:schemeClr val="tx1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3.3</a:t>
            </a:r>
            <a:r>
              <a:rPr lang="zh-CN" altLang="en-US" sz="3600" b="1">
                <a:latin typeface="Times New Roman" panose="02020603050405020304" charset="0"/>
                <a:cs typeface="Times New Roman" panose="02020603050405020304" charset="0"/>
                <a:sym typeface="+mn-ea"/>
              </a:rPr>
              <a:t>×</a:t>
            </a:r>
            <a:r>
              <a:rPr lang="en-US" altLang="zh-CN" sz="3600" b="1">
                <a:latin typeface="Times New Roman" panose="02020603050405020304" charset="0"/>
                <a:cs typeface="Times New Roman" panose="02020603050405020304" charset="0"/>
                <a:sym typeface="+mn-ea"/>
              </a:rPr>
              <a:t>                6.7</a:t>
            </a:r>
            <a:r>
              <a:rPr lang="en-US" altLang="zh-CN" sz="3600" b="1">
                <a:solidFill>
                  <a:schemeClr val="tx1"/>
                </a:solidFill>
                <a:latin typeface="Times New Roman" panose="02020603050405020304" charset="0"/>
                <a:cs typeface="Times New Roman" panose="02020603050405020304" charset="0"/>
                <a:sym typeface="+mn-ea"/>
              </a:rPr>
              <a:t>=</a:t>
            </a:r>
            <a:r>
              <a:rPr lang="en-US" altLang="zh-CN" sz="3600" b="1">
                <a:solidFill>
                  <a:srgbClr val="FF0000"/>
                </a:solidFill>
                <a:latin typeface="Times New Roman" panose="02020603050405020304" charset="0"/>
                <a:cs typeface="Times New Roman" panose="02020603050405020304" charset="0"/>
                <a:sym typeface="+mn-ea"/>
              </a:rPr>
              <a:t>__________</a:t>
            </a:r>
            <a:endParaRPr lang="en-US" altLang="zh-CN" sz="3600" b="1">
              <a:solidFill>
                <a:schemeClr val="tx1"/>
              </a:solidFill>
              <a:latin typeface="Times New Roman" panose="02020603050405020304" charset="0"/>
              <a:cs typeface="Times New Roman" panose="02020603050405020304" charset="0"/>
              <a:sym typeface="+mn-ea"/>
            </a:endParaRPr>
          </a:p>
          <a:p>
            <a:pPr algn="l"/>
            <a:r>
              <a:rPr lang="en-US" sz="3600" b="1" smtClean="0">
                <a:solidFill>
                  <a:schemeClr val="tx1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3.33</a:t>
            </a:r>
            <a:r>
              <a:rPr lang="zh-CN" altLang="en-US" sz="3600" b="1">
                <a:latin typeface="Times New Roman" panose="02020603050405020304" charset="0"/>
                <a:cs typeface="Times New Roman" panose="02020603050405020304" charset="0"/>
                <a:sym typeface="+mn-ea"/>
              </a:rPr>
              <a:t>×</a:t>
            </a:r>
            <a:r>
              <a:rPr lang="en-US" altLang="zh-CN" sz="3600" b="1">
                <a:latin typeface="Times New Roman" panose="02020603050405020304" charset="0"/>
                <a:cs typeface="Times New Roman" panose="02020603050405020304" charset="0"/>
                <a:sym typeface="+mn-ea"/>
              </a:rPr>
              <a:t>            66.7</a:t>
            </a:r>
            <a:r>
              <a:rPr lang="en-US" altLang="zh-CN" sz="3600" b="1">
                <a:solidFill>
                  <a:schemeClr val="tx1"/>
                </a:solidFill>
                <a:latin typeface="Times New Roman" panose="02020603050405020304" charset="0"/>
                <a:cs typeface="Times New Roman" panose="02020603050405020304" charset="0"/>
                <a:sym typeface="+mn-ea"/>
              </a:rPr>
              <a:t>=</a:t>
            </a:r>
            <a:r>
              <a:rPr lang="en-US" altLang="zh-CN" sz="3600" b="1">
                <a:solidFill>
                  <a:srgbClr val="FF0000"/>
                </a:solidFill>
                <a:latin typeface="Times New Roman" panose="02020603050405020304" charset="0"/>
                <a:cs typeface="Times New Roman" panose="02020603050405020304" charset="0"/>
                <a:sym typeface="+mn-ea"/>
              </a:rPr>
              <a:t>__________</a:t>
            </a:r>
            <a:endParaRPr lang="en-US" altLang="zh-CN" sz="3600" b="1">
              <a:solidFill>
                <a:schemeClr val="tx1"/>
              </a:solidFill>
              <a:latin typeface="Times New Roman" panose="02020603050405020304" charset="0"/>
              <a:cs typeface="Times New Roman" panose="02020603050405020304" charset="0"/>
              <a:sym typeface="+mn-ea"/>
            </a:endParaRPr>
          </a:p>
          <a:p>
            <a:pPr algn="l"/>
            <a:r>
              <a:rPr lang="en-US" sz="3600" b="1">
                <a:solidFill>
                  <a:schemeClr val="tx1"/>
                </a:solidFill>
                <a:latin typeface="Times New Roman" panose="02020603050405020304" charset="0"/>
                <a:cs typeface="Times New Roman" panose="02020603050405020304" charset="0"/>
                <a:sym typeface="+mn-ea"/>
              </a:rPr>
              <a:t>3.333</a:t>
            </a:r>
            <a:r>
              <a:rPr lang="zh-CN" altLang="en-US" sz="3600" b="1">
                <a:latin typeface="Times New Roman" panose="02020603050405020304" charset="0"/>
                <a:cs typeface="Times New Roman" panose="02020603050405020304" charset="0"/>
                <a:sym typeface="+mn-ea"/>
              </a:rPr>
              <a:t>×</a:t>
            </a:r>
            <a:r>
              <a:rPr lang="en-US" altLang="zh-CN" sz="3600" b="1">
                <a:latin typeface="Times New Roman" panose="02020603050405020304" charset="0"/>
                <a:cs typeface="Times New Roman" panose="02020603050405020304" charset="0"/>
                <a:sym typeface="+mn-ea"/>
              </a:rPr>
              <a:t>        666.7</a:t>
            </a:r>
            <a:r>
              <a:rPr lang="en-US" altLang="zh-CN" sz="3600" b="1">
                <a:solidFill>
                  <a:schemeClr val="tx1"/>
                </a:solidFill>
                <a:latin typeface="Times New Roman" panose="02020603050405020304" charset="0"/>
                <a:cs typeface="Times New Roman" panose="02020603050405020304" charset="0"/>
                <a:sym typeface="+mn-ea"/>
              </a:rPr>
              <a:t>=</a:t>
            </a:r>
            <a:r>
              <a:rPr lang="en-US" altLang="zh-CN" sz="3600" b="1">
                <a:solidFill>
                  <a:srgbClr val="FF0000"/>
                </a:solidFill>
                <a:latin typeface="Times New Roman" panose="02020603050405020304" charset="0"/>
                <a:cs typeface="Times New Roman" panose="02020603050405020304" charset="0"/>
                <a:sym typeface="+mn-ea"/>
              </a:rPr>
              <a:t>__________</a:t>
            </a:r>
            <a:endParaRPr lang="en-US" altLang="zh-CN" sz="3600" b="1">
              <a:solidFill>
                <a:schemeClr val="tx1"/>
              </a:solidFill>
              <a:latin typeface="Times New Roman" panose="02020603050405020304" charset="0"/>
              <a:cs typeface="Times New Roman" panose="02020603050405020304" charset="0"/>
              <a:sym typeface="+mn-ea"/>
            </a:endParaRPr>
          </a:p>
          <a:p>
            <a:pPr algn="l"/>
            <a:r>
              <a:rPr lang="en-US" sz="3600" b="1" smtClean="0">
                <a:solidFill>
                  <a:schemeClr val="tx1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3.3333</a:t>
            </a:r>
            <a:r>
              <a:rPr lang="zh-CN" altLang="en-US" sz="3600" b="1">
                <a:latin typeface="Times New Roman" panose="02020603050405020304" charset="0"/>
                <a:cs typeface="Times New Roman" panose="02020603050405020304" charset="0"/>
                <a:sym typeface="+mn-ea"/>
              </a:rPr>
              <a:t>×</a:t>
            </a:r>
            <a:r>
              <a:rPr lang="en-US" altLang="zh-CN" sz="3600" b="1">
                <a:latin typeface="Times New Roman" panose="02020603050405020304" charset="0"/>
                <a:cs typeface="Times New Roman" panose="02020603050405020304" charset="0"/>
                <a:sym typeface="+mn-ea"/>
              </a:rPr>
              <a:t>    6666.7</a:t>
            </a:r>
            <a:r>
              <a:rPr lang="en-US" altLang="zh-CN" sz="3600" b="1">
                <a:solidFill>
                  <a:schemeClr val="tx1"/>
                </a:solidFill>
                <a:latin typeface="Times New Roman" panose="02020603050405020304" charset="0"/>
                <a:cs typeface="Times New Roman" panose="02020603050405020304" charset="0"/>
                <a:sym typeface="+mn-ea"/>
              </a:rPr>
              <a:t>=</a:t>
            </a:r>
            <a:r>
              <a:rPr lang="en-US" altLang="zh-CN" sz="3600" b="1">
                <a:solidFill>
                  <a:srgbClr val="FF0000"/>
                </a:solidFill>
                <a:latin typeface="Times New Roman" panose="02020603050405020304" charset="0"/>
                <a:cs typeface="Times New Roman" panose="02020603050405020304" charset="0"/>
                <a:sym typeface="+mn-ea"/>
              </a:rPr>
              <a:t>__________</a:t>
            </a:r>
            <a:endParaRPr lang="en-US" altLang="zh-CN" sz="3600" b="1">
              <a:solidFill>
                <a:srgbClr val="FF0000"/>
              </a:solidFill>
              <a:latin typeface="Times New Roman" panose="02020603050405020304" charset="0"/>
              <a:cs typeface="Times New Roman" panose="02020603050405020304" charset="0"/>
              <a:sym typeface="+mn-ea"/>
            </a:endParaRPr>
          </a:p>
          <a:p>
            <a:pPr algn="l"/>
            <a:r>
              <a:rPr lang="en-US" sz="3600" b="1" smtClean="0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3.33333</a:t>
            </a:r>
            <a:r>
              <a:rPr lang="zh-CN" altLang="en-US" sz="3600" b="1">
                <a:latin typeface="Times New Roman" panose="02020603050405020304" charset="0"/>
                <a:cs typeface="Times New Roman" panose="02020603050405020304" charset="0"/>
                <a:sym typeface="+mn-ea"/>
              </a:rPr>
              <a:t>×</a:t>
            </a:r>
            <a:r>
              <a:rPr lang="en-US" altLang="zh-CN" sz="3600" b="1">
                <a:latin typeface="Times New Roman" panose="02020603050405020304" charset="0"/>
                <a:cs typeface="Times New Roman" panose="02020603050405020304" charset="0"/>
                <a:sym typeface="+mn-ea"/>
              </a:rPr>
              <a:t>66666.7=</a:t>
            </a:r>
            <a:r>
              <a:rPr lang="en-US" altLang="zh-CN" sz="3600" b="1">
                <a:solidFill>
                  <a:srgbClr val="FF0000"/>
                </a:solidFill>
                <a:latin typeface="Times New Roman" panose="02020603050405020304" charset="0"/>
                <a:cs typeface="Times New Roman" panose="02020603050405020304" charset="0"/>
                <a:sym typeface="+mn-ea"/>
              </a:rPr>
              <a:t>__________</a:t>
            </a:r>
            <a:endParaRPr lang="en-US" altLang="zh-CN" sz="3600" b="1" smtClean="0">
              <a:solidFill>
                <a:schemeClr val="tx1"/>
              </a:solidFill>
              <a:latin typeface="Times New Roman" panose="02020603050405020304" charset="0"/>
              <a:ea typeface="楷体" panose="02010609060101010101" pitchFamily="49" charset="-122"/>
              <a:cs typeface="Times New Roman" panose="02020603050405020304" charset="0"/>
              <a:sym typeface="+mn-ea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5922645" y="2883535"/>
            <a:ext cx="754380" cy="645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3600" b="1" smtClean="0">
                <a:solidFill>
                  <a:srgbClr val="FF000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2.1</a:t>
            </a:r>
            <a:endParaRPr lang="en-US" altLang="zh-CN" sz="3600" b="1" smtClean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charset="0"/>
              <a:sym typeface="+mn-ea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5922645" y="3449955"/>
            <a:ext cx="1186180" cy="645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3600" b="1" smtClean="0">
                <a:solidFill>
                  <a:srgbClr val="FF000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22.11</a:t>
            </a:r>
            <a:endParaRPr lang="en-US" altLang="zh-CN" sz="3600" b="1" smtClean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charset="0"/>
              <a:sym typeface="+mn-ea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5922645" y="3989705"/>
            <a:ext cx="1617980" cy="645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3600" b="1" smtClean="0">
                <a:solidFill>
                  <a:srgbClr val="FF000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222.111</a:t>
            </a:r>
            <a:endParaRPr lang="en-US" altLang="zh-CN" sz="3600" b="1" smtClean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charset="0"/>
              <a:sym typeface="+mn-ea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5922645" y="4561840"/>
            <a:ext cx="2049780" cy="645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3600" b="1" smtClean="0">
                <a:solidFill>
                  <a:srgbClr val="FF000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2222.1111</a:t>
            </a:r>
            <a:endParaRPr lang="en-US" altLang="zh-CN" sz="3600" b="1" smtClean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charset="0"/>
              <a:sym typeface="+mn-ea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5922645" y="5095875"/>
            <a:ext cx="2481580" cy="645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3600" b="1" smtClean="0">
                <a:solidFill>
                  <a:srgbClr val="FF000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22222.11111</a:t>
            </a:r>
            <a:endParaRPr lang="en-US" altLang="zh-CN" sz="3600" b="1" smtClean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charset="0"/>
              <a:sym typeface="+mn-ea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5922645" y="5617845"/>
            <a:ext cx="2913380" cy="645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3600" b="1" smtClean="0">
                <a:solidFill>
                  <a:srgbClr val="FF000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222222.111111</a:t>
            </a:r>
            <a:endParaRPr lang="en-US" altLang="zh-CN" sz="3600" b="1" smtClean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charset="0"/>
              <a:sym typeface="+mn-ea"/>
            </a:endParaRPr>
          </a:p>
        </p:txBody>
      </p:sp>
      <p:pic>
        <p:nvPicPr>
          <p:cNvPr id="9" name="图片 8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 cstate="email"/>
          <a:stretch>
            <a:fillRect/>
          </a:stretch>
        </p:blipFill>
        <p:spPr>
          <a:xfrm>
            <a:off x="908685" y="859155"/>
            <a:ext cx="2047240" cy="557530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1308100" y="835025"/>
            <a:ext cx="2116455" cy="6756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800" b="1">
                <a:solidFill>
                  <a:srgbClr val="00B05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做一做</a:t>
            </a:r>
            <a:endParaRPr lang="zh-CN" altLang="en-US" sz="3800" b="1">
              <a:solidFill>
                <a:srgbClr val="00B05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27" grpId="0"/>
      <p:bldP spid="28" grpId="0"/>
      <p:bldP spid="29" grpId="0"/>
      <p:bldP spid="30" grpId="0"/>
    </p:bldLst>
  </p:timing>
</p:sld>
</file>

<file path=ppt/tags/tag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1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ags/tag1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1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1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1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1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1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1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1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1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2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2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2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2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2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2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2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2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2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2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3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*"/>
  <p:tag name="KSO_WM_UNIT_LAYERLEVEL" val="1"/>
</p:tagLst>
</file>

<file path=ppt/tags/tag3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*"/>
  <p:tag name="KSO_WM_UNIT_LAYERLEVEL" val="1"/>
</p:tagLst>
</file>

<file path=ppt/tags/tag3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*"/>
  <p:tag name="KSO_WM_UNIT_LAYERLEVEL" val="1"/>
</p:tagLst>
</file>

<file path=ppt/tags/tag3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*"/>
  <p:tag name="KSO_WM_UNIT_LAYERLEVEL" val="1"/>
</p:tagLst>
</file>

<file path=ppt/tags/tag3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7**"/>
  <p:tag name="KSO_WM_UNIT_LAYERLEVEL" val="1"/>
</p:tagLst>
</file>

<file path=ppt/tags/tag3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7**"/>
  <p:tag name="KSO_WM_UNIT_LAYERLEVEL" val="1"/>
</p:tagLst>
</file>

<file path=ppt/tags/tag3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7**"/>
  <p:tag name="KSO_WM_UNIT_LAYERLEVEL" val="1"/>
</p:tagLst>
</file>

<file path=ppt/tags/tag3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3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3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4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4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4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4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4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4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4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4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4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0**"/>
  <p:tag name="KSO_WM_UNIT_LAYERLEVEL" val="1"/>
</p:tagLst>
</file>

<file path=ppt/tags/tag4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0**"/>
  <p:tag name="KSO_WM_UNIT_LAYERLEVEL" val="1"/>
</p:tagLst>
</file>

<file path=ppt/tags/tag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5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0**"/>
  <p:tag name="KSO_WM_UNIT_LAYERLEVEL" val="1"/>
</p:tagLst>
</file>

<file path=ppt/tags/tag5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0**"/>
  <p:tag name="KSO_WM_UNIT_LAYERLEVEL" val="1"/>
</p:tagLst>
</file>

<file path=ppt/tags/tag5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5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5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5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5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57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20205081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58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20205081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5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ags/tag6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6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62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COLOR_TYPE" val="1"/>
  <p:tag name="KSO_WM_TEMPLATE_INDEX" val="20205081"/>
  <p:tag name="KSO_WM_TEMPLATE_MASTER_TYPE" val="0"/>
  <p:tag name="KSO_WM_TEMPLATE_SUBCATEGORY" val="19"/>
  <p:tag name="KSO_WM_TEMPLATE_THUMBS_INDEX" val="1、4、7、12、13、14、15、16、17、18、20、24、25、28、33、36、40、43、44"/>
  <p:tag name="KSO_WM_UNIT_SHOW_EDIT_AREA_INDICATION" val="1"/>
</p:tagLst>
</file>

<file path=ppt/tags/tag63.xml><?xml version="1.0" encoding="utf-8"?>
<p:tagLst xmlns:p="http://schemas.openxmlformats.org/presentationml/2006/main">
  <p:tag name="KSO_WM_UNIT_PLACING_PICTURE_USER_VIEWPORT" val="{&quot;height&quot;:2726,&quot;width&quot;:2914}"/>
</p:tagLst>
</file>

<file path=ppt/tags/tag64.xml><?xml version="1.0" encoding="utf-8"?>
<p:tagLst xmlns:p="http://schemas.openxmlformats.org/presentationml/2006/main">
  <p:tag name="KSO_WM_UNIT_PLACING_PICTURE_USER_VIEWPORT" val="{&quot;height&quot;:2789,&quot;width&quot;:2189}"/>
</p:tagLst>
</file>

<file path=ppt/tags/tag65.xml><?xml version="1.0" encoding="utf-8"?>
<p:tagLst xmlns:p="http://schemas.openxmlformats.org/presentationml/2006/main">
  <p:tag name="KSO_WM_UNIT_PLACING_PICTURE_USER_VIEWPORT" val="{&quot;height&quot;:596,&quot;width&quot;:2189}"/>
</p:tagLst>
</file>

<file path=ppt/tags/tag66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  <p:tag name="COMMONDATA" val="eyJoZGlkIjoiYjk5N2NlY2M3YTYxOWZiOGYxNjRiYWQ5ODRlZGVhYmYifQ=="/>
  <p:tag name="commondata" val="eyJoZGlkIjoiN2YzNjBkOTgyNWQ1YTMxYzM3MzMwNWFiODNmOWIzYWMifQ=="/>
</p:tagLst>
</file>

<file path=ppt/tags/tag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ags/tag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ags/tag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heme/theme1.xml><?xml version="1.0" encoding="utf-8"?>
<a:theme xmlns:a="http://schemas.openxmlformats.org/drawingml/2006/main" name="自定义设计方案">
  <a:themeElements>
    <a:clrScheme name="新版空白演示配色">
      <a:dk1>
        <a:sysClr val="windowText" lastClr="000000"/>
      </a:dk1>
      <a:lt1>
        <a:sysClr val="window" lastClr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Arial"/>
      </a:majorFont>
      <a:minorFont>
        <a:latin typeface="Arial"/>
        <a:ea typeface="微软雅黑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3473</Words>
  <Application>WPS 演示</Application>
  <PresentationFormat>自定义</PresentationFormat>
  <Paragraphs>287</Paragraphs>
  <Slides>18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18</vt:i4>
      </vt:variant>
    </vt:vector>
  </HeadingPairs>
  <TitlesOfParts>
    <vt:vector size="33" baseType="lpstr">
      <vt:lpstr>Arial</vt:lpstr>
      <vt:lpstr>宋体</vt:lpstr>
      <vt:lpstr>Wingdings</vt:lpstr>
      <vt:lpstr>Wingdings</vt:lpstr>
      <vt:lpstr>微软雅黑</vt:lpstr>
      <vt:lpstr>楷体</vt:lpstr>
      <vt:lpstr>Times New Roman</vt:lpstr>
      <vt:lpstr>Calibri</vt:lpstr>
      <vt:lpstr>黑体</vt:lpstr>
      <vt:lpstr>Arial Unicode MS</vt:lpstr>
      <vt:lpstr>Lao UI</vt:lpstr>
      <vt:lpstr>Arial</vt:lpstr>
      <vt:lpstr>Arial Unicode MS</vt:lpstr>
      <vt:lpstr>Segoe UI Symbol</vt:lpstr>
      <vt:lpstr>自定义设计方案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lastModifiedBy>罗</cp:lastModifiedBy>
  <cp:revision>5</cp:revision>
  <cp:lastPrinted>2022-09-19T21:08:00Z</cp:lastPrinted>
  <dcterms:created xsi:type="dcterms:W3CDTF">2022-09-19T21:08:00Z</dcterms:created>
  <dcterms:modified xsi:type="dcterms:W3CDTF">2023-10-28T09:33:24Z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4A3EFC7C9E15477DABECB45E0BA64B02_12</vt:lpwstr>
  </property>
  <property fmtid="{D5CDD505-2E9C-101B-9397-08002B2CF9AE}" pid="3" name="KSOProductBuildVer">
    <vt:lpwstr>2052-12.1.0.15712</vt:lpwstr>
  </property>
</Properties>
</file>