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1"/>
  </p:handoutMasterIdLst>
  <p:sldIdLst>
    <p:sldId id="274" r:id="rId3"/>
    <p:sldId id="259" r:id="rId4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4" userDrawn="1">
          <p15:clr>
            <a:srgbClr val="A4A3A4"/>
          </p15:clr>
        </p15:guide>
        <p15:guide id="2" orient="horz" pos="515" userDrawn="1">
          <p15:clr>
            <a:srgbClr val="A4A3A4"/>
          </p15:clr>
        </p15:guide>
        <p15:guide id="3" orient="horz" pos="2947" userDrawn="1">
          <p15:clr>
            <a:srgbClr val="A4A3A4"/>
          </p15:clr>
        </p15:guide>
        <p15:guide id="4" orient="horz" pos="2913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844" autoAdjust="0"/>
  </p:normalViewPr>
  <p:slideViewPr>
    <p:cSldViewPr snapToGrid="0">
      <p:cViewPr varScale="1">
        <p:scale>
          <a:sx n="106" d="100"/>
          <a:sy n="106" d="100"/>
        </p:scale>
        <p:origin x="-102" y="-654"/>
      </p:cViewPr>
      <p:guideLst>
        <p:guide orient="horz" pos="464"/>
        <p:guide orient="horz" pos="515"/>
        <p:guide orient="horz" pos="2947"/>
        <p:guide orient="horz" pos="2913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3ACD943-6C4C-485E-A1DE-10844C653D4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47AE6268-3315-45EF-B116-0B9B428CD9F0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CCE106D-2715-49AE-BF5C-5B8402C87B82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6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5360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53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79EA5E4-CFE3-4367-BDBE-2A6EDF36FE43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278C0D-64E8-464C-BA4E-01D9644D6998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6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5667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56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3ACE6E5-223B-4D0B-AB05-292E8314D740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7C8F52-0222-417F-8FAA-8B58923C5251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8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281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628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75EFF0E-F6A2-4FEE-9784-E7220FD0656B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0AF69A2-CAE8-47D9-9FE7-CE45EFFED33B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8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486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648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F7E6D87-FED7-43AD-9755-5847867FFC1E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304606-C42F-4E73-A957-C5334B239DE3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6915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691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F7EEB4-C738-482A-933C-83E709C7C445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DB07665-08AF-4F5E-B435-8E7493C37876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9987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99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A99690F-049E-43AA-A7DC-43B74975EC9C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2E3A52-2612-4F4D-B4CC-0577A887C3E5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7305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73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89E2D0-1BBF-47D1-9087-FE45894AA047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F9868DB-3AEA-429A-9350-D59F9B9ADA03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1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7510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75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3D8D179-5330-4417-8407-B90CB5640AED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: V 形 2"/>
          <p:cNvSpPr/>
          <p:nvPr userDrawn="1"/>
        </p:nvSpPr>
        <p:spPr>
          <a:xfrm>
            <a:off x="428625" y="285750"/>
            <a:ext cx="342900" cy="342900"/>
          </a:xfrm>
          <a:prstGeom prst="chevron">
            <a:avLst/>
          </a:prstGeom>
          <a:solidFill>
            <a:srgbClr val="BC8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箭头: V 形 3"/>
          <p:cNvSpPr/>
          <p:nvPr userDrawn="1"/>
        </p:nvSpPr>
        <p:spPr>
          <a:xfrm>
            <a:off x="695325" y="285750"/>
            <a:ext cx="342900" cy="342900"/>
          </a:xfrm>
          <a:prstGeom prst="chevron">
            <a:avLst/>
          </a:prstGeom>
          <a:solidFill>
            <a:srgbClr val="BC8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黑体" panose="02010609060101010101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2.xml"/><Relationship Id="rId2" Type="http://schemas.openxmlformats.org/officeDocument/2006/relationships/image" Target="../media/image21.png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4.xml"/><Relationship Id="rId2" Type="http://schemas.openxmlformats.org/officeDocument/2006/relationships/image" Target="../media/image21.png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tags" Target="../tags/tag6.xml"/><Relationship Id="rId2" Type="http://schemas.openxmlformats.org/officeDocument/2006/relationships/image" Target="../media/image21.png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6.png"/><Relationship Id="rId3" Type="http://schemas.openxmlformats.org/officeDocument/2006/relationships/tags" Target="../tags/tag8.xml"/><Relationship Id="rId2" Type="http://schemas.openxmlformats.org/officeDocument/2006/relationships/image" Target="../media/image21.png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tags" Target="../tags/tag10.xml"/><Relationship Id="rId2" Type="http://schemas.openxmlformats.org/officeDocument/2006/relationships/image" Target="../media/image21.png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875827" y="1"/>
            <a:ext cx="3268174" cy="4639346"/>
          </a:xfrm>
          <a:custGeom>
            <a:avLst/>
            <a:gdLst>
              <a:gd name="connsiteX0" fmla="*/ 483007 w 4357565"/>
              <a:gd name="connsiteY0" fmla="*/ 0 h 6185795"/>
              <a:gd name="connsiteX1" fmla="*/ 4357565 w 4357565"/>
              <a:gd name="connsiteY1" fmla="*/ 0 h 6185795"/>
              <a:gd name="connsiteX2" fmla="*/ 4357565 w 4357565"/>
              <a:gd name="connsiteY2" fmla="*/ 6185795 h 6185795"/>
              <a:gd name="connsiteX3" fmla="*/ 0 w 4357565"/>
              <a:gd name="connsiteY3" fmla="*/ 616817 h 6185795"/>
              <a:gd name="connsiteX4" fmla="*/ 483007 w 4357565"/>
              <a:gd name="connsiteY4" fmla="*/ 0 h 618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565" h="6185795">
                <a:moveTo>
                  <a:pt x="483007" y="0"/>
                </a:moveTo>
                <a:lnTo>
                  <a:pt x="4357565" y="0"/>
                </a:lnTo>
                <a:lnTo>
                  <a:pt x="4357565" y="6185795"/>
                </a:lnTo>
                <a:lnTo>
                  <a:pt x="0" y="616817"/>
                </a:lnTo>
                <a:lnTo>
                  <a:pt x="483007" y="0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77739" y="507931"/>
            <a:ext cx="2125298" cy="2715884"/>
          </a:xfrm>
          <a:custGeom>
            <a:avLst/>
            <a:gdLst>
              <a:gd name="connsiteX0" fmla="*/ 1416865 w 2833730"/>
              <a:gd name="connsiteY0" fmla="*/ 0 h 3621179"/>
              <a:gd name="connsiteX1" fmla="*/ 2833730 w 2833730"/>
              <a:gd name="connsiteY1" fmla="*/ 1811009 h 3621179"/>
              <a:gd name="connsiteX2" fmla="*/ 1416865 w 2833730"/>
              <a:gd name="connsiteY2" fmla="*/ 3621179 h 3621179"/>
              <a:gd name="connsiteX3" fmla="*/ 0 w 2833730"/>
              <a:gd name="connsiteY3" fmla="*/ 1811009 h 3621179"/>
              <a:gd name="connsiteX4" fmla="*/ 1416865 w 2833730"/>
              <a:gd name="connsiteY4" fmla="*/ 0 h 362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9">
                <a:moveTo>
                  <a:pt x="1416865" y="0"/>
                </a:moveTo>
                <a:lnTo>
                  <a:pt x="2833730" y="1811009"/>
                </a:lnTo>
                <a:lnTo>
                  <a:pt x="1416865" y="3621179"/>
                </a:lnTo>
                <a:lnTo>
                  <a:pt x="0" y="1811009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75826" y="1911504"/>
            <a:ext cx="2125298" cy="2715884"/>
          </a:xfrm>
          <a:custGeom>
            <a:avLst/>
            <a:gdLst>
              <a:gd name="connsiteX0" fmla="*/ 1416865 w 2833730"/>
              <a:gd name="connsiteY0" fmla="*/ 0 h 3621178"/>
              <a:gd name="connsiteX1" fmla="*/ 2833730 w 2833730"/>
              <a:gd name="connsiteY1" fmla="*/ 1810170 h 3621178"/>
              <a:gd name="connsiteX2" fmla="*/ 1416865 w 2833730"/>
              <a:gd name="connsiteY2" fmla="*/ 3621178 h 3621178"/>
              <a:gd name="connsiteX3" fmla="*/ 0 w 2833730"/>
              <a:gd name="connsiteY3" fmla="*/ 1810170 h 3621178"/>
              <a:gd name="connsiteX4" fmla="*/ 1416865 w 2833730"/>
              <a:gd name="connsiteY4" fmla="*/ 0 h 362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8">
                <a:moveTo>
                  <a:pt x="1416865" y="0"/>
                </a:moveTo>
                <a:lnTo>
                  <a:pt x="2833730" y="1810170"/>
                </a:lnTo>
                <a:lnTo>
                  <a:pt x="1416865" y="3621178"/>
                </a:lnTo>
                <a:lnTo>
                  <a:pt x="0" y="1810170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05751" y="3315078"/>
            <a:ext cx="2538249" cy="1828422"/>
          </a:xfrm>
          <a:custGeom>
            <a:avLst/>
            <a:gdLst>
              <a:gd name="connsiteX0" fmla="*/ 1907747 w 3384332"/>
              <a:gd name="connsiteY0" fmla="*/ 0 h 2437896"/>
              <a:gd name="connsiteX1" fmla="*/ 3384332 w 3384332"/>
              <a:gd name="connsiteY1" fmla="*/ 1885698 h 2437896"/>
              <a:gd name="connsiteX2" fmla="*/ 3384332 w 3384332"/>
              <a:gd name="connsiteY2" fmla="*/ 2437896 h 2437896"/>
              <a:gd name="connsiteX3" fmla="*/ 0 w 3384332"/>
              <a:gd name="connsiteY3" fmla="*/ 2437896 h 2437896"/>
              <a:gd name="connsiteX4" fmla="*/ 1907747 w 3384332"/>
              <a:gd name="connsiteY4" fmla="*/ 0 h 243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4332" h="2437896">
                <a:moveTo>
                  <a:pt x="1907747" y="0"/>
                </a:moveTo>
                <a:lnTo>
                  <a:pt x="3384332" y="1885698"/>
                </a:lnTo>
                <a:lnTo>
                  <a:pt x="3384332" y="2437896"/>
                </a:lnTo>
                <a:lnTo>
                  <a:pt x="0" y="2437896"/>
                </a:lnTo>
                <a:lnTo>
                  <a:pt x="1907747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483106" y="1736188"/>
            <a:ext cx="4453487" cy="1431120"/>
            <a:chOff x="6147269" y="2844265"/>
            <a:chExt cx="5112385" cy="1499758"/>
          </a:xfrm>
        </p:grpSpPr>
        <p:grpSp>
          <p:nvGrpSpPr>
            <p:cNvPr id="16" name="组合 15"/>
            <p:cNvGrpSpPr/>
            <p:nvPr/>
          </p:nvGrpSpPr>
          <p:grpSpPr>
            <a:xfrm>
              <a:off x="6147269" y="3331609"/>
              <a:ext cx="5033250" cy="1012414"/>
              <a:chOff x="-4714868" y="2110674"/>
              <a:chExt cx="5033250" cy="101241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-4714868" y="2808614"/>
                <a:ext cx="5033249" cy="314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900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9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9" name="文本占位符 19"/>
              <p:cNvSpPr txBox="1"/>
              <p:nvPr/>
            </p:nvSpPr>
            <p:spPr>
              <a:xfrm>
                <a:off x="-4708756" y="2110674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3300" b="1" dirty="0">
                    <a:solidFill>
                      <a:srgbClr val="BC8E73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4.2.1 </a:t>
                </a:r>
                <a:r>
                  <a:rPr lang="zh-CN" altLang="en-US" sz="3300" b="1" dirty="0">
                    <a:solidFill>
                      <a:srgbClr val="BC8E73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可能性的大小</a:t>
                </a:r>
                <a:endParaRPr lang="zh-CN" altLang="en-US" sz="3300" b="1" dirty="0">
                  <a:solidFill>
                    <a:srgbClr val="BC8E73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文本占位符 20"/>
            <p:cNvSpPr txBox="1"/>
            <p:nvPr/>
          </p:nvSpPr>
          <p:spPr>
            <a:xfrm>
              <a:off x="6147269" y="2844265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sz="20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第四单元  可能性</a:t>
              </a:r>
              <a:endParaRPr lang="zh-CN" altLang="en-US" sz="2000" dirty="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BC8E73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人教版小学数学五年级上册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不完整圆 17"/>
          <p:cNvSpPr/>
          <p:nvPr/>
        </p:nvSpPr>
        <p:spPr>
          <a:xfrm rot="7379435">
            <a:off x="2540684" y="1502799"/>
            <a:ext cx="1622822" cy="1216819"/>
          </a:xfrm>
          <a:prstGeom prst="pie">
            <a:avLst>
              <a:gd name="adj1" fmla="val 21214587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3844" name="文本框 2"/>
          <p:cNvSpPr txBox="1">
            <a:spLocks noChangeArrowheads="1"/>
          </p:cNvSpPr>
          <p:nvPr/>
        </p:nvSpPr>
        <p:spPr bwMode="auto">
          <a:xfrm>
            <a:off x="533447" y="966436"/>
            <a:ext cx="121681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说一说。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741303" y="1290271"/>
            <a:ext cx="1218009" cy="16240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6" name="直接连接符 5"/>
          <p:cNvCxnSpPr>
            <a:stCxn id="4" idx="2"/>
            <a:endCxn id="4" idx="6"/>
          </p:cNvCxnSpPr>
          <p:nvPr/>
        </p:nvCxnSpPr>
        <p:spPr>
          <a:xfrm>
            <a:off x="2741303" y="2102278"/>
            <a:ext cx="12180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071106" y="1033098"/>
            <a:ext cx="552450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071107" y="1033098"/>
            <a:ext cx="583406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不完整圆 26"/>
          <p:cNvSpPr/>
          <p:nvPr/>
        </p:nvSpPr>
        <p:spPr>
          <a:xfrm rot="10800000">
            <a:off x="2741303" y="1309323"/>
            <a:ext cx="1218009" cy="1622822"/>
          </a:xfrm>
          <a:prstGeom prst="pie">
            <a:avLst>
              <a:gd name="adj1" fmla="val 14637703"/>
              <a:gd name="adj2" fmla="val 1791504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3347332" y="1564115"/>
            <a:ext cx="4274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不完整圆 30"/>
          <p:cNvSpPr/>
          <p:nvPr/>
        </p:nvSpPr>
        <p:spPr>
          <a:xfrm rot="7379435">
            <a:off x="5157678" y="1502799"/>
            <a:ext cx="1622822" cy="1216819"/>
          </a:xfrm>
          <a:prstGeom prst="pie">
            <a:avLst>
              <a:gd name="adj1" fmla="val 7220614"/>
              <a:gd name="adj2" fmla="val 1412794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5358297" y="1290271"/>
            <a:ext cx="1218009" cy="16240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直接连接符 32"/>
          <p:cNvCxnSpPr>
            <a:stCxn id="32" idx="2"/>
            <a:endCxn id="32" idx="6"/>
          </p:cNvCxnSpPr>
          <p:nvPr/>
        </p:nvCxnSpPr>
        <p:spPr>
          <a:xfrm>
            <a:off x="5358297" y="2102278"/>
            <a:ext cx="12180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688100" y="1033098"/>
            <a:ext cx="552450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5688101" y="1033098"/>
            <a:ext cx="583406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不完整圆 35"/>
          <p:cNvSpPr/>
          <p:nvPr/>
        </p:nvSpPr>
        <p:spPr>
          <a:xfrm rot="7437102">
            <a:off x="5163630" y="1508752"/>
            <a:ext cx="1622822" cy="1216819"/>
          </a:xfrm>
          <a:prstGeom prst="pie">
            <a:avLst>
              <a:gd name="adj1" fmla="val 14132863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5964326" y="1564115"/>
            <a:ext cx="4274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不完整圆 37"/>
          <p:cNvSpPr/>
          <p:nvPr/>
        </p:nvSpPr>
        <p:spPr>
          <a:xfrm rot="18249191">
            <a:off x="5163630" y="1499227"/>
            <a:ext cx="1624013" cy="1218010"/>
          </a:xfrm>
          <a:prstGeom prst="pie">
            <a:avLst>
              <a:gd name="adj1" fmla="val 7176786"/>
              <a:gd name="adj2" fmla="val 1412794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不完整圆 38"/>
          <p:cNvSpPr/>
          <p:nvPr/>
        </p:nvSpPr>
        <p:spPr>
          <a:xfrm rot="18403333">
            <a:off x="5161844" y="1517682"/>
            <a:ext cx="1622822" cy="1218010"/>
          </a:xfrm>
          <a:prstGeom prst="pie">
            <a:avLst>
              <a:gd name="adj1" fmla="val 14132863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4552245" y="3120263"/>
            <a:ext cx="3021806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  </a:t>
            </a:r>
            <a:r>
              <a:rPr lang="zh-CN" altLang="en-US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指针停在哪种颜色</a:t>
            </a:r>
            <a:endParaRPr lang="zh-CN" altLang="en-US" sz="1800" kern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  上的可能性小？</a:t>
            </a:r>
            <a:endParaRPr lang="zh-CN" altLang="en-US" sz="1800" kern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1836430" y="3120263"/>
            <a:ext cx="3021806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  </a:t>
            </a:r>
            <a:r>
              <a:rPr lang="zh-CN" altLang="en-US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指针停在哪种颜色</a:t>
            </a:r>
            <a:endParaRPr lang="zh-CN" altLang="en-US" sz="1800" kern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1C1C1C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  上的可能性大？</a:t>
            </a:r>
            <a:endParaRPr lang="zh-CN" altLang="en-US" sz="1800" kern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655710" y="3979219"/>
            <a:ext cx="612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黄色</a:t>
            </a:r>
            <a:endParaRPr lang="zh-CN" altLang="en-US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5450961" y="3986073"/>
            <a:ext cx="612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黄色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三、回顾反思，链接生活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不完整圆 6"/>
          <p:cNvSpPr/>
          <p:nvPr/>
        </p:nvSpPr>
        <p:spPr>
          <a:xfrm>
            <a:off x="3789040" y="1937069"/>
            <a:ext cx="1293019" cy="1722834"/>
          </a:xfrm>
          <a:prstGeom prst="pie">
            <a:avLst>
              <a:gd name="adj1" fmla="val 2"/>
              <a:gd name="adj2" fmla="val 5516278"/>
            </a:avLst>
          </a:prstGeom>
          <a:solidFill>
            <a:srgbClr val="FF00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不完整圆 12"/>
          <p:cNvSpPr/>
          <p:nvPr/>
        </p:nvSpPr>
        <p:spPr>
          <a:xfrm>
            <a:off x="3812853" y="1958501"/>
            <a:ext cx="1269206" cy="1693069"/>
          </a:xfrm>
          <a:prstGeom prst="pie">
            <a:avLst>
              <a:gd name="adj1" fmla="val 5415932"/>
              <a:gd name="adj2" fmla="val 1620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不完整圆 13"/>
          <p:cNvSpPr/>
          <p:nvPr/>
        </p:nvSpPr>
        <p:spPr>
          <a:xfrm>
            <a:off x="3789039" y="1939450"/>
            <a:ext cx="1306116" cy="1743075"/>
          </a:xfrm>
          <a:prstGeom prst="pie">
            <a:avLst>
              <a:gd name="adj1" fmla="val 16151713"/>
              <a:gd name="adj2" fmla="val 2155646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5894" name="矩形 2"/>
          <p:cNvSpPr>
            <a:spLocks noChangeArrowheads="1"/>
          </p:cNvSpPr>
          <p:nvPr/>
        </p:nvSpPr>
        <p:spPr bwMode="auto">
          <a:xfrm>
            <a:off x="495300" y="1063962"/>
            <a:ext cx="53435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按要求涂一涂。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）指针可能停在红色、黄色或蓝色区域。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255889" y="3325338"/>
            <a:ext cx="132271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答</a:t>
            </a:r>
            <a:r>
              <a:rPr lang="zh-CN" altLang="en-US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案不唯一</a:t>
            </a:r>
            <a:endParaRPr lang="zh-CN" altLang="zh-CN" sz="1800" kern="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589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42625" y="915134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0090" y="932994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3802137" y="1940640"/>
            <a:ext cx="1283494" cy="1710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4440311" y="1931115"/>
            <a:ext cx="0" cy="1738313"/>
          </a:xfrm>
          <a:custGeom>
            <a:avLst/>
            <a:gdLst>
              <a:gd name="connsiteX0" fmla="*/ 0 w 0"/>
              <a:gd name="connsiteY0" fmla="*/ 0 h 1738266"/>
              <a:gd name="connsiteX1" fmla="*/ 0 w 0"/>
              <a:gd name="connsiteY1" fmla="*/ 1738266 h 173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38266">
                <a:moveTo>
                  <a:pt x="0" y="0"/>
                </a:moveTo>
                <a:lnTo>
                  <a:pt x="0" y="1738266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3985494" y="2202577"/>
            <a:ext cx="916781" cy="1185863"/>
          </a:xfrm>
          <a:custGeom>
            <a:avLst/>
            <a:gdLst>
              <a:gd name="connsiteX0" fmla="*/ 0 w 1222218"/>
              <a:gd name="connsiteY0" fmla="*/ 0 h 1186004"/>
              <a:gd name="connsiteX1" fmla="*/ 1222218 w 1222218"/>
              <a:gd name="connsiteY1" fmla="*/ 1186004 h 11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2218" h="1186004">
                <a:moveTo>
                  <a:pt x="0" y="0"/>
                </a:moveTo>
                <a:lnTo>
                  <a:pt x="1222218" y="1186004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4005734" y="2183527"/>
            <a:ext cx="883444" cy="1225154"/>
          </a:xfrm>
          <a:custGeom>
            <a:avLst/>
            <a:gdLst>
              <a:gd name="connsiteX0" fmla="*/ 1177925 w 1177925"/>
              <a:gd name="connsiteY0" fmla="*/ 0 h 1225550"/>
              <a:gd name="connsiteX1" fmla="*/ 0 w 1177925"/>
              <a:gd name="connsiteY1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7925" h="1225550">
                <a:moveTo>
                  <a:pt x="1177925" y="0"/>
                </a:moveTo>
                <a:lnTo>
                  <a:pt x="0" y="1225550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18" name="直接连接符 17"/>
          <p:cNvCxnSpPr>
            <a:stCxn id="8" idx="2"/>
            <a:endCxn id="8" idx="6"/>
          </p:cNvCxnSpPr>
          <p:nvPr/>
        </p:nvCxnSpPr>
        <p:spPr>
          <a:xfrm>
            <a:off x="3802137" y="2796700"/>
            <a:ext cx="128349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904" name="组合 21"/>
          <p:cNvGrpSpPr/>
          <p:nvPr/>
        </p:nvGrpSpPr>
        <p:grpSpPr bwMode="auto">
          <a:xfrm>
            <a:off x="4378400" y="2703831"/>
            <a:ext cx="592931" cy="171450"/>
            <a:chOff x="6405564" y="3000377"/>
            <a:chExt cx="790574" cy="171450"/>
          </a:xfrm>
        </p:grpSpPr>
        <p:cxnSp>
          <p:nvCxnSpPr>
            <p:cNvPr id="21" name="直接连接符 20"/>
            <p:cNvCxnSpPr>
              <a:stCxn id="19" idx="6"/>
            </p:cNvCxnSpPr>
            <p:nvPr/>
          </p:nvCxnSpPr>
          <p:spPr>
            <a:xfrm flipV="1">
              <a:off x="6577014" y="3086102"/>
              <a:ext cx="619124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6405564" y="3000377"/>
              <a:ext cx="171450" cy="1714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5907" name="文本框 1"/>
          <p:cNvSpPr txBox="1">
            <a:spLocks noChangeArrowheads="1"/>
          </p:cNvSpPr>
          <p:nvPr/>
        </p:nvSpPr>
        <p:spPr bwMode="auto">
          <a:xfrm>
            <a:off x="2119384" y="1080259"/>
            <a:ext cx="3174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P47 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练习十一 第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7B65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四、巩固练习，深化认知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9" name="图片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56248" y="1359774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0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3713" y="1377633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不完整圆 4"/>
          <p:cNvSpPr/>
          <p:nvPr/>
        </p:nvSpPr>
        <p:spPr>
          <a:xfrm>
            <a:off x="3664620" y="2274307"/>
            <a:ext cx="1293019" cy="1724025"/>
          </a:xfrm>
          <a:prstGeom prst="pie">
            <a:avLst>
              <a:gd name="adj1" fmla="val 2"/>
              <a:gd name="adj2" fmla="val 2684673"/>
            </a:avLst>
          </a:prstGeom>
          <a:solidFill>
            <a:srgbClr val="FF00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不完整圆 5"/>
          <p:cNvSpPr/>
          <p:nvPr/>
        </p:nvSpPr>
        <p:spPr>
          <a:xfrm>
            <a:off x="3688432" y="2296929"/>
            <a:ext cx="1269206" cy="1691879"/>
          </a:xfrm>
          <a:prstGeom prst="pie">
            <a:avLst>
              <a:gd name="adj1" fmla="val 2698168"/>
              <a:gd name="adj2" fmla="val 803883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不完整圆 6"/>
          <p:cNvSpPr/>
          <p:nvPr/>
        </p:nvSpPr>
        <p:spPr>
          <a:xfrm>
            <a:off x="3664620" y="2277880"/>
            <a:ext cx="1307306" cy="1741885"/>
          </a:xfrm>
          <a:prstGeom prst="pie">
            <a:avLst>
              <a:gd name="adj1" fmla="val 8033491"/>
              <a:gd name="adj2" fmla="val 2155646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7944" name="矩形 7"/>
          <p:cNvSpPr>
            <a:spLocks noChangeArrowheads="1"/>
          </p:cNvSpPr>
          <p:nvPr/>
        </p:nvSpPr>
        <p:spPr bwMode="auto">
          <a:xfrm>
            <a:off x="495300" y="890412"/>
            <a:ext cx="8143875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按要求涂一涂。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）指针可能停在红色、黄色或蓝色区域，并且停在蓝色区域的可能性最大，停在红色区域的可能性最小。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3677716" y="2279070"/>
            <a:ext cx="1283494" cy="1709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4315890" y="2269545"/>
            <a:ext cx="0" cy="1738313"/>
          </a:xfrm>
          <a:custGeom>
            <a:avLst/>
            <a:gdLst>
              <a:gd name="connsiteX0" fmla="*/ 0 w 0"/>
              <a:gd name="connsiteY0" fmla="*/ 0 h 1738266"/>
              <a:gd name="connsiteX1" fmla="*/ 0 w 0"/>
              <a:gd name="connsiteY1" fmla="*/ 1738266 h 173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738266">
                <a:moveTo>
                  <a:pt x="0" y="0"/>
                </a:moveTo>
                <a:lnTo>
                  <a:pt x="0" y="1738266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3861073" y="2541007"/>
            <a:ext cx="916781" cy="1185863"/>
          </a:xfrm>
          <a:custGeom>
            <a:avLst/>
            <a:gdLst>
              <a:gd name="connsiteX0" fmla="*/ 0 w 1222218"/>
              <a:gd name="connsiteY0" fmla="*/ 0 h 1186004"/>
              <a:gd name="connsiteX1" fmla="*/ 1222218 w 1222218"/>
              <a:gd name="connsiteY1" fmla="*/ 1186004 h 1186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2218" h="1186004">
                <a:moveTo>
                  <a:pt x="0" y="0"/>
                </a:moveTo>
                <a:lnTo>
                  <a:pt x="1222218" y="1186004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3881313" y="2521959"/>
            <a:ext cx="883444" cy="1226344"/>
          </a:xfrm>
          <a:custGeom>
            <a:avLst/>
            <a:gdLst>
              <a:gd name="connsiteX0" fmla="*/ 1177925 w 1177925"/>
              <a:gd name="connsiteY0" fmla="*/ 0 h 1225550"/>
              <a:gd name="connsiteX1" fmla="*/ 0 w 1177925"/>
              <a:gd name="connsiteY1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7925" h="1225550">
                <a:moveTo>
                  <a:pt x="1177925" y="0"/>
                </a:moveTo>
                <a:lnTo>
                  <a:pt x="0" y="1225550"/>
                </a:lnTo>
              </a:path>
            </a:pathLst>
          </a:cu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>
            <a:stCxn id="10" idx="2"/>
            <a:endCxn id="10" idx="6"/>
          </p:cNvCxnSpPr>
          <p:nvPr/>
        </p:nvCxnSpPr>
        <p:spPr>
          <a:xfrm>
            <a:off x="3677716" y="3133939"/>
            <a:ext cx="128349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950" name="组合 14"/>
          <p:cNvGrpSpPr/>
          <p:nvPr/>
        </p:nvGrpSpPr>
        <p:grpSpPr bwMode="auto">
          <a:xfrm>
            <a:off x="4253979" y="3043451"/>
            <a:ext cx="592931" cy="171450"/>
            <a:chOff x="6405564" y="3000377"/>
            <a:chExt cx="790574" cy="171450"/>
          </a:xfrm>
        </p:grpSpPr>
        <p:cxnSp>
          <p:nvCxnSpPr>
            <p:cNvPr id="16" name="直接连接符 15"/>
            <p:cNvCxnSpPr>
              <a:stCxn id="17" idx="6"/>
            </p:cNvCxnSpPr>
            <p:nvPr/>
          </p:nvCxnSpPr>
          <p:spPr>
            <a:xfrm flipV="1">
              <a:off x="6577014" y="3086102"/>
              <a:ext cx="619124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6405564" y="3000377"/>
              <a:ext cx="171450" cy="1714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130278" y="3581615"/>
            <a:ext cx="132271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答</a:t>
            </a:r>
            <a:r>
              <a:rPr lang="zh-CN" altLang="en-US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案不唯一</a:t>
            </a:r>
            <a:endParaRPr lang="zh-CN" altLang="zh-CN" sz="1800" kern="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7955" name="文本框 19"/>
          <p:cNvSpPr txBox="1">
            <a:spLocks noChangeArrowheads="1"/>
          </p:cNvSpPr>
          <p:nvPr/>
        </p:nvSpPr>
        <p:spPr bwMode="auto">
          <a:xfrm>
            <a:off x="3249978" y="1449047"/>
            <a:ext cx="3174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P47 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练习十一 第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7B65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四、巩固练习，深化认知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3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63612" y="816769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4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1078" y="834629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5" name="图片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17593" y="1744251"/>
            <a:ext cx="26574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6" name="矩形 12"/>
          <p:cNvSpPr>
            <a:spLocks noChangeArrowheads="1"/>
          </p:cNvSpPr>
          <p:nvPr/>
        </p:nvSpPr>
        <p:spPr bwMode="auto">
          <a:xfrm>
            <a:off x="495301" y="880233"/>
            <a:ext cx="58602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endParaRPr lang="zh-CN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68967" name="组合 10"/>
          <p:cNvGrpSpPr/>
          <p:nvPr/>
        </p:nvGrpSpPr>
        <p:grpSpPr bwMode="auto">
          <a:xfrm>
            <a:off x="3675068" y="1307901"/>
            <a:ext cx="3399234" cy="940594"/>
            <a:chOff x="3136740" y="1630190"/>
            <a:chExt cx="4531546" cy="941560"/>
          </a:xfrm>
        </p:grpSpPr>
        <p:sp>
          <p:nvSpPr>
            <p:cNvPr id="6" name="对话气泡: 圆角矩形 5"/>
            <p:cNvSpPr/>
            <p:nvPr/>
          </p:nvSpPr>
          <p:spPr>
            <a:xfrm>
              <a:off x="3136740" y="1630190"/>
              <a:ext cx="4531546" cy="941560"/>
            </a:xfrm>
            <a:prstGeom prst="wedgeRoundRectCallout">
              <a:avLst>
                <a:gd name="adj1" fmla="val 43064"/>
                <a:gd name="adj2" fmla="val 68269"/>
                <a:gd name="adj3" fmla="val 16667"/>
              </a:avLst>
            </a:prstGeom>
            <a:solidFill>
              <a:srgbClr val="FFFFFF"/>
            </a:solidFill>
            <a:ln w="28575">
              <a:solidFill>
                <a:srgbClr val="AB8A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zh-CN" altLang="en-US" sz="1800" kern="0" dirty="0">
                  <a:solidFill>
                    <a:schemeClr val="tx1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他闭着眼睛要摸出         ，在哪个箱子里更容易摸到？</a:t>
              </a:r>
              <a:endParaRPr lang="zh-CN" altLang="en-US" sz="1800" kern="0" dirty="0">
                <a:solidFill>
                  <a:schemeClr val="tx1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967657" y="1796439"/>
              <a:ext cx="271417" cy="270550"/>
            </a:xfrm>
            <a:prstGeom prst="ellipse">
              <a:avLst/>
            </a:prstGeom>
            <a:solidFill>
              <a:srgbClr val="9BCA39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68970" name="图片 1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524597" y="2502393"/>
            <a:ext cx="1099409" cy="144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71" name="文本框 11"/>
          <p:cNvSpPr txBox="1">
            <a:spLocks noChangeArrowheads="1"/>
          </p:cNvSpPr>
          <p:nvPr/>
        </p:nvSpPr>
        <p:spPr bwMode="auto">
          <a:xfrm>
            <a:off x="641070" y="880233"/>
            <a:ext cx="3174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P48 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练习十一 第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r>
              <a:rPr lang="zh-CN" altLang="en-US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7B65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" name="椭圆 1"/>
          <p:cNvSpPr>
            <a:spLocks noChangeArrowheads="1"/>
          </p:cNvSpPr>
          <p:nvPr/>
        </p:nvSpPr>
        <p:spPr bwMode="auto">
          <a:xfrm>
            <a:off x="3553625" y="3439717"/>
            <a:ext cx="1048940" cy="735806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四、巩固练习，深化认知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矩形 1"/>
          <p:cNvSpPr>
            <a:spLocks noChangeArrowheads="1"/>
          </p:cNvSpPr>
          <p:nvPr/>
        </p:nvSpPr>
        <p:spPr bwMode="auto">
          <a:xfrm>
            <a:off x="495301" y="888401"/>
            <a:ext cx="58602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抽签游戏。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1011" name="文本框 2"/>
          <p:cNvSpPr txBox="1">
            <a:spLocks noChangeArrowheads="1"/>
          </p:cNvSpPr>
          <p:nvPr/>
        </p:nvSpPr>
        <p:spPr bwMode="auto">
          <a:xfrm>
            <a:off x="1682837" y="858411"/>
            <a:ext cx="31140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【</a:t>
            </a:r>
            <a:r>
              <a:rPr lang="zh-CN" altLang="en-US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教材</a:t>
            </a:r>
            <a:r>
              <a:rPr lang="en-US" altLang="zh-CN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P48 </a:t>
            </a:r>
            <a:r>
              <a:rPr lang="zh-CN" altLang="en-US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练习十一 第</a:t>
            </a:r>
            <a:r>
              <a:rPr lang="en-US" altLang="zh-CN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8</a:t>
            </a:r>
            <a:r>
              <a:rPr lang="zh-CN" altLang="en-US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题</a:t>
            </a:r>
            <a:r>
              <a:rPr lang="en-US" altLang="zh-CN" sz="1800" kern="0">
                <a:solidFill>
                  <a:srgbClr val="FF7B65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】</a:t>
            </a:r>
            <a:endParaRPr lang="en-US" altLang="zh-CN" sz="1800" kern="0">
              <a:solidFill>
                <a:srgbClr val="FF7B65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171013" name="图片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34928" y="1398135"/>
            <a:ext cx="4235054" cy="282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4" name="图片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1711" y="1440402"/>
            <a:ext cx="2227659" cy="137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930871" y="3016564"/>
            <a:ext cx="9977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讲故事</a:t>
            </a:r>
            <a:endParaRPr lang="zh-CN" altLang="en-US" sz="1800" kern="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四、巩固练习，深化认知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图片 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07354" y="1044014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7" name="图片 1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74820" y="1061874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思想气泡: 云 18"/>
          <p:cNvSpPr>
            <a:spLocks noChangeArrowheads="1"/>
          </p:cNvSpPr>
          <p:nvPr/>
        </p:nvSpPr>
        <p:spPr bwMode="auto">
          <a:xfrm>
            <a:off x="2106728" y="2188204"/>
            <a:ext cx="5000625" cy="1552575"/>
          </a:xfrm>
          <a:prstGeom prst="cloudCallout">
            <a:avLst>
              <a:gd name="adj1" fmla="val -52130"/>
              <a:gd name="adj2" fmla="val 805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8778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2039" name="图片 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450693" y="3047964"/>
            <a:ext cx="976313" cy="128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40" name="文本框 4"/>
          <p:cNvSpPr txBox="1">
            <a:spLocks noChangeArrowheads="1"/>
          </p:cNvSpPr>
          <p:nvPr/>
        </p:nvSpPr>
        <p:spPr bwMode="auto">
          <a:xfrm>
            <a:off x="2835098" y="2085997"/>
            <a:ext cx="392799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通过这节课的学习，你有什么收获？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五、总结全课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495301" y="852596"/>
            <a:ext cx="660201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1800" kern="0" dirty="0">
                <a:solidFill>
                  <a:srgbClr val="00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按要求在圆盘上图上红、黄、绿三种颜色。 </a:t>
            </a:r>
            <a:endParaRPr lang="zh-CN" altLang="en-US" sz="1800" kern="0" dirty="0">
              <a:solidFill>
                <a:srgbClr val="000000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17408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33061" y="1148185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00526" y="1166045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7" name="Rectangle 2"/>
          <p:cNvSpPr>
            <a:spLocks noChangeArrowheads="1"/>
          </p:cNvSpPr>
          <p:nvPr/>
        </p:nvSpPr>
        <p:spPr bwMode="auto">
          <a:xfrm>
            <a:off x="495300" y="1600475"/>
            <a:ext cx="4476626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kern="0" dirty="0">
                <a:solidFill>
                  <a:srgbClr val="00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1.</a:t>
            </a:r>
            <a:r>
              <a:rPr lang="zh-CN" altLang="en-US" sz="1800" kern="0" dirty="0">
                <a:solidFill>
                  <a:srgbClr val="00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指针转动后停在红色区域的可能性最大。</a:t>
            </a:r>
            <a:endParaRPr lang="zh-CN" altLang="en-US" sz="1800" kern="0" dirty="0">
              <a:solidFill>
                <a:srgbClr val="000000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4088" name="Rectangle 2"/>
          <p:cNvSpPr>
            <a:spLocks noChangeArrowheads="1"/>
          </p:cNvSpPr>
          <p:nvPr/>
        </p:nvSpPr>
        <p:spPr bwMode="auto">
          <a:xfrm>
            <a:off x="495300" y="2864983"/>
            <a:ext cx="640610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kern="0" dirty="0">
                <a:solidFill>
                  <a:srgbClr val="00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2.</a:t>
            </a:r>
            <a:r>
              <a:rPr lang="zh-CN" altLang="en-US" sz="1800" kern="0" dirty="0">
                <a:solidFill>
                  <a:srgbClr val="00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指针转动后，停在红色区域和黄色区域的可能性同样大。</a:t>
            </a:r>
            <a:endParaRPr lang="zh-CN" altLang="en-US" sz="1800" kern="0" dirty="0">
              <a:solidFill>
                <a:srgbClr val="000000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174089" name="图片 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5179" y="1339642"/>
            <a:ext cx="1397794" cy="15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不完整圆 2"/>
          <p:cNvSpPr/>
          <p:nvPr/>
        </p:nvSpPr>
        <p:spPr>
          <a:xfrm rot="18516522">
            <a:off x="5211608" y="1587292"/>
            <a:ext cx="1472803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不完整圆 11"/>
          <p:cNvSpPr/>
          <p:nvPr/>
        </p:nvSpPr>
        <p:spPr>
          <a:xfrm rot="21203426">
            <a:off x="5397344" y="1420603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不完整圆 12"/>
          <p:cNvSpPr/>
          <p:nvPr/>
        </p:nvSpPr>
        <p:spPr>
          <a:xfrm rot="10455210">
            <a:off x="5384248" y="1419414"/>
            <a:ext cx="1103710" cy="141565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不完整圆 13"/>
          <p:cNvSpPr/>
          <p:nvPr/>
        </p:nvSpPr>
        <p:spPr>
          <a:xfrm rot="4947899">
            <a:off x="5196725" y="1599793"/>
            <a:ext cx="1473994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不完整圆 14"/>
          <p:cNvSpPr/>
          <p:nvPr/>
        </p:nvSpPr>
        <p:spPr>
          <a:xfrm rot="13104419">
            <a:off x="5390201" y="1411078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不完整圆 15"/>
          <p:cNvSpPr/>
          <p:nvPr/>
        </p:nvSpPr>
        <p:spPr>
          <a:xfrm rot="2363411">
            <a:off x="5391391" y="1405125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不完整圆 16"/>
          <p:cNvSpPr/>
          <p:nvPr/>
        </p:nvSpPr>
        <p:spPr>
          <a:xfrm rot="7667809">
            <a:off x="5190177" y="1601579"/>
            <a:ext cx="1472803" cy="1060847"/>
          </a:xfrm>
          <a:prstGeom prst="pie">
            <a:avLst>
              <a:gd name="adj1" fmla="val 412825"/>
              <a:gd name="adj2" fmla="val 309258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不完整圆 17"/>
          <p:cNvSpPr/>
          <p:nvPr/>
        </p:nvSpPr>
        <p:spPr>
          <a:xfrm rot="15809380">
            <a:off x="5216370" y="1601579"/>
            <a:ext cx="1472803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4098" name="图片 1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5355" y="3004030"/>
            <a:ext cx="1397794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不完整圆 19"/>
          <p:cNvSpPr/>
          <p:nvPr/>
        </p:nvSpPr>
        <p:spPr>
          <a:xfrm rot="18516522">
            <a:off x="6312378" y="3252276"/>
            <a:ext cx="1471613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不完整圆 20"/>
          <p:cNvSpPr/>
          <p:nvPr/>
        </p:nvSpPr>
        <p:spPr>
          <a:xfrm rot="21203426">
            <a:off x="6497520" y="3086183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不完整圆 21"/>
          <p:cNvSpPr/>
          <p:nvPr/>
        </p:nvSpPr>
        <p:spPr>
          <a:xfrm rot="10455210">
            <a:off x="6484424" y="3084992"/>
            <a:ext cx="110371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不完整圆 22"/>
          <p:cNvSpPr/>
          <p:nvPr/>
        </p:nvSpPr>
        <p:spPr>
          <a:xfrm rot="4947899">
            <a:off x="6298090" y="3265373"/>
            <a:ext cx="1471613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不完整圆 23"/>
          <p:cNvSpPr/>
          <p:nvPr/>
        </p:nvSpPr>
        <p:spPr>
          <a:xfrm rot="13104419">
            <a:off x="6490376" y="3076658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不完整圆 24"/>
          <p:cNvSpPr/>
          <p:nvPr/>
        </p:nvSpPr>
        <p:spPr>
          <a:xfrm rot="2363411">
            <a:off x="6491567" y="3070705"/>
            <a:ext cx="1104900" cy="1414463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不完整圆 25"/>
          <p:cNvSpPr/>
          <p:nvPr/>
        </p:nvSpPr>
        <p:spPr>
          <a:xfrm rot="7667809">
            <a:off x="6290351" y="3267159"/>
            <a:ext cx="1472804" cy="1060847"/>
          </a:xfrm>
          <a:prstGeom prst="pie">
            <a:avLst>
              <a:gd name="adj1" fmla="val 412825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不完整圆 26"/>
          <p:cNvSpPr/>
          <p:nvPr/>
        </p:nvSpPr>
        <p:spPr>
          <a:xfrm rot="15809380">
            <a:off x="6316545" y="3267159"/>
            <a:ext cx="1472804" cy="1060847"/>
          </a:xfrm>
          <a:prstGeom prst="pie">
            <a:avLst>
              <a:gd name="adj1" fmla="val 376101"/>
              <a:gd name="adj2" fmla="val 309258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五、总结全课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875827" y="1"/>
            <a:ext cx="3268174" cy="4639346"/>
          </a:xfrm>
          <a:custGeom>
            <a:avLst/>
            <a:gdLst>
              <a:gd name="connsiteX0" fmla="*/ 483007 w 4357565"/>
              <a:gd name="connsiteY0" fmla="*/ 0 h 6185795"/>
              <a:gd name="connsiteX1" fmla="*/ 4357565 w 4357565"/>
              <a:gd name="connsiteY1" fmla="*/ 0 h 6185795"/>
              <a:gd name="connsiteX2" fmla="*/ 4357565 w 4357565"/>
              <a:gd name="connsiteY2" fmla="*/ 6185795 h 6185795"/>
              <a:gd name="connsiteX3" fmla="*/ 0 w 4357565"/>
              <a:gd name="connsiteY3" fmla="*/ 616817 h 6185795"/>
              <a:gd name="connsiteX4" fmla="*/ 483007 w 4357565"/>
              <a:gd name="connsiteY4" fmla="*/ 0 h 618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565" h="6185795">
                <a:moveTo>
                  <a:pt x="483007" y="0"/>
                </a:moveTo>
                <a:lnTo>
                  <a:pt x="4357565" y="0"/>
                </a:lnTo>
                <a:lnTo>
                  <a:pt x="4357565" y="6185795"/>
                </a:lnTo>
                <a:lnTo>
                  <a:pt x="0" y="616817"/>
                </a:lnTo>
                <a:lnTo>
                  <a:pt x="483007" y="0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77739" y="507931"/>
            <a:ext cx="2125298" cy="2715884"/>
          </a:xfrm>
          <a:custGeom>
            <a:avLst/>
            <a:gdLst>
              <a:gd name="connsiteX0" fmla="*/ 1416865 w 2833730"/>
              <a:gd name="connsiteY0" fmla="*/ 0 h 3621179"/>
              <a:gd name="connsiteX1" fmla="*/ 2833730 w 2833730"/>
              <a:gd name="connsiteY1" fmla="*/ 1811009 h 3621179"/>
              <a:gd name="connsiteX2" fmla="*/ 1416865 w 2833730"/>
              <a:gd name="connsiteY2" fmla="*/ 3621179 h 3621179"/>
              <a:gd name="connsiteX3" fmla="*/ 0 w 2833730"/>
              <a:gd name="connsiteY3" fmla="*/ 1811009 h 3621179"/>
              <a:gd name="connsiteX4" fmla="*/ 1416865 w 2833730"/>
              <a:gd name="connsiteY4" fmla="*/ 0 h 362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9">
                <a:moveTo>
                  <a:pt x="1416865" y="0"/>
                </a:moveTo>
                <a:lnTo>
                  <a:pt x="2833730" y="1811009"/>
                </a:lnTo>
                <a:lnTo>
                  <a:pt x="1416865" y="3621179"/>
                </a:lnTo>
                <a:lnTo>
                  <a:pt x="0" y="1811009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75826" y="1911504"/>
            <a:ext cx="2125298" cy="2715884"/>
          </a:xfrm>
          <a:custGeom>
            <a:avLst/>
            <a:gdLst>
              <a:gd name="connsiteX0" fmla="*/ 1416865 w 2833730"/>
              <a:gd name="connsiteY0" fmla="*/ 0 h 3621178"/>
              <a:gd name="connsiteX1" fmla="*/ 2833730 w 2833730"/>
              <a:gd name="connsiteY1" fmla="*/ 1810170 h 3621178"/>
              <a:gd name="connsiteX2" fmla="*/ 1416865 w 2833730"/>
              <a:gd name="connsiteY2" fmla="*/ 3621178 h 3621178"/>
              <a:gd name="connsiteX3" fmla="*/ 0 w 2833730"/>
              <a:gd name="connsiteY3" fmla="*/ 1810170 h 3621178"/>
              <a:gd name="connsiteX4" fmla="*/ 1416865 w 2833730"/>
              <a:gd name="connsiteY4" fmla="*/ 0 h 362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8">
                <a:moveTo>
                  <a:pt x="1416865" y="0"/>
                </a:moveTo>
                <a:lnTo>
                  <a:pt x="2833730" y="1810170"/>
                </a:lnTo>
                <a:lnTo>
                  <a:pt x="1416865" y="3621178"/>
                </a:lnTo>
                <a:lnTo>
                  <a:pt x="0" y="1810170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05751" y="3315078"/>
            <a:ext cx="2538249" cy="1828422"/>
          </a:xfrm>
          <a:custGeom>
            <a:avLst/>
            <a:gdLst>
              <a:gd name="connsiteX0" fmla="*/ 1907747 w 3384332"/>
              <a:gd name="connsiteY0" fmla="*/ 0 h 2437896"/>
              <a:gd name="connsiteX1" fmla="*/ 3384332 w 3384332"/>
              <a:gd name="connsiteY1" fmla="*/ 1885698 h 2437896"/>
              <a:gd name="connsiteX2" fmla="*/ 3384332 w 3384332"/>
              <a:gd name="connsiteY2" fmla="*/ 2437896 h 2437896"/>
              <a:gd name="connsiteX3" fmla="*/ 0 w 3384332"/>
              <a:gd name="connsiteY3" fmla="*/ 2437896 h 2437896"/>
              <a:gd name="connsiteX4" fmla="*/ 1907747 w 3384332"/>
              <a:gd name="connsiteY4" fmla="*/ 0 h 243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4332" h="2437896">
                <a:moveTo>
                  <a:pt x="1907747" y="0"/>
                </a:moveTo>
                <a:lnTo>
                  <a:pt x="3384332" y="1885698"/>
                </a:lnTo>
                <a:lnTo>
                  <a:pt x="3384332" y="2437896"/>
                </a:lnTo>
                <a:lnTo>
                  <a:pt x="0" y="2437896"/>
                </a:lnTo>
                <a:lnTo>
                  <a:pt x="1907747" y="0"/>
                </a:lnTo>
                <a:close/>
              </a:path>
            </a:pathLst>
          </a:custGeom>
        </p:spPr>
      </p:pic>
      <p:grpSp>
        <p:nvGrpSpPr>
          <p:cNvPr id="16" name="组合 15"/>
          <p:cNvGrpSpPr/>
          <p:nvPr/>
        </p:nvGrpSpPr>
        <p:grpSpPr>
          <a:xfrm>
            <a:off x="483106" y="2201229"/>
            <a:ext cx="4384551" cy="966080"/>
            <a:chOff x="-4714868" y="2110674"/>
            <a:chExt cx="5033250" cy="1012414"/>
          </a:xfrm>
        </p:grpSpPr>
        <p:sp>
          <p:nvSpPr>
            <p:cNvPr id="17" name="文本框 16"/>
            <p:cNvSpPr txBox="1"/>
            <p:nvPr/>
          </p:nvSpPr>
          <p:spPr>
            <a:xfrm>
              <a:off x="-4714868" y="2808614"/>
              <a:ext cx="5033249" cy="314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MENTAL HEALTH COUNSELING PPT</a:t>
              </a:r>
              <a:endParaRPr lang="en-US" altLang="zh-CN" sz="9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9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 defTabSz="685800">
                <a:spcBef>
                  <a:spcPts val="750"/>
                </a:spcBef>
                <a:buNone/>
                <a:defRPr/>
              </a:pPr>
              <a:r>
                <a:rPr lang="zh-CN" altLang="en-US" sz="3300" b="1" dirty="0">
                  <a:solidFill>
                    <a:srgbClr val="BC8E73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3300" b="1" dirty="0">
                <a:solidFill>
                  <a:srgbClr val="BC8E73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BC8E73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人教版小学数学五年级上册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文本框 20"/>
          <p:cNvSpPr txBox="1">
            <a:spLocks noChangeArrowheads="1"/>
          </p:cNvSpPr>
          <p:nvPr/>
        </p:nvSpPr>
        <p:spPr bwMode="auto">
          <a:xfrm>
            <a:off x="444424" y="871815"/>
            <a:ext cx="8699576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抽奖盒里有蓝色和红色棋子，谁要是摸出蓝色的棋子，谁就是今天的幸运小明星。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 bwMode="auto">
          <a:xfrm>
            <a:off x="1652241" y="1522610"/>
            <a:ext cx="1799034" cy="2582465"/>
            <a:chOff x="3103983" y="2002928"/>
            <a:chExt cx="2398815" cy="2582174"/>
          </a:xfrm>
        </p:grpSpPr>
        <p:pic>
          <p:nvPicPr>
            <p:cNvPr id="152581" name="图片 3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03983" y="2002928"/>
              <a:ext cx="2398815" cy="2582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椭圆 12"/>
            <p:cNvSpPr/>
            <p:nvPr/>
          </p:nvSpPr>
          <p:spPr>
            <a:xfrm rot="657159">
              <a:off x="3943454" y="2450896"/>
              <a:ext cx="614602" cy="324110"/>
            </a:xfrm>
            <a:prstGeom prst="ellipse">
              <a:avLst/>
            </a:prstGeom>
            <a:solidFill>
              <a:srgbClr val="E8B120"/>
            </a:solidFill>
            <a:ln w="19050">
              <a:solidFill>
                <a:srgbClr val="7E0D1A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1592" y="1683158"/>
            <a:ext cx="2127647" cy="242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41992">
            <a:off x="2276213" y="2004626"/>
            <a:ext cx="196454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16671" y="1883182"/>
            <a:ext cx="17978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38077" y="1814125"/>
            <a:ext cx="17859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5764" y="2105828"/>
            <a:ext cx="17859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3877" y="1833175"/>
            <a:ext cx="17859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9064" y="1572428"/>
            <a:ext cx="17859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02471" y="1909375"/>
            <a:ext cx="17859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46536" y="1635532"/>
            <a:ext cx="179784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41992">
            <a:off x="3095363" y="1678394"/>
            <a:ext cx="196454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27"/>
          <p:cNvGrpSpPr/>
          <p:nvPr/>
        </p:nvGrpSpPr>
        <p:grpSpPr bwMode="auto">
          <a:xfrm>
            <a:off x="4794213" y="1572429"/>
            <a:ext cx="3206890" cy="2756719"/>
            <a:chOff x="4776357" y="2030319"/>
            <a:chExt cx="4276502" cy="2755825"/>
          </a:xfrm>
        </p:grpSpPr>
        <p:sp>
          <p:nvSpPr>
            <p:cNvPr id="24" name="对话气泡: 椭圆形 23"/>
            <p:cNvSpPr/>
            <p:nvPr/>
          </p:nvSpPr>
          <p:spPr>
            <a:xfrm>
              <a:off x="4776357" y="2030319"/>
              <a:ext cx="3069103" cy="1584208"/>
            </a:xfrm>
            <a:prstGeom prst="wedgeEllipseCallout">
              <a:avLst>
                <a:gd name="adj1" fmla="val 46898"/>
                <a:gd name="adj2" fmla="val 59296"/>
              </a:avLst>
            </a:prstGeom>
            <a:solidFill>
              <a:schemeClr val="bg1"/>
            </a:solidFill>
            <a:ln w="28575">
              <a:solidFill>
                <a:srgbClr val="FF7B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597" name="文本框 24"/>
            <p:cNvSpPr txBox="1">
              <a:spLocks noChangeArrowheads="1"/>
            </p:cNvSpPr>
            <p:nvPr/>
          </p:nvSpPr>
          <p:spPr bwMode="auto">
            <a:xfrm>
              <a:off x="5093029" y="2346279"/>
              <a:ext cx="2667405" cy="1089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</a:pP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打开盒子，看看盒子里哪种颜色的棋子多。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52598" name="图片 26"/>
            <p:cNvPicPr>
              <a:picLocks noChangeAspect="1" noChangeArrowheads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 flipH="1">
              <a:off x="7929052" y="3681287"/>
              <a:ext cx="1123807" cy="1104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一、创设情境，激发兴趣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7" name="Picture 10" descr="4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32873" y="816769"/>
            <a:ext cx="3103738" cy="260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8" name="文本框 3"/>
          <p:cNvSpPr txBox="1">
            <a:spLocks noChangeArrowheads="1"/>
          </p:cNvSpPr>
          <p:nvPr/>
        </p:nvSpPr>
        <p:spPr bwMode="auto">
          <a:xfrm>
            <a:off x="1828268" y="3879073"/>
            <a:ext cx="53430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试验：将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个红色棋子、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个蓝色棋子放入学具盒。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文本框 1"/>
          <p:cNvSpPr txBox="1">
            <a:spLocks noChangeArrowheads="1"/>
          </p:cNvSpPr>
          <p:nvPr/>
        </p:nvSpPr>
        <p:spPr bwMode="auto">
          <a:xfrm>
            <a:off x="495300" y="966056"/>
            <a:ext cx="8143875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每个小组有一个盒子，每人每次摸一个棋子，一个人摸完后把摸出的棋子再放回盒内摇匀，下一个人再摸。小组长组织同学们依次从学具盒中摸出一个棋子，记录它的颜色，再放回去，重复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20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次。把摸出棋子的情况填在统计表内。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表格 3"/>
          <p:cNvGraphicFramePr>
            <a:graphicFrameLocks noGrp="1"/>
          </p:cNvGraphicFramePr>
          <p:nvPr/>
        </p:nvGraphicFramePr>
        <p:xfrm>
          <a:off x="2383971" y="2613671"/>
          <a:ext cx="4572000" cy="1173956"/>
        </p:xfrm>
        <a:graphic>
          <a:graphicData uri="http://schemas.openxmlformats.org/drawingml/2006/table">
            <a:tbl>
              <a:tblPr/>
              <a:tblGrid>
                <a:gridCol w="906066"/>
                <a:gridCol w="2141934"/>
                <a:gridCol w="1524000"/>
              </a:tblGrid>
              <a:tr h="4119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记录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次数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红色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蓝色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80" marR="68580" marT="34313" marB="34313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9" name="Picture 36" descr="4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49415" y="882659"/>
            <a:ext cx="3466223" cy="220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24608" y="1013544"/>
            <a:ext cx="908447" cy="119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3"/>
          <p:cNvGrpSpPr/>
          <p:nvPr/>
        </p:nvGrpSpPr>
        <p:grpSpPr bwMode="auto">
          <a:xfrm>
            <a:off x="1943332" y="1071747"/>
            <a:ext cx="2628748" cy="912502"/>
            <a:chOff x="930" y="1979"/>
            <a:chExt cx="4295" cy="606"/>
          </a:xfrm>
        </p:grpSpPr>
        <p:sp>
          <p:nvSpPr>
            <p:cNvPr id="157702" name="AutoShape 27"/>
            <p:cNvSpPr>
              <a:spLocks noChangeArrowheads="1"/>
            </p:cNvSpPr>
            <p:nvPr/>
          </p:nvSpPr>
          <p:spPr bwMode="auto">
            <a:xfrm>
              <a:off x="930" y="1979"/>
              <a:ext cx="4295" cy="606"/>
            </a:xfrm>
            <a:prstGeom prst="wedgeRoundRectCallout">
              <a:avLst>
                <a:gd name="adj1" fmla="val -57981"/>
                <a:gd name="adj2" fmla="val -2741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都是摸出       的次数比      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  的次数少。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57703" name="Picture 41" descr="红旗子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41" y="2217"/>
              <a:ext cx="377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7704" name="Picture 42" descr="蓝旗子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71" y="1988"/>
              <a:ext cx="328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903217" y="3085837"/>
            <a:ext cx="969416" cy="138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27"/>
          <p:cNvSpPr>
            <a:spLocks noChangeArrowheads="1"/>
          </p:cNvSpPr>
          <p:nvPr/>
        </p:nvSpPr>
        <p:spPr bwMode="auto">
          <a:xfrm>
            <a:off x="4279338" y="3295138"/>
            <a:ext cx="2452688" cy="739652"/>
          </a:xfrm>
          <a:prstGeom prst="wedgeRoundRectCallout">
            <a:avLst>
              <a:gd name="adj1" fmla="val 60556"/>
              <a:gd name="adj2" fmla="val -2181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再摸一次，摸出哪种颜色棋子的可能性大？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endParaRPr lang="zh-CN" altLang="en-US" sz="1800" kern="0" dirty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Picture 46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95058" y="3284692"/>
            <a:ext cx="665560" cy="100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1943332" y="3133213"/>
            <a:ext cx="1588538" cy="730127"/>
          </a:xfrm>
          <a:prstGeom prst="wedgeRoundRectCallout">
            <a:avLst>
              <a:gd name="adj1" fmla="val -73060"/>
              <a:gd name="adj2" fmla="val 21111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摸出     的可能性大。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7709" name="Picture 41" descr="红旗子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76149" y="3136730"/>
            <a:ext cx="22383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899" y="1678211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4" name="文本框 4"/>
          <p:cNvSpPr txBox="1">
            <a:spLocks noChangeArrowheads="1"/>
          </p:cNvSpPr>
          <p:nvPr/>
        </p:nvSpPr>
        <p:spPr bwMode="auto">
          <a:xfrm>
            <a:off x="461364" y="893446"/>
            <a:ext cx="5459015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袋里装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个球，任意摸一个球是蓝色，可以怎么装？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1923575" y="2641426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99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1965247" y="2787875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2042637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2105741" y="2725962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2159319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2065260" y="2435449"/>
            <a:ext cx="139303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791" y="1678211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2953466" y="2641426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2996328" y="2787875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3073719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3136822" y="2725962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>
            <a:spLocks noChangeArrowheads="1"/>
          </p:cNvSpPr>
          <p:nvPr/>
        </p:nvSpPr>
        <p:spPr bwMode="auto">
          <a:xfrm>
            <a:off x="3190400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3095150" y="243544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6" name="图片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5674" y="1678211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3933350" y="2641426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3976212" y="2787875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4053603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>
            <a:spLocks noChangeArrowheads="1"/>
          </p:cNvSpPr>
          <p:nvPr/>
        </p:nvSpPr>
        <p:spPr bwMode="auto">
          <a:xfrm>
            <a:off x="4116705" y="2725962"/>
            <a:ext cx="13930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>
            <a:spLocks noChangeArrowheads="1"/>
          </p:cNvSpPr>
          <p:nvPr/>
        </p:nvSpPr>
        <p:spPr bwMode="auto">
          <a:xfrm>
            <a:off x="4170285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4075035" y="243544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99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4849" y="1678211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椭圆 40"/>
          <p:cNvSpPr>
            <a:spLocks noChangeArrowheads="1"/>
          </p:cNvSpPr>
          <p:nvPr/>
        </p:nvSpPr>
        <p:spPr bwMode="auto">
          <a:xfrm>
            <a:off x="4952524" y="2641426"/>
            <a:ext cx="13930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>
            <a:spLocks noChangeArrowheads="1"/>
          </p:cNvSpPr>
          <p:nvPr/>
        </p:nvSpPr>
        <p:spPr bwMode="auto">
          <a:xfrm>
            <a:off x="4994197" y="2787875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A5A5A5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椭圆 42"/>
          <p:cNvSpPr>
            <a:spLocks noChangeArrowheads="1"/>
          </p:cNvSpPr>
          <p:nvPr/>
        </p:nvSpPr>
        <p:spPr bwMode="auto">
          <a:xfrm>
            <a:off x="5071587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>
            <a:spLocks noChangeArrowheads="1"/>
          </p:cNvSpPr>
          <p:nvPr/>
        </p:nvSpPr>
        <p:spPr bwMode="auto">
          <a:xfrm>
            <a:off x="5134691" y="2725962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>
            <a:spLocks noChangeArrowheads="1"/>
          </p:cNvSpPr>
          <p:nvPr/>
        </p:nvSpPr>
        <p:spPr bwMode="auto">
          <a:xfrm>
            <a:off x="5188269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5093019" y="243544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7" name="图片 4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4741" y="1678211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椭圆 47"/>
          <p:cNvSpPr>
            <a:spLocks noChangeArrowheads="1"/>
          </p:cNvSpPr>
          <p:nvPr/>
        </p:nvSpPr>
        <p:spPr bwMode="auto">
          <a:xfrm>
            <a:off x="5982416" y="2641426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椭圆 48"/>
          <p:cNvSpPr>
            <a:spLocks noChangeArrowheads="1"/>
          </p:cNvSpPr>
          <p:nvPr/>
        </p:nvSpPr>
        <p:spPr bwMode="auto">
          <a:xfrm>
            <a:off x="6025278" y="2787875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椭圆 49"/>
          <p:cNvSpPr>
            <a:spLocks noChangeArrowheads="1"/>
          </p:cNvSpPr>
          <p:nvPr/>
        </p:nvSpPr>
        <p:spPr bwMode="auto">
          <a:xfrm>
            <a:off x="6102669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椭圆 50"/>
          <p:cNvSpPr>
            <a:spLocks noChangeArrowheads="1"/>
          </p:cNvSpPr>
          <p:nvPr/>
        </p:nvSpPr>
        <p:spPr bwMode="auto">
          <a:xfrm>
            <a:off x="6165772" y="2725962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椭圆 51"/>
          <p:cNvSpPr>
            <a:spLocks noChangeArrowheads="1"/>
          </p:cNvSpPr>
          <p:nvPr/>
        </p:nvSpPr>
        <p:spPr bwMode="auto">
          <a:xfrm>
            <a:off x="6219350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椭圆 52"/>
          <p:cNvSpPr>
            <a:spLocks noChangeArrowheads="1"/>
          </p:cNvSpPr>
          <p:nvPr/>
        </p:nvSpPr>
        <p:spPr bwMode="auto">
          <a:xfrm>
            <a:off x="6124100" y="243544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54" name="图片 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4624" y="1678211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椭圆 54"/>
          <p:cNvSpPr>
            <a:spLocks noChangeArrowheads="1"/>
          </p:cNvSpPr>
          <p:nvPr/>
        </p:nvSpPr>
        <p:spPr bwMode="auto">
          <a:xfrm>
            <a:off x="6962300" y="2641426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椭圆 55"/>
          <p:cNvSpPr>
            <a:spLocks noChangeArrowheads="1"/>
          </p:cNvSpPr>
          <p:nvPr/>
        </p:nvSpPr>
        <p:spPr bwMode="auto">
          <a:xfrm>
            <a:off x="7005161" y="2787875"/>
            <a:ext cx="13930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7" name="椭圆 56"/>
          <p:cNvSpPr>
            <a:spLocks noChangeArrowheads="1"/>
          </p:cNvSpPr>
          <p:nvPr/>
        </p:nvSpPr>
        <p:spPr bwMode="auto">
          <a:xfrm>
            <a:off x="7082553" y="2621187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8" name="椭圆 57"/>
          <p:cNvSpPr>
            <a:spLocks noChangeArrowheads="1"/>
          </p:cNvSpPr>
          <p:nvPr/>
        </p:nvSpPr>
        <p:spPr bwMode="auto">
          <a:xfrm>
            <a:off x="7144466" y="2725962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9" name="椭圆 58"/>
          <p:cNvSpPr>
            <a:spLocks noChangeArrowheads="1"/>
          </p:cNvSpPr>
          <p:nvPr/>
        </p:nvSpPr>
        <p:spPr bwMode="auto">
          <a:xfrm>
            <a:off x="7199235" y="2579514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0" name="椭圆 59"/>
          <p:cNvSpPr>
            <a:spLocks noChangeArrowheads="1"/>
          </p:cNvSpPr>
          <p:nvPr/>
        </p:nvSpPr>
        <p:spPr bwMode="auto">
          <a:xfrm>
            <a:off x="7103985" y="243544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2264094" y="3474865"/>
            <a:ext cx="5460206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根据摸出蓝色球的可能性大小，进行排列。</a:t>
            </a:r>
            <a:endParaRPr lang="zh-CN" altLang="en-US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9" grpId="0"/>
      <p:bldP spid="50" grpId="0"/>
      <p:bldP spid="51" grpId="0"/>
      <p:bldP spid="52" grpId="0"/>
      <p:bldP spid="53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899" y="1973342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7" name="文本框 2"/>
          <p:cNvSpPr txBox="1">
            <a:spLocks noChangeArrowheads="1"/>
          </p:cNvSpPr>
          <p:nvPr/>
        </p:nvSpPr>
        <p:spPr bwMode="auto">
          <a:xfrm>
            <a:off x="508160" y="1000955"/>
            <a:ext cx="5459015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这</a:t>
            </a:r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个袋子中摸到蓝色球的可能性是多少？</a:t>
            </a:r>
            <a:endParaRPr lang="zh-CN" altLang="en-US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1923575" y="293655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1965247" y="308300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2042637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2105741" y="302109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2159319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2065260" y="2730579"/>
            <a:ext cx="139303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9754" name="图片 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791" y="1973342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2953466" y="293655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2996328" y="308300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3073719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3136822" y="3021093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3190400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3095150" y="273057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9761" name="图片 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5674" y="1973342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3933350" y="293655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3976212" y="308300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4053603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4116705" y="3021093"/>
            <a:ext cx="13930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4170285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4075035" y="273057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9768" name="图片 2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4849" y="1973342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4952524" y="2936557"/>
            <a:ext cx="13930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4994197" y="308300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5071587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5134691" y="302109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5188269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>
            <a:spLocks noChangeArrowheads="1"/>
          </p:cNvSpPr>
          <p:nvPr/>
        </p:nvSpPr>
        <p:spPr bwMode="auto">
          <a:xfrm>
            <a:off x="5093019" y="273057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9775" name="图片 3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4741" y="1973342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5982416" y="293655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6025278" y="308300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>
            <a:spLocks noChangeArrowheads="1"/>
          </p:cNvSpPr>
          <p:nvPr/>
        </p:nvSpPr>
        <p:spPr bwMode="auto">
          <a:xfrm>
            <a:off x="6102669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6165772" y="3021093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>
            <a:spLocks noChangeArrowheads="1"/>
          </p:cNvSpPr>
          <p:nvPr/>
        </p:nvSpPr>
        <p:spPr bwMode="auto">
          <a:xfrm>
            <a:off x="6219350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>
            <a:spLocks noChangeArrowheads="1"/>
          </p:cNvSpPr>
          <p:nvPr/>
        </p:nvSpPr>
        <p:spPr bwMode="auto">
          <a:xfrm>
            <a:off x="6124100" y="273057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9782" name="图片 3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4624" y="1973342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椭圆 38"/>
          <p:cNvSpPr>
            <a:spLocks noChangeArrowheads="1"/>
          </p:cNvSpPr>
          <p:nvPr/>
        </p:nvSpPr>
        <p:spPr bwMode="auto">
          <a:xfrm>
            <a:off x="6962300" y="293655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椭圆 39"/>
          <p:cNvSpPr>
            <a:spLocks noChangeArrowheads="1"/>
          </p:cNvSpPr>
          <p:nvPr/>
        </p:nvSpPr>
        <p:spPr bwMode="auto">
          <a:xfrm>
            <a:off x="7005161" y="3083006"/>
            <a:ext cx="13930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>
            <a:spLocks noChangeArrowheads="1"/>
          </p:cNvSpPr>
          <p:nvPr/>
        </p:nvSpPr>
        <p:spPr bwMode="auto">
          <a:xfrm>
            <a:off x="7082553" y="291631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>
            <a:spLocks noChangeArrowheads="1"/>
          </p:cNvSpPr>
          <p:nvPr/>
        </p:nvSpPr>
        <p:spPr bwMode="auto">
          <a:xfrm>
            <a:off x="7144466" y="302109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椭圆 42"/>
          <p:cNvSpPr>
            <a:spLocks noChangeArrowheads="1"/>
          </p:cNvSpPr>
          <p:nvPr/>
        </p:nvSpPr>
        <p:spPr bwMode="auto">
          <a:xfrm>
            <a:off x="7199235" y="287464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>
            <a:spLocks noChangeArrowheads="1"/>
          </p:cNvSpPr>
          <p:nvPr/>
        </p:nvSpPr>
        <p:spPr bwMode="auto">
          <a:xfrm>
            <a:off x="7103985" y="2730579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7339" y="1950482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1" name="文本框 2"/>
          <p:cNvSpPr txBox="1">
            <a:spLocks noChangeArrowheads="1"/>
          </p:cNvSpPr>
          <p:nvPr/>
        </p:nvSpPr>
        <p:spPr bwMode="auto">
          <a:xfrm>
            <a:off x="505897" y="1118066"/>
            <a:ext cx="5459015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这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个袋子中摸到蓝色球的可能性是多少？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015015" y="291369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2056687" y="306014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2134077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2197181" y="299823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>
            <a:off x="2225756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2156700" y="2707720"/>
            <a:ext cx="139303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0778" name="图片 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7231" y="1950482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3044906" y="291369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99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3087768" y="306014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3165159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3228262" y="2998233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3281840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3186590" y="2707720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0785" name="图片 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7114" y="1950482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3999787" y="291369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4067652" y="306014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4145043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4183143" y="2998233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4261725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4166475" y="2707720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0792" name="图片 2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6289" y="1950482"/>
            <a:ext cx="108108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5043964" y="2913697"/>
            <a:ext cx="13930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5085637" y="3060146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E5D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5163027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E5D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>
            <a:spLocks noChangeArrowheads="1"/>
          </p:cNvSpPr>
          <p:nvPr/>
        </p:nvSpPr>
        <p:spPr bwMode="auto">
          <a:xfrm>
            <a:off x="5226131" y="299823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5279709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>
            <a:spLocks noChangeArrowheads="1"/>
          </p:cNvSpPr>
          <p:nvPr/>
        </p:nvSpPr>
        <p:spPr bwMode="auto">
          <a:xfrm>
            <a:off x="5159456" y="2707720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0799" name="图片 3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6181" y="1950482"/>
            <a:ext cx="108227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6073856" y="291369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>
            <a:spLocks noChangeArrowheads="1"/>
          </p:cNvSpPr>
          <p:nvPr/>
        </p:nvSpPr>
        <p:spPr bwMode="auto">
          <a:xfrm>
            <a:off x="6091714" y="3060146"/>
            <a:ext cx="13930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>
            <a:spLocks noChangeArrowheads="1"/>
          </p:cNvSpPr>
          <p:nvPr/>
        </p:nvSpPr>
        <p:spPr bwMode="auto">
          <a:xfrm>
            <a:off x="6194109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A5A5A5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>
            <a:spLocks noChangeArrowheads="1"/>
          </p:cNvSpPr>
          <p:nvPr/>
        </p:nvSpPr>
        <p:spPr bwMode="auto">
          <a:xfrm>
            <a:off x="6257212" y="2998233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>
            <a:spLocks noChangeArrowheads="1"/>
          </p:cNvSpPr>
          <p:nvPr/>
        </p:nvSpPr>
        <p:spPr bwMode="auto">
          <a:xfrm>
            <a:off x="6310790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E5D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>
            <a:spLocks noChangeArrowheads="1"/>
          </p:cNvSpPr>
          <p:nvPr/>
        </p:nvSpPr>
        <p:spPr bwMode="auto">
          <a:xfrm>
            <a:off x="6190537" y="2707720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0806" name="图片 3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6064" y="1950482"/>
            <a:ext cx="1082279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椭圆 38"/>
          <p:cNvSpPr>
            <a:spLocks noChangeArrowheads="1"/>
          </p:cNvSpPr>
          <p:nvPr/>
        </p:nvSpPr>
        <p:spPr bwMode="auto">
          <a:xfrm>
            <a:off x="7053740" y="2913697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椭圆 39"/>
          <p:cNvSpPr>
            <a:spLocks noChangeArrowheads="1"/>
          </p:cNvSpPr>
          <p:nvPr/>
        </p:nvSpPr>
        <p:spPr bwMode="auto">
          <a:xfrm>
            <a:off x="7071600" y="3060146"/>
            <a:ext cx="139303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>
            <a:spLocks noChangeArrowheads="1"/>
          </p:cNvSpPr>
          <p:nvPr/>
        </p:nvSpPr>
        <p:spPr bwMode="auto">
          <a:xfrm>
            <a:off x="7173993" y="2893458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70AD4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>
            <a:spLocks noChangeArrowheads="1"/>
          </p:cNvSpPr>
          <p:nvPr/>
        </p:nvSpPr>
        <p:spPr bwMode="auto">
          <a:xfrm>
            <a:off x="7235906" y="2998233"/>
            <a:ext cx="140494" cy="18692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E5D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椭圆 42"/>
          <p:cNvSpPr>
            <a:spLocks noChangeArrowheads="1"/>
          </p:cNvSpPr>
          <p:nvPr/>
        </p:nvSpPr>
        <p:spPr bwMode="auto">
          <a:xfrm>
            <a:off x="7290675" y="2851785"/>
            <a:ext cx="140494" cy="18692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A5A5A5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>
            <a:spLocks noChangeArrowheads="1"/>
          </p:cNvSpPr>
          <p:nvPr/>
        </p:nvSpPr>
        <p:spPr bwMode="auto">
          <a:xfrm>
            <a:off x="7170421" y="2707720"/>
            <a:ext cx="140494" cy="18573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二、实践验证，探索新知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不完整圆 35"/>
          <p:cNvSpPr/>
          <p:nvPr/>
        </p:nvSpPr>
        <p:spPr>
          <a:xfrm rot="7437102">
            <a:off x="5300503" y="1489218"/>
            <a:ext cx="1622822" cy="1216819"/>
          </a:xfrm>
          <a:prstGeom prst="pie">
            <a:avLst>
              <a:gd name="adj1" fmla="val 14132863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不完整圆 38"/>
          <p:cNvSpPr/>
          <p:nvPr/>
        </p:nvSpPr>
        <p:spPr>
          <a:xfrm rot="18403333">
            <a:off x="5298717" y="1498147"/>
            <a:ext cx="1622822" cy="1218010"/>
          </a:xfrm>
          <a:prstGeom prst="pie">
            <a:avLst>
              <a:gd name="adj1" fmla="val 14132863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8" name="不完整圆 37"/>
          <p:cNvSpPr/>
          <p:nvPr/>
        </p:nvSpPr>
        <p:spPr>
          <a:xfrm rot="18249191">
            <a:off x="5274469" y="1490594"/>
            <a:ext cx="1624013" cy="1218010"/>
          </a:xfrm>
          <a:prstGeom prst="pie">
            <a:avLst>
              <a:gd name="adj1" fmla="val 7176786"/>
              <a:gd name="adj2" fmla="val 1412794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不完整圆 17"/>
          <p:cNvSpPr/>
          <p:nvPr/>
        </p:nvSpPr>
        <p:spPr>
          <a:xfrm rot="7379435">
            <a:off x="2677557" y="1483265"/>
            <a:ext cx="1622822" cy="1216819"/>
          </a:xfrm>
          <a:prstGeom prst="pie">
            <a:avLst>
              <a:gd name="adj1" fmla="val 21214587"/>
              <a:gd name="adj2" fmla="val 179150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1799" name="文本框 2"/>
          <p:cNvSpPr txBox="1">
            <a:spLocks noChangeArrowheads="1"/>
          </p:cNvSpPr>
          <p:nvPr/>
        </p:nvSpPr>
        <p:spPr bwMode="auto">
          <a:xfrm>
            <a:off x="455295" y="987686"/>
            <a:ext cx="121681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说一说。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878176" y="1270737"/>
            <a:ext cx="1218009" cy="16240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6" name="直接连接符 5"/>
          <p:cNvCxnSpPr>
            <a:stCxn id="4" idx="2"/>
            <a:endCxn id="4" idx="6"/>
          </p:cNvCxnSpPr>
          <p:nvPr/>
        </p:nvCxnSpPr>
        <p:spPr>
          <a:xfrm>
            <a:off x="2878176" y="2082743"/>
            <a:ext cx="12180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07979" y="1013563"/>
            <a:ext cx="552450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207980" y="1013563"/>
            <a:ext cx="583406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不完整圆 26"/>
          <p:cNvSpPr/>
          <p:nvPr/>
        </p:nvSpPr>
        <p:spPr>
          <a:xfrm rot="10800000">
            <a:off x="2878176" y="1289788"/>
            <a:ext cx="1218009" cy="1622822"/>
          </a:xfrm>
          <a:prstGeom prst="pie">
            <a:avLst>
              <a:gd name="adj1" fmla="val 14637703"/>
              <a:gd name="adj2" fmla="val 1791504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3484205" y="1544581"/>
            <a:ext cx="4274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不完整圆 30"/>
          <p:cNvSpPr/>
          <p:nvPr/>
        </p:nvSpPr>
        <p:spPr>
          <a:xfrm rot="7379435">
            <a:off x="5294551" y="1483265"/>
            <a:ext cx="1622822" cy="1216819"/>
          </a:xfrm>
          <a:prstGeom prst="pie">
            <a:avLst>
              <a:gd name="adj1" fmla="val 7220614"/>
              <a:gd name="adj2" fmla="val 1412794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>
            <a:spLocks noChangeArrowheads="1"/>
          </p:cNvSpPr>
          <p:nvPr/>
        </p:nvSpPr>
        <p:spPr bwMode="auto">
          <a:xfrm>
            <a:off x="5495170" y="1270737"/>
            <a:ext cx="1218009" cy="16240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直接连接符 32"/>
          <p:cNvCxnSpPr>
            <a:stCxn id="32" idx="2"/>
            <a:endCxn id="32" idx="6"/>
          </p:cNvCxnSpPr>
          <p:nvPr/>
        </p:nvCxnSpPr>
        <p:spPr>
          <a:xfrm>
            <a:off x="5495170" y="2082743"/>
            <a:ext cx="12180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824973" y="1013563"/>
            <a:ext cx="552450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5824974" y="1013563"/>
            <a:ext cx="583406" cy="1069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>
            <a:off x="6101199" y="1544581"/>
            <a:ext cx="4274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333811" y="3118356"/>
            <a:ext cx="8305364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kern="0" dirty="0">
                <a:solidFill>
                  <a:srgbClr val="1C1C1C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凡在快乐商场当日消费满</a:t>
            </a:r>
            <a:r>
              <a:rPr lang="en-US" altLang="zh-CN" sz="1800" kern="0" dirty="0">
                <a:solidFill>
                  <a:srgbClr val="1C1C1C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500</a:t>
            </a:r>
            <a:r>
              <a:rPr lang="zh-CN" altLang="en-US" sz="1800" kern="0" dirty="0">
                <a:solidFill>
                  <a:srgbClr val="1C1C1C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元的顾客，可参加转盘抽奖活动，指针停在黄色区域为中奖，奖手机一部。如果你是商场这次活动的策划者，你会选择哪个转盘？如果你是一个顾客，你又会选择哪个转盘？</a:t>
            </a:r>
            <a:endParaRPr lang="zh-CN" altLang="en-US" sz="1800" kern="0" dirty="0">
              <a:solidFill>
                <a:srgbClr val="1C1C1C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三、回顾反思，链接生活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tags/tag1.xml><?xml version="1.0" encoding="utf-8"?>
<p:tagLst xmlns:p="http://schemas.openxmlformats.org/presentationml/2006/main">
  <p:tag name="ISLIDE.ADDREMOVEWATERMARK" val="CpipALjD8A"/>
</p:tagLst>
</file>

<file path=ppt/tags/tag10.xml><?xml version="1.0" encoding="utf-8"?>
<p:tagLst xmlns:p="http://schemas.openxmlformats.org/presentationml/2006/main">
  <p:tag name="ISLIDE.ADDREMOVEWATERMARK" val="royPfD46lj"/>
</p:tagLst>
</file>

<file path=ppt/tags/tag1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ISLIDE.ADDREMOVEWATERMARK" val="royPfD46lj"/>
</p:tagLst>
</file>

<file path=ppt/tags/tag3.xml><?xml version="1.0" encoding="utf-8"?>
<p:tagLst xmlns:p="http://schemas.openxmlformats.org/presentationml/2006/main">
  <p:tag name="ISLIDE.ADDREMOVEWATERMARK" val="CpipALjD8A"/>
</p:tagLst>
</file>

<file path=ppt/tags/tag4.xml><?xml version="1.0" encoding="utf-8"?>
<p:tagLst xmlns:p="http://schemas.openxmlformats.org/presentationml/2006/main">
  <p:tag name="ISLIDE.ADDREMOVEWATERMARK" val="royPfD46lj"/>
</p:tagLst>
</file>

<file path=ppt/tags/tag5.xml><?xml version="1.0" encoding="utf-8"?>
<p:tagLst xmlns:p="http://schemas.openxmlformats.org/presentationml/2006/main">
  <p:tag name="ISLIDE.ADDREMOVEWATERMARK" val="CpipALjD8A"/>
</p:tagLst>
</file>

<file path=ppt/tags/tag6.xml><?xml version="1.0" encoding="utf-8"?>
<p:tagLst xmlns:p="http://schemas.openxmlformats.org/presentationml/2006/main">
  <p:tag name="ISLIDE.ADDREMOVEWATERMARK" val="royPfD46lj"/>
</p:tagLst>
</file>

<file path=ppt/tags/tag7.xml><?xml version="1.0" encoding="utf-8"?>
<p:tagLst xmlns:p="http://schemas.openxmlformats.org/presentationml/2006/main">
  <p:tag name="ISLIDE.ADDREMOVEWATERMARK" val="CpipALjD8A"/>
</p:tagLst>
</file>

<file path=ppt/tags/tag8.xml><?xml version="1.0" encoding="utf-8"?>
<p:tagLst xmlns:p="http://schemas.openxmlformats.org/presentationml/2006/main">
  <p:tag name="ISLIDE.ADDREMOVEWATERMARK" val="royPfD46lj"/>
</p:tagLst>
</file>

<file path=ppt/tags/tag9.xml><?xml version="1.0" encoding="utf-8"?>
<p:tagLst xmlns:p="http://schemas.openxmlformats.org/presentationml/2006/main">
  <p:tag name="ISLIDE.ADDREMOVEWATERMARK" val="CpipALjD8A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1018</Words>
  <Application>WPS 演示</Application>
  <PresentationFormat>全屏显示(16:9)</PresentationFormat>
  <Paragraphs>127</Paragraphs>
  <Slides>17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黑体</vt:lpstr>
      <vt:lpstr>FandolFang R</vt:lpstr>
      <vt:lpstr>思源黑体 CN Regular</vt:lpstr>
      <vt:lpstr>微软雅黑</vt:lpstr>
      <vt:lpstr>思源黑体 CN Medium</vt:lpstr>
      <vt:lpstr>Times New Roman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23</cp:revision>
  <dcterms:created xsi:type="dcterms:W3CDTF">2020-06-25T13:11:00Z</dcterms:created>
  <dcterms:modified xsi:type="dcterms:W3CDTF">2023-10-28T09:34:18Z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8CC3369EFC634D259C4647B4C55F3D36_12</vt:lpwstr>
  </property>
</Properties>
</file>