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23"/>
  </p:handoutMasterIdLst>
  <p:sldIdLst>
    <p:sldId id="276" r:id="rId3"/>
    <p:sldId id="259" r:id="rId4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</p:sldIdLst>
  <p:sldSz cx="9144000" cy="5143500" type="screen16x9"/>
  <p:notesSz cx="6858000" cy="9144000"/>
  <p:custDataLst>
    <p:tags r:id="rId27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0" userDrawn="1">
          <p15:clr>
            <a:srgbClr val="A4A3A4"/>
          </p15:clr>
        </p15:guide>
        <p15:guide id="2" orient="horz" pos="498" userDrawn="1">
          <p15:clr>
            <a:srgbClr val="A4A3A4"/>
          </p15:clr>
        </p15:guide>
        <p15:guide id="3" orient="horz" pos="2946" userDrawn="1">
          <p15:clr>
            <a:srgbClr val="A4A3A4"/>
          </p15:clr>
        </p15:guide>
        <p15:guide id="4" orient="horz" pos="2898" userDrawn="1">
          <p15:clr>
            <a:srgbClr val="A4A3A4"/>
          </p15:clr>
        </p15:guide>
        <p15:guide id="5" pos="312" userDrawn="1">
          <p15:clr>
            <a:srgbClr val="A4A3A4"/>
          </p15:clr>
        </p15:guide>
        <p15:guide id="6" pos="54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8E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-90" y="-624"/>
      </p:cViewPr>
      <p:guideLst>
        <p:guide orient="horz" pos="450"/>
        <p:guide orient="horz" pos="498"/>
        <p:guide orient="horz" pos="2946"/>
        <p:guide orient="horz" pos="2898"/>
        <p:guide pos="312"/>
        <p:guide pos="54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27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E3ACD943-6C4C-485E-A1DE-10844C653D4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47AE6268-3315-45EF-B116-0B9B428CD9F0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F6A50B8-BCCB-434B-A01C-D7BFD9BEF78D}" type="slidenum"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3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53603" name="备注占位符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zh-CN" altLang="zh-CN"/>
          </a:p>
        </p:txBody>
      </p:sp>
      <p:sp>
        <p:nvSpPr>
          <p:cNvPr id="153604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83F6298-C49E-4F2C-8115-B4E9F070464D}" type="slidenum"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</a:fld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DCC9E1E-C544-4AB9-BA37-E252C3A2FDC0}" type="slidenum"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565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55651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/>
          </a:p>
        </p:txBody>
      </p:sp>
      <p:sp>
        <p:nvSpPr>
          <p:cNvPr id="15565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54EA174-D3D3-4D75-9BE3-BEE4B551A604}" type="slidenum"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</a:fld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0EB434F-6712-42D4-B570-71D2A6564F23}" type="slidenum"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3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63843" name="备注占位符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zh-CN" altLang="zh-CN"/>
          </a:p>
        </p:txBody>
      </p:sp>
      <p:sp>
        <p:nvSpPr>
          <p:cNvPr id="163844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6FF2BBC-BD07-4C72-9119-6EC10E6DFAF6}" type="slidenum"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</a:fld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6A48A06-DB89-42C4-8A15-B29FECE6336C}" type="slidenum"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5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65891" name="备注占位符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zh-CN" altLang="zh-CN"/>
          </a:p>
        </p:txBody>
      </p:sp>
      <p:sp>
        <p:nvSpPr>
          <p:cNvPr id="165892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CCB13A-232B-4668-BC63-05F68B6D70D8}" type="slidenum"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</a:fld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8791C51-EDE7-49E9-AF35-77B0FA5EE972}" type="slidenum"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79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67939" name="备注占位符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zh-CN" altLang="zh-CN"/>
          </a:p>
        </p:txBody>
      </p:sp>
      <p:sp>
        <p:nvSpPr>
          <p:cNvPr id="167940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6E6A53C-4022-44D1-AB75-61EE13C228F6}" type="slidenum"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</a:fld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A9A4EB4-3F3E-4020-A28E-038408EE4FC7}" type="slidenum"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99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69987" name="备注占位符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zh-CN" altLang="zh-CN"/>
          </a:p>
        </p:txBody>
      </p:sp>
      <p:sp>
        <p:nvSpPr>
          <p:cNvPr id="169988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21D0F88-6E46-47B9-B364-8E76BAB33F24}" type="slidenum"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</a:fld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A2CA6A8-C593-4946-9BB7-7781640E9E53}" type="slidenum"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408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74083" name="备注占位符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7408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873EB4D-DA27-4DD4-B5E9-0EEC6BAA8A5C}" type="slidenum"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</a:fld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9531546-76FA-4BE8-8F1F-E29C08829056}" type="slidenum"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613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76131" name="备注占位符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7613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6AB64B5-1827-47CE-AF5C-E2349C840955}" type="slidenum"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</a:fld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A8F62-42A7-405E-87C1-372CDA2DB832}" type="slidenum">
              <a:rPr kumimoji="0" lang="en-US" altLang="zh-CN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en-US" altLang="zh-CN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817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78179" name="备注占位符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7818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22F4BFB-A05F-424D-83AA-B350C69B2F2E}" type="slidenum">
              <a:rPr kumimoji="0" lang="en-US" altLang="zh-CN" sz="12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</a:fld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箭头: V 形 2"/>
          <p:cNvSpPr/>
          <p:nvPr userDrawn="1"/>
        </p:nvSpPr>
        <p:spPr>
          <a:xfrm>
            <a:off x="428625" y="285750"/>
            <a:ext cx="342900" cy="342900"/>
          </a:xfrm>
          <a:prstGeom prst="chevron">
            <a:avLst/>
          </a:prstGeom>
          <a:solidFill>
            <a:srgbClr val="BC8E7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箭头: V 形 3"/>
          <p:cNvSpPr/>
          <p:nvPr userDrawn="1"/>
        </p:nvSpPr>
        <p:spPr>
          <a:xfrm>
            <a:off x="695325" y="285750"/>
            <a:ext cx="342900" cy="342900"/>
          </a:xfrm>
          <a:prstGeom prst="chevron">
            <a:avLst/>
          </a:prstGeom>
          <a:solidFill>
            <a:srgbClr val="BC8E7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黑体" panose="02010609060101010101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黑体" panose="02010609060101010101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黑体" panose="02010609060101010101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黑体" panose="02010609060101010101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黑体" panose="02010609060101010101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黑体" panose="02010609060101010101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tags" Target="../tags/tag9.xml"/><Relationship Id="rId3" Type="http://schemas.openxmlformats.org/officeDocument/2006/relationships/image" Target="../media/image5.png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tags" Target="../tags/tag12.xml"/><Relationship Id="rId3" Type="http://schemas.openxmlformats.org/officeDocument/2006/relationships/image" Target="../media/image5.png"/><Relationship Id="rId2" Type="http://schemas.openxmlformats.org/officeDocument/2006/relationships/tags" Target="../tags/tag11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tags" Target="../tags/tag15.xml"/><Relationship Id="rId3" Type="http://schemas.openxmlformats.org/officeDocument/2006/relationships/image" Target="../media/image5.png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17.xml"/><Relationship Id="rId4" Type="http://schemas.openxmlformats.org/officeDocument/2006/relationships/image" Target="../media/image5.png"/><Relationship Id="rId3" Type="http://schemas.openxmlformats.org/officeDocument/2006/relationships/tags" Target="../tags/tag16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tags" Target="../tags/tag1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17.pn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tags" Target="../tags/tag23.xml"/><Relationship Id="rId3" Type="http://schemas.openxmlformats.org/officeDocument/2006/relationships/image" Target="../media/image5.png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tags" Target="../tags/tag26.xml"/><Relationship Id="rId3" Type="http://schemas.openxmlformats.org/officeDocument/2006/relationships/image" Target="../media/image5.png"/><Relationship Id="rId2" Type="http://schemas.openxmlformats.org/officeDocument/2006/relationships/tags" Target="../tags/tag25.xml"/><Relationship Id="rId1" Type="http://schemas.openxmlformats.org/officeDocument/2006/relationships/tags" Target="../tags/tag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tags" Target="../tags/tag3.xml"/><Relationship Id="rId3" Type="http://schemas.openxmlformats.org/officeDocument/2006/relationships/image" Target="../media/image5.png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6.xml"/><Relationship Id="rId3" Type="http://schemas.openxmlformats.org/officeDocument/2006/relationships/image" Target="../media/image5.png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5875827" y="1"/>
            <a:ext cx="3268174" cy="4639346"/>
          </a:xfrm>
          <a:custGeom>
            <a:avLst/>
            <a:gdLst>
              <a:gd name="connsiteX0" fmla="*/ 483007 w 4357565"/>
              <a:gd name="connsiteY0" fmla="*/ 0 h 6185795"/>
              <a:gd name="connsiteX1" fmla="*/ 4357565 w 4357565"/>
              <a:gd name="connsiteY1" fmla="*/ 0 h 6185795"/>
              <a:gd name="connsiteX2" fmla="*/ 4357565 w 4357565"/>
              <a:gd name="connsiteY2" fmla="*/ 6185795 h 6185795"/>
              <a:gd name="connsiteX3" fmla="*/ 0 w 4357565"/>
              <a:gd name="connsiteY3" fmla="*/ 616817 h 6185795"/>
              <a:gd name="connsiteX4" fmla="*/ 483007 w 4357565"/>
              <a:gd name="connsiteY4" fmla="*/ 0 h 6185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7565" h="6185795">
                <a:moveTo>
                  <a:pt x="483007" y="0"/>
                </a:moveTo>
                <a:lnTo>
                  <a:pt x="4357565" y="0"/>
                </a:lnTo>
                <a:lnTo>
                  <a:pt x="4357565" y="6185795"/>
                </a:lnTo>
                <a:lnTo>
                  <a:pt x="0" y="616817"/>
                </a:lnTo>
                <a:lnTo>
                  <a:pt x="483007" y="0"/>
                </a:lnTo>
                <a:close/>
              </a:path>
            </a:pathLst>
          </a:cu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777739" y="507931"/>
            <a:ext cx="2125298" cy="2715884"/>
          </a:xfrm>
          <a:custGeom>
            <a:avLst/>
            <a:gdLst>
              <a:gd name="connsiteX0" fmla="*/ 1416865 w 2833730"/>
              <a:gd name="connsiteY0" fmla="*/ 0 h 3621179"/>
              <a:gd name="connsiteX1" fmla="*/ 2833730 w 2833730"/>
              <a:gd name="connsiteY1" fmla="*/ 1811009 h 3621179"/>
              <a:gd name="connsiteX2" fmla="*/ 1416865 w 2833730"/>
              <a:gd name="connsiteY2" fmla="*/ 3621179 h 3621179"/>
              <a:gd name="connsiteX3" fmla="*/ 0 w 2833730"/>
              <a:gd name="connsiteY3" fmla="*/ 1811009 h 3621179"/>
              <a:gd name="connsiteX4" fmla="*/ 1416865 w 2833730"/>
              <a:gd name="connsiteY4" fmla="*/ 0 h 3621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3730" h="3621179">
                <a:moveTo>
                  <a:pt x="1416865" y="0"/>
                </a:moveTo>
                <a:lnTo>
                  <a:pt x="2833730" y="1811009"/>
                </a:lnTo>
                <a:lnTo>
                  <a:pt x="1416865" y="3621179"/>
                </a:lnTo>
                <a:lnTo>
                  <a:pt x="0" y="1811009"/>
                </a:lnTo>
                <a:lnTo>
                  <a:pt x="1416865" y="0"/>
                </a:lnTo>
                <a:close/>
              </a:path>
            </a:pathLst>
          </a:cu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875826" y="1911504"/>
            <a:ext cx="2125298" cy="2715884"/>
          </a:xfrm>
          <a:custGeom>
            <a:avLst/>
            <a:gdLst>
              <a:gd name="connsiteX0" fmla="*/ 1416865 w 2833730"/>
              <a:gd name="connsiteY0" fmla="*/ 0 h 3621178"/>
              <a:gd name="connsiteX1" fmla="*/ 2833730 w 2833730"/>
              <a:gd name="connsiteY1" fmla="*/ 1810170 h 3621178"/>
              <a:gd name="connsiteX2" fmla="*/ 1416865 w 2833730"/>
              <a:gd name="connsiteY2" fmla="*/ 3621178 h 3621178"/>
              <a:gd name="connsiteX3" fmla="*/ 0 w 2833730"/>
              <a:gd name="connsiteY3" fmla="*/ 1810170 h 3621178"/>
              <a:gd name="connsiteX4" fmla="*/ 1416865 w 2833730"/>
              <a:gd name="connsiteY4" fmla="*/ 0 h 3621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3730" h="3621178">
                <a:moveTo>
                  <a:pt x="1416865" y="0"/>
                </a:moveTo>
                <a:lnTo>
                  <a:pt x="2833730" y="1810170"/>
                </a:lnTo>
                <a:lnTo>
                  <a:pt x="1416865" y="3621178"/>
                </a:lnTo>
                <a:lnTo>
                  <a:pt x="0" y="1810170"/>
                </a:lnTo>
                <a:lnTo>
                  <a:pt x="1416865" y="0"/>
                </a:lnTo>
                <a:close/>
              </a:path>
            </a:pathLst>
          </a:cu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605751" y="3315078"/>
            <a:ext cx="2538249" cy="1828422"/>
          </a:xfrm>
          <a:custGeom>
            <a:avLst/>
            <a:gdLst>
              <a:gd name="connsiteX0" fmla="*/ 1907747 w 3384332"/>
              <a:gd name="connsiteY0" fmla="*/ 0 h 2437896"/>
              <a:gd name="connsiteX1" fmla="*/ 3384332 w 3384332"/>
              <a:gd name="connsiteY1" fmla="*/ 1885698 h 2437896"/>
              <a:gd name="connsiteX2" fmla="*/ 3384332 w 3384332"/>
              <a:gd name="connsiteY2" fmla="*/ 2437896 h 2437896"/>
              <a:gd name="connsiteX3" fmla="*/ 0 w 3384332"/>
              <a:gd name="connsiteY3" fmla="*/ 2437896 h 2437896"/>
              <a:gd name="connsiteX4" fmla="*/ 1907747 w 3384332"/>
              <a:gd name="connsiteY4" fmla="*/ 0 h 243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4332" h="2437896">
                <a:moveTo>
                  <a:pt x="1907747" y="0"/>
                </a:moveTo>
                <a:lnTo>
                  <a:pt x="3384332" y="1885698"/>
                </a:lnTo>
                <a:lnTo>
                  <a:pt x="3384332" y="2437896"/>
                </a:lnTo>
                <a:lnTo>
                  <a:pt x="0" y="2437896"/>
                </a:lnTo>
                <a:lnTo>
                  <a:pt x="1907747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/>
        </p:nvGrpSpPr>
        <p:grpSpPr>
          <a:xfrm>
            <a:off x="483106" y="1736187"/>
            <a:ext cx="4453487" cy="1431119"/>
            <a:chOff x="6147269" y="2844265"/>
            <a:chExt cx="5112385" cy="1499758"/>
          </a:xfrm>
        </p:grpSpPr>
        <p:grpSp>
          <p:nvGrpSpPr>
            <p:cNvPr id="16" name="组合 15"/>
            <p:cNvGrpSpPr/>
            <p:nvPr/>
          </p:nvGrpSpPr>
          <p:grpSpPr>
            <a:xfrm>
              <a:off x="6147269" y="3331609"/>
              <a:ext cx="5033250" cy="1012414"/>
              <a:chOff x="-4714868" y="2110674"/>
              <a:chExt cx="5033250" cy="1012414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-4714868" y="2808614"/>
                <a:ext cx="5033249" cy="3144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>
                  <a:lnSpc>
                    <a:spcPct val="150000"/>
                  </a:lnSpc>
                  <a:defRPr/>
                </a:pPr>
                <a:r>
                  <a:rPr lang="en-US" altLang="zh-CN" sz="900" kern="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ea typeface="思源黑体 CN Regular" panose="020B0500000000000000" pitchFamily="34" charset="-122"/>
                    <a:cs typeface="+mn-ea"/>
                    <a:sym typeface="Arial" panose="020B0604020202020204" pitchFamily="34" charset="0"/>
                  </a:rPr>
                  <a:t>MENTAL HEALTH COUNSELING PPT</a:t>
                </a:r>
                <a:endParaRPr lang="en-US" altLang="zh-CN" sz="900" kern="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-4634728" y="2789746"/>
                <a:ext cx="4953109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9" name="文本占位符 19"/>
              <p:cNvSpPr txBox="1"/>
              <p:nvPr/>
            </p:nvSpPr>
            <p:spPr>
              <a:xfrm>
                <a:off x="-4708756" y="2110674"/>
                <a:ext cx="5027138" cy="660203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dist">
                  <a:buNone/>
                  <a:defRPr/>
                </a:pPr>
                <a:r>
                  <a:rPr lang="en-US" altLang="zh-CN" sz="3300" b="1" dirty="0">
                    <a:solidFill>
                      <a:srgbClr val="BC8E73"/>
                    </a:solidFill>
                    <a:latin typeface="Arial" panose="020B0604020202020204" pitchFamily="34" charset="0"/>
                    <a:ea typeface="思源黑体 CN Regular" panose="020B0500000000000000" pitchFamily="34" charset="-122"/>
                    <a:cs typeface="+mn-ea"/>
                    <a:sym typeface="Arial" panose="020B0604020202020204" pitchFamily="34" charset="0"/>
                  </a:rPr>
                  <a:t>4.2.2 </a:t>
                </a:r>
                <a:r>
                  <a:rPr lang="zh-CN" altLang="en-US" sz="3300" b="1" dirty="0">
                    <a:solidFill>
                      <a:srgbClr val="BC8E73"/>
                    </a:solidFill>
                    <a:latin typeface="Arial" panose="020B0604020202020204" pitchFamily="34" charset="0"/>
                    <a:ea typeface="思源黑体 CN Regular" panose="020B0500000000000000" pitchFamily="34" charset="-122"/>
                    <a:cs typeface="+mn-ea"/>
                    <a:sym typeface="Arial" panose="020B0604020202020204" pitchFamily="34" charset="0"/>
                  </a:rPr>
                  <a:t>可能性的大小</a:t>
                </a:r>
                <a:endParaRPr lang="zh-CN" altLang="en-US" sz="3300" b="1" dirty="0">
                  <a:solidFill>
                    <a:srgbClr val="BC8E73"/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" name="文本占位符 20"/>
            <p:cNvSpPr txBox="1"/>
            <p:nvPr/>
          </p:nvSpPr>
          <p:spPr>
            <a:xfrm>
              <a:off x="6147269" y="2844265"/>
              <a:ext cx="5112385" cy="42354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  <a:defRPr/>
              </a:pPr>
              <a:r>
                <a:rPr lang="zh-CN" altLang="en-US" sz="2400" dirty="0"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rPr>
                <a:t>第四单元  可能性</a:t>
              </a:r>
              <a:endParaRPr lang="zh-CN" altLang="en-US" sz="2400" dirty="0"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-1024175" y="376981"/>
            <a:ext cx="3046757" cy="225731"/>
          </a:xfrm>
          <a:prstGeom prst="rect">
            <a:avLst/>
          </a:prstGeom>
          <a:solidFill>
            <a:srgbClr val="BC8E73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txBody>
          <a:bodyPr spcFirstLastPara="1" wrap="square" lIns="43194" tIns="43194" rIns="43194" bIns="43194" spcCol="28575" anchor="ctr">
            <a:spAutoFit/>
          </a:bodyPr>
          <a:lstStyle/>
          <a:p>
            <a:pPr algn="r" defTabSz="864235" latinLnBrk="1">
              <a:defRPr/>
            </a:pPr>
            <a:r>
              <a:rPr lang="zh-CN" altLang="en-US" sz="900" kern="0" spc="225" dirty="0">
                <a:solidFill>
                  <a:prstClr val="white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rPr>
              <a:t>人教版小学数学五年级上册</a:t>
            </a:r>
            <a:endParaRPr lang="zh-CN" altLang="en-US" sz="900" kern="0" spc="225" dirty="0">
              <a:solidFill>
                <a:prstClr val="white"/>
              </a:solidFill>
              <a:latin typeface="Arial" panose="020B0604020202020204" pitchFamily="34" charset="0"/>
              <a:ea typeface="思源黑体 CN Regular" panose="020B05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矩形 1"/>
          <p:cNvSpPr>
            <a:spLocks noChangeArrowheads="1"/>
          </p:cNvSpPr>
          <p:nvPr/>
        </p:nvSpPr>
        <p:spPr bwMode="auto">
          <a:xfrm>
            <a:off x="535546" y="897340"/>
            <a:ext cx="5514975" cy="680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Aft>
                <a:spcPts val="450"/>
              </a:spcAft>
            </a:pPr>
            <a:r>
              <a:rPr lang="en-US" altLang="zh-CN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1.</a:t>
            </a:r>
            <a:endParaRPr lang="en-US" altLang="zh-CN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spcAft>
                <a:spcPts val="450"/>
              </a:spcAft>
            </a:pPr>
            <a:endParaRPr lang="zh-CN" altLang="zh-CN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2819" name="文本框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768510" y="1064694"/>
            <a:ext cx="3429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endParaRPr lang="zh-CN" altLang="zh-CN" sz="1800" kern="0">
              <a:solidFill>
                <a:srgbClr val="AFDBFF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62820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72771" y="1020642"/>
            <a:ext cx="102394" cy="4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821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0236" y="1038501"/>
            <a:ext cx="102394" cy="45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2822" name="图片 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39576" y="1173794"/>
            <a:ext cx="2903712" cy="1751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2823" name="矩形 9"/>
          <p:cNvSpPr>
            <a:spLocks noChangeArrowheads="1"/>
          </p:cNvSpPr>
          <p:nvPr/>
        </p:nvSpPr>
        <p:spPr bwMode="auto">
          <a:xfrm>
            <a:off x="438583" y="3205940"/>
            <a:ext cx="370165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全班猜一猜。</a:t>
            </a:r>
            <a:endParaRPr lang="zh-CN" altLang="zh-CN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6" name="表格 6"/>
          <p:cNvGraphicFramePr>
            <a:graphicFrameLocks noGrp="1"/>
          </p:cNvGraphicFramePr>
          <p:nvPr/>
        </p:nvGraphicFramePr>
        <p:xfrm>
          <a:off x="1939960" y="3778665"/>
          <a:ext cx="4295774" cy="703354"/>
        </p:xfrm>
        <a:graphic>
          <a:graphicData uri="http://schemas.openxmlformats.org/drawingml/2006/table">
            <a:tbl>
              <a:tblPr/>
              <a:tblGrid>
                <a:gridCol w="859631"/>
                <a:gridCol w="858440"/>
                <a:gridCol w="859631"/>
                <a:gridCol w="858441"/>
                <a:gridCol w="859631"/>
              </a:tblGrid>
              <a:tr h="35167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77324" marR="77324" marT="38678" marB="38678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77324" marR="77324" marT="38678" marB="38678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77324" marR="77324" marT="38678" marB="38678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77324" marR="77324" marT="38678" marB="38678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77324" marR="77324" marT="38678" marB="38678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67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77324" marR="77324" marT="38678" marB="38678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77324" marR="77324" marT="38678" marB="38678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77324" marR="77324" marT="38678" marB="38678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77324" marR="77324" marT="38678" marB="38678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77324" marR="77324" marT="38678" marB="38678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472C4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62844" name="矩形 13"/>
          <p:cNvSpPr>
            <a:spLocks noChangeArrowheads="1"/>
          </p:cNvSpPr>
          <p:nvPr/>
        </p:nvSpPr>
        <p:spPr bwMode="auto">
          <a:xfrm>
            <a:off x="2111410" y="3798645"/>
            <a:ext cx="78224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盒子</a:t>
            </a:r>
            <a:endParaRPr lang="zh-CN" altLang="zh-CN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2845" name="矩形 14"/>
          <p:cNvSpPr>
            <a:spLocks noChangeArrowheads="1"/>
          </p:cNvSpPr>
          <p:nvPr/>
        </p:nvSpPr>
        <p:spPr bwMode="auto">
          <a:xfrm>
            <a:off x="2053307" y="4164873"/>
            <a:ext cx="78224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人数</a:t>
            </a:r>
            <a:endParaRPr lang="zh-CN" altLang="zh-CN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2846" name="矩形 15"/>
          <p:cNvSpPr>
            <a:spLocks noChangeArrowheads="1"/>
          </p:cNvSpPr>
          <p:nvPr/>
        </p:nvSpPr>
        <p:spPr bwMode="auto">
          <a:xfrm>
            <a:off x="2986521" y="3798645"/>
            <a:ext cx="78224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kern="0"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1800" kern="0">
                <a:ea typeface="思源黑体 CN Medium" panose="020B0600000000000000" pitchFamily="34" charset="-122"/>
                <a:sym typeface="Arial" panose="020B0604020202020204" pitchFamily="34" charset="0"/>
              </a:rPr>
              <a:t>号</a:t>
            </a:r>
            <a:endParaRPr lang="zh-CN" altLang="zh-CN" sz="1800" kern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2847" name="矩形 16"/>
          <p:cNvSpPr>
            <a:spLocks noChangeArrowheads="1"/>
          </p:cNvSpPr>
          <p:nvPr/>
        </p:nvSpPr>
        <p:spPr bwMode="auto">
          <a:xfrm>
            <a:off x="3815196" y="3798645"/>
            <a:ext cx="78224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kern="0"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en-US" sz="1800" kern="0">
                <a:ea typeface="思源黑体 CN Medium" panose="020B0600000000000000" pitchFamily="34" charset="-122"/>
                <a:sym typeface="Arial" panose="020B0604020202020204" pitchFamily="34" charset="0"/>
              </a:rPr>
              <a:t>号</a:t>
            </a:r>
            <a:endParaRPr lang="zh-CN" altLang="zh-CN" sz="1800" kern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2848" name="矩形 17"/>
          <p:cNvSpPr>
            <a:spLocks noChangeArrowheads="1"/>
          </p:cNvSpPr>
          <p:nvPr/>
        </p:nvSpPr>
        <p:spPr bwMode="auto">
          <a:xfrm>
            <a:off x="4691496" y="3798645"/>
            <a:ext cx="78224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kern="0"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zh-CN" altLang="en-US" sz="1800" kern="0">
                <a:ea typeface="思源黑体 CN Medium" panose="020B0600000000000000" pitchFamily="34" charset="-122"/>
                <a:sym typeface="Arial" panose="020B0604020202020204" pitchFamily="34" charset="0"/>
              </a:rPr>
              <a:t>号</a:t>
            </a:r>
            <a:endParaRPr lang="zh-CN" altLang="zh-CN" sz="1800" kern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2849" name="矩形 18"/>
          <p:cNvSpPr>
            <a:spLocks noChangeArrowheads="1"/>
          </p:cNvSpPr>
          <p:nvPr/>
        </p:nvSpPr>
        <p:spPr bwMode="auto">
          <a:xfrm>
            <a:off x="5499930" y="3798645"/>
            <a:ext cx="78224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kern="0"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r>
              <a:rPr lang="zh-CN" altLang="en-US" sz="1800" kern="0">
                <a:ea typeface="思源黑体 CN Medium" panose="020B0600000000000000" pitchFamily="34" charset="-122"/>
                <a:sym typeface="Arial" panose="020B0604020202020204" pitchFamily="34" charset="0"/>
              </a:rPr>
              <a:t>号</a:t>
            </a:r>
            <a:endParaRPr lang="zh-CN" altLang="zh-CN" sz="1800" kern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2" name="对话气泡: 圆角矩形 21"/>
          <p:cNvSpPr>
            <a:spLocks noChangeArrowheads="1"/>
          </p:cNvSpPr>
          <p:nvPr/>
        </p:nvSpPr>
        <p:spPr bwMode="auto">
          <a:xfrm>
            <a:off x="3380080" y="3090483"/>
            <a:ext cx="3414713" cy="522685"/>
          </a:xfrm>
          <a:prstGeom prst="wedgeRoundRectCallout">
            <a:avLst>
              <a:gd name="adj1" fmla="val 55185"/>
              <a:gd name="adj2" fmla="val -47273"/>
              <a:gd name="adj3" fmla="val 16667"/>
            </a:avLst>
          </a:prstGeom>
          <a:noFill/>
          <a:ln w="19050" algn="ctr">
            <a:solidFill>
              <a:srgbClr val="AB8AB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eaLnBrk="0" hangingPunct="0">
              <a:defRPr/>
            </a:pPr>
            <a:r>
              <a:rPr lang="zh-CN" altLang="en-US" sz="18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猜对的人多，还是猜错的人多？</a:t>
            </a:r>
            <a:endParaRPr lang="zh-CN" altLang="en-US" sz="18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62852" name="图片 22"/>
          <p:cNvPicPr>
            <a:picLocks noChangeAspect="1"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6893525" y="2380930"/>
            <a:ext cx="1100316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2854" name="文本框 2"/>
          <p:cNvSpPr txBox="1">
            <a:spLocks noChangeArrowheads="1"/>
          </p:cNvSpPr>
          <p:nvPr/>
        </p:nvSpPr>
        <p:spPr bwMode="auto">
          <a:xfrm>
            <a:off x="682074" y="844652"/>
            <a:ext cx="3174187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en-US" altLang="zh-CN" sz="1800" kern="0" dirty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【</a:t>
            </a:r>
            <a:r>
              <a:rPr lang="zh-CN" altLang="en-US" sz="1800" kern="0" dirty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教材</a:t>
            </a:r>
            <a:r>
              <a:rPr lang="en-US" altLang="zh-CN" sz="1800" kern="0" dirty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P48 </a:t>
            </a:r>
            <a:r>
              <a:rPr lang="zh-CN" altLang="en-US" sz="1800" kern="0" dirty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练习十一 第</a:t>
            </a:r>
            <a:r>
              <a:rPr lang="en-US" altLang="zh-CN" sz="1800" kern="0" dirty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r>
              <a:rPr lang="zh-CN" altLang="en-US" sz="1800" kern="0" dirty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题</a:t>
            </a:r>
            <a:r>
              <a:rPr lang="en-US" altLang="zh-CN" sz="1800" kern="0" dirty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】</a:t>
            </a:r>
            <a:endParaRPr lang="en-US" altLang="zh-CN" sz="1800" kern="0" dirty="0">
              <a:solidFill>
                <a:srgbClr val="FF806D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三、实践应用，反馈提升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矩形 1"/>
          <p:cNvSpPr>
            <a:spLocks noChangeArrowheads="1"/>
          </p:cNvSpPr>
          <p:nvPr/>
        </p:nvSpPr>
        <p:spPr bwMode="auto">
          <a:xfrm>
            <a:off x="495300" y="870321"/>
            <a:ext cx="8143875" cy="73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8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2.</a:t>
            </a:r>
            <a:r>
              <a:rPr lang="zh-CN" altLang="en-US" sz="18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给           涂上红、蓝两种颜色，要使掷出红色朝上的可能性比蓝色大，应该怎么涂？</a:t>
            </a:r>
            <a:endParaRPr lang="zh-CN" altLang="zh-CN" sz="1800" kern="0" dirty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868687" y="2131304"/>
            <a:ext cx="420647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kern="0" dirty="0">
                <a:solidFill>
                  <a:srgbClr val="FF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答：</a:t>
            </a:r>
            <a:r>
              <a:rPr lang="en-US" altLang="zh-CN" sz="1800" kern="0" dirty="0">
                <a:solidFill>
                  <a:srgbClr val="FF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5</a:t>
            </a:r>
            <a:r>
              <a:rPr lang="zh-CN" altLang="en-US" sz="1800" kern="0" dirty="0">
                <a:solidFill>
                  <a:srgbClr val="FF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红面</a:t>
            </a:r>
            <a:r>
              <a:rPr lang="en-US" altLang="zh-CN" sz="1800" kern="0" dirty="0">
                <a:solidFill>
                  <a:srgbClr val="FF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r>
              <a:rPr lang="zh-CN" altLang="en-US" sz="1800" kern="0" dirty="0">
                <a:solidFill>
                  <a:srgbClr val="FF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蓝面， </a:t>
            </a:r>
            <a:r>
              <a:rPr lang="en-US" altLang="zh-CN" sz="1800" kern="0" dirty="0">
                <a:solidFill>
                  <a:srgbClr val="FF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r>
              <a:rPr lang="zh-CN" altLang="en-US" sz="1800" kern="0" dirty="0">
                <a:solidFill>
                  <a:srgbClr val="FF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红面</a:t>
            </a:r>
            <a:r>
              <a:rPr lang="en-US" altLang="zh-CN" sz="1800" kern="0" dirty="0">
                <a:solidFill>
                  <a:srgbClr val="FF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r>
              <a:rPr lang="zh-CN" altLang="en-US" sz="1800" kern="0" dirty="0">
                <a:solidFill>
                  <a:srgbClr val="FF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蓝面。</a:t>
            </a:r>
            <a:endParaRPr lang="zh-CN" altLang="en-US" sz="1800" kern="0" dirty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4868" name="文本框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828800" y="167879"/>
            <a:ext cx="3429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endParaRPr lang="zh-CN" altLang="zh-CN" sz="1800" kern="0">
              <a:solidFill>
                <a:srgbClr val="AFDBFF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64869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33061" y="123826"/>
            <a:ext cx="102394" cy="4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870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00526" y="141686"/>
            <a:ext cx="102394" cy="45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871" name="图片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85614" y="714375"/>
            <a:ext cx="392906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72" name="文本框 7"/>
          <p:cNvSpPr txBox="1">
            <a:spLocks noChangeArrowheads="1"/>
          </p:cNvSpPr>
          <p:nvPr/>
        </p:nvSpPr>
        <p:spPr bwMode="auto">
          <a:xfrm>
            <a:off x="1085613" y="1258119"/>
            <a:ext cx="330282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en-US" altLang="zh-CN" sz="1800" kern="0" dirty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【</a:t>
            </a:r>
            <a:r>
              <a:rPr lang="zh-CN" altLang="en-US" sz="1800" kern="0" dirty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教材</a:t>
            </a:r>
            <a:r>
              <a:rPr lang="en-US" altLang="zh-CN" sz="1800" kern="0" dirty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P49 </a:t>
            </a:r>
            <a:r>
              <a:rPr lang="zh-CN" altLang="en-US" sz="1800" kern="0" dirty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练习十一 第</a:t>
            </a:r>
            <a:r>
              <a:rPr lang="en-US" altLang="zh-CN" sz="1800" kern="0" dirty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10</a:t>
            </a:r>
            <a:r>
              <a:rPr lang="zh-CN" altLang="en-US" sz="1800" kern="0" dirty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题</a:t>
            </a:r>
            <a:r>
              <a:rPr lang="en-US" altLang="zh-CN" sz="1800" kern="0" dirty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】</a:t>
            </a:r>
            <a:endParaRPr lang="en-US" altLang="zh-CN" sz="1800" kern="0" dirty="0">
              <a:solidFill>
                <a:srgbClr val="FF806D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三、实践应用，反馈提升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矩形 1"/>
          <p:cNvSpPr>
            <a:spLocks noChangeArrowheads="1"/>
          </p:cNvSpPr>
          <p:nvPr/>
        </p:nvSpPr>
        <p:spPr bwMode="auto">
          <a:xfrm>
            <a:off x="482799" y="825647"/>
            <a:ext cx="8143875" cy="900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3.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把</a:t>
            </a:r>
            <a:r>
              <a:rPr lang="en-US" altLang="zh-CN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10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张卡片放入纸袋，随意摸一张，要使摸出的数字“</a:t>
            </a:r>
            <a:r>
              <a:rPr lang="en-US" altLang="zh-CN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1”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的可能性最大，数字“</a:t>
            </a:r>
            <a:r>
              <a:rPr lang="en-US" altLang="zh-CN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5”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的可能性最小，卡片上可以是什么数字？请你填一填。</a:t>
            </a:r>
            <a:endParaRPr lang="zh-CN" altLang="zh-CN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899548" y="3565320"/>
            <a:ext cx="129266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kern="0">
                <a:solidFill>
                  <a:srgbClr val="FF0000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答案不唯一</a:t>
            </a:r>
            <a:endParaRPr lang="zh-CN" altLang="en-US" sz="1800" kern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6916" name="文本框 8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828800" y="167879"/>
            <a:ext cx="3429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endParaRPr lang="zh-CN" altLang="zh-CN" sz="300" kern="0">
              <a:solidFill>
                <a:srgbClr val="AFDBFF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66917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33061" y="123826"/>
            <a:ext cx="102394" cy="4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6918" name="图片 1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00526" y="141686"/>
            <a:ext cx="102394" cy="45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6919" name="图片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634730" y="2400889"/>
            <a:ext cx="574952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6920" name="文本框 8"/>
          <p:cNvSpPr txBox="1">
            <a:spLocks noChangeArrowheads="1"/>
          </p:cNvSpPr>
          <p:nvPr/>
        </p:nvSpPr>
        <p:spPr bwMode="auto">
          <a:xfrm>
            <a:off x="378893" y="1725894"/>
            <a:ext cx="324271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en-US" altLang="zh-CN" sz="1800" kern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【</a:t>
            </a:r>
            <a:r>
              <a:rPr lang="zh-CN" altLang="en-US" sz="1800" kern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教材</a:t>
            </a:r>
            <a:r>
              <a:rPr lang="en-US" altLang="zh-CN" sz="1800" kern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P49 </a:t>
            </a:r>
            <a:r>
              <a:rPr lang="zh-CN" altLang="en-US" sz="1800" kern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练习十一 第</a:t>
            </a:r>
            <a:r>
              <a:rPr lang="en-US" altLang="zh-CN" sz="1800" kern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11</a:t>
            </a:r>
            <a:r>
              <a:rPr lang="zh-CN" altLang="en-US" sz="1800" kern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题</a:t>
            </a:r>
            <a:r>
              <a:rPr lang="en-US" altLang="zh-CN" sz="1800" kern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】</a:t>
            </a:r>
            <a:endParaRPr lang="en-US" altLang="zh-CN" sz="1800" kern="0">
              <a:solidFill>
                <a:srgbClr val="FF806D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三、实践应用，反馈提升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962" name="Group 36"/>
          <p:cNvGrpSpPr/>
          <p:nvPr/>
        </p:nvGrpSpPr>
        <p:grpSpPr bwMode="auto">
          <a:xfrm>
            <a:off x="1027511" y="1258121"/>
            <a:ext cx="3711178" cy="2171700"/>
            <a:chOff x="445" y="1231"/>
            <a:chExt cx="3391" cy="1473"/>
          </a:xfrm>
        </p:grpSpPr>
        <p:pic>
          <p:nvPicPr>
            <p:cNvPr id="168963" name="Picture 34" descr="59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445" y="1231"/>
              <a:ext cx="1981" cy="1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8964" name="AutoShape 27"/>
            <p:cNvSpPr>
              <a:spLocks noChangeArrowheads="1"/>
            </p:cNvSpPr>
            <p:nvPr/>
          </p:nvSpPr>
          <p:spPr bwMode="auto">
            <a:xfrm>
              <a:off x="2426" y="1251"/>
              <a:ext cx="1410" cy="363"/>
            </a:xfrm>
            <a:prstGeom prst="wedgeRoundRectCallout">
              <a:avLst>
                <a:gd name="adj1" fmla="val -62866"/>
                <a:gd name="adj2" fmla="val 53032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FF806D"/>
              </a:solidFill>
              <a:miter lim="800000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800" kern="0">
                  <a:ea typeface="思源黑体 CN Medium" panose="020B0600000000000000" pitchFamily="34" charset="-122"/>
                  <a:sym typeface="Arial" panose="020B0604020202020204" pitchFamily="34" charset="0"/>
                </a:rPr>
                <a:t>哪面朝上？</a:t>
              </a:r>
              <a:endParaRPr lang="zh-CN" altLang="zh-CN" sz="1800" kern="0"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8965" name="Group 47"/>
          <p:cNvGrpSpPr/>
          <p:nvPr/>
        </p:nvGrpSpPr>
        <p:grpSpPr bwMode="auto">
          <a:xfrm>
            <a:off x="5476401" y="1664375"/>
            <a:ext cx="2684860" cy="1359192"/>
            <a:chOff x="2751" y="1434"/>
            <a:chExt cx="2255" cy="856"/>
          </a:xfrm>
        </p:grpSpPr>
        <p:sp>
          <p:nvSpPr>
            <p:cNvPr id="168966" name="Text Box 3"/>
            <p:cNvSpPr txBox="1">
              <a:spLocks noChangeArrowheads="1"/>
            </p:cNvSpPr>
            <p:nvPr/>
          </p:nvSpPr>
          <p:spPr bwMode="auto">
            <a:xfrm>
              <a:off x="2880" y="1434"/>
              <a:ext cx="2126" cy="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800" kern="0" dirty="0">
                  <a:ea typeface="思源黑体 CN Medium" panose="020B0600000000000000" pitchFamily="34" charset="-122"/>
                  <a:sym typeface="Arial" panose="020B0604020202020204" pitchFamily="34" charset="0"/>
                </a:rPr>
                <a:t>    </a:t>
              </a:r>
              <a:r>
                <a:rPr lang="zh-CN" altLang="en-US" sz="1800" kern="0" dirty="0">
                  <a:ea typeface="思源黑体 CN Medium" panose="020B0600000000000000" pitchFamily="34" charset="-122"/>
                  <a:sym typeface="Arial" panose="020B0604020202020204" pitchFamily="34" charset="0"/>
                </a:rPr>
                <a:t>全班每人掷一次。</a:t>
              </a:r>
              <a:endPara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zh-CN" altLang="en-US" sz="1800" kern="0" dirty="0">
                  <a:ea typeface="思源黑体 CN Medium" panose="020B0600000000000000" pitchFamily="34" charset="-122"/>
                  <a:sym typeface="Arial" panose="020B0604020202020204" pitchFamily="34" charset="0"/>
                </a:rPr>
                <a:t>     朝上的有</a:t>
              </a:r>
              <a:r>
                <a:rPr lang="en-US" altLang="zh-CN" sz="1800" kern="0" dirty="0">
                  <a:ea typeface="思源黑体 CN Medium" panose="020B0600000000000000" pitchFamily="34" charset="-122"/>
                  <a:sym typeface="Arial" panose="020B0604020202020204" pitchFamily="34" charset="0"/>
                </a:rPr>
                <a:t>_____</a:t>
              </a:r>
              <a:r>
                <a:rPr lang="zh-CN" altLang="en-US" sz="1800" kern="0" dirty="0">
                  <a:ea typeface="思源黑体 CN Medium" panose="020B0600000000000000" pitchFamily="34" charset="-122"/>
                  <a:sym typeface="Arial" panose="020B0604020202020204" pitchFamily="34" charset="0"/>
                </a:rPr>
                <a:t>人。</a:t>
              </a:r>
              <a:endPara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zh-CN" altLang="en-US" sz="1800" kern="0" dirty="0">
                  <a:ea typeface="思源黑体 CN Medium" panose="020B0600000000000000" pitchFamily="34" charset="-122"/>
                  <a:sym typeface="Arial" panose="020B0604020202020204" pitchFamily="34" charset="0"/>
                </a:rPr>
                <a:t>     朝上的有</a:t>
              </a:r>
              <a:r>
                <a:rPr lang="en-US" altLang="zh-CN" sz="1800" kern="0" dirty="0">
                  <a:ea typeface="思源黑体 CN Medium" panose="020B0600000000000000" pitchFamily="34" charset="-122"/>
                  <a:sym typeface="Arial" panose="020B0604020202020204" pitchFamily="34" charset="0"/>
                </a:rPr>
                <a:t>_____</a:t>
              </a:r>
              <a:r>
                <a:rPr lang="zh-CN" altLang="en-US" sz="1800" kern="0" dirty="0">
                  <a:ea typeface="思源黑体 CN Medium" panose="020B0600000000000000" pitchFamily="34" charset="-122"/>
                  <a:sym typeface="Arial" panose="020B0604020202020204" pitchFamily="34" charset="0"/>
                </a:rPr>
                <a:t>人。</a:t>
              </a:r>
              <a:endPara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168967" name="Picture 37" descr="60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751" y="1565"/>
              <a:ext cx="410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AutoShape 27"/>
          <p:cNvSpPr>
            <a:spLocks noChangeArrowheads="1"/>
          </p:cNvSpPr>
          <p:nvPr/>
        </p:nvSpPr>
        <p:spPr bwMode="auto">
          <a:xfrm>
            <a:off x="441960" y="3717132"/>
            <a:ext cx="6545580" cy="883444"/>
          </a:xfrm>
          <a:prstGeom prst="wedgeRoundRectCallout">
            <a:avLst>
              <a:gd name="adj1" fmla="val -63398"/>
              <a:gd name="adj2" fmla="val -8537"/>
              <a:gd name="adj3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806D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如果全校的人每人掷一次，哪个面朝上的可能性大？</a:t>
            </a:r>
            <a:endParaRPr lang="zh-CN" altLang="en-US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endParaRPr lang="zh-CN" altLang="en-US" sz="1800" kern="0" dirty="0">
              <a:solidFill>
                <a:srgbClr val="1C1C1C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endParaRPr lang="en-US" altLang="zh-CN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68970" name="图片 2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65421" y="992506"/>
            <a:ext cx="102394" cy="4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971" name="图片 2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32886" y="1010366"/>
            <a:ext cx="102394" cy="45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73" name="矩形 23"/>
          <p:cNvSpPr>
            <a:spLocks noChangeArrowheads="1"/>
          </p:cNvSpPr>
          <p:nvPr/>
        </p:nvSpPr>
        <p:spPr bwMode="auto">
          <a:xfrm>
            <a:off x="495301" y="819381"/>
            <a:ext cx="41195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Aft>
                <a:spcPts val="450"/>
              </a:spcAft>
            </a:pPr>
            <a:r>
              <a:rPr lang="en-US" altLang="zh-CN" sz="1800" kern="0">
                <a:ea typeface="思源黑体 CN Medium" panose="020B0600000000000000" pitchFamily="34" charset="-122"/>
                <a:sym typeface="Arial" panose="020B0604020202020204" pitchFamily="34" charset="0"/>
              </a:rPr>
              <a:t>4.</a:t>
            </a:r>
            <a:endParaRPr lang="en-US" altLang="zh-CN" sz="1800" kern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8974" name="文本框 24"/>
          <p:cNvSpPr txBox="1">
            <a:spLocks noChangeArrowheads="1"/>
          </p:cNvSpPr>
          <p:nvPr/>
        </p:nvSpPr>
        <p:spPr bwMode="auto">
          <a:xfrm>
            <a:off x="607220" y="800778"/>
            <a:ext cx="293734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en-US" altLang="zh-CN" sz="1800" kern="0" dirty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【</a:t>
            </a:r>
            <a:r>
              <a:rPr lang="zh-CN" altLang="en-US" sz="1800" kern="0" dirty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教材</a:t>
            </a:r>
            <a:r>
              <a:rPr lang="en-US" altLang="zh-CN" sz="1800" kern="0" dirty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P46 </a:t>
            </a:r>
            <a:r>
              <a:rPr lang="zh-CN" altLang="en-US" sz="1800" kern="0" dirty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做一做 第</a:t>
            </a:r>
            <a:r>
              <a:rPr lang="en-US" altLang="zh-CN" sz="1800" kern="0" dirty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en-US" sz="1800" kern="0" dirty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题</a:t>
            </a:r>
            <a:r>
              <a:rPr lang="en-US" altLang="zh-CN" sz="1800" kern="0" dirty="0">
                <a:solidFill>
                  <a:srgbClr val="FF806D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】</a:t>
            </a:r>
            <a:endParaRPr lang="en-US" altLang="zh-CN" sz="1800" kern="0" dirty="0">
              <a:solidFill>
                <a:srgbClr val="FF806D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三、实践应用，反馈提升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1" name="文本框 17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714500" y="1257539"/>
            <a:ext cx="3429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endParaRPr lang="zh-CN" altLang="zh-CN" sz="1800" kern="0">
              <a:solidFill>
                <a:srgbClr val="AFDBFF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71012" name="图片 1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18761" y="1213486"/>
            <a:ext cx="102394" cy="4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013" name="图片 19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86226" y="1231346"/>
            <a:ext cx="102394" cy="45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思想气泡: 云 1"/>
          <p:cNvSpPr>
            <a:spLocks noChangeArrowheads="1"/>
          </p:cNvSpPr>
          <p:nvPr/>
        </p:nvSpPr>
        <p:spPr bwMode="auto">
          <a:xfrm>
            <a:off x="2218135" y="2357676"/>
            <a:ext cx="5000625" cy="1552575"/>
          </a:xfrm>
          <a:prstGeom prst="cloudCallout">
            <a:avLst>
              <a:gd name="adj1" fmla="val -52130"/>
              <a:gd name="adj2" fmla="val 8051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8778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71015" name="图片 3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1082953" y="2357676"/>
            <a:ext cx="1456951" cy="207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1016" name="文本框 4"/>
          <p:cNvSpPr txBox="1">
            <a:spLocks noChangeArrowheads="1"/>
          </p:cNvSpPr>
          <p:nvPr/>
        </p:nvSpPr>
        <p:spPr bwMode="auto">
          <a:xfrm>
            <a:off x="2869169" y="2184552"/>
            <a:ext cx="392799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通过这节课的学习，你有什么收获？</a:t>
            </a:r>
            <a:endParaRPr lang="zh-CN" altLang="en-US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四、全课小结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5" name="文本框 3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24940" y="1562339"/>
            <a:ext cx="34290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endParaRPr lang="zh-CN" altLang="zh-CN" sz="1800" kern="0">
              <a:solidFill>
                <a:srgbClr val="AFDBFF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72036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29201" y="1518286"/>
            <a:ext cx="102394" cy="4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037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96666" y="1536146"/>
            <a:ext cx="102394" cy="45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2038" name="矩形 6"/>
          <p:cNvSpPr>
            <a:spLocks noChangeArrowheads="1"/>
          </p:cNvSpPr>
          <p:nvPr/>
        </p:nvSpPr>
        <p:spPr bwMode="auto">
          <a:xfrm>
            <a:off x="495300" y="950585"/>
            <a:ext cx="7955280" cy="1398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一、小明和弟弟要做</a:t>
            </a:r>
            <a:r>
              <a:rPr lang="en-US" altLang="zh-CN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8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张脸谱卡片（有</a:t>
            </a:r>
            <a:r>
              <a:rPr lang="en-US" altLang="zh-CN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种表情）。要使抽到             的可能性最小，可能会抽到          。</a:t>
            </a:r>
            <a:endParaRPr lang="zh-CN" altLang="en-US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zh-CN" altLang="en-US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1.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请把下面的表格补充完整。</a:t>
            </a:r>
            <a:endParaRPr lang="zh-CN" altLang="zh-CN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72039" name="图片 1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98815" y="790575"/>
            <a:ext cx="460772" cy="627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040" name="图片 2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03756" y="1174478"/>
            <a:ext cx="460772" cy="602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2041" name="图片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901911" y="2677348"/>
            <a:ext cx="4257675" cy="1221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385431" y="3313141"/>
            <a:ext cx="43100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kern="0">
                <a:solidFill>
                  <a:srgbClr val="FF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5</a:t>
            </a:r>
            <a:endParaRPr lang="en-US" altLang="zh-CN" sz="1800" kern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pic>
        <p:nvPicPr>
          <p:cNvPr id="14" name="图片 13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11738" y="2710686"/>
            <a:ext cx="460772" cy="602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6435688" y="3314332"/>
            <a:ext cx="43100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kern="0">
                <a:solidFill>
                  <a:srgbClr val="FF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en-US" altLang="zh-CN" sz="1800" kern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五、巩固练习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9" name="文本框 3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828800" y="167879"/>
            <a:ext cx="3429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endParaRPr lang="zh-CN" altLang="zh-CN" sz="300" kern="0">
              <a:solidFill>
                <a:srgbClr val="AFDBFF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73060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33061" y="123826"/>
            <a:ext cx="102394" cy="4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061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00526" y="141686"/>
            <a:ext cx="102394" cy="45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3062" name="矩形 6"/>
          <p:cNvSpPr>
            <a:spLocks noChangeArrowheads="1"/>
          </p:cNvSpPr>
          <p:nvPr/>
        </p:nvSpPr>
        <p:spPr bwMode="auto">
          <a:xfrm>
            <a:off x="495300" y="305009"/>
            <a:ext cx="9391650" cy="106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endParaRPr lang="en-US" altLang="zh-CN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2.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把上面的卡片全部装在盒子里摇匀，如果从中任意抽一张，最可能抽到的是什么？</a:t>
            </a:r>
            <a:endParaRPr lang="zh-CN" altLang="zh-CN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 bwMode="auto">
          <a:xfrm>
            <a:off x="3054781" y="2224326"/>
            <a:ext cx="2626519" cy="622697"/>
            <a:chOff x="2849909" y="3425706"/>
            <a:chExt cx="3502386" cy="622678"/>
          </a:xfrm>
        </p:grpSpPr>
        <p:sp>
          <p:nvSpPr>
            <p:cNvPr id="173066" name="矩形 13"/>
            <p:cNvSpPr>
              <a:spLocks noChangeArrowheads="1"/>
            </p:cNvSpPr>
            <p:nvPr/>
          </p:nvSpPr>
          <p:spPr bwMode="auto">
            <a:xfrm>
              <a:off x="2849909" y="3500713"/>
              <a:ext cx="3502386" cy="369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800" kern="0" dirty="0">
                  <a:solidFill>
                    <a:srgbClr val="FF0000"/>
                  </a:solidFill>
                  <a:ea typeface="思源黑体 CN Medium" panose="020B0600000000000000" pitchFamily="34" charset="-122"/>
                  <a:cs typeface="Times New Roman" panose="02020603050405020304" pitchFamily="18" charset="0"/>
                  <a:sym typeface="Arial" panose="020B0604020202020204" pitchFamily="34" charset="0"/>
                </a:rPr>
                <a:t>最可能抽到的是</a:t>
              </a:r>
              <a:endParaRPr lang="zh-CN" altLang="en-US" sz="18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endParaRPr>
            </a:p>
          </p:txBody>
        </p:sp>
        <p:pic>
          <p:nvPicPr>
            <p:cNvPr id="173067" name="图片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447785" y="3425706"/>
              <a:ext cx="790969" cy="622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五、巩固练习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矩形 1"/>
          <p:cNvSpPr>
            <a:spLocks noChangeArrowheads="1"/>
          </p:cNvSpPr>
          <p:nvPr/>
        </p:nvSpPr>
        <p:spPr bwMode="auto">
          <a:xfrm>
            <a:off x="495300" y="924310"/>
            <a:ext cx="5924550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二、才才猜对的可能性大，还是猜错的可能性大？</a:t>
            </a:r>
            <a:endParaRPr lang="zh-CN" altLang="zh-CN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75107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428875" y="1736876"/>
            <a:ext cx="3990975" cy="1803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457576" y="3974306"/>
            <a:ext cx="279201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kern="0" dirty="0">
                <a:solidFill>
                  <a:srgbClr val="FF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猜错的可能性大。</a:t>
            </a:r>
            <a:endParaRPr lang="zh-CN" altLang="en-US" sz="1800" kern="0" dirty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6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五、巩固练习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矩形 1"/>
          <p:cNvSpPr>
            <a:spLocks noChangeArrowheads="1"/>
          </p:cNvSpPr>
          <p:nvPr/>
        </p:nvSpPr>
        <p:spPr bwMode="auto">
          <a:xfrm>
            <a:off x="471727" y="877460"/>
            <a:ext cx="8167448" cy="131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三、把</a:t>
            </a:r>
            <a:r>
              <a:rPr lang="en-US" altLang="zh-CN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8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张大小相同的数字卡片放入纸袋，随意摸一张，摸出数字“</a:t>
            </a:r>
            <a:r>
              <a:rPr lang="en-US" altLang="zh-CN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7”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的可能性最大，摸出数字“</a:t>
            </a:r>
            <a:r>
              <a:rPr lang="en-US" altLang="zh-CN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4”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的可能性最小，如果</a:t>
            </a:r>
            <a:r>
              <a:rPr lang="en-US" altLang="zh-CN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8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张数字卡片上只有</a:t>
            </a:r>
            <a:r>
              <a:rPr lang="en-US" altLang="zh-CN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种数字，则“</a:t>
            </a:r>
            <a:r>
              <a:rPr lang="en-US" altLang="zh-CN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7”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至少有（     ）张，请你填出其中的一种方法。</a:t>
            </a:r>
            <a:endParaRPr lang="zh-CN" altLang="zh-CN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77155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238138" y="2628663"/>
            <a:ext cx="4455319" cy="834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250158" y="1806655"/>
            <a:ext cx="43100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kern="0">
                <a:solidFill>
                  <a:srgbClr val="FF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en-US" altLang="zh-CN" sz="1800" kern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592945" y="2883456"/>
            <a:ext cx="43100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kern="0">
                <a:solidFill>
                  <a:srgbClr val="FF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7</a:t>
            </a:r>
            <a:endParaRPr lang="en-US" altLang="zh-CN" sz="1800" kern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096579" y="2883456"/>
            <a:ext cx="43100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kern="0">
                <a:solidFill>
                  <a:srgbClr val="FF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7</a:t>
            </a:r>
            <a:endParaRPr lang="en-US" altLang="zh-CN" sz="1800" kern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600214" y="2883456"/>
            <a:ext cx="43100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kern="0">
                <a:solidFill>
                  <a:srgbClr val="FF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7</a:t>
            </a:r>
            <a:endParaRPr lang="en-US" altLang="zh-CN" sz="1800" kern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103848" y="2883456"/>
            <a:ext cx="43100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kern="0">
                <a:solidFill>
                  <a:srgbClr val="FF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7</a:t>
            </a:r>
            <a:endParaRPr lang="en-US" altLang="zh-CN" sz="1800" kern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607482" y="2883456"/>
            <a:ext cx="43100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kern="0">
                <a:solidFill>
                  <a:srgbClr val="FF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5</a:t>
            </a:r>
            <a:endParaRPr lang="en-US" altLang="zh-CN" sz="1800" kern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111116" y="2883456"/>
            <a:ext cx="43100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kern="0">
                <a:solidFill>
                  <a:srgbClr val="FF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5</a:t>
            </a:r>
            <a:endParaRPr lang="en-US" altLang="zh-CN" sz="1800" kern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614751" y="2883456"/>
            <a:ext cx="43100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kern="0">
                <a:solidFill>
                  <a:srgbClr val="FF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5</a:t>
            </a:r>
            <a:endParaRPr lang="en-US" altLang="zh-CN" sz="1800" kern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119576" y="2883456"/>
            <a:ext cx="42981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kern="0">
                <a:solidFill>
                  <a:srgbClr val="FF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en-US" altLang="zh-CN" sz="1800" kern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026707" y="3407331"/>
            <a:ext cx="165020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 kern="0">
                <a:solidFill>
                  <a:srgbClr val="FF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填法不唯一</a:t>
            </a:r>
            <a:endParaRPr lang="zh-CN" altLang="en-US" sz="1800" kern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7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五、巩固练习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5875827" y="1"/>
            <a:ext cx="3268174" cy="4639346"/>
          </a:xfrm>
          <a:custGeom>
            <a:avLst/>
            <a:gdLst>
              <a:gd name="connsiteX0" fmla="*/ 483007 w 4357565"/>
              <a:gd name="connsiteY0" fmla="*/ 0 h 6185795"/>
              <a:gd name="connsiteX1" fmla="*/ 4357565 w 4357565"/>
              <a:gd name="connsiteY1" fmla="*/ 0 h 6185795"/>
              <a:gd name="connsiteX2" fmla="*/ 4357565 w 4357565"/>
              <a:gd name="connsiteY2" fmla="*/ 6185795 h 6185795"/>
              <a:gd name="connsiteX3" fmla="*/ 0 w 4357565"/>
              <a:gd name="connsiteY3" fmla="*/ 616817 h 6185795"/>
              <a:gd name="connsiteX4" fmla="*/ 483007 w 4357565"/>
              <a:gd name="connsiteY4" fmla="*/ 0 h 6185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7565" h="6185795">
                <a:moveTo>
                  <a:pt x="483007" y="0"/>
                </a:moveTo>
                <a:lnTo>
                  <a:pt x="4357565" y="0"/>
                </a:lnTo>
                <a:lnTo>
                  <a:pt x="4357565" y="6185795"/>
                </a:lnTo>
                <a:lnTo>
                  <a:pt x="0" y="616817"/>
                </a:lnTo>
                <a:lnTo>
                  <a:pt x="483007" y="0"/>
                </a:lnTo>
                <a:close/>
              </a:path>
            </a:pathLst>
          </a:cu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777739" y="507931"/>
            <a:ext cx="2125298" cy="2715884"/>
          </a:xfrm>
          <a:custGeom>
            <a:avLst/>
            <a:gdLst>
              <a:gd name="connsiteX0" fmla="*/ 1416865 w 2833730"/>
              <a:gd name="connsiteY0" fmla="*/ 0 h 3621179"/>
              <a:gd name="connsiteX1" fmla="*/ 2833730 w 2833730"/>
              <a:gd name="connsiteY1" fmla="*/ 1811009 h 3621179"/>
              <a:gd name="connsiteX2" fmla="*/ 1416865 w 2833730"/>
              <a:gd name="connsiteY2" fmla="*/ 3621179 h 3621179"/>
              <a:gd name="connsiteX3" fmla="*/ 0 w 2833730"/>
              <a:gd name="connsiteY3" fmla="*/ 1811009 h 3621179"/>
              <a:gd name="connsiteX4" fmla="*/ 1416865 w 2833730"/>
              <a:gd name="connsiteY4" fmla="*/ 0 h 3621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3730" h="3621179">
                <a:moveTo>
                  <a:pt x="1416865" y="0"/>
                </a:moveTo>
                <a:lnTo>
                  <a:pt x="2833730" y="1811009"/>
                </a:lnTo>
                <a:lnTo>
                  <a:pt x="1416865" y="3621179"/>
                </a:lnTo>
                <a:lnTo>
                  <a:pt x="0" y="1811009"/>
                </a:lnTo>
                <a:lnTo>
                  <a:pt x="1416865" y="0"/>
                </a:lnTo>
                <a:close/>
              </a:path>
            </a:pathLst>
          </a:cu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875826" y="1911504"/>
            <a:ext cx="2125298" cy="2715884"/>
          </a:xfrm>
          <a:custGeom>
            <a:avLst/>
            <a:gdLst>
              <a:gd name="connsiteX0" fmla="*/ 1416865 w 2833730"/>
              <a:gd name="connsiteY0" fmla="*/ 0 h 3621178"/>
              <a:gd name="connsiteX1" fmla="*/ 2833730 w 2833730"/>
              <a:gd name="connsiteY1" fmla="*/ 1810170 h 3621178"/>
              <a:gd name="connsiteX2" fmla="*/ 1416865 w 2833730"/>
              <a:gd name="connsiteY2" fmla="*/ 3621178 h 3621178"/>
              <a:gd name="connsiteX3" fmla="*/ 0 w 2833730"/>
              <a:gd name="connsiteY3" fmla="*/ 1810170 h 3621178"/>
              <a:gd name="connsiteX4" fmla="*/ 1416865 w 2833730"/>
              <a:gd name="connsiteY4" fmla="*/ 0 h 3621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3730" h="3621178">
                <a:moveTo>
                  <a:pt x="1416865" y="0"/>
                </a:moveTo>
                <a:lnTo>
                  <a:pt x="2833730" y="1810170"/>
                </a:lnTo>
                <a:lnTo>
                  <a:pt x="1416865" y="3621178"/>
                </a:lnTo>
                <a:lnTo>
                  <a:pt x="0" y="1810170"/>
                </a:lnTo>
                <a:lnTo>
                  <a:pt x="1416865" y="0"/>
                </a:lnTo>
                <a:close/>
              </a:path>
            </a:pathLst>
          </a:cu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605751" y="3315078"/>
            <a:ext cx="2538249" cy="1828422"/>
          </a:xfrm>
          <a:custGeom>
            <a:avLst/>
            <a:gdLst>
              <a:gd name="connsiteX0" fmla="*/ 1907747 w 3384332"/>
              <a:gd name="connsiteY0" fmla="*/ 0 h 2437896"/>
              <a:gd name="connsiteX1" fmla="*/ 3384332 w 3384332"/>
              <a:gd name="connsiteY1" fmla="*/ 1885698 h 2437896"/>
              <a:gd name="connsiteX2" fmla="*/ 3384332 w 3384332"/>
              <a:gd name="connsiteY2" fmla="*/ 2437896 h 2437896"/>
              <a:gd name="connsiteX3" fmla="*/ 0 w 3384332"/>
              <a:gd name="connsiteY3" fmla="*/ 2437896 h 2437896"/>
              <a:gd name="connsiteX4" fmla="*/ 1907747 w 3384332"/>
              <a:gd name="connsiteY4" fmla="*/ 0 h 243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4332" h="2437896">
                <a:moveTo>
                  <a:pt x="1907747" y="0"/>
                </a:moveTo>
                <a:lnTo>
                  <a:pt x="3384332" y="1885698"/>
                </a:lnTo>
                <a:lnTo>
                  <a:pt x="3384332" y="2437896"/>
                </a:lnTo>
                <a:lnTo>
                  <a:pt x="0" y="2437896"/>
                </a:lnTo>
                <a:lnTo>
                  <a:pt x="1907747" y="0"/>
                </a:lnTo>
                <a:close/>
              </a:path>
            </a:pathLst>
          </a:custGeom>
        </p:spPr>
      </p:pic>
      <p:grpSp>
        <p:nvGrpSpPr>
          <p:cNvPr id="16" name="组合 15"/>
          <p:cNvGrpSpPr/>
          <p:nvPr/>
        </p:nvGrpSpPr>
        <p:grpSpPr>
          <a:xfrm>
            <a:off x="483106" y="2201229"/>
            <a:ext cx="4384551" cy="966080"/>
            <a:chOff x="-4714868" y="2110674"/>
            <a:chExt cx="5033250" cy="1012414"/>
          </a:xfrm>
        </p:grpSpPr>
        <p:sp>
          <p:nvSpPr>
            <p:cNvPr id="17" name="文本框 16"/>
            <p:cNvSpPr txBox="1"/>
            <p:nvPr/>
          </p:nvSpPr>
          <p:spPr>
            <a:xfrm>
              <a:off x="-4714868" y="2808614"/>
              <a:ext cx="5033249" cy="3144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50000"/>
                </a:lnSpc>
                <a:defRPr/>
              </a:pPr>
              <a:r>
                <a:rPr lang="en-US" altLang="zh-CN" sz="900" kern="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rPr>
                <a:t>MENTAL HEALTH COUNSELING PPT</a:t>
              </a:r>
              <a:endParaRPr lang="en-US" altLang="zh-CN" sz="900" kern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-4634728" y="2789746"/>
              <a:ext cx="4953109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9" name="文本占位符 19"/>
            <p:cNvSpPr txBox="1"/>
            <p:nvPr/>
          </p:nvSpPr>
          <p:spPr>
            <a:xfrm>
              <a:off x="-4708756" y="2110674"/>
              <a:ext cx="5027138" cy="66020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dist" defTabSz="685800">
                <a:spcBef>
                  <a:spcPts val="750"/>
                </a:spcBef>
                <a:buNone/>
                <a:defRPr/>
              </a:pPr>
              <a:r>
                <a:rPr lang="zh-CN" altLang="en-US" sz="3300" b="1" dirty="0">
                  <a:solidFill>
                    <a:srgbClr val="BC8E73"/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rPr>
                <a:t>感谢你的聆听</a:t>
              </a:r>
              <a:endParaRPr lang="zh-CN" altLang="en-US" sz="3300" b="1" dirty="0">
                <a:solidFill>
                  <a:srgbClr val="BC8E73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-1024175" y="376981"/>
            <a:ext cx="3046757" cy="225731"/>
          </a:xfrm>
          <a:prstGeom prst="rect">
            <a:avLst/>
          </a:prstGeom>
          <a:solidFill>
            <a:srgbClr val="BC8E73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txBody>
          <a:bodyPr spcFirstLastPara="1" wrap="square" lIns="43194" tIns="43194" rIns="43194" bIns="43194" spcCol="28575" anchor="ctr">
            <a:spAutoFit/>
          </a:bodyPr>
          <a:lstStyle/>
          <a:p>
            <a:pPr algn="r" defTabSz="864235" latinLnBrk="1">
              <a:defRPr/>
            </a:pPr>
            <a:r>
              <a:rPr lang="zh-CN" altLang="en-US" sz="900" kern="0" spc="225" dirty="0">
                <a:solidFill>
                  <a:prstClr val="white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rPr>
              <a:t>人教版小学数学五年级上册</a:t>
            </a:r>
            <a:endParaRPr lang="zh-CN" altLang="en-US" sz="900" kern="0" spc="225" dirty="0">
              <a:solidFill>
                <a:prstClr val="white"/>
              </a:solidFill>
              <a:latin typeface="Arial" panose="020B0604020202020204" pitchFamily="34" charset="0"/>
              <a:ea typeface="思源黑体 CN Regular" panose="020B05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9" name="文本框 1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715756" y="1243510"/>
            <a:ext cx="3429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endParaRPr lang="zh-CN" altLang="zh-CN" sz="300" kern="0">
              <a:solidFill>
                <a:srgbClr val="AFDBFF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52580" name="图片 1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20017" y="1199457"/>
            <a:ext cx="102394" cy="4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581" name="图片 1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87482" y="1217317"/>
            <a:ext cx="102394" cy="45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582" name="Picture 21" descr="5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44162" y="1549382"/>
            <a:ext cx="1025129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2583" name="矩形 17"/>
          <p:cNvSpPr>
            <a:spLocks noChangeArrowheads="1"/>
          </p:cNvSpPr>
          <p:nvPr/>
        </p:nvSpPr>
        <p:spPr bwMode="auto">
          <a:xfrm>
            <a:off x="550188" y="907686"/>
            <a:ext cx="8036234" cy="900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</a:pPr>
            <a:r>
              <a:rPr lang="zh-CN" altLang="en-US" sz="18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袋中有</a:t>
            </a:r>
            <a:r>
              <a:rPr lang="en-US" altLang="zh-CN" sz="18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10</a:t>
            </a:r>
            <a:r>
              <a:rPr lang="zh-CN" altLang="en-US" sz="18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个球，</a:t>
            </a:r>
            <a:r>
              <a:rPr lang="en-US" altLang="zh-CN" sz="18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8</a:t>
            </a:r>
            <a:r>
              <a:rPr lang="zh-CN" altLang="en-US" sz="18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个红色球，</a:t>
            </a:r>
            <a:r>
              <a:rPr lang="en-US" altLang="zh-CN" sz="18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r>
              <a:rPr lang="zh-CN" altLang="en-US" sz="18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个蓝色球，从中摸出一个球，摸出哪种颜色球的可能性大？为什么？</a:t>
            </a:r>
            <a:endParaRPr lang="zh-CN" altLang="en-US" sz="1800" kern="0" dirty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249014" y="2987658"/>
            <a:ext cx="6971003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ts val="375"/>
              </a:spcBef>
              <a:spcAft>
                <a:spcPts val="375"/>
              </a:spcAft>
            </a:pPr>
            <a:r>
              <a:rPr lang="en-US" altLang="zh-CN" sz="1800" kern="0" dirty="0">
                <a:solidFill>
                  <a:srgbClr val="FF0000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    </a:t>
            </a:r>
            <a:r>
              <a:rPr lang="zh-CN" altLang="en-US" sz="1800" kern="0" dirty="0">
                <a:solidFill>
                  <a:srgbClr val="FF0000"/>
                </a:solidFill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摸出红色球的可能性大，因为袋中红色球的数量比蓝色球多。</a:t>
            </a:r>
            <a:endParaRPr lang="zh-CN" altLang="en-US" sz="1800" kern="0" dirty="0">
              <a:solidFill>
                <a:srgbClr val="FF0000"/>
              </a:solidFill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9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一、谈话导入，复习旧知识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文本框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80103" y="1140057"/>
            <a:ext cx="342900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endParaRPr lang="zh-CN" altLang="zh-CN" sz="300" kern="0">
              <a:solidFill>
                <a:srgbClr val="AFDBFF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54627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84364" y="1096005"/>
            <a:ext cx="102394" cy="4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628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1829" y="1113864"/>
            <a:ext cx="102394" cy="45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4630" name="组合 6"/>
          <p:cNvGrpSpPr/>
          <p:nvPr/>
        </p:nvGrpSpPr>
        <p:grpSpPr bwMode="auto">
          <a:xfrm>
            <a:off x="3753400" y="1557990"/>
            <a:ext cx="1943100" cy="1859756"/>
            <a:chOff x="3093401" y="1819395"/>
            <a:chExt cx="2589769" cy="1861355"/>
          </a:xfrm>
        </p:grpSpPr>
        <p:sp>
          <p:nvSpPr>
            <p:cNvPr id="3" name="立方体 2"/>
            <p:cNvSpPr/>
            <p:nvPr/>
          </p:nvSpPr>
          <p:spPr>
            <a:xfrm>
              <a:off x="3093401" y="1819395"/>
              <a:ext cx="2589769" cy="1861355"/>
            </a:xfrm>
            <a:prstGeom prst="cube">
              <a:avLst>
                <a:gd name="adj" fmla="val 3059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732874" y="1875099"/>
              <a:ext cx="1140067" cy="462988"/>
            </a:xfrm>
            <a:prstGeom prst="ellipse">
              <a:avLst/>
            </a:prstGeom>
            <a:gradFill flip="none" rotWithShape="1">
              <a:gsLst>
                <a:gs pos="0">
                  <a:srgbClr val="FBE5D6">
                    <a:shade val="30000"/>
                    <a:satMod val="115000"/>
                  </a:srgbClr>
                </a:gs>
                <a:gs pos="50000">
                  <a:srgbClr val="FBE5D6">
                    <a:shade val="67500"/>
                    <a:satMod val="115000"/>
                  </a:srgbClr>
                </a:gs>
                <a:gs pos="100000">
                  <a:srgbClr val="FBE5D6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chemeClr val="tx1"/>
              </a:solidFill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椭圆 4"/>
          <p:cNvSpPr>
            <a:spLocks noChangeArrowheads="1"/>
          </p:cNvSpPr>
          <p:nvPr/>
        </p:nvSpPr>
        <p:spPr bwMode="auto">
          <a:xfrm>
            <a:off x="3405332" y="4290451"/>
            <a:ext cx="189309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>
            <a:spLocks noChangeArrowheads="1"/>
          </p:cNvSpPr>
          <p:nvPr/>
        </p:nvSpPr>
        <p:spPr bwMode="auto">
          <a:xfrm>
            <a:off x="4144710" y="4290451"/>
            <a:ext cx="189310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54637" name="文本框 5"/>
          <p:cNvSpPr txBox="1">
            <a:spLocks noChangeArrowheads="1"/>
          </p:cNvSpPr>
          <p:nvPr/>
        </p:nvSpPr>
        <p:spPr bwMode="auto">
          <a:xfrm>
            <a:off x="4152954" y="2341767"/>
            <a:ext cx="730007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en-US" sz="1500" kern="0">
                <a:ea typeface="思源黑体 CN Medium" panose="020B0600000000000000" pitchFamily="34" charset="-122"/>
                <a:sym typeface="Arial" panose="020B0604020202020204" pitchFamily="34" charset="0"/>
              </a:rPr>
              <a:t>里面有</a:t>
            </a:r>
            <a:endParaRPr lang="zh-CN" altLang="en-US" sz="1500" kern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54638" name="文本框 12"/>
          <p:cNvSpPr txBox="1">
            <a:spLocks noChangeArrowheads="1"/>
          </p:cNvSpPr>
          <p:nvPr/>
        </p:nvSpPr>
        <p:spPr bwMode="auto">
          <a:xfrm>
            <a:off x="3739806" y="3008517"/>
            <a:ext cx="1518685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en-US" sz="1500" kern="0">
                <a:ea typeface="思源黑体 CN Medium" panose="020B0600000000000000" pitchFamily="34" charset="-122"/>
                <a:sym typeface="Arial" panose="020B0604020202020204" pitchFamily="34" charset="0"/>
              </a:rPr>
              <a:t>两种颜色的小球</a:t>
            </a:r>
            <a:endParaRPr lang="zh-CN" altLang="en-US" sz="1500" kern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54639" name="矩形 14"/>
          <p:cNvSpPr>
            <a:spLocks noChangeArrowheads="1"/>
          </p:cNvSpPr>
          <p:nvPr/>
        </p:nvSpPr>
        <p:spPr bwMode="auto">
          <a:xfrm>
            <a:off x="513303" y="887363"/>
            <a:ext cx="4512469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ts val="375"/>
              </a:spcBef>
              <a:spcAft>
                <a:spcPts val="375"/>
              </a:spcAft>
            </a:pP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猜一猜摸到哪种颜色的球的可能性大。</a:t>
            </a:r>
            <a:endParaRPr lang="zh-CN" altLang="en-US" sz="1800" kern="0" dirty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二、自主练习，巩固拓展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98924" y="784746"/>
            <a:ext cx="6673719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ts val="375"/>
              </a:spcBef>
              <a:spcAft>
                <a:spcPts val="375"/>
              </a:spcAft>
            </a:pP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试验要求：</a:t>
            </a:r>
            <a:endParaRPr lang="zh-CN" altLang="en-US" sz="1800" kern="0" dirty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11689" y="1162013"/>
            <a:ext cx="8145812" cy="1300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zh-CN" altLang="en-US" sz="15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15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）小组成员分工合作。</a:t>
            </a:r>
            <a:endParaRPr lang="zh-CN" altLang="en-US" sz="15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zh-CN" altLang="en-US" sz="15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r>
              <a:rPr lang="zh-CN" altLang="en-US" sz="15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）每次摸球前要将盒子里的球摇匀。</a:t>
            </a:r>
            <a:endParaRPr lang="zh-CN" altLang="en-US" sz="1500" kern="0" dirty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zh-CN" altLang="en-US" sz="15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r>
              <a:rPr lang="zh-CN" altLang="en-US" sz="15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）每次摸出一个球，再放回去，重复</a:t>
            </a:r>
            <a:r>
              <a:rPr lang="en-US" altLang="zh-CN" sz="15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20</a:t>
            </a:r>
            <a:r>
              <a:rPr lang="zh-CN" altLang="en-US" sz="15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次。</a:t>
            </a:r>
            <a:endParaRPr lang="zh-CN" altLang="en-US" sz="1500" kern="0" dirty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zh-CN" altLang="en-US" sz="15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r>
              <a:rPr lang="zh-CN" altLang="en-US" sz="15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）每摸出一个球后记录下它的颜色，可以用画“正”字的方法来记录。</a:t>
            </a:r>
            <a:endParaRPr lang="zh-CN" altLang="en-US" sz="1500" kern="0" dirty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graphicFrame>
        <p:nvGraphicFramePr>
          <p:cNvPr id="5" name="表格 5"/>
          <p:cNvGraphicFramePr>
            <a:graphicFrameLocks noGrp="1"/>
          </p:cNvGraphicFramePr>
          <p:nvPr/>
        </p:nvGraphicFramePr>
        <p:xfrm>
          <a:off x="2132931" y="2951437"/>
          <a:ext cx="3752850" cy="891600"/>
        </p:xfrm>
        <a:graphic>
          <a:graphicData uri="http://schemas.openxmlformats.org/drawingml/2006/table">
            <a:tbl>
              <a:tblPr/>
              <a:tblGrid>
                <a:gridCol w="860822"/>
                <a:gridCol w="1445419"/>
                <a:gridCol w="1446609"/>
              </a:tblGrid>
              <a:tr h="29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6" marR="68576" marT="34300" marB="34300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思源黑体 CN Medium" panose="020B0600000000000000" pitchFamily="34" charset="-122"/>
                          <a:sym typeface="Arial" panose="020B0604020202020204" pitchFamily="34" charset="0"/>
                        </a:rPr>
                        <a:t>记录</a:t>
                      </a:r>
                      <a:endParaRPr kumimoji="0" lang="zh-CN" altLang="en-US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6" marR="68576" marT="34300" marB="34300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思源黑体 CN Medium" panose="020B0600000000000000" pitchFamily="34" charset="-122"/>
                          <a:sym typeface="Arial" panose="020B0604020202020204" pitchFamily="34" charset="0"/>
                        </a:rPr>
                        <a:t>次数</a:t>
                      </a:r>
                      <a:endParaRPr kumimoji="0" lang="zh-CN" altLang="en-US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6" marR="68576" marT="34300" marB="34300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</a:tr>
              <a:tr h="29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6" marR="68576" marT="34300" marB="34300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6" marR="68576" marT="34300" marB="34300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6" marR="68576" marT="34300" marB="34300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3CF"/>
                    </a:solidFill>
                  </a:tcPr>
                </a:tc>
              </a:tr>
              <a:tr h="29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6" marR="68576" marT="34300" marB="34300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6" marR="68576" marT="34300" marB="34300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6" marR="68576" marT="34300" marB="34300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</a:tr>
            </a:tbl>
          </a:graphicData>
        </a:graphic>
      </p:graphicFrame>
      <p:pic>
        <p:nvPicPr>
          <p:cNvPr id="32" name="图片 3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563368" y="1878428"/>
            <a:ext cx="1975247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二、自主练习，巩固拓展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69136E-6 L 0.3698 -0.2182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90" y="-1092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>
            <a:spLocks noChangeArrowheads="1"/>
          </p:cNvSpPr>
          <p:nvPr/>
        </p:nvSpPr>
        <p:spPr bwMode="auto">
          <a:xfrm>
            <a:off x="3579020" y="3546872"/>
            <a:ext cx="188119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" name="椭圆 5"/>
          <p:cNvSpPr>
            <a:spLocks noChangeArrowheads="1"/>
          </p:cNvSpPr>
          <p:nvPr/>
        </p:nvSpPr>
        <p:spPr bwMode="auto">
          <a:xfrm>
            <a:off x="3558779" y="3823099"/>
            <a:ext cx="189309" cy="250031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椭圆 9"/>
          <p:cNvSpPr>
            <a:spLocks noChangeArrowheads="1"/>
          </p:cNvSpPr>
          <p:nvPr/>
        </p:nvSpPr>
        <p:spPr bwMode="auto">
          <a:xfrm>
            <a:off x="3717132" y="3730228"/>
            <a:ext cx="189310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>
            <a:spLocks noChangeArrowheads="1"/>
          </p:cNvSpPr>
          <p:nvPr/>
        </p:nvSpPr>
        <p:spPr bwMode="auto">
          <a:xfrm>
            <a:off x="4574382" y="3823099"/>
            <a:ext cx="189310" cy="250031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>
            <a:spLocks noChangeArrowheads="1"/>
          </p:cNvSpPr>
          <p:nvPr/>
        </p:nvSpPr>
        <p:spPr bwMode="auto">
          <a:xfrm>
            <a:off x="3483770" y="3723085"/>
            <a:ext cx="189310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>
            <a:spLocks noChangeArrowheads="1"/>
          </p:cNvSpPr>
          <p:nvPr/>
        </p:nvSpPr>
        <p:spPr bwMode="auto">
          <a:xfrm>
            <a:off x="3850482" y="3376612"/>
            <a:ext cx="189310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>
            <a:spLocks noChangeArrowheads="1"/>
          </p:cNvSpPr>
          <p:nvPr/>
        </p:nvSpPr>
        <p:spPr bwMode="auto">
          <a:xfrm>
            <a:off x="4406504" y="3444478"/>
            <a:ext cx="189309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>
            <a:spLocks noChangeArrowheads="1"/>
          </p:cNvSpPr>
          <p:nvPr/>
        </p:nvSpPr>
        <p:spPr bwMode="auto">
          <a:xfrm>
            <a:off x="4236245" y="3600450"/>
            <a:ext cx="189310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椭圆 15"/>
          <p:cNvSpPr>
            <a:spLocks noChangeArrowheads="1"/>
          </p:cNvSpPr>
          <p:nvPr/>
        </p:nvSpPr>
        <p:spPr bwMode="auto">
          <a:xfrm>
            <a:off x="3775473" y="3604022"/>
            <a:ext cx="188119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>
            <a:spLocks noChangeArrowheads="1"/>
          </p:cNvSpPr>
          <p:nvPr/>
        </p:nvSpPr>
        <p:spPr bwMode="auto">
          <a:xfrm>
            <a:off x="3977879" y="3823097"/>
            <a:ext cx="189309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椭圆 17"/>
          <p:cNvSpPr>
            <a:spLocks noChangeArrowheads="1"/>
          </p:cNvSpPr>
          <p:nvPr/>
        </p:nvSpPr>
        <p:spPr bwMode="auto">
          <a:xfrm>
            <a:off x="3945732" y="3619500"/>
            <a:ext cx="189310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>
            <a:spLocks noChangeArrowheads="1"/>
          </p:cNvSpPr>
          <p:nvPr/>
        </p:nvSpPr>
        <p:spPr bwMode="auto">
          <a:xfrm>
            <a:off x="4125516" y="3771900"/>
            <a:ext cx="189309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椭圆 19"/>
          <p:cNvSpPr>
            <a:spLocks noChangeArrowheads="1"/>
          </p:cNvSpPr>
          <p:nvPr/>
        </p:nvSpPr>
        <p:spPr bwMode="auto">
          <a:xfrm>
            <a:off x="4345782" y="3830241"/>
            <a:ext cx="189310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>
            <a:spLocks noChangeArrowheads="1"/>
          </p:cNvSpPr>
          <p:nvPr/>
        </p:nvSpPr>
        <p:spPr bwMode="auto">
          <a:xfrm>
            <a:off x="4535091" y="3623072"/>
            <a:ext cx="189309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椭圆 21"/>
          <p:cNvSpPr>
            <a:spLocks noChangeArrowheads="1"/>
          </p:cNvSpPr>
          <p:nvPr/>
        </p:nvSpPr>
        <p:spPr bwMode="auto">
          <a:xfrm>
            <a:off x="4071939" y="3467101"/>
            <a:ext cx="189310" cy="251222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>
            <a:spLocks noChangeArrowheads="1"/>
          </p:cNvSpPr>
          <p:nvPr/>
        </p:nvSpPr>
        <p:spPr bwMode="auto">
          <a:xfrm>
            <a:off x="4645820" y="3476625"/>
            <a:ext cx="188119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>
            <a:spLocks noChangeArrowheads="1"/>
          </p:cNvSpPr>
          <p:nvPr/>
        </p:nvSpPr>
        <p:spPr bwMode="auto">
          <a:xfrm>
            <a:off x="3351610" y="3525441"/>
            <a:ext cx="189309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>
            <a:spLocks noChangeArrowheads="1"/>
          </p:cNvSpPr>
          <p:nvPr/>
        </p:nvSpPr>
        <p:spPr bwMode="auto">
          <a:xfrm>
            <a:off x="3508772" y="3371850"/>
            <a:ext cx="189309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>
            <a:spLocks noChangeArrowheads="1"/>
          </p:cNvSpPr>
          <p:nvPr/>
        </p:nvSpPr>
        <p:spPr bwMode="auto">
          <a:xfrm>
            <a:off x="3386139" y="3830241"/>
            <a:ext cx="189310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>
            <a:spLocks noChangeArrowheads="1"/>
          </p:cNvSpPr>
          <p:nvPr/>
        </p:nvSpPr>
        <p:spPr bwMode="auto">
          <a:xfrm>
            <a:off x="4237435" y="3313509"/>
            <a:ext cx="189309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157718" name="组合 1"/>
          <p:cNvGrpSpPr/>
          <p:nvPr/>
        </p:nvGrpSpPr>
        <p:grpSpPr bwMode="auto">
          <a:xfrm>
            <a:off x="3369983" y="1560315"/>
            <a:ext cx="1943100" cy="1859756"/>
            <a:chOff x="3093401" y="1819395"/>
            <a:chExt cx="2589769" cy="1861355"/>
          </a:xfrm>
        </p:grpSpPr>
        <p:sp>
          <p:nvSpPr>
            <p:cNvPr id="3" name="立方体 2"/>
            <p:cNvSpPr/>
            <p:nvPr/>
          </p:nvSpPr>
          <p:spPr>
            <a:xfrm>
              <a:off x="3093401" y="1819395"/>
              <a:ext cx="2589769" cy="1861355"/>
            </a:xfrm>
            <a:prstGeom prst="cube">
              <a:avLst>
                <a:gd name="adj" fmla="val 3059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732874" y="1875099"/>
              <a:ext cx="1140067" cy="462988"/>
            </a:xfrm>
            <a:prstGeom prst="ellipse">
              <a:avLst/>
            </a:prstGeom>
            <a:gradFill flip="none" rotWithShape="1">
              <a:gsLst>
                <a:gs pos="0">
                  <a:srgbClr val="FBE5D6">
                    <a:shade val="30000"/>
                    <a:satMod val="115000"/>
                  </a:srgbClr>
                </a:gs>
                <a:gs pos="50000">
                  <a:srgbClr val="FBE5D6">
                    <a:shade val="67500"/>
                    <a:satMod val="115000"/>
                  </a:srgbClr>
                </a:gs>
                <a:gs pos="100000">
                  <a:srgbClr val="FBE5D6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chemeClr val="tx1"/>
              </a:solidFill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二、自主练习，巩固拓展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Motion origin="layout" path="M -5.55556E-7 1.48148E-6 L -0.00694 1.48148E-6 C -0.01007 1.48148E-6 -0.01389 -0.08673 -0.01389 -0.15648 L -0.01389 -0.31266 " pathEditMode="relative" rAng="0" ptsTypes="AAAA">
                                      <p:cBhvr>
                                        <p:cTn id="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" y="-15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path" presetSubtype="0" accel="50000" decel="5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animMotion origin="layout" path="M -5.55556E-7 1.7284E-6 L 0.06788 1.7284E-6 C 0.09844 1.7284E-6 0.13594 -0.08982 0.13594 -0.16204 L 0.13594 -0.32408 " pathEditMode="relative" rAng="0" ptsTypes="AAAA">
                                      <p:cBhvr>
                                        <p:cTn id="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88" y="-16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path" presetSubtype="0" accel="50000" decel="5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Motion origin="layout" path="M -3.33333E-6 -2.59259E-6 L -0.0085 -2.59259E-6 C -0.01232 -2.59259E-6 -0.01701 -0.11296 -0.01701 -0.2037 L -0.01701 -0.4074 " pathEditMode="relative" rAng="0" ptsTypes="AAAA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1" y="-20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path" presetSubtype="0" accel="50000" decel="5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animMotion origin="layout" path="M -3.33333E-6 -3.7037E-6 L -0.03906 -3.7037E-6 C -0.05659 -3.7037E-6 -0.07795 -0.08981 -0.07795 -0.16203 L -0.07795 -0.32376 " pathEditMode="relative" rAng="0" ptsTypes="AAAA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6" y="-16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path" presetSubtype="0" accel="50000" decel="5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animMotion origin="layout" path="M -2.5E-6 -2.59259E-6 L -0.02083 -2.59259E-6 C -0.03021 -2.59259E-6 -0.04149 -0.10031 -0.04149 -0.18117 L -0.04149 -0.36203 " pathEditMode="relative" rAng="0" ptsTypes="AAAA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3" y="-18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0" presetClass="path" presetSubtype="0" accel="50000" decel="5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animMotion origin="layout" path="M 1.38889E-6 4.19753E-6 L 0.06753 4.19753E-6 C 0.09774 4.19753E-6 0.13507 -0.12593 0.13507 -0.22747 L 0.13507 -0.45463 " pathEditMode="relative" rAng="0" ptsTypes="AAAA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53" y="-227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path" presetSubtype="0" accel="50000" decel="5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animMotion origin="layout" path="M -3.61111E-6 1.11111E-6 L 0.02761 1.11111E-6 C 0.03993 1.11111E-6 0.05521 -0.10864 0.05521 -0.19599 L 0.05521 -0.39198 " pathEditMode="relative" rAng="0" ptsTypes="AAAA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0" y="-195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7" grpId="0"/>
      <p:bldP spid="21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95300" y="879134"/>
            <a:ext cx="4512469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ts val="375"/>
              </a:spcBef>
              <a:spcAft>
                <a:spcPts val="375"/>
              </a:spcAft>
            </a:pP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统计各组试验结果，填写统计表。</a:t>
            </a:r>
            <a:endParaRPr lang="zh-CN" altLang="en-US" sz="1800" kern="0" dirty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graphicFrame>
        <p:nvGraphicFramePr>
          <p:cNvPr id="4" name="表格 4"/>
          <p:cNvGraphicFramePr>
            <a:graphicFrameLocks noGrp="1"/>
          </p:cNvGraphicFramePr>
          <p:nvPr/>
        </p:nvGraphicFramePr>
        <p:xfrm>
          <a:off x="2063748" y="1816940"/>
          <a:ext cx="4942285" cy="1795464"/>
        </p:xfrm>
        <a:graphic>
          <a:graphicData uri="http://schemas.openxmlformats.org/drawingml/2006/table">
            <a:tbl>
              <a:tblPr/>
              <a:tblGrid>
                <a:gridCol w="1079897"/>
                <a:gridCol w="551259"/>
                <a:gridCol w="552450"/>
                <a:gridCol w="551260"/>
                <a:gridCol w="552450"/>
                <a:gridCol w="551259"/>
                <a:gridCol w="552450"/>
                <a:gridCol w="551260"/>
              </a:tblGrid>
              <a:tr h="6167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9" marR="68579" marT="34287" marB="34287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思源黑体 CN Medium" panose="020B0600000000000000" pitchFamily="34" charset="-122"/>
                          <a:sym typeface="Arial" panose="020B0604020202020204" pitchFamily="34" charset="0"/>
                        </a:rPr>
                        <a:t>1</a:t>
                      </a:r>
                      <a:endParaRPr kumimoji="0" lang="en-US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9" marR="68579" marT="34287" marB="34287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思源黑体 CN Medium" panose="020B0600000000000000" pitchFamily="34" charset="-122"/>
                          <a:sym typeface="Arial" panose="020B0604020202020204" pitchFamily="34" charset="0"/>
                        </a:rPr>
                        <a:t>2</a:t>
                      </a:r>
                      <a:endParaRPr kumimoji="0" lang="en-US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9" marR="68579" marT="34287" marB="34287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思源黑体 CN Medium" panose="020B0600000000000000" pitchFamily="34" charset="-122"/>
                          <a:sym typeface="Arial" panose="020B0604020202020204" pitchFamily="34" charset="0"/>
                        </a:rPr>
                        <a:t>3</a:t>
                      </a:r>
                      <a:endParaRPr kumimoji="0" lang="en-US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9" marR="68579" marT="34287" marB="34287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思源黑体 CN Medium" panose="020B0600000000000000" pitchFamily="34" charset="-122"/>
                          <a:sym typeface="Arial" panose="020B0604020202020204" pitchFamily="34" charset="0"/>
                        </a:rPr>
                        <a:t>4</a:t>
                      </a:r>
                      <a:endParaRPr kumimoji="0" lang="en-US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9" marR="68579" marT="34287" marB="34287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思源黑体 CN Medium" panose="020B0600000000000000" pitchFamily="34" charset="-122"/>
                          <a:sym typeface="Arial" panose="020B0604020202020204" pitchFamily="34" charset="0"/>
                        </a:rPr>
                        <a:t>5</a:t>
                      </a:r>
                      <a:endParaRPr kumimoji="0" lang="en-US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9" marR="68579" marT="34287" marB="34287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思源黑体 CN Medium" panose="020B0600000000000000" pitchFamily="34" charset="-122"/>
                          <a:sym typeface="Arial" panose="020B0604020202020204" pitchFamily="34" charset="0"/>
                        </a:rPr>
                        <a:t>6</a:t>
                      </a:r>
                      <a:endParaRPr kumimoji="0" lang="en-US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9" marR="68579" marT="34287" marB="34287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思源黑体 CN Medium" panose="020B0600000000000000" pitchFamily="34" charset="-122"/>
                          <a:sym typeface="Arial" panose="020B0604020202020204" pitchFamily="34" charset="0"/>
                        </a:rPr>
                        <a:t>合计</a:t>
                      </a:r>
                      <a:endParaRPr kumimoji="0" lang="zh-CN" altLang="en-US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9" marR="68579" marT="34287" marB="34287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</a:tr>
              <a:tr h="5893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9" marR="68579" marT="34287" marB="34287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9" marR="68579" marT="34287" marB="34287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9" marR="68579" marT="34287" marB="34287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9" marR="68579" marT="34287" marB="34287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9" marR="68579" marT="34287" marB="34287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9" marR="68579" marT="34287" marB="34287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9" marR="68579" marT="34287" marB="34287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3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9" marR="68579" marT="34287" marB="34287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3CF"/>
                    </a:solidFill>
                  </a:tcPr>
                </a:tc>
              </a:tr>
              <a:tr h="5893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9" marR="68579" marT="34287" marB="34287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9" marR="68579" marT="34287" marB="34287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9" marR="68579" marT="34287" marB="34287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9" marR="68579" marT="34287" marB="34287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9" marR="68579" marT="34287" marB="34287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9" marR="68579" marT="34287" marB="34287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9" marR="68579" marT="34287" marB="34287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sym typeface="Arial" panose="020B0604020202020204" pitchFamily="34" charset="0"/>
                      </a:endParaRPr>
                    </a:p>
                  </a:txBody>
                  <a:tcPr marL="68579" marR="68579" marT="34287" marB="34287" anchor="ctr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</a:tr>
            </a:tbl>
          </a:graphicData>
        </a:graphic>
      </p:graphicFrame>
      <p:sp>
        <p:nvSpPr>
          <p:cNvPr id="6" name="椭圆 5"/>
          <p:cNvSpPr>
            <a:spLocks noChangeArrowheads="1"/>
          </p:cNvSpPr>
          <p:nvPr/>
        </p:nvSpPr>
        <p:spPr bwMode="auto">
          <a:xfrm>
            <a:off x="2363889" y="3879103"/>
            <a:ext cx="189310" cy="250031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" name="椭圆 6"/>
          <p:cNvSpPr>
            <a:spLocks noChangeArrowheads="1"/>
          </p:cNvSpPr>
          <p:nvPr/>
        </p:nvSpPr>
        <p:spPr bwMode="auto">
          <a:xfrm>
            <a:off x="2363889" y="4662533"/>
            <a:ext cx="189310" cy="251222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053765" y="1814182"/>
            <a:ext cx="1066249" cy="3935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053765" y="1804461"/>
            <a:ext cx="540660" cy="60721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766" name="文本框 14"/>
          <p:cNvSpPr txBox="1">
            <a:spLocks noChangeArrowheads="1"/>
          </p:cNvSpPr>
          <p:nvPr/>
        </p:nvSpPr>
        <p:spPr bwMode="auto">
          <a:xfrm>
            <a:off x="2033345" y="2144401"/>
            <a:ext cx="497572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en-US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颜色</a:t>
            </a:r>
            <a:endParaRPr lang="zh-CN" altLang="en-US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58767" name="文本框 15"/>
          <p:cNvSpPr txBox="1">
            <a:spLocks noChangeArrowheads="1"/>
          </p:cNvSpPr>
          <p:nvPr/>
        </p:nvSpPr>
        <p:spPr bwMode="auto">
          <a:xfrm>
            <a:off x="2570033" y="2134680"/>
            <a:ext cx="497572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en-US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次数</a:t>
            </a:r>
            <a:endParaRPr lang="zh-CN" altLang="en-US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58768" name="文本框 16"/>
          <p:cNvSpPr txBox="1">
            <a:spLocks noChangeArrowheads="1"/>
          </p:cNvSpPr>
          <p:nvPr/>
        </p:nvSpPr>
        <p:spPr bwMode="auto">
          <a:xfrm>
            <a:off x="2655686" y="1831070"/>
            <a:ext cx="497572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zh-CN" altLang="en-US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小组</a:t>
            </a:r>
            <a:endParaRPr lang="zh-CN" altLang="en-US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二、自主练习，巩固拓展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746" name="组合 1"/>
          <p:cNvGrpSpPr/>
          <p:nvPr/>
        </p:nvGrpSpPr>
        <p:grpSpPr bwMode="auto">
          <a:xfrm>
            <a:off x="3256007" y="2390282"/>
            <a:ext cx="1943100" cy="1859756"/>
            <a:chOff x="3093401" y="1819395"/>
            <a:chExt cx="2589769" cy="1861355"/>
          </a:xfrm>
        </p:grpSpPr>
        <p:sp>
          <p:nvSpPr>
            <p:cNvPr id="3" name="立方体 2"/>
            <p:cNvSpPr/>
            <p:nvPr/>
          </p:nvSpPr>
          <p:spPr>
            <a:xfrm>
              <a:off x="3093401" y="1819395"/>
              <a:ext cx="2589769" cy="1861355"/>
            </a:xfrm>
            <a:prstGeom prst="cube">
              <a:avLst>
                <a:gd name="adj" fmla="val 3059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732874" y="1875099"/>
              <a:ext cx="1140067" cy="462988"/>
            </a:xfrm>
            <a:prstGeom prst="ellipse">
              <a:avLst/>
            </a:prstGeom>
            <a:gradFill flip="none" rotWithShape="1">
              <a:gsLst>
                <a:gs pos="0">
                  <a:srgbClr val="FBE5D6">
                    <a:shade val="30000"/>
                    <a:satMod val="115000"/>
                  </a:srgbClr>
                </a:gs>
                <a:gs pos="50000">
                  <a:srgbClr val="FBE5D6">
                    <a:shade val="67500"/>
                    <a:satMod val="115000"/>
                  </a:srgbClr>
                </a:gs>
                <a:gs pos="100000">
                  <a:srgbClr val="FBE5D6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chemeClr val="tx1"/>
              </a:solidFill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椭圆 4"/>
          <p:cNvSpPr>
            <a:spLocks noChangeArrowheads="1"/>
          </p:cNvSpPr>
          <p:nvPr/>
        </p:nvSpPr>
        <p:spPr bwMode="auto">
          <a:xfrm>
            <a:off x="3503658" y="3699968"/>
            <a:ext cx="188119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" name="椭圆 5"/>
          <p:cNvSpPr>
            <a:spLocks noChangeArrowheads="1"/>
          </p:cNvSpPr>
          <p:nvPr/>
        </p:nvSpPr>
        <p:spPr bwMode="auto">
          <a:xfrm>
            <a:off x="3483416" y="3976195"/>
            <a:ext cx="189309" cy="250031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椭圆 9"/>
          <p:cNvSpPr>
            <a:spLocks noChangeArrowheads="1"/>
          </p:cNvSpPr>
          <p:nvPr/>
        </p:nvSpPr>
        <p:spPr bwMode="auto">
          <a:xfrm>
            <a:off x="3641770" y="3883324"/>
            <a:ext cx="189310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>
            <a:spLocks noChangeArrowheads="1"/>
          </p:cNvSpPr>
          <p:nvPr/>
        </p:nvSpPr>
        <p:spPr bwMode="auto">
          <a:xfrm>
            <a:off x="4499020" y="3976195"/>
            <a:ext cx="189310" cy="250031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>
            <a:spLocks noChangeArrowheads="1"/>
          </p:cNvSpPr>
          <p:nvPr/>
        </p:nvSpPr>
        <p:spPr bwMode="auto">
          <a:xfrm>
            <a:off x="3408408" y="3876181"/>
            <a:ext cx="189310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>
            <a:spLocks noChangeArrowheads="1"/>
          </p:cNvSpPr>
          <p:nvPr/>
        </p:nvSpPr>
        <p:spPr bwMode="auto">
          <a:xfrm>
            <a:off x="3775120" y="3529708"/>
            <a:ext cx="189310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>
            <a:spLocks noChangeArrowheads="1"/>
          </p:cNvSpPr>
          <p:nvPr/>
        </p:nvSpPr>
        <p:spPr bwMode="auto">
          <a:xfrm>
            <a:off x="4331141" y="3597574"/>
            <a:ext cx="189309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>
            <a:spLocks noChangeArrowheads="1"/>
          </p:cNvSpPr>
          <p:nvPr/>
        </p:nvSpPr>
        <p:spPr bwMode="auto">
          <a:xfrm>
            <a:off x="4160883" y="3753546"/>
            <a:ext cx="189310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椭圆 15"/>
          <p:cNvSpPr>
            <a:spLocks noChangeArrowheads="1"/>
          </p:cNvSpPr>
          <p:nvPr/>
        </p:nvSpPr>
        <p:spPr bwMode="auto">
          <a:xfrm>
            <a:off x="3700111" y="3757118"/>
            <a:ext cx="188119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>
            <a:spLocks noChangeArrowheads="1"/>
          </p:cNvSpPr>
          <p:nvPr/>
        </p:nvSpPr>
        <p:spPr bwMode="auto">
          <a:xfrm>
            <a:off x="3902516" y="3976193"/>
            <a:ext cx="189309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椭圆 17"/>
          <p:cNvSpPr>
            <a:spLocks noChangeArrowheads="1"/>
          </p:cNvSpPr>
          <p:nvPr/>
        </p:nvSpPr>
        <p:spPr bwMode="auto">
          <a:xfrm>
            <a:off x="3870370" y="3772596"/>
            <a:ext cx="189310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>
            <a:spLocks noChangeArrowheads="1"/>
          </p:cNvSpPr>
          <p:nvPr/>
        </p:nvSpPr>
        <p:spPr bwMode="auto">
          <a:xfrm>
            <a:off x="4050154" y="3924996"/>
            <a:ext cx="189309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椭圆 19"/>
          <p:cNvSpPr>
            <a:spLocks noChangeArrowheads="1"/>
          </p:cNvSpPr>
          <p:nvPr/>
        </p:nvSpPr>
        <p:spPr bwMode="auto">
          <a:xfrm>
            <a:off x="4270420" y="3983337"/>
            <a:ext cx="189310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>
            <a:spLocks noChangeArrowheads="1"/>
          </p:cNvSpPr>
          <p:nvPr/>
        </p:nvSpPr>
        <p:spPr bwMode="auto">
          <a:xfrm>
            <a:off x="4459729" y="3776168"/>
            <a:ext cx="189309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椭圆 21"/>
          <p:cNvSpPr>
            <a:spLocks noChangeArrowheads="1"/>
          </p:cNvSpPr>
          <p:nvPr/>
        </p:nvSpPr>
        <p:spPr bwMode="auto">
          <a:xfrm>
            <a:off x="3996576" y="3620197"/>
            <a:ext cx="189310" cy="251222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>
            <a:spLocks noChangeArrowheads="1"/>
          </p:cNvSpPr>
          <p:nvPr/>
        </p:nvSpPr>
        <p:spPr bwMode="auto">
          <a:xfrm>
            <a:off x="4570458" y="3629721"/>
            <a:ext cx="188119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>
            <a:spLocks noChangeArrowheads="1"/>
          </p:cNvSpPr>
          <p:nvPr/>
        </p:nvSpPr>
        <p:spPr bwMode="auto">
          <a:xfrm>
            <a:off x="3276248" y="3678537"/>
            <a:ext cx="189309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>
            <a:spLocks noChangeArrowheads="1"/>
          </p:cNvSpPr>
          <p:nvPr/>
        </p:nvSpPr>
        <p:spPr bwMode="auto">
          <a:xfrm>
            <a:off x="3433410" y="3524946"/>
            <a:ext cx="189309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>
            <a:spLocks noChangeArrowheads="1"/>
          </p:cNvSpPr>
          <p:nvPr/>
        </p:nvSpPr>
        <p:spPr bwMode="auto">
          <a:xfrm>
            <a:off x="3310776" y="3983337"/>
            <a:ext cx="189310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>
            <a:spLocks noChangeArrowheads="1"/>
          </p:cNvSpPr>
          <p:nvPr/>
        </p:nvSpPr>
        <p:spPr bwMode="auto">
          <a:xfrm>
            <a:off x="4162073" y="3466606"/>
            <a:ext cx="189309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sz="1800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 bwMode="auto">
          <a:xfrm>
            <a:off x="2367167" y="1028515"/>
            <a:ext cx="4777978" cy="424732"/>
            <a:chOff x="1465524" y="1134045"/>
            <a:chExt cx="6369634" cy="424059"/>
          </a:xfrm>
        </p:grpSpPr>
        <p:sp>
          <p:nvSpPr>
            <p:cNvPr id="159773" name="矩形 28"/>
            <p:cNvSpPr>
              <a:spLocks noChangeArrowheads="1"/>
            </p:cNvSpPr>
            <p:nvPr/>
          </p:nvSpPr>
          <p:spPr bwMode="auto">
            <a:xfrm>
              <a:off x="1819482" y="1134045"/>
              <a:ext cx="6015676" cy="424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  <a:spcBef>
                  <a:spcPts val="375"/>
                </a:spcBef>
                <a:spcAft>
                  <a:spcPts val="375"/>
                </a:spcAft>
              </a:pPr>
              <a:r>
                <a:rPr lang="en-US" altLang="zh-CN" sz="1800" kern="0">
                  <a:ea typeface="思源黑体 CN Medium" panose="020B0600000000000000" pitchFamily="34" charset="-122"/>
                  <a:sym typeface="Arial" panose="020B0604020202020204" pitchFamily="34" charset="0"/>
                </a:rPr>
                <a:t>→</a:t>
              </a:r>
              <a:r>
                <a:rPr lang="zh-CN" altLang="en-US" sz="1800" kern="0">
                  <a:ea typeface="思源黑体 CN Medium" panose="020B0600000000000000" pitchFamily="34" charset="-122"/>
                  <a:sym typeface="Arial" panose="020B0604020202020204" pitchFamily="34" charset="0"/>
                </a:rPr>
                <a:t>数量多→被摸出的可能性大</a:t>
              </a:r>
              <a:endParaRPr lang="zh-CN" altLang="en-US" sz="1800" kern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1465524" y="1280260"/>
              <a:ext cx="252372" cy="25082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 bwMode="auto">
          <a:xfrm>
            <a:off x="2342760" y="1607167"/>
            <a:ext cx="4763690" cy="428626"/>
            <a:chOff x="1451877" y="1644959"/>
            <a:chExt cx="6351904" cy="427947"/>
          </a:xfrm>
        </p:grpSpPr>
        <p:sp>
          <p:nvSpPr>
            <p:cNvPr id="159776" name="矩形 29"/>
            <p:cNvSpPr>
              <a:spLocks noChangeArrowheads="1"/>
            </p:cNvSpPr>
            <p:nvPr/>
          </p:nvSpPr>
          <p:spPr bwMode="auto">
            <a:xfrm>
              <a:off x="1788444" y="1644959"/>
              <a:ext cx="6015337" cy="424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  <a:spcBef>
                  <a:spcPts val="375"/>
                </a:spcBef>
                <a:spcAft>
                  <a:spcPts val="375"/>
                </a:spcAft>
              </a:pPr>
              <a:r>
                <a:rPr lang="en-US" altLang="zh-CN" sz="1800" kern="0">
                  <a:ea typeface="思源黑体 CN Medium" panose="020B0600000000000000" pitchFamily="34" charset="-122"/>
                  <a:sym typeface="Arial" panose="020B0604020202020204" pitchFamily="34" charset="0"/>
                </a:rPr>
                <a:t>→</a:t>
              </a:r>
              <a:r>
                <a:rPr lang="zh-CN" altLang="en-US" sz="1800" kern="0">
                  <a:ea typeface="思源黑体 CN Medium" panose="020B0600000000000000" pitchFamily="34" charset="-122"/>
                  <a:sym typeface="Arial" panose="020B0604020202020204" pitchFamily="34" charset="0"/>
                </a:rPr>
                <a:t>数量少→被摸出的可能性小</a:t>
              </a:r>
              <a:endParaRPr lang="zh-CN" altLang="en-US" sz="1800" kern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451877" y="1820893"/>
              <a:ext cx="252425" cy="252013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二、自主练习，巩固拓展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09587" y="910169"/>
            <a:ext cx="7041749" cy="1485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思考：</a:t>
            </a:r>
            <a:endParaRPr lang="zh-CN" altLang="en-US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zh-CN" altLang="en-US" sz="18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（</a:t>
            </a:r>
            <a:r>
              <a:rPr lang="en-US" altLang="zh-CN" sz="18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r>
              <a:rPr lang="zh-CN" altLang="en-US" sz="18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）如果再摸一次，摸出哪种颜色的球的可能性大？</a:t>
            </a:r>
            <a:endParaRPr lang="zh-CN" altLang="en-US" sz="1800" kern="0" dirty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zh-CN" altLang="en-US" sz="18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（</a:t>
            </a:r>
            <a:r>
              <a:rPr lang="en-US" altLang="zh-CN" sz="18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r>
              <a:rPr lang="zh-CN" altLang="en-US" sz="18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）如果继续摸下去，结果是不是一定摸出红色球？</a:t>
            </a:r>
            <a:endParaRPr lang="zh-CN" altLang="en-US" sz="1800" kern="0" dirty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zh-CN" altLang="en-US" sz="18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（</a:t>
            </a:r>
            <a:r>
              <a:rPr lang="en-US" altLang="zh-CN" sz="18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r>
              <a:rPr lang="zh-CN" altLang="en-US" sz="1800" kern="0" dirty="0">
                <a:ea typeface="思源黑体 CN Medium" panose="020B0600000000000000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）如果要使摸出的黄色球的可能性大，可以怎么办？</a:t>
            </a:r>
            <a:endParaRPr lang="zh-CN" altLang="en-US" sz="1800" kern="0" dirty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 bwMode="auto">
          <a:xfrm>
            <a:off x="3467021" y="2560786"/>
            <a:ext cx="1943100" cy="1859756"/>
            <a:chOff x="2918340" y="2236084"/>
            <a:chExt cx="2589769" cy="1861355"/>
          </a:xfrm>
        </p:grpSpPr>
        <p:grpSp>
          <p:nvGrpSpPr>
            <p:cNvPr id="160773" name="组合 10"/>
            <p:cNvGrpSpPr/>
            <p:nvPr/>
          </p:nvGrpSpPr>
          <p:grpSpPr bwMode="auto">
            <a:xfrm>
              <a:off x="2918340" y="2236084"/>
              <a:ext cx="2589769" cy="1861355"/>
              <a:chOff x="3093401" y="1819395"/>
              <a:chExt cx="2589769" cy="1861355"/>
            </a:xfrm>
          </p:grpSpPr>
          <p:sp>
            <p:nvSpPr>
              <p:cNvPr id="12" name="立方体 11"/>
              <p:cNvSpPr/>
              <p:nvPr/>
            </p:nvSpPr>
            <p:spPr>
              <a:xfrm>
                <a:off x="3093401" y="1819395"/>
                <a:ext cx="2589769" cy="1861355"/>
              </a:xfrm>
              <a:prstGeom prst="cube">
                <a:avLst>
                  <a:gd name="adj" fmla="val 30597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 sz="1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732874" y="1875099"/>
                <a:ext cx="1140067" cy="462988"/>
              </a:xfrm>
              <a:prstGeom prst="ellipse">
                <a:avLst/>
              </a:prstGeom>
              <a:gradFill flip="none" rotWithShape="1">
                <a:gsLst>
                  <a:gs pos="0">
                    <a:srgbClr val="FBE5D6">
                      <a:shade val="30000"/>
                      <a:satMod val="115000"/>
                    </a:srgbClr>
                  </a:gs>
                  <a:gs pos="50000">
                    <a:srgbClr val="FBE5D6">
                      <a:shade val="67500"/>
                      <a:satMod val="115000"/>
                    </a:srgbClr>
                  </a:gs>
                  <a:gs pos="100000">
                    <a:srgbClr val="FBE5D6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>
                <a:solidFill>
                  <a:schemeClr val="tx1"/>
                </a:solidFill>
              </a:ln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 sz="1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" name="椭圆 13"/>
            <p:cNvSpPr/>
            <p:nvPr/>
          </p:nvSpPr>
          <p:spPr>
            <a:xfrm>
              <a:off x="3318231" y="3420583"/>
              <a:ext cx="252313" cy="25262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4303676" y="3420583"/>
              <a:ext cx="252312" cy="25262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sz="1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0780" name="文本框 15"/>
            <p:cNvSpPr txBox="1">
              <a:spLocks noChangeArrowheads="1"/>
            </p:cNvSpPr>
            <p:nvPr/>
          </p:nvSpPr>
          <p:spPr bwMode="auto">
            <a:xfrm>
              <a:off x="3110352" y="3675595"/>
              <a:ext cx="895615" cy="369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0" hangingPunct="0"/>
              <a:r>
                <a:rPr lang="en-US" altLang="zh-CN" sz="1800" kern="0">
                  <a:ea typeface="思源黑体 CN Medium" panose="020B0600000000000000" pitchFamily="34" charset="-122"/>
                  <a:sym typeface="Arial" panose="020B0604020202020204" pitchFamily="34" charset="0"/>
                </a:rPr>
                <a:t>17</a:t>
              </a:r>
              <a:r>
                <a:rPr lang="zh-CN" altLang="en-US" sz="1800" kern="0">
                  <a:ea typeface="思源黑体 CN Medium" panose="020B0600000000000000" pitchFamily="34" charset="-122"/>
                  <a:sym typeface="Arial" panose="020B0604020202020204" pitchFamily="34" charset="0"/>
                </a:rPr>
                <a:t>个</a:t>
              </a:r>
              <a:endParaRPr lang="zh-CN" altLang="en-US" sz="1800" kern="0"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0781" name="文本框 16"/>
            <p:cNvSpPr txBox="1">
              <a:spLocks noChangeArrowheads="1"/>
            </p:cNvSpPr>
            <p:nvPr/>
          </p:nvSpPr>
          <p:spPr bwMode="auto">
            <a:xfrm>
              <a:off x="4183074" y="3673212"/>
              <a:ext cx="724697" cy="369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0" hangingPunct="0"/>
              <a:r>
                <a:rPr lang="en-US" altLang="zh-CN" sz="1800" kern="0">
                  <a:ea typeface="思源黑体 CN Medium" panose="020B0600000000000000" pitchFamily="34" charset="-122"/>
                  <a:sym typeface="Arial" panose="020B0604020202020204" pitchFamily="34" charset="0"/>
                </a:rPr>
                <a:t>3</a:t>
              </a:r>
              <a:r>
                <a:rPr lang="zh-CN" altLang="en-US" sz="1800" kern="0">
                  <a:ea typeface="思源黑体 CN Medium" panose="020B0600000000000000" pitchFamily="34" charset="-122"/>
                  <a:sym typeface="Arial" panose="020B0604020202020204" pitchFamily="34" charset="0"/>
                </a:rPr>
                <a:t>个</a:t>
              </a:r>
              <a:endParaRPr lang="zh-CN" altLang="en-US" sz="1800" kern="0"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二、自主练习，巩固拓展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7.40741E-7 L 0.32726 -0.0645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54" y="-3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794" name="组合 1"/>
          <p:cNvGrpSpPr/>
          <p:nvPr/>
        </p:nvGrpSpPr>
        <p:grpSpPr bwMode="auto">
          <a:xfrm>
            <a:off x="4252292" y="2460865"/>
            <a:ext cx="1941910" cy="1862138"/>
            <a:chOff x="3093401" y="1819395"/>
            <a:chExt cx="2589769" cy="1861355"/>
          </a:xfrm>
        </p:grpSpPr>
        <p:sp>
          <p:nvSpPr>
            <p:cNvPr id="3" name="立方体 2"/>
            <p:cNvSpPr/>
            <p:nvPr/>
          </p:nvSpPr>
          <p:spPr>
            <a:xfrm>
              <a:off x="3093401" y="1819395"/>
              <a:ext cx="2589769" cy="1861355"/>
            </a:xfrm>
            <a:prstGeom prst="cube">
              <a:avLst>
                <a:gd name="adj" fmla="val 3059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732874" y="1875099"/>
              <a:ext cx="1140067" cy="462988"/>
            </a:xfrm>
            <a:prstGeom prst="ellipse">
              <a:avLst/>
            </a:prstGeom>
            <a:gradFill flip="none" rotWithShape="1">
              <a:gsLst>
                <a:gs pos="0">
                  <a:srgbClr val="FBE5D6">
                    <a:shade val="30000"/>
                    <a:satMod val="115000"/>
                  </a:srgbClr>
                </a:gs>
                <a:gs pos="50000">
                  <a:srgbClr val="FBE5D6">
                    <a:shade val="67500"/>
                    <a:satMod val="115000"/>
                  </a:srgbClr>
                </a:gs>
                <a:gs pos="100000">
                  <a:srgbClr val="FBE5D6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solidFill>
                <a:schemeClr val="tx1"/>
              </a:solidFill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" name="椭圆 4"/>
          <p:cNvSpPr>
            <a:spLocks noChangeArrowheads="1"/>
          </p:cNvSpPr>
          <p:nvPr/>
        </p:nvSpPr>
        <p:spPr bwMode="auto">
          <a:xfrm>
            <a:off x="5901929" y="2994422"/>
            <a:ext cx="189309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" name="椭圆 5"/>
          <p:cNvSpPr>
            <a:spLocks noChangeArrowheads="1"/>
          </p:cNvSpPr>
          <p:nvPr/>
        </p:nvSpPr>
        <p:spPr bwMode="auto">
          <a:xfrm>
            <a:off x="6640116" y="2994422"/>
            <a:ext cx="189309" cy="252413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chemeClr val="lt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1801" name="文本框 6"/>
          <p:cNvSpPr txBox="1">
            <a:spLocks noChangeArrowheads="1"/>
          </p:cNvSpPr>
          <p:nvPr/>
        </p:nvSpPr>
        <p:spPr bwMode="auto">
          <a:xfrm>
            <a:off x="4418384" y="3519331"/>
            <a:ext cx="566501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en-US" altLang="zh-CN" sz="1500" b="1" kern="0">
                <a:ea typeface="思源黑体 CN Medium" panose="020B0600000000000000" pitchFamily="34" charset="-122"/>
                <a:sym typeface="Arial" panose="020B0604020202020204" pitchFamily="34" charset="0"/>
              </a:rPr>
              <a:t>17</a:t>
            </a:r>
            <a:r>
              <a:rPr lang="zh-CN" altLang="en-US" sz="1500" b="1" kern="0">
                <a:ea typeface="思源黑体 CN Medium" panose="020B0600000000000000" pitchFamily="34" charset="-122"/>
                <a:sym typeface="Arial" panose="020B0604020202020204" pitchFamily="34" charset="0"/>
              </a:rPr>
              <a:t>个</a:t>
            </a:r>
            <a:endParaRPr lang="zh-CN" altLang="en-US" sz="1500" b="1" kern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1802" name="文本框 7"/>
          <p:cNvSpPr txBox="1">
            <a:spLocks noChangeArrowheads="1"/>
          </p:cNvSpPr>
          <p:nvPr/>
        </p:nvSpPr>
        <p:spPr bwMode="auto">
          <a:xfrm>
            <a:off x="5223247" y="3518140"/>
            <a:ext cx="451085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lang="en-US" altLang="zh-CN" sz="1500" b="1" kern="0"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zh-CN" altLang="en-US" sz="1500" b="1" kern="0">
                <a:ea typeface="思源黑体 CN Medium" panose="020B0600000000000000" pitchFamily="34" charset="-122"/>
                <a:sym typeface="Arial" panose="020B0604020202020204" pitchFamily="34" charset="0"/>
              </a:rPr>
              <a:t>个</a:t>
            </a:r>
            <a:endParaRPr lang="zh-CN" altLang="en-US" sz="1500" b="1" kern="0"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95300" y="918419"/>
            <a:ext cx="7689083" cy="1105431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ts val="375"/>
              </a:spcBef>
              <a:spcAft>
                <a:spcPts val="375"/>
              </a:spcAft>
              <a:defRPr/>
            </a:pP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    事件发生的可能性大小与参加的个体数量的多少有关：</a:t>
            </a:r>
            <a:endParaRPr lang="en-US" altLang="zh-CN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  <a:defRPr/>
            </a:pP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    个体在总数中所占</a:t>
            </a:r>
            <a:r>
              <a:rPr lang="zh-CN" altLang="en-US" sz="1800" kern="0" dirty="0">
                <a:solidFill>
                  <a:srgbClr val="FF0000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数量越多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，出现的</a:t>
            </a:r>
            <a:r>
              <a:rPr lang="zh-CN" altLang="en-US" sz="1800" kern="0" dirty="0">
                <a:solidFill>
                  <a:srgbClr val="FF0000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可能性就越大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；</a:t>
            </a:r>
            <a:endParaRPr lang="en-US" altLang="zh-CN" sz="1800" kern="0" dirty="0"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spcBef>
                <a:spcPts val="375"/>
              </a:spcBef>
              <a:spcAft>
                <a:spcPts val="375"/>
              </a:spcAft>
              <a:defRPr/>
            </a:pPr>
            <a:r>
              <a:rPr lang="en-US" altLang="zh-CN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    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个体在总数中所占</a:t>
            </a:r>
            <a:r>
              <a:rPr lang="zh-CN" altLang="en-US" sz="1800" kern="0" dirty="0">
                <a:solidFill>
                  <a:schemeClr val="accent5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数量越少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，出现的</a:t>
            </a:r>
            <a:r>
              <a:rPr lang="zh-CN" altLang="en-US" sz="1800" kern="0" dirty="0">
                <a:solidFill>
                  <a:schemeClr val="accent5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可能性就越小</a:t>
            </a:r>
            <a:r>
              <a:rPr lang="zh-CN" altLang="en-US" sz="1800" kern="0" dirty="0">
                <a:ea typeface="思源黑体 CN Medium" panose="020B0600000000000000" pitchFamily="34" charset="-122"/>
                <a:sym typeface="Arial" panose="020B0604020202020204" pitchFamily="34" charset="0"/>
              </a:rPr>
              <a:t>。</a:t>
            </a:r>
            <a:endParaRPr lang="zh-CN" altLang="en-US" sz="1800" kern="0" dirty="0">
              <a:ea typeface="思源黑体 CN Medium" panose="020B0600000000000000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1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sz="2400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二、自主练习，巩固拓展</a:t>
            </a:r>
            <a:endParaRPr lang="zh-CN" altLang="en-US" sz="2400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ISLIDE.ADDREMOVEWATERMARK" val="jywCsQa2IG"/>
</p:tagLst>
</file>

<file path=ppt/tags/tag10.xml><?xml version="1.0" encoding="utf-8"?>
<p:tagLst xmlns:p="http://schemas.openxmlformats.org/presentationml/2006/main">
  <p:tag name="ISLIDE.ADDREMOVEWATERMARK" val="jywCsQa2IG"/>
</p:tagLst>
</file>

<file path=ppt/tags/tag11.xml><?xml version="1.0" encoding="utf-8"?>
<p:tagLst xmlns:p="http://schemas.openxmlformats.org/presentationml/2006/main">
  <p:tag name="ISLIDE.ADDREMOVEWATERMARK" val="CpipALjD8A"/>
</p:tagLst>
</file>

<file path=ppt/tags/tag12.xml><?xml version="1.0" encoding="utf-8"?>
<p:tagLst xmlns:p="http://schemas.openxmlformats.org/presentationml/2006/main">
  <p:tag name="ISLIDE.ADDREMOVEWATERMARK" val="royPfD46lj"/>
</p:tagLst>
</file>

<file path=ppt/tags/tag13.xml><?xml version="1.0" encoding="utf-8"?>
<p:tagLst xmlns:p="http://schemas.openxmlformats.org/presentationml/2006/main">
  <p:tag name="ISLIDE.ADDREMOVEWATERMARK" val="jywCsQa2IG"/>
</p:tagLst>
</file>

<file path=ppt/tags/tag14.xml><?xml version="1.0" encoding="utf-8"?>
<p:tagLst xmlns:p="http://schemas.openxmlformats.org/presentationml/2006/main">
  <p:tag name="ISLIDE.ADDREMOVEWATERMARK" val="CpipALjD8A"/>
</p:tagLst>
</file>

<file path=ppt/tags/tag15.xml><?xml version="1.0" encoding="utf-8"?>
<p:tagLst xmlns:p="http://schemas.openxmlformats.org/presentationml/2006/main">
  <p:tag name="ISLIDE.ADDREMOVEWATERMARK" val="royPfD46lj"/>
</p:tagLst>
</file>

<file path=ppt/tags/tag16.xml><?xml version="1.0" encoding="utf-8"?>
<p:tagLst xmlns:p="http://schemas.openxmlformats.org/presentationml/2006/main">
  <p:tag name="ISLIDE.ADDREMOVEWATERMARK" val="CpipALjD8A"/>
</p:tagLst>
</file>

<file path=ppt/tags/tag17.xml><?xml version="1.0" encoding="utf-8"?>
<p:tagLst xmlns:p="http://schemas.openxmlformats.org/presentationml/2006/main">
  <p:tag name="ISLIDE.ADDREMOVEWATERMARK" val="royPfD46lj"/>
</p:tagLst>
</file>

<file path=ppt/tags/tag18.xml><?xml version="1.0" encoding="utf-8"?>
<p:tagLst xmlns:p="http://schemas.openxmlformats.org/presentationml/2006/main">
  <p:tag name="ISLIDE.ADDREMOVEWATERMARK" val="jywCsQa2IG"/>
</p:tagLst>
</file>

<file path=ppt/tags/tag19.xml><?xml version="1.0" encoding="utf-8"?>
<p:tagLst xmlns:p="http://schemas.openxmlformats.org/presentationml/2006/main">
  <p:tag name="ISLIDE.ADDREMOVEWATERMARK" val="CpipALjD8A"/>
</p:tagLst>
</file>

<file path=ppt/tags/tag2.xml><?xml version="1.0" encoding="utf-8"?>
<p:tagLst xmlns:p="http://schemas.openxmlformats.org/presentationml/2006/main">
  <p:tag name="ISLIDE.ADDREMOVEWATERMARK" val="CpipALjD8A"/>
</p:tagLst>
</file>

<file path=ppt/tags/tag20.xml><?xml version="1.0" encoding="utf-8"?>
<p:tagLst xmlns:p="http://schemas.openxmlformats.org/presentationml/2006/main">
  <p:tag name="ISLIDE.ADDREMOVEWATERMARK" val="royPfD46lj"/>
</p:tagLst>
</file>

<file path=ppt/tags/tag21.xml><?xml version="1.0" encoding="utf-8"?>
<p:tagLst xmlns:p="http://schemas.openxmlformats.org/presentationml/2006/main">
  <p:tag name="ISLIDE.ADDREMOVEWATERMARK" val="jywCsQa2IG"/>
</p:tagLst>
</file>

<file path=ppt/tags/tag22.xml><?xml version="1.0" encoding="utf-8"?>
<p:tagLst xmlns:p="http://schemas.openxmlformats.org/presentationml/2006/main">
  <p:tag name="ISLIDE.ADDREMOVEWATERMARK" val="CpipALjD8A"/>
</p:tagLst>
</file>

<file path=ppt/tags/tag23.xml><?xml version="1.0" encoding="utf-8"?>
<p:tagLst xmlns:p="http://schemas.openxmlformats.org/presentationml/2006/main">
  <p:tag name="ISLIDE.ADDREMOVEWATERMARK" val="royPfD46lj"/>
</p:tagLst>
</file>

<file path=ppt/tags/tag24.xml><?xml version="1.0" encoding="utf-8"?>
<p:tagLst xmlns:p="http://schemas.openxmlformats.org/presentationml/2006/main">
  <p:tag name="ISLIDE.ADDREMOVEWATERMARK" val="jywCsQa2IG"/>
</p:tagLst>
</file>

<file path=ppt/tags/tag25.xml><?xml version="1.0" encoding="utf-8"?>
<p:tagLst xmlns:p="http://schemas.openxmlformats.org/presentationml/2006/main">
  <p:tag name="ISLIDE.ADDREMOVEWATERMARK" val="CpipALjD8A"/>
</p:tagLst>
</file>

<file path=ppt/tags/tag26.xml><?xml version="1.0" encoding="utf-8"?>
<p:tagLst xmlns:p="http://schemas.openxmlformats.org/presentationml/2006/main">
  <p:tag name="ISLIDE.ADDREMOVEWATERMARK" val="royPfD46lj"/>
</p:tagLst>
</file>

<file path=ppt/tags/tag27.xml><?xml version="1.0" encoding="utf-8"?>
<p:tagLst xmlns:p="http://schemas.openxmlformats.org/presentationml/2006/main">
  <p:tag name="ISLIDE.GUIDESSETTING" val="{&quot;Id&quot;:null,&quot;Name&quot;:&quot;正常&quot;,&quot;HeaderHeight&quot;:14.0,&quot;FooterHeight&quot;:9.0,&quot;SideMargin&quot;:5.5,&quot;TopMargin&quot;:0.0,&quot;BottomMargin&quot;:0.0,&quot;IntervalMargin&quot;:1.5,&quot;SettingType&quot;:&quot;System&quot;}"/>
  <p:tag name="commondata" val="eyJoZGlkIjoiN2YzNjBkOTgyNWQ1YTMxYzM3MzMwNWFiODNmOWIzYWMifQ=="/>
</p:tagLst>
</file>

<file path=ppt/tags/tag3.xml><?xml version="1.0" encoding="utf-8"?>
<p:tagLst xmlns:p="http://schemas.openxmlformats.org/presentationml/2006/main">
  <p:tag name="ISLIDE.ADDREMOVEWATERMARK" val="royPfD46lj"/>
</p:tagLst>
</file>

<file path=ppt/tags/tag4.xml><?xml version="1.0" encoding="utf-8"?>
<p:tagLst xmlns:p="http://schemas.openxmlformats.org/presentationml/2006/main">
  <p:tag name="ISLIDE.ADDREMOVEWATERMARK" val="jywCsQa2IG"/>
</p:tagLst>
</file>

<file path=ppt/tags/tag5.xml><?xml version="1.0" encoding="utf-8"?>
<p:tagLst xmlns:p="http://schemas.openxmlformats.org/presentationml/2006/main">
  <p:tag name="ISLIDE.ADDREMOVEWATERMARK" val="CpipALjD8A"/>
</p:tagLst>
</file>

<file path=ppt/tags/tag6.xml><?xml version="1.0" encoding="utf-8"?>
<p:tagLst xmlns:p="http://schemas.openxmlformats.org/presentationml/2006/main">
  <p:tag name="ISLIDE.ADDREMOVEWATERMARK" val="royPfD46lj"/>
</p:tagLst>
</file>

<file path=ppt/tags/tag7.xml><?xml version="1.0" encoding="utf-8"?>
<p:tagLst xmlns:p="http://schemas.openxmlformats.org/presentationml/2006/main">
  <p:tag name="ISLIDE.ADDREMOVEWATERMARK" val="jywCsQa2IG"/>
</p:tagLst>
</file>

<file path=ppt/tags/tag8.xml><?xml version="1.0" encoding="utf-8"?>
<p:tagLst xmlns:p="http://schemas.openxmlformats.org/presentationml/2006/main">
  <p:tag name="ISLIDE.ADDREMOVEWATERMARK" val="CpipALjD8A"/>
</p:tagLst>
</file>

<file path=ppt/tags/tag9.xml><?xml version="1.0" encoding="utf-8"?>
<p:tagLst xmlns:p="http://schemas.openxmlformats.org/presentationml/2006/main">
  <p:tag name="ISLIDE.ADDREMOVEWATERMARK" val="royPfD46lj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1279</Words>
  <Application>WPS 演示</Application>
  <PresentationFormat>全屏显示(16:9)</PresentationFormat>
  <Paragraphs>200</Paragraphs>
  <Slides>19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</vt:lpstr>
      <vt:lpstr>宋体</vt:lpstr>
      <vt:lpstr>Wingdings</vt:lpstr>
      <vt:lpstr>黑体</vt:lpstr>
      <vt:lpstr>FandolFang R</vt:lpstr>
      <vt:lpstr>思源黑体 CN Regular</vt:lpstr>
      <vt:lpstr>微软雅黑</vt:lpstr>
      <vt:lpstr>思源黑体 CN Medium</vt:lpstr>
      <vt:lpstr>Times New Roman</vt:lpstr>
      <vt:lpstr>Arial Unicode MS</vt:lpstr>
      <vt:lpstr>Calibri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23</cp:revision>
  <dcterms:created xsi:type="dcterms:W3CDTF">2020-06-25T13:11:00Z</dcterms:created>
  <dcterms:modified xsi:type="dcterms:W3CDTF">2023-10-28T09:35:14Z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CC9CB9E4B4F54CB094E32EEB6928EBD0_12</vt:lpwstr>
  </property>
</Properties>
</file>