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71" r:id="rId3"/>
    <p:sldId id="431" r:id="rId4"/>
    <p:sldId id="437" r:id="rId5"/>
    <p:sldId id="438" r:id="rId6"/>
    <p:sldId id="440" r:id="rId7"/>
    <p:sldId id="473" r:id="rId8"/>
    <p:sldId id="467" r:id="rId9"/>
    <p:sldId id="442" r:id="rId10"/>
    <p:sldId id="468" r:id="rId11"/>
    <p:sldId id="469" r:id="rId12"/>
    <p:sldId id="443" r:id="rId13"/>
    <p:sldId id="445" r:id="rId14"/>
    <p:sldId id="470" r:id="rId15"/>
    <p:sldId id="471" r:id="rId16"/>
    <p:sldId id="446" r:id="rId17"/>
    <p:sldId id="448" r:id="rId18"/>
    <p:sldId id="472" r:id="rId19"/>
    <p:sldId id="449" r:id="rId20"/>
    <p:sldId id="453" r:id="rId21"/>
    <p:sldId id="454" r:id="rId22"/>
    <p:sldId id="455" r:id="rId23"/>
    <p:sldId id="462" r:id="rId24"/>
    <p:sldId id="463" r:id="rId25"/>
    <p:sldId id="464" r:id="rId26"/>
    <p:sldId id="465" r:id="rId27"/>
    <p:sldId id="395" r:id="rId28"/>
  </p:sldIdLst>
  <p:sldSz cx="12192000" cy="6858000"/>
  <p:notesSz cx="6858000" cy="9144000"/>
  <p:custDataLst>
    <p:tags r:id="rId3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32" autoAdjust="0"/>
    <p:restoredTop sz="94395" autoAdjust="0"/>
  </p:normalViewPr>
  <p:slideViewPr>
    <p:cSldViewPr>
      <p:cViewPr varScale="1">
        <p:scale>
          <a:sx n="109" d="100"/>
          <a:sy n="109" d="100"/>
        </p:scale>
        <p:origin x="-384" y="-84"/>
      </p:cViewPr>
      <p:guideLst>
        <p:guide orient="horz" pos="93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gs" Target="tags/tag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盘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知识盘点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点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知识点回顾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第五单元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0977895" y="548680"/>
            <a:ext cx="1166777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课时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11.xml"/><Relationship Id="rId24" Type="http://schemas.openxmlformats.org/officeDocument/2006/relationships/image" Target="../media/image7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114958" y="2705944"/>
            <a:ext cx="583261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480423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用</a:t>
                </a:r>
                <a:r>
                  <a:rPr lang="zh-CN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字母表示</a:t>
                </a:r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526175" y="1750895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</a:rPr>
              <a:t>第五单元　简易方程</a:t>
            </a:r>
            <a:endParaRPr lang="zh-CN" altLang="en-US" sz="280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20789" y="4005644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 smtClean="0"/>
              <a:t>第</a:t>
            </a:r>
            <a:r>
              <a:rPr lang="en-US" altLang="zh-CN" sz="3200" dirty="0" smtClean="0"/>
              <a:t>1</a:t>
            </a:r>
            <a:r>
              <a:rPr lang="zh-CN" altLang="en-US" sz="3200" dirty="0" smtClean="0"/>
              <a:t>课时</a:t>
            </a:r>
            <a:endParaRPr lang="zh-CN" altLang="en-US" sz="3200" dirty="0"/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" name="yt_shape_11653"/>
          <p:cNvSpPr txBox="1"/>
          <p:nvPr/>
        </p:nvSpPr>
        <p:spPr>
          <a:xfrm>
            <a:off x="900000" y="3140968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如果用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表示小红的年龄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当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时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爸爸的年龄是多少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54" name="yt_shape_11654"/>
          <p:cNvSpPr txBox="1"/>
          <p:nvPr/>
        </p:nvSpPr>
        <p:spPr>
          <a:xfrm>
            <a:off x="899999" y="4383429"/>
            <a:ext cx="448879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11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41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岁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1" i="0" u="none">
              <a:solidFill>
                <a:srgbClr val="FF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yt_shape_11651"/>
          <p:cNvSpPr txBox="1"/>
          <p:nvPr/>
        </p:nvSpPr>
        <p:spPr>
          <a:xfrm>
            <a:off x="899999" y="1265520"/>
            <a:ext cx="2333972" cy="54534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引导学生讨论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endParaRPr lang="en-US" altLang="zh-CN" sz="2800" b="0" i="0" u="none">
              <a:solidFill>
                <a:srgbClr val="00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yt_shape_11652"/>
          <p:cNvSpPr txBox="1"/>
          <p:nvPr/>
        </p:nvSpPr>
        <p:spPr>
          <a:xfrm>
            <a:off x="900000" y="186165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用字母表示数时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在特定的情况下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字母表示的数是有一定取值范围的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比如表示年龄时。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5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6" name="yt_shape_11656"/>
          <p:cNvSpPr txBox="1"/>
          <p:nvPr/>
        </p:nvSpPr>
        <p:spPr>
          <a:xfrm>
            <a:off x="900000" y="1260000"/>
            <a:ext cx="215616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50" b="0" i="0" u="none" spc="1851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任务驱动二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1655" name="yt_image_1165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446053"/>
            <a:ext cx="270000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58" name="yt_shape_11658"/>
          <p:cNvSpPr txBox="1"/>
          <p:nvPr/>
        </p:nvSpPr>
        <p:spPr>
          <a:xfrm>
            <a:off x="900000" y="1875177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你知道月球上有什么秘密吗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让我们一起来瞧一瞧。观察教材例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情景图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了解图中的相关信息。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59" name="yt_shape_11659"/>
          <p:cNvSpPr txBox="1"/>
          <p:nvPr/>
        </p:nvSpPr>
        <p:spPr>
          <a:xfrm>
            <a:off x="900000" y="3136809"/>
            <a:ext cx="848084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在月球上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人能举起物体的质量是地球上的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倍。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59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0" name="yt_shape_11660"/>
          <p:cNvSpPr txBox="1"/>
          <p:nvPr/>
        </p:nvSpPr>
        <p:spPr>
          <a:xfrm>
            <a:off x="900000" y="1260000"/>
            <a:ext cx="279179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自主学习。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61" name="yt_shape_11661"/>
          <p:cNvSpPr txBox="1"/>
          <p:nvPr/>
        </p:nvSpPr>
        <p:spPr>
          <a:xfrm>
            <a:off x="900000" y="1875302"/>
            <a:ext cx="306109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尝试计算。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62" name="yt_shape_11662"/>
          <p:cNvSpPr txBox="1"/>
          <p:nvPr/>
        </p:nvSpPr>
        <p:spPr>
          <a:xfrm>
            <a:off x="900000" y="2490604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思考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如果某人在地球上能举起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千克的物体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那么他在月球上能举起多少千克的物体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63" name="yt_shape_11663"/>
          <p:cNvSpPr txBox="1"/>
          <p:nvPr/>
        </p:nvSpPr>
        <p:spPr>
          <a:xfrm>
            <a:off x="900001" y="3733065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观察例题中的表格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你能用含有字母的式子表示出人在月球上能举起的质量吗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4" name="yt_shape_11664"/>
          <p:cNvSpPr txBox="1"/>
          <p:nvPr/>
        </p:nvSpPr>
        <p:spPr>
          <a:xfrm>
            <a:off x="900001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引导学生把人在地球上能举起的质量用字母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表示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人在月球上能举起的质量就是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 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千克。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665" name="yt_shape_11665"/>
          <p:cNvSpPr txBox="1"/>
          <p:nvPr/>
        </p:nvSpPr>
        <p:spPr>
          <a:xfrm>
            <a:off x="900000" y="2521632"/>
            <a:ext cx="539506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如何省略乘号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66" name="yt_shape_11666"/>
          <p:cNvSpPr txBox="1"/>
          <p:nvPr/>
        </p:nvSpPr>
        <p:spPr>
          <a:xfrm>
            <a:off x="900001" y="313693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我们可以写成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中间的乘号省略。在省略乘号时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一般要把数字写在字母的前面。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66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7" name="yt_shape_11667"/>
          <p:cNvSpPr txBox="1"/>
          <p:nvPr/>
        </p:nvSpPr>
        <p:spPr>
          <a:xfrm>
            <a:off x="900000" y="1260000"/>
            <a:ext cx="790857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式子中的字母可以表示哪些数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68" name="yt_shape_11668"/>
          <p:cNvSpPr txBox="1"/>
          <p:nvPr/>
        </p:nvSpPr>
        <p:spPr>
          <a:xfrm>
            <a:off x="900000" y="1875302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人能举起的质量是有限的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因此字母表示的数也是有一定范围的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不能过大。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669" name="yt_shape_11669"/>
          <p:cNvSpPr txBox="1"/>
          <p:nvPr/>
        </p:nvSpPr>
        <p:spPr>
          <a:xfrm>
            <a:off x="900000" y="3136934"/>
            <a:ext cx="970393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图中小朋友在月球上能举起的质量是多少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70" name="yt_shape_11670"/>
          <p:cNvSpPr txBox="1"/>
          <p:nvPr/>
        </p:nvSpPr>
        <p:spPr>
          <a:xfrm>
            <a:off x="900000" y="3752236"/>
            <a:ext cx="342978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15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90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千克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1" i="0" u="none">
              <a:solidFill>
                <a:srgbClr val="FF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68" grpId="0" build="allAtOnce"/>
      <p:bldP spid="11670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2" name="yt_shape_11672"/>
          <p:cNvSpPr txBox="1"/>
          <p:nvPr/>
        </p:nvSpPr>
        <p:spPr>
          <a:xfrm>
            <a:off x="900000" y="1260000"/>
            <a:ext cx="215616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50" b="0" i="0" u="none" spc="1851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任务驱动三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1671" name="yt_image_1167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446053"/>
            <a:ext cx="270000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74" name="yt_shape_11674"/>
          <p:cNvSpPr txBox="1"/>
          <p:nvPr/>
        </p:nvSpPr>
        <p:spPr>
          <a:xfrm>
            <a:off x="900000" y="1875177"/>
            <a:ext cx="566437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我们已经学过哪些运算定律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75" name="yt_shape_11675"/>
          <p:cNvSpPr txBox="1"/>
          <p:nvPr/>
        </p:nvSpPr>
        <p:spPr>
          <a:xfrm>
            <a:off x="900001" y="2490479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加法交换律、加法结合律、乘法交换律、乘法结合律、乘法分配律。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5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6" name="yt_shape_11676"/>
          <p:cNvSpPr txBox="1"/>
          <p:nvPr/>
        </p:nvSpPr>
        <p:spPr>
          <a:xfrm>
            <a:off x="839416" y="1052736"/>
            <a:ext cx="279179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自主学习。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77" name="yt_shape_11677"/>
          <p:cNvSpPr txBox="1"/>
          <p:nvPr/>
        </p:nvSpPr>
        <p:spPr>
          <a:xfrm>
            <a:off x="839416" y="1668038"/>
            <a:ext cx="485645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用字母表示运算定律。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1678" name="yt_table_11678" title="H_256.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839416" y="2334128"/>
          <a:ext cx="10391998" cy="3657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15104"/>
                <a:gridCol w="6776894"/>
              </a:tblGrid>
              <a:tr h="4679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加法交换律</a:t>
                      </a:r>
                      <a:endParaRPr lang="zh-CN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28"/>
                        <a:ea typeface="宋体" panose="02010600030101010101" pitchFamily="2" charset="-122"/>
                        <a:cs typeface="Times New Roman" panose="02020603050405020304" pitchFamily="28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0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a</a:t>
                      </a:r>
                      <a:r>
                        <a:rPr lang="zh-CN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＋</a:t>
                      </a:r>
                      <a:r>
                        <a:rPr lang="en-US" altLang="zh-CN" sz="2800" b="0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b</a:t>
                      </a:r>
                      <a:r>
                        <a:rPr lang="zh-CN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＝</a:t>
                      </a:r>
                      <a:r>
                        <a:rPr lang="en-US" altLang="zh-CN" sz="2800" b="0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b</a:t>
                      </a:r>
                      <a:r>
                        <a:rPr lang="zh-CN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＋</a:t>
                      </a:r>
                      <a:r>
                        <a:rPr lang="en-US" altLang="zh-CN" sz="2800" b="0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a</a:t>
                      </a:r>
                      <a:endParaRPr lang="en-US" altLang="zh-CN" sz="2800" b="0" i="1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28"/>
                        <a:ea typeface="宋体" panose="02010600030101010101" pitchFamily="2" charset="-122"/>
                        <a:cs typeface="Times New Roman" panose="02020603050405020304" pitchFamily="28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  <a:tr h="4679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加法结合律</a:t>
                      </a:r>
                      <a:endParaRPr lang="zh-CN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28"/>
                        <a:ea typeface="宋体" panose="02010600030101010101" pitchFamily="2" charset="-122"/>
                        <a:cs typeface="Times New Roman" panose="02020603050405020304" pitchFamily="28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(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a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＋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b</a:t>
                      </a: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)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＋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c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＝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a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＋</a:t>
                      </a: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(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b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＋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c</a:t>
                      </a: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)</a:t>
                      </a:r>
                      <a:endParaRPr lang="en-US" altLang="zh-CN" sz="2800" b="1" i="0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28"/>
                        <a:ea typeface="宋体" panose="02010600030101010101" pitchFamily="2" charset="-122"/>
                        <a:cs typeface="Times New Roman" panose="02020603050405020304" pitchFamily="28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  <a:tr h="4679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乘法交换律</a:t>
                      </a:r>
                      <a:endParaRPr lang="zh-CN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28"/>
                        <a:ea typeface="宋体" panose="02010600030101010101" pitchFamily="2" charset="-122"/>
                        <a:cs typeface="Times New Roman" panose="02020603050405020304" pitchFamily="28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a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×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b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＝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b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×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a</a:t>
                      </a:r>
                      <a:endParaRPr lang="en-US" altLang="zh-CN" sz="2800" b="1" i="1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28"/>
                        <a:ea typeface="宋体" panose="02010600030101010101" pitchFamily="2" charset="-122"/>
                        <a:cs typeface="Times New Roman" panose="02020603050405020304" pitchFamily="28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  <a:tr h="4679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乘法结合律</a:t>
                      </a:r>
                      <a:endParaRPr lang="zh-CN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28"/>
                        <a:ea typeface="宋体" panose="02010600030101010101" pitchFamily="2" charset="-122"/>
                        <a:cs typeface="Times New Roman" panose="02020603050405020304" pitchFamily="28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(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a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×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b</a:t>
                      </a: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)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×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c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＝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a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×</a:t>
                      </a: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(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b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×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c</a:t>
                      </a: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)</a:t>
                      </a:r>
                      <a:endParaRPr lang="en-US" altLang="zh-CN" sz="2800" b="1" i="0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28"/>
                        <a:ea typeface="宋体" panose="02010600030101010101" pitchFamily="2" charset="-122"/>
                        <a:cs typeface="Times New Roman" panose="02020603050405020304" pitchFamily="28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  <a:tr h="4679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乘法分配律</a:t>
                      </a:r>
                      <a:endParaRPr lang="zh-CN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28"/>
                        <a:ea typeface="宋体" panose="02010600030101010101" pitchFamily="2" charset="-122"/>
                        <a:cs typeface="Times New Roman" panose="02020603050405020304" pitchFamily="28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(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a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＋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b</a:t>
                      </a: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)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×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c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＝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a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×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c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＋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b</a:t>
                      </a:r>
                      <a:r>
                        <a:rPr lang="zh-CN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×</a:t>
                      </a:r>
                      <a:r>
                        <a:rPr lang="en-US" altLang="zh-CN" sz="2800" b="1" i="1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28"/>
                          <a:ea typeface="宋体" panose="02010600030101010101" pitchFamily="2" charset="-122"/>
                          <a:cs typeface="Times New Roman" panose="02020603050405020304" pitchFamily="28"/>
                        </a:rPr>
                        <a:t>c</a:t>
                      </a:r>
                      <a:endParaRPr lang="en-US" altLang="zh-CN" sz="2800" b="1" i="1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28"/>
                        <a:ea typeface="宋体" panose="02010600030101010101" pitchFamily="2" charset="-122"/>
                        <a:cs typeface="Times New Roman" panose="02020603050405020304" pitchFamily="28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6090105" y="3153030"/>
            <a:ext cx="3467798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(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a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＋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b</a:t>
            </a: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)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＋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c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＝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a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＋</a:t>
            </a: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(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b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＋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c</a:t>
            </a: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)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23530" y="3822573"/>
            <a:ext cx="1962849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a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×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b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＝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b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×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0285" y="4622800"/>
            <a:ext cx="3467735" cy="493395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(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a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×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b</a:t>
            </a: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)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×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c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＝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a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×</a:t>
            </a: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(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b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×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c</a:t>
            </a: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)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47410" y="5361940"/>
            <a:ext cx="3743960" cy="630555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(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a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＋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b</a:t>
            </a: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)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×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c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＝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a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×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c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＋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b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×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Times New Roman" panose="02020603050405020304" pitchFamily="28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0" name="yt_shape_11680"/>
          <p:cNvSpPr txBox="1"/>
          <p:nvPr/>
        </p:nvSpPr>
        <p:spPr>
          <a:xfrm>
            <a:off x="900000" y="1260000"/>
            <a:ext cx="413831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学习乘号的简写。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81" name="yt_shape_11681"/>
          <p:cNvSpPr txBox="1"/>
          <p:nvPr/>
        </p:nvSpPr>
        <p:spPr>
          <a:xfrm>
            <a:off x="900001" y="1875302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在含有字母的式子里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字母中间的乘号可以记作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“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·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”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也可以省略不写。如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可以写成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·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·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或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ab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682" name="yt_shape_11682"/>
          <p:cNvSpPr txBox="1"/>
          <p:nvPr/>
        </p:nvSpPr>
        <p:spPr>
          <a:xfrm>
            <a:off x="900000" y="3136934"/>
            <a:ext cx="844718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观察比较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用字母表示运算定律有什么好处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83" name="yt_shape_11683"/>
          <p:cNvSpPr txBox="1"/>
          <p:nvPr/>
        </p:nvSpPr>
        <p:spPr>
          <a:xfrm>
            <a:off x="900000" y="3752236"/>
            <a:ext cx="1010468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用字母表示运算定律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一目了然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简明易记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也便于应用。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684" name="yt_shape_11684"/>
          <p:cNvSpPr txBox="1"/>
          <p:nvPr/>
        </p:nvSpPr>
        <p:spPr>
          <a:xfrm>
            <a:off x="900000" y="4367538"/>
            <a:ext cx="734912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这里的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可以表示哪些数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85" name="yt_shape_11685"/>
          <p:cNvSpPr txBox="1"/>
          <p:nvPr/>
        </p:nvSpPr>
        <p:spPr>
          <a:xfrm>
            <a:off x="900000" y="4982840"/>
            <a:ext cx="794063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这三个字母可以分别表示我们学过的任何数。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81" grpId="0" build="allAtOnce"/>
      <p:bldP spid="11683" grpId="0" build="allAtOnce"/>
      <p:bldP spid="11685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7" name="yt_shape_11687"/>
          <p:cNvSpPr txBox="1"/>
          <p:nvPr/>
        </p:nvSpPr>
        <p:spPr>
          <a:xfrm>
            <a:off x="911424" y="1085631"/>
            <a:ext cx="215616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50" b="0" i="0" u="none" spc="1851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任务驱动四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1686" name="yt_image_1168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11424" y="1271684"/>
            <a:ext cx="270000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89" name="yt_shape_11689"/>
          <p:cNvSpPr txBox="1"/>
          <p:nvPr/>
        </p:nvSpPr>
        <p:spPr>
          <a:xfrm>
            <a:off x="911424" y="1700808"/>
            <a:ext cx="745973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正方形的面积及周长的计算公式是什么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90" name="yt_shape_11690"/>
          <p:cNvSpPr txBox="1"/>
          <p:nvPr/>
        </p:nvSpPr>
        <p:spPr>
          <a:xfrm>
            <a:off x="911424" y="2316110"/>
            <a:ext cx="667746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面积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边长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边长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周长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边长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691" name="yt_shape_11691"/>
          <p:cNvSpPr txBox="1"/>
          <p:nvPr/>
        </p:nvSpPr>
        <p:spPr>
          <a:xfrm>
            <a:off x="911425" y="2931412"/>
            <a:ext cx="10391999" cy="564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用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表示面积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表示周长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表示边长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请简写上面的式子。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92" name="yt_shape_11692"/>
          <p:cNvSpPr txBox="1"/>
          <p:nvPr/>
        </p:nvSpPr>
        <p:spPr>
          <a:xfrm>
            <a:off x="911424" y="3546714"/>
            <a:ext cx="290720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1" i="0" u="none" baseline="30000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en-US" altLang="zh-CN" sz="2800" b="1" i="1" u="none">
              <a:solidFill>
                <a:srgbClr val="FF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93" name="yt_shape_11693"/>
          <p:cNvSpPr txBox="1"/>
          <p:nvPr/>
        </p:nvSpPr>
        <p:spPr>
          <a:xfrm>
            <a:off x="911424" y="4162016"/>
            <a:ext cx="315086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什么叫平方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94" name="yt_shape_11694"/>
          <p:cNvSpPr txBox="1"/>
          <p:nvPr/>
        </p:nvSpPr>
        <p:spPr>
          <a:xfrm>
            <a:off x="911424" y="4777318"/>
            <a:ext cx="963981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明确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·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可以写成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1" i="0" u="none" baseline="30000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读作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的平方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表示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个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相乘。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695" name="yt_shape_11695"/>
          <p:cNvSpPr txBox="1"/>
          <p:nvPr/>
        </p:nvSpPr>
        <p:spPr>
          <a:xfrm>
            <a:off x="911424" y="5392620"/>
            <a:ext cx="699807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所以正方形的面积公式一般写成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1" i="0" u="none" baseline="30000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90" grpId="0" build="allAtOnce"/>
      <p:bldP spid="11692" grpId="0" build="allAtOnce"/>
      <p:bldP spid="11694" grpId="0" build="allAtOnce"/>
      <p:bldP spid="11695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6" name="yt_shape_11696"/>
          <p:cNvSpPr txBox="1"/>
          <p:nvPr/>
        </p:nvSpPr>
        <p:spPr>
          <a:xfrm>
            <a:off x="900000" y="1260000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边长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厘米的正方形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你能计算出这个正方形的面积和周长吗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97" name="yt_shape_11697"/>
          <p:cNvSpPr txBox="1"/>
          <p:nvPr/>
        </p:nvSpPr>
        <p:spPr>
          <a:xfrm>
            <a:off x="900001" y="2502461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正方形的面积公式是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1" i="0" u="none" baseline="30000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当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时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en-US" altLang="zh-CN" sz="2800" b="1" i="0" u="none" baseline="30000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36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平方厘米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698" name="yt_shape_11698"/>
          <p:cNvSpPr txBox="1"/>
          <p:nvPr/>
        </p:nvSpPr>
        <p:spPr>
          <a:xfrm>
            <a:off x="900001" y="3764093"/>
            <a:ext cx="10391999" cy="564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正方形的周长公式是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 err="1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en-US" altLang="zh-CN" sz="2800" b="1" i="1" u="none" err="1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当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时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24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厘米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97" grpId="0" build="allAtOnce"/>
      <p:bldP spid="11698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7" name="yt_shape_11607"/>
          <p:cNvSpPr txBox="1"/>
          <p:nvPr/>
        </p:nvSpPr>
        <p:spPr>
          <a:xfrm>
            <a:off x="911424" y="1484313"/>
            <a:ext cx="673261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能够概述出用字母表示数的意义和作用。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08" name="yt_shape_11608"/>
          <p:cNvSpPr txBox="1"/>
          <p:nvPr/>
        </p:nvSpPr>
        <p:spPr>
          <a:xfrm>
            <a:off x="911424" y="2099615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在旧知识的基础上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进一步认识用字母表示运算定律和计算公式的方法。知道一个数的平方的含义。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09" name="yt_shape_11609"/>
          <p:cNvSpPr txBox="1"/>
          <p:nvPr/>
        </p:nvSpPr>
        <p:spPr>
          <a:xfrm>
            <a:off x="911424" y="3361247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能够用语言描述运算定律和字母公式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能够将数字代入字母公式中进行计算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培养抽象概括的能力。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03" name="yt_shape_11703"/>
          <p:cNvSpPr txBox="1"/>
          <p:nvPr/>
        </p:nvSpPr>
        <p:spPr>
          <a:xfrm>
            <a:off x="900000" y="1979700"/>
            <a:ext cx="742190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可以写成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·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·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或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ab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704" name="yt_shape_11704"/>
          <p:cNvSpPr txBox="1"/>
          <p:nvPr/>
        </p:nvSpPr>
        <p:spPr>
          <a:xfrm>
            <a:off x="900000" y="2595002"/>
            <a:ext cx="605390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0" i="0" u="none" baseline="30000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读作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的平方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表示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个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相乘。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0" name="yt_shape_11710"/>
          <p:cNvSpPr txBox="1"/>
          <p:nvPr/>
        </p:nvSpPr>
        <p:spPr>
          <a:xfrm>
            <a:off x="839416" y="1211642"/>
            <a:ext cx="6822252" cy="54534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一、阅读下题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完成填空。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1000" b="0" i="0" u="none" spc="2574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拓展类作业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1709" name="yt_image_11709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283428" y="1415245"/>
            <a:ext cx="358560" cy="23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12" name="yt_shape_11712"/>
          <p:cNvSpPr txBox="1"/>
          <p:nvPr/>
        </p:nvSpPr>
        <p:spPr>
          <a:xfrm>
            <a:off x="839417" y="1807651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平均每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76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年出现一次哈雷彗星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在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年出现后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大约在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76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年会再次出现。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713" name="yt_shape_11713"/>
          <p:cNvSpPr txBox="1"/>
          <p:nvPr/>
        </p:nvSpPr>
        <p:spPr>
          <a:xfrm>
            <a:off x="839416" y="3069283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有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个连续的自然数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中间的是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其他两个数分别是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和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714" name="yt_shape_11714"/>
          <p:cNvSpPr txBox="1"/>
          <p:nvPr/>
        </p:nvSpPr>
        <p:spPr>
          <a:xfrm>
            <a:off x="839416" y="4330915"/>
            <a:ext cx="996426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一棵桃树产桃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千克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棵这样的桃树可产桃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80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千克。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715" name="yt_shape_11715"/>
          <p:cNvSpPr txBox="1"/>
          <p:nvPr/>
        </p:nvSpPr>
        <p:spPr>
          <a:xfrm>
            <a:off x="839416" y="4946217"/>
            <a:ext cx="763189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一副手套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元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m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元可以买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m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÷7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副手套。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06105" y="1760845"/>
            <a:ext cx="715074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9406" y="2400925"/>
            <a:ext cx="5356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76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07668" y="3022478"/>
            <a:ext cx="892874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38405" y="3662557"/>
            <a:ext cx="892874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83705" y="4284109"/>
            <a:ext cx="7134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80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40480" y="4899411"/>
            <a:ext cx="991299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m</a:t>
            </a: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÷7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  <p:bldP spid="7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6" name="yt_shape_11716"/>
          <p:cNvSpPr txBox="1"/>
          <p:nvPr/>
        </p:nvSpPr>
        <p:spPr>
          <a:xfrm>
            <a:off x="900000" y="1260000"/>
            <a:ext cx="394979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二、根据运算定律填空。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717" name="yt_shape_11717"/>
          <p:cNvSpPr txBox="1"/>
          <p:nvPr/>
        </p:nvSpPr>
        <p:spPr>
          <a:xfrm>
            <a:off x="900000" y="1875302"/>
            <a:ext cx="803745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718" name="yt_shape_11718"/>
          <p:cNvSpPr txBox="1"/>
          <p:nvPr/>
        </p:nvSpPr>
        <p:spPr>
          <a:xfrm>
            <a:off x="900000" y="2490604"/>
            <a:ext cx="552555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56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44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56</a:t>
            </a:r>
            <a:r>
              <a:rPr lang="zh-CN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44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719" name="yt_shape_11719"/>
          <p:cNvSpPr txBox="1"/>
          <p:nvPr/>
        </p:nvSpPr>
        <p:spPr>
          <a:xfrm>
            <a:off x="900000" y="3105906"/>
            <a:ext cx="642163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[(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)]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78552" y="1828496"/>
            <a:ext cx="357885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78752" y="1828496"/>
            <a:ext cx="357885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78952" y="1828496"/>
            <a:ext cx="357885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79152" y="1828496"/>
            <a:ext cx="337249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80114" y="2443798"/>
            <a:ext cx="1248474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56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44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70902" y="2443798"/>
            <a:ext cx="357885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22952" y="3059100"/>
            <a:ext cx="357885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00952" y="3059100"/>
            <a:ext cx="357885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01152" y="3059100"/>
            <a:ext cx="337249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0" name="yt_shape_11720"/>
          <p:cNvSpPr txBox="1"/>
          <p:nvPr/>
        </p:nvSpPr>
        <p:spPr>
          <a:xfrm>
            <a:off x="900000" y="1260000"/>
            <a:ext cx="917398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三、下面的式子对吗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对的画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√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不对的请改正过来。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721" name="yt_shape_11721"/>
          <p:cNvSpPr txBox="1"/>
          <p:nvPr/>
        </p:nvSpPr>
        <p:spPr>
          <a:xfrm>
            <a:off x="900000" y="1875302"/>
            <a:ext cx="7288214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  <a:tabLst>
                <a:tab pos="4177665" algn="l"/>
              </a:tabLst>
            </a:pP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m</a:t>
            </a:r>
            <a:r>
              <a:rPr lang="en-US" altLang="zh-CN" sz="2800" b="0" i="0" u="none" baseline="30000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写作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m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m</a:t>
            </a:r>
            <a:r>
              <a:rPr lang="zh-CN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m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	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写作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ab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√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722" name="yt_shape_11722"/>
          <p:cNvSpPr txBox="1"/>
          <p:nvPr/>
        </p:nvSpPr>
        <p:spPr>
          <a:xfrm>
            <a:off x="900000" y="2498619"/>
            <a:ext cx="7450116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  <a:tabLst>
                <a:tab pos="4177665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写作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	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写作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21402" y="1828496"/>
            <a:ext cx="1089724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m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m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99054" y="1828496"/>
            <a:ext cx="375349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√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21389" y="2451813"/>
            <a:ext cx="3578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299054" y="2451813"/>
            <a:ext cx="5356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3" name="yt_shape_11723"/>
          <p:cNvSpPr txBox="1"/>
          <p:nvPr/>
        </p:nvSpPr>
        <p:spPr>
          <a:xfrm>
            <a:off x="900000" y="1260000"/>
            <a:ext cx="251350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四、解决问题。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724" name="yt_shape_11724"/>
          <p:cNvSpPr txBox="1"/>
          <p:nvPr/>
        </p:nvSpPr>
        <p:spPr>
          <a:xfrm>
            <a:off x="900000" y="1875302"/>
            <a:ext cx="10391999" cy="18380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从近几年通航情况来看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三峡两线船闸每天运行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个至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个闸次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过船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118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艘至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120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艘。照这样的速度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天最少过船多少艘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最多过船多少艘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725" name="yt_shape_11725"/>
          <p:cNvSpPr txBox="1"/>
          <p:nvPr/>
        </p:nvSpPr>
        <p:spPr>
          <a:xfrm>
            <a:off x="900000" y="3764094"/>
            <a:ext cx="682661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答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天最少过船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118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艘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最多过船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120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艘。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25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6" name="yt_shape_11726"/>
          <p:cNvSpPr txBox="1"/>
          <p:nvPr/>
        </p:nvSpPr>
        <p:spPr>
          <a:xfrm>
            <a:off x="900000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每千克大米的价格是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元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每千克小米的价格是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元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购买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千克大米和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千克小米共需多少钱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用含有字母的式子表示出来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727" name="yt_shape_11727"/>
          <p:cNvSpPr txBox="1"/>
          <p:nvPr/>
        </p:nvSpPr>
        <p:spPr>
          <a:xfrm>
            <a:off x="900000" y="2521632"/>
            <a:ext cx="359713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40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150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40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en-US" altLang="zh-CN" sz="2800" b="1" i="1" u="none">
              <a:solidFill>
                <a:srgbClr val="FF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728" name="yt_shape_11728"/>
          <p:cNvSpPr txBox="1"/>
          <p:nvPr/>
        </p:nvSpPr>
        <p:spPr>
          <a:xfrm>
            <a:off x="900000" y="3136934"/>
            <a:ext cx="414536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答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共需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150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40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元钱。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27" grpId="0" build="allAtOnce"/>
      <p:bldP spid="11728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0477500" y="109347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5" name="yt_shape_11615"/>
          <p:cNvSpPr txBox="1"/>
          <p:nvPr/>
        </p:nvSpPr>
        <p:spPr>
          <a:xfrm>
            <a:off x="900000" y="1260000"/>
            <a:ext cx="190359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0" i="0" u="none" spc="2669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温习旧知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1614" name="yt_image_1161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441463"/>
            <a:ext cx="376920" cy="27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17" name="yt_shape_11617"/>
          <p:cNvSpPr txBox="1"/>
          <p:nvPr/>
        </p:nvSpPr>
        <p:spPr>
          <a:xfrm>
            <a:off x="900000" y="1875177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下面各式中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哪些运算符号可以省略</a:t>
            </a:r>
            <a:r>
              <a:rPr lang="zh-CN" altLang="zh-CN" sz="2800" b="0" i="0" u="none" smtClean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en-US" altLang="zh-CN" sz="2800" b="0" i="0" u="none" smtClean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800" b="0" i="0" u="none" smtClean="0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能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省略的把省略后的结果写出来。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618" name="yt_shape_11618"/>
          <p:cNvSpPr txBox="1"/>
          <p:nvPr/>
        </p:nvSpPr>
        <p:spPr>
          <a:xfrm>
            <a:off x="900000" y="3136809"/>
            <a:ext cx="7368684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  <a:tabLst>
                <a:tab pos="2493010" algn="l"/>
                <a:tab pos="4986020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　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	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	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14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　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19" name="yt_shape_11619"/>
          <p:cNvSpPr txBox="1"/>
          <p:nvPr/>
        </p:nvSpPr>
        <p:spPr>
          <a:xfrm>
            <a:off x="900000" y="3760126"/>
            <a:ext cx="7189148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  <a:tabLst>
                <a:tab pos="2493010" algn="l"/>
                <a:tab pos="4986020" algn="l"/>
              </a:tabLst>
            </a:pP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1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ab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	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　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	</a:t>
            </a:r>
            <a:r>
              <a:rPr lang="en-US" altLang="zh-CN" sz="2800" b="0" i="1" u="none" err="1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0" i="0" u="none" err="1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 err="1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　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47599" y="3090003"/>
            <a:ext cx="5356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</a:t>
            </a:r>
            <a:r>
              <a:rPr kumimoji="0" lang="en-US" altLang="zh-CN" sz="2800" b="1" i="1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54589" y="3713320"/>
            <a:ext cx="5356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4" name="yt_shape_11624"/>
          <p:cNvSpPr txBox="1"/>
          <p:nvPr/>
        </p:nvSpPr>
        <p:spPr>
          <a:xfrm>
            <a:off x="900000" y="1340768"/>
            <a:ext cx="10391999" cy="564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一、课前自学完成温习旧知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回忆用字母表示运算定律的有关知识。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625" name="yt_shape_11625"/>
          <p:cNvSpPr txBox="1"/>
          <p:nvPr/>
        </p:nvSpPr>
        <p:spPr>
          <a:xfrm>
            <a:off x="900000" y="195607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二、课堂中和同学合作探究如何用字母表示数、运算定律及计算公式。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626" name="yt_shape_11626"/>
          <p:cNvSpPr txBox="1"/>
          <p:nvPr/>
        </p:nvSpPr>
        <p:spPr>
          <a:xfrm>
            <a:off x="899999" y="3217702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三、课堂中和老师一起总结出用字母表示数、运算定律及计算公式的方法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知道一个数的平方的含义并能够将数字代入字母公式中进行计算。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2" name="yt_shape_11632"/>
          <p:cNvSpPr txBox="1"/>
          <p:nvPr/>
        </p:nvSpPr>
        <p:spPr>
          <a:xfrm>
            <a:off x="900000" y="184482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800" b="0" i="0" u="none" spc="5303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 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引导学生关注由具体转到一般的抽象概括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有意识地渗透数学的思想方法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重视概念与原理的教学。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pic>
        <p:nvPicPr>
          <p:cNvPr id="11631" name="yt_image_1163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2069757"/>
            <a:ext cx="698760" cy="19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5" name="yt_shape_11635"/>
          <p:cNvSpPr txBox="1"/>
          <p:nvPr/>
        </p:nvSpPr>
        <p:spPr>
          <a:xfrm>
            <a:off x="983432" y="1501825"/>
            <a:ext cx="215616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50" b="0" i="0" u="none" spc="1851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任务驱动一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1634" name="yt_image_1163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83432" y="1687878"/>
            <a:ext cx="270000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37" name="yt_shape_11637"/>
          <p:cNvSpPr txBox="1"/>
          <p:nvPr/>
        </p:nvSpPr>
        <p:spPr>
          <a:xfrm>
            <a:off x="983432" y="2117002"/>
            <a:ext cx="458715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根据情境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回答问题。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38" name="yt_shape_11638"/>
          <p:cNvSpPr txBox="1"/>
          <p:nvPr/>
        </p:nvSpPr>
        <p:spPr>
          <a:xfrm>
            <a:off x="983432" y="2732304"/>
            <a:ext cx="1006301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你今年几岁了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再过两年呢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再过三年、四年、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n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年呢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39" name="yt_shape_11639"/>
          <p:cNvSpPr txBox="1"/>
          <p:nvPr/>
        </p:nvSpPr>
        <p:spPr>
          <a:xfrm>
            <a:off x="983432" y="3347606"/>
            <a:ext cx="617733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过几年就用年龄加几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n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年就加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n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640" name="yt_shape_11640"/>
          <p:cNvSpPr txBox="1"/>
          <p:nvPr/>
        </p:nvSpPr>
        <p:spPr>
          <a:xfrm>
            <a:off x="983432" y="3962908"/>
            <a:ext cx="611321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阅读教材例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了解相关信息。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41" name="yt_shape_11641"/>
          <p:cNvSpPr txBox="1"/>
          <p:nvPr/>
        </p:nvSpPr>
        <p:spPr>
          <a:xfrm>
            <a:off x="983432" y="4578210"/>
            <a:ext cx="397160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爸爸比小红大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岁。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39" grpId="0" build="allAtOnce"/>
      <p:bldP spid="11641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2" name="yt_shape_11642"/>
          <p:cNvSpPr txBox="1"/>
          <p:nvPr/>
        </p:nvSpPr>
        <p:spPr>
          <a:xfrm>
            <a:off x="900001" y="1260000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你能用一个式子简明地表示出任何一年爸爸的年龄吗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43" name="yt_shape_11643"/>
          <p:cNvSpPr txBox="1"/>
          <p:nvPr/>
        </p:nvSpPr>
        <p:spPr>
          <a:xfrm>
            <a:off x="900000" y="2502461"/>
            <a:ext cx="361092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小红的年龄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岁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4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4" name="yt_shape_11644"/>
          <p:cNvSpPr txBox="1"/>
          <p:nvPr/>
        </p:nvSpPr>
        <p:spPr>
          <a:xfrm>
            <a:off x="900000" y="1260000"/>
            <a:ext cx="279179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自主学习。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45" name="yt_shape_11645"/>
          <p:cNvSpPr txBox="1"/>
          <p:nvPr/>
        </p:nvSpPr>
        <p:spPr>
          <a:xfrm>
            <a:off x="900000" y="1875302"/>
            <a:ext cx="306109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尝试解决。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46" name="yt_shape_11646"/>
          <p:cNvSpPr txBox="1"/>
          <p:nvPr/>
        </p:nvSpPr>
        <p:spPr>
          <a:xfrm>
            <a:off x="900000" y="2490604"/>
            <a:ext cx="898579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我们可以用一个字母或一个符号来代替小红的年龄。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47" name="yt_shape_11647"/>
          <p:cNvSpPr txBox="1"/>
          <p:nvPr/>
        </p:nvSpPr>
        <p:spPr>
          <a:xfrm>
            <a:off x="900000" y="3105906"/>
            <a:ext cx="377924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用字母来代替。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48" name="yt_shape_11648"/>
          <p:cNvSpPr txBox="1"/>
          <p:nvPr/>
        </p:nvSpPr>
        <p:spPr>
          <a:xfrm>
            <a:off x="900000" y="3721208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可以用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n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表示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n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表示小红的年龄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n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就表示爸爸的年龄。也可以用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表示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表示小红的年龄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1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就表示爸爸的年龄。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9" name="yt_shape_11649"/>
          <p:cNvSpPr txBox="1"/>
          <p:nvPr/>
        </p:nvSpPr>
        <p:spPr>
          <a:xfrm>
            <a:off x="900001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注意字母的取值范围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这个字母可以表示哪些数呢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能表示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200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650" name="yt_shape_11650"/>
          <p:cNvSpPr txBox="1"/>
          <p:nvPr/>
        </p:nvSpPr>
        <p:spPr>
          <a:xfrm>
            <a:off x="900000" y="2521632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代表小红年龄的字母可以表示从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开始的自然数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但是不能表示太大的数。不能表示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200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因为人不可能活到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200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岁。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50" grpId="0" build="allAtOnce"/>
    </p:bldLst>
  </p:timing>
</p:sld>
</file>

<file path=ppt/tags/tag1.xml><?xml version="1.0" encoding="utf-8"?>
<p:tagLst xmlns:p="http://schemas.openxmlformats.org/presentationml/2006/main">
  <p:tag name="KSO_WM_UNIT_TABLE_BEAUTIFY" val="smartTable{83b5cb49-d945-445f-a07d-d1d40c7cb3b2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DljYjZkNGU5MjBlNzBmODRjMTU0NDczZWI1ZjYyZWE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3258</Words>
  <Application>WPS 演示</Application>
  <PresentationFormat>自定义</PresentationFormat>
  <Paragraphs>266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Times New Roman</vt:lpstr>
      <vt:lpstr>NEU-BZ-S92</vt:lpstr>
      <vt:lpstr>楷体</vt:lpstr>
      <vt:lpstr>Franklin Gothic Book</vt:lpstr>
      <vt:lpstr>Arial Unicode MS</vt:lpstr>
      <vt:lpstr>微软雅黑 Light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2023-02-16T21:33:00Z</cp:lastPrinted>
  <dcterms:created xsi:type="dcterms:W3CDTF">2023-02-16T21:33:00Z</dcterms:created>
  <dcterms:modified xsi:type="dcterms:W3CDTF">2023-10-28T09:37:04Z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FFA293DFCD0D4478BF8A48500BDA79A2_12</vt:lpwstr>
  </property>
  <property fmtid="{D5CDD505-2E9C-101B-9397-08002B2CF9AE}" pid="3" name="KSOProductBuildVer">
    <vt:lpwstr>2052-12.1.0.15712</vt:lpwstr>
  </property>
</Properties>
</file>