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08" r:id="rId5"/>
    <p:sldId id="288" r:id="rId6"/>
    <p:sldId id="304" r:id="rId7"/>
    <p:sldId id="277" r:id="rId8"/>
    <p:sldId id="320" r:id="rId9"/>
    <p:sldId id="284" r:id="rId10"/>
    <p:sldId id="315" r:id="rId11"/>
    <p:sldId id="316" r:id="rId12"/>
    <p:sldId id="321" r:id="rId13"/>
    <p:sldId id="311" r:id="rId14"/>
    <p:sldId id="264" r:id="rId15"/>
    <p:sldId id="269" r:id="rId16"/>
    <p:sldId id="303" r:id="rId17"/>
    <p:sldId id="305" r:id="rId18"/>
    <p:sldId id="273" r:id="rId19"/>
    <p:sldId id="322" r:id="rId20"/>
    <p:sldId id="274" r:id="rId21"/>
    <p:sldId id="306" r:id="rId22"/>
    <p:sldId id="323" r:id="rId23"/>
    <p:sldId id="313" r:id="rId24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469" autoAdjust="0"/>
  </p:normalViewPr>
  <p:slideViewPr>
    <p:cSldViewPr snapToGrid="0"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715EE-3B03-4D2D-B87F-C1C933DDB6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DF3B-9234-45E1-9B81-8D140CFA6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9B0E6-0EFA-4C62-8D08-A725668DEB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FA470-C0EE-4826-B0F8-88AD41015D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/>
          <p:nvPr/>
        </p:nvSpPr>
        <p:spPr>
          <a:xfrm>
            <a:off x="0" y="1443195"/>
            <a:ext cx="9144000" cy="78944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6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en-US" altLang="zh-CN" sz="3600" dirty="0"/>
              <a:t>5.1</a:t>
            </a:r>
            <a:r>
              <a:rPr lang="zh-CN" altLang="zh-CN" sz="3600" dirty="0"/>
              <a:t>用</a:t>
            </a:r>
            <a:r>
              <a:rPr lang="zh-CN" altLang="zh-CN" sz="3600" dirty="0"/>
              <a:t>字母表示稍复杂的数量关系</a:t>
            </a:r>
            <a:endParaRPr lang="zh-CN" altLang="zh-CN" sz="3600" dirty="0"/>
          </a:p>
        </p:txBody>
      </p: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-7571" y="367331"/>
            <a:ext cx="3276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  简易</a:t>
            </a: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方程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等于号 6"/>
          <p:cNvSpPr/>
          <p:nvPr/>
        </p:nvSpPr>
        <p:spPr>
          <a:xfrm rot="914021">
            <a:off x="2652514" y="2789497"/>
            <a:ext cx="685800" cy="45998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 rot="744947">
            <a:off x="3295749" y="2603431"/>
            <a:ext cx="1367201" cy="90024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dirty="0"/>
              <a:t> </a:t>
            </a:r>
            <a:r>
              <a:rPr lang="en-US" altLang="zh-CN" sz="5400" b="1" spc="38" dirty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b+a</a:t>
            </a:r>
            <a:endParaRPr lang="zh-CN" altLang="en-US" sz="5400" b="1" spc="38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 rot="21154550">
            <a:off x="1181069" y="2603430"/>
            <a:ext cx="1367201" cy="90024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dirty="0"/>
              <a:t> </a:t>
            </a:r>
            <a:r>
              <a:rPr lang="en-US" altLang="zh-CN" sz="5400" b="1" spc="38" dirty="0">
                <a:ln w="11430"/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a+b</a:t>
            </a:r>
            <a:endParaRPr lang="zh-CN" altLang="en-US" sz="5400" b="1" spc="38" dirty="0">
              <a:ln w="11430"/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5900" y="1042281"/>
            <a:ext cx="8277385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刚每天看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页书，小华每天看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t=6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时，两人一共看多少页？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079" y="2371269"/>
            <a:ext cx="6787166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t=6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时，两人一共看多少页？就是求当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t=6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13t 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的值，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t=6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13t=13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6=78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（页）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745" y="3641594"/>
            <a:ext cx="6913376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【方法小结】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在字母表达示中能够化简的一定要化简；根据字母的数值求结果时，只需把字母换成数字，然后再计算就行了。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0" y="376238"/>
            <a:ext cx="195024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42932" y="957617"/>
            <a:ext cx="698658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填空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题。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88778" y="1562485"/>
            <a:ext cx="7826585" cy="346248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乒乓球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元，买了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个，付出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元，应找回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服装厂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套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衣服，已经做了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天，每天做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套，还剩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套。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刚步行每小时走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千米，小明每小时走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千米，他们走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小时后，王刚比小明多走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两种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商品价钱都是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元，小芳的妈妈分别买了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个，一共花了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063214" y="1672439"/>
            <a:ext cx="82859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b-am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73145" y="2622557"/>
            <a:ext cx="85023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-10y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954499" y="3604823"/>
            <a:ext cx="23828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25674" y="4554943"/>
            <a:ext cx="445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5a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5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03822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64363" y="989765"/>
            <a:ext cx="7286624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写出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得数。 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2982" y="1555062"/>
            <a:ext cx="6147198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5x+4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8y-y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7x+7x+6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7a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15x+6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5b+4b-9b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391958" y="1768881"/>
            <a:ext cx="512400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02421" y="1787543"/>
            <a:ext cx="51841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7y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86396" y="2418962"/>
            <a:ext cx="66989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72492" y="2418962"/>
            <a:ext cx="63262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7a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²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466970" y="3063007"/>
            <a:ext cx="66989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22994" y="3073411"/>
            <a:ext cx="37534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0" name="Picture 2" descr="C:\Users\Administrator\Desktop\课件插图\火车头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25340" y="3269618"/>
            <a:ext cx="1604348" cy="1731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0" y="376238"/>
            <a:ext cx="204668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9"/>
          <p:cNvSpPr txBox="1"/>
          <p:nvPr/>
        </p:nvSpPr>
        <p:spPr>
          <a:xfrm>
            <a:off x="653647" y="1011197"/>
            <a:ext cx="7522365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个三角形用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根小棒，摆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个长方形用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根小棒。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7945" y="1731709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个三角形和长方形一共用多少根小棒？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17945" y="3093455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m=9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时，一共用多少根小棒？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627710" y="2500738"/>
            <a:ext cx="233140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(3+6)m=9m(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634850" y="3890242"/>
            <a:ext cx="280389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/>
              <a:t> 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9m=9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9=81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（根）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95808" y="3592101"/>
            <a:ext cx="1851728" cy="127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1" grpId="0"/>
      <p:bldP spid="32" grpId="0"/>
      <p:bldP spid="34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823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课堂练习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671494" y="1069178"/>
            <a:ext cx="768669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4 .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兰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兰每分钟打字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个，帅帅每分钟打字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后，两个人一共打字多少个？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29103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00554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8846" y="2239556"/>
            <a:ext cx="478275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200025" algn="just"/>
            <a:r>
              <a:rPr lang="zh-CN" altLang="en-US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答案：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100+85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n=185n </a:t>
            </a:r>
            <a:endParaRPr lang="zh-CN" altLang="zh-CN" sz="18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6" name="TextBox 9"/>
          <p:cNvSpPr txBox="1"/>
          <p:nvPr/>
        </p:nvSpPr>
        <p:spPr>
          <a:xfrm>
            <a:off x="667918" y="2715866"/>
            <a:ext cx="7686694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5 .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汽车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每小时行驶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千米，小轿车每小时行驶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后，小轿车比汽车多行多少米？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78846" y="3918338"/>
            <a:ext cx="478275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200025" algn="just"/>
            <a:r>
              <a:rPr lang="zh-CN" altLang="en-US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答案：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85-65</a:t>
            </a:r>
            <a:r>
              <a:rPr lang="zh-CN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en-US" altLang="zh-CN" sz="18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a=20a</a:t>
            </a:r>
            <a:endParaRPr lang="zh-CN" altLang="zh-CN" sz="18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46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7167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644" y="1028693"/>
            <a:ext cx="74152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判断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对的打“√”，错的打“×”。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6874" y="1671565"/>
            <a:ext cx="7381280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=2.5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ｘ（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ｘ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4=4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ｙ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²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ｙ×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ａｂ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=10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）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×ａ×ｂ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ａｂ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ａ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48226" y="1876038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133627" y="1876037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950000" y="2519478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796004" y="3158842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703642" y="3800795"/>
            <a:ext cx="37293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49009" y="2530997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635687" y="3168095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775861" y="3811511"/>
            <a:ext cx="35490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2" grpId="0"/>
      <p:bldP spid="47" grpId="0"/>
      <p:bldP spid="49" grpId="0"/>
      <p:bldP spid="50" grpId="0"/>
      <p:bldP spid="51" grpId="0"/>
      <p:bldP spid="52" grpId="0"/>
      <p:bldP spid="48" grpId="0"/>
      <p:bldP spid="54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Users\Administrator\Desktop\课件插图\钩钩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26885" y="4379919"/>
            <a:ext cx="894160" cy="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Administrator\Desktop\课件插图\钩钩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56471" y="2890440"/>
            <a:ext cx="894160" cy="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Administrator\Desktop\课件插图\钩钩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60117" y="1871264"/>
            <a:ext cx="894160" cy="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828661" y="1453093"/>
            <a:ext cx="706874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a=5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b=4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的值是（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/>
              <a:t> </a:t>
            </a:r>
            <a:r>
              <a:rPr lang="en-US" altLang="zh-CN" sz="2100" dirty="0"/>
              <a:t>  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A.5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3=12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B.54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3=57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C.5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3=23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8661" y="2471927"/>
            <a:ext cx="706874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甲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，比乙数的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倍少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，乙数是（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1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A.a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4-b    B.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a-b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    C.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）÷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28660" y="3496381"/>
            <a:ext cx="7068742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袋面粉重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千克，每袋大米重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千克，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袋面粉和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袋大米共重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）千克。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A.3a+5b    B.3b+5a    C.5a-3b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197167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4360" y="1017977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课件插图\钩钩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57655" y="3331666"/>
            <a:ext cx="894160" cy="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课件插图\钩钩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91814" y="2022488"/>
            <a:ext cx="894160" cy="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3644" y="1017977"/>
            <a:ext cx="758666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07229" y="1560253"/>
            <a:ext cx="763667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含有字母的式子表示：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的和的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倍，是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A.2a+2b    B.2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a+2b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C.2(2a+2b)     D.2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2a+b)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五边形 7"/>
          <p:cNvSpPr>
            <a:spLocks noChangeArrowheads="1"/>
          </p:cNvSpPr>
          <p:nvPr/>
        </p:nvSpPr>
        <p:spPr bwMode="auto">
          <a:xfrm>
            <a:off x="1" y="376238"/>
            <a:ext cx="1971675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7229" y="2866240"/>
            <a:ext cx="7068742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/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一定（ 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²。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A.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B.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C.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等于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D.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不能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58" name="Picture 2" descr="C:\Users\Administrator\Desktop\课件插图\学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8791" y="3301879"/>
            <a:ext cx="1518047" cy="167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3644" y="985829"/>
            <a:ext cx="7286623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3 .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已经植了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230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棵树，后来每天植ｘ棵又植了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天，一共植了多少棵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五边形 7"/>
          <p:cNvSpPr>
            <a:spLocks noChangeArrowheads="1"/>
          </p:cNvSpPr>
          <p:nvPr/>
        </p:nvSpPr>
        <p:spPr bwMode="auto">
          <a:xfrm>
            <a:off x="0" y="376238"/>
            <a:ext cx="2035969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6843" y="2125648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用字母表示出式子：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27710" y="2937142"/>
            <a:ext cx="164372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230+4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ｘ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9716" y="3479599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=35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那一共植了多少棵？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27710" y="4296135"/>
            <a:ext cx="257306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230+4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35=370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棵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86626" y="2919847"/>
            <a:ext cx="1600199" cy="200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85792" y="1017977"/>
            <a:ext cx="7179467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4 .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桶油有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千克，每天用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千克，用了ｘ天还剩多少千克？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" y="376238"/>
            <a:ext cx="2089547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0423" y="2125648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用字母表示出式子：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27710" y="2937142"/>
            <a:ext cx="163891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100-3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ｘ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73296" y="3479599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如果ｘ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=7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那还剩多少千克？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27710" y="4296135"/>
            <a:ext cx="256224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100-3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7=79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千克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61635" y="2953249"/>
            <a:ext cx="1535906" cy="201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五边形 7"/>
          <p:cNvSpPr>
            <a:spLocks noChangeArrowheads="1"/>
          </p:cNvSpPr>
          <p:nvPr/>
        </p:nvSpPr>
        <p:spPr bwMode="auto">
          <a:xfrm>
            <a:off x="0" y="376238"/>
            <a:ext cx="1950247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复习旧知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1047" y="1050935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填一填。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6058" y="1478678"/>
            <a:ext cx="7630690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公共汽车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上原来有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个人，又上来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个，现在车上有（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五年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一班共有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人，平均分成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个组，每组（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三角形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的底是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分米，高是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分米，它的面积是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2019" y="1696046"/>
            <a:ext cx="6965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+6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00820" y="2989065"/>
            <a:ext cx="6965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÷8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2311" y="3628431"/>
            <a:ext cx="9929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8a÷2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31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64360" y="1017977"/>
            <a:ext cx="7179467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5 .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本书看了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页，剩下的每天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又看了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天。这本书多少页？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五边形 7"/>
          <p:cNvSpPr>
            <a:spLocks noChangeArrowheads="1"/>
          </p:cNvSpPr>
          <p:nvPr/>
        </p:nvSpPr>
        <p:spPr bwMode="auto">
          <a:xfrm>
            <a:off x="1" y="376238"/>
            <a:ext cx="199310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8991" y="2125648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用字母表示出式子：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27710" y="2937142"/>
            <a:ext cx="140807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24+4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</a:t>
            </a:r>
            <a:endParaRPr lang="zh-CN" altLang="en-US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1864" y="3479599"/>
            <a:ext cx="706874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 =15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这本书有多少页？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27710" y="4296135"/>
            <a:ext cx="24468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答案：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24+4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15=84</a:t>
            </a:r>
            <a:r>
              <a:rPr lang="zh-CN" altLang="zh-CN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 </a:t>
            </a:r>
            <a:endParaRPr lang="zh-CN" altLang="zh-CN" sz="1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0" name="Picture 2" descr="C:\Users\Administrator\Desktop\课件插图\看书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43799" y="3066061"/>
            <a:ext cx="1307306" cy="1884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7050883" y="2839639"/>
            <a:ext cx="2028828" cy="2110990"/>
            <a:chOff x="9358313" y="3414697"/>
            <a:chExt cx="2705104" cy="2814653"/>
          </a:xfrm>
        </p:grpSpPr>
        <p:pic>
          <p:nvPicPr>
            <p:cNvPr id="6150" name="Picture 6" descr="C:\Users\Administrator\Desktop\课件插图\蓝胖2.png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618904" y="3414697"/>
              <a:ext cx="2444513" cy="2618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9358313" y="5722938"/>
              <a:ext cx="892169" cy="5064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8239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知识拓展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3" descr="C:\Users\Administrator\Desktop\课件插图\黑板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197" y="850107"/>
            <a:ext cx="6468665" cy="344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1885950" y="1194902"/>
            <a:ext cx="5047060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3</a:t>
            </a:r>
            <a:r>
              <a:rPr lang="zh-CN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年前母亲岁数是女儿的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倍，今年母亲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</a:t>
            </a:r>
            <a:r>
              <a:rPr lang="zh-CN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岁，女儿今年几岁？</a:t>
            </a:r>
            <a:endParaRPr lang="zh-CN" altLang="zh-CN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22693" y="2553265"/>
            <a:ext cx="286167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33-3)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6=5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（岁）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28813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10778" y="1030489"/>
            <a:ext cx="4500549" cy="3537944"/>
            <a:chOff x="1300163" y="1288256"/>
            <a:chExt cx="6000732" cy="4717259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300163" y="2028825"/>
              <a:ext cx="3700462" cy="3976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标注 13"/>
            <p:cNvSpPr/>
            <p:nvPr/>
          </p:nvSpPr>
          <p:spPr>
            <a:xfrm>
              <a:off x="3779044" y="1288256"/>
              <a:ext cx="3443287" cy="1673225"/>
            </a:xfrm>
            <a:prstGeom prst="wedgeRectCallout">
              <a:avLst>
                <a:gd name="adj1" fmla="val -42410"/>
                <a:gd name="adj2" fmla="val 7578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71895" y="1387505"/>
              <a:ext cx="3429000" cy="141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这一大杯果汁一共</a:t>
              </a:r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1200g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，倒了</a:t>
              </a:r>
              <a:r>
                <a:rPr lang="en-US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小杯</a:t>
              </a:r>
              <a:endPara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964760" y="3163789"/>
            <a:ext cx="4725604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如果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每小杯果汁是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xg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，你能用含有字母的式子表示大杯果汁还剩多少克吗？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五边形 7"/>
          <p:cNvSpPr>
            <a:spLocks noChangeArrowheads="1"/>
          </p:cNvSpPr>
          <p:nvPr/>
        </p:nvSpPr>
        <p:spPr bwMode="auto">
          <a:xfrm>
            <a:off x="1" y="376238"/>
            <a:ext cx="2042051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课题引入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5570" y="1076510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解析</a:t>
            </a: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1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5093" y="1548889"/>
            <a:ext cx="13180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方法一：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28616" y="2044863"/>
            <a:ext cx="155523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一小杯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77345" y="3086584"/>
            <a:ext cx="205777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小杯果汁总共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下箭头 25"/>
          <p:cNvSpPr/>
          <p:nvPr/>
        </p:nvSpPr>
        <p:spPr>
          <a:xfrm>
            <a:off x="1821559" y="2492489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下箭头 26"/>
          <p:cNvSpPr/>
          <p:nvPr/>
        </p:nvSpPr>
        <p:spPr>
          <a:xfrm>
            <a:off x="1828699" y="3485501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854503" y="4073454"/>
            <a:ext cx="21053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还剩（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1200-3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62285" y="1588552"/>
            <a:ext cx="153590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方法二：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315049" y="1914280"/>
            <a:ext cx="2471498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果汁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总数减去喝掉的数等于还剩的克数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3004" y="3384174"/>
            <a:ext cx="2057775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一小杯果汁χ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 </a:t>
            </a:r>
            <a:endParaRPr lang="en-US" altLang="zh-CN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小杯果汁总共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下箭头 31"/>
          <p:cNvSpPr/>
          <p:nvPr/>
        </p:nvSpPr>
        <p:spPr>
          <a:xfrm>
            <a:off x="4468650" y="2790078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3" name="下箭头 32"/>
          <p:cNvSpPr/>
          <p:nvPr/>
        </p:nvSpPr>
        <p:spPr>
          <a:xfrm>
            <a:off x="4475790" y="4029558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501594" y="4617511"/>
            <a:ext cx="21053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还剩（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1200-3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84695" y="1609984"/>
            <a:ext cx="207347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方法三：画图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640996" y="2107818"/>
            <a:ext cx="155523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一小杯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果汁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89725" y="3149539"/>
            <a:ext cx="205777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小杯果汁总共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下箭头 37"/>
          <p:cNvSpPr/>
          <p:nvPr/>
        </p:nvSpPr>
        <p:spPr>
          <a:xfrm>
            <a:off x="7333939" y="2555444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9" name="下箭头 38"/>
          <p:cNvSpPr/>
          <p:nvPr/>
        </p:nvSpPr>
        <p:spPr>
          <a:xfrm>
            <a:off x="7341079" y="3548456"/>
            <a:ext cx="189308" cy="6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366883" y="4136409"/>
            <a:ext cx="21053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还剩（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1200-3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4" grpId="0"/>
      <p:bldP spid="25" grpId="0"/>
      <p:bldP spid="26" grpId="0" animBg="1"/>
      <p:bldP spid="27" grpId="0" animBg="1"/>
      <p:bldP spid="28" grpId="0"/>
      <p:bldP spid="29" grpId="0"/>
      <p:bldP spid="30" grpId="0"/>
      <p:bldP spid="31" grpId="0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73728" y="1077725"/>
            <a:ext cx="65304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运用字母表示稍复杂的数量关系。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876" y="1910277"/>
            <a:ext cx="8277385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页，李明明每天看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页，看了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式子表示还没看的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页数。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8023" y="3200681"/>
            <a:ext cx="7266549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解答这道题要找准数量关系，“总页数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看了的页数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还没有看的数”。每天看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页，看了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天，看了的页数表示为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，然后用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80-8b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就可以表示没看的页数。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25254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1580" y="1052997"/>
            <a:ext cx="8277385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本书有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页，李明明每天看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页，看了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李明明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天，还有多少页没看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747" y="2371269"/>
            <a:ext cx="7408688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求看了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天，还有多少页没看？也就是求当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b=4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80-8b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的值。当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b=4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80-8b=80-8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4=48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0413" y="3641595"/>
            <a:ext cx="7417022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【方法小结】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在用字母表示数量关系时要根据题中的数量关系列出字母表达式。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419" y="967298"/>
            <a:ext cx="1576548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小练习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1529" y="1550414"/>
            <a:ext cx="7240199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辆汽车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小时行了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千米，平均每小时行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千米；李师傅每小时加工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个零件，加工了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小时，一共加工了（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71529" y="3275669"/>
            <a:ext cx="7240199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2 .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宁公司在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日这一天，某品牌的手机十分畅销，上午卖出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部，下午卖出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部，已知每部手机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元，这一天一共卖出（ 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元，上午比下午少卖出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）元。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614715" y="1683158"/>
            <a:ext cx="98969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00619" y="2611845"/>
            <a:ext cx="6819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40a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55829" y="4344206"/>
            <a:ext cx="8394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175a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84896" y="4348830"/>
            <a:ext cx="6819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5a 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五边形 7"/>
          <p:cNvSpPr>
            <a:spLocks noChangeArrowheads="1"/>
          </p:cNvSpPr>
          <p:nvPr/>
        </p:nvSpPr>
        <p:spPr bwMode="auto">
          <a:xfrm>
            <a:off x="1" y="376238"/>
            <a:ext cx="2057400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663012" y="1131305"/>
            <a:ext cx="653041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</a:t>
            </a: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化简数量关系式。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222" y="2189481"/>
            <a:ext cx="7359860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用字母表示的数量关系中，有相同的字母的项可以利用乘法的分配律进行化简</a:t>
            </a:r>
            <a:r>
              <a:rPr lang="zh-CN" altLang="zh-CN" sz="21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219" name="Picture 3" descr="C:\Users\Administrator\Desktop\课件插图\卡通狗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318773" y="3309202"/>
            <a:ext cx="1475184" cy="159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Administrator\Desktop\课件插图\看书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65233" y="3143614"/>
            <a:ext cx="1385888" cy="189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五边形 7"/>
          <p:cNvSpPr>
            <a:spLocks noChangeArrowheads="1"/>
          </p:cNvSpPr>
          <p:nvPr/>
        </p:nvSpPr>
        <p:spPr bwMode="auto">
          <a:xfrm>
            <a:off x="1" y="376238"/>
            <a:ext cx="1993106" cy="496491"/>
          </a:xfrm>
          <a:prstGeom prst="homePlate">
            <a:avLst>
              <a:gd name="adj" fmla="val 45226"/>
            </a:avLst>
          </a:prstGeom>
          <a:solidFill>
            <a:srgbClr val="306A9B"/>
          </a:solidFill>
          <a:ln w="12700" cmpd="sng">
            <a:solidFill>
              <a:srgbClr val="41719C"/>
            </a:solidFill>
            <a:miter lim="800000"/>
          </a:ln>
        </p:spPr>
        <p:txBody>
          <a:bodyPr lIns="68580" tIns="34290" rIns="68580" bIns="34290" anchor="ctr"/>
          <a:lstStyle/>
          <a:p>
            <a:pPr indent="273050"/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知识梳理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1579" y="1020879"/>
            <a:ext cx="7470141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例题：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刚每天看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页书，小华每天看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 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天一共看多少页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5871" y="2300579"/>
            <a:ext cx="6891511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【解析】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方法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刚每天看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页书，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页，小华每天看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页，两个人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天一共看了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8t+5t=(8+5)t=13 t(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；方法二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华和小刚每天一共看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8+5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页，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天看的页数是（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8+5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t=13t(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1800" dirty="0">
                <a:solidFill>
                  <a:schemeClr val="accent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1800" dirty="0">
              <a:solidFill>
                <a:schemeClr val="accent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2759</Words>
  <Application>WPS 演示</Application>
  <PresentationFormat>全屏显示(16:9)</PresentationFormat>
  <Paragraphs>259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楷体</vt:lpstr>
      <vt:lpstr>Calibri</vt:lpstr>
      <vt:lpstr>Arial Unicode MS</vt:lpstr>
      <vt:lpstr>Arial</vt:lpstr>
      <vt:lpstr>第一PPT模板网-WWW.1PPT.COM​​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353</cp:revision>
  <dcterms:created xsi:type="dcterms:W3CDTF">2016-05-27T03:58:00Z</dcterms:created>
  <dcterms:modified xsi:type="dcterms:W3CDTF">2023-10-28T09:39:03Z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A55E1918C44D4723BC13F6D16925111B_12</vt:lpwstr>
  </property>
</Properties>
</file>