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08" r:id="rId5"/>
    <p:sldId id="288" r:id="rId6"/>
    <p:sldId id="304" r:id="rId7"/>
    <p:sldId id="277" r:id="rId8"/>
    <p:sldId id="284" r:id="rId9"/>
    <p:sldId id="315" r:id="rId10"/>
    <p:sldId id="316" r:id="rId11"/>
    <p:sldId id="317" r:id="rId12"/>
    <p:sldId id="311" r:id="rId13"/>
    <p:sldId id="264" r:id="rId14"/>
    <p:sldId id="269" r:id="rId15"/>
    <p:sldId id="303" r:id="rId16"/>
    <p:sldId id="305" r:id="rId17"/>
    <p:sldId id="273" r:id="rId18"/>
    <p:sldId id="318" r:id="rId19"/>
    <p:sldId id="274" r:id="rId20"/>
    <p:sldId id="306" r:id="rId21"/>
    <p:sldId id="319" r:id="rId22"/>
    <p:sldId id="313" r:id="rId23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469" autoAdjust="0"/>
  </p:normalViewPr>
  <p:slideViewPr>
    <p:cSldViewPr snapToGrid="0"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715EE-3B03-4D2D-B87F-C1C933DDB6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/>
        </p:nvSpPr>
        <p:spPr>
          <a:xfrm>
            <a:off x="133165" y="1363757"/>
            <a:ext cx="8867959" cy="86946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6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4000" dirty="0" smtClean="0"/>
              <a:t>5.2 </a:t>
            </a:r>
            <a:r>
              <a:rPr lang="zh-CN" altLang="zh-CN" sz="4000" dirty="0" smtClean="0"/>
              <a:t>用</a:t>
            </a:r>
            <a:r>
              <a:rPr lang="zh-CN" altLang="zh-CN" sz="4000" dirty="0"/>
              <a:t>字母表示运算定律和</a:t>
            </a:r>
            <a:r>
              <a:rPr lang="zh-CN" altLang="zh-CN" sz="4000" dirty="0"/>
              <a:t>公式</a:t>
            </a:r>
            <a:endParaRPr lang="zh-CN" altLang="zh-CN" sz="4000" dirty="0"/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1" y="367331"/>
            <a:ext cx="3276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  简易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方程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28272" y="2897417"/>
            <a:ext cx="3529042" cy="923331"/>
            <a:chOff x="1252601" y="4681397"/>
            <a:chExt cx="4705389" cy="1231107"/>
          </a:xfrm>
        </p:grpSpPr>
        <p:sp>
          <p:nvSpPr>
            <p:cNvPr id="8" name="矩形 7"/>
            <p:cNvSpPr/>
            <p:nvPr/>
          </p:nvSpPr>
          <p:spPr>
            <a:xfrm rot="744947">
              <a:off x="4072174" y="4681398"/>
              <a:ext cx="1885816" cy="123110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dirty="0"/>
                <a:t> </a:t>
              </a:r>
              <a:r>
                <a:rPr lang="en-US" altLang="zh-CN" sz="5400" b="1" spc="38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b+a</a:t>
              </a:r>
              <a:endParaRPr lang="zh-CN" altLang="en-US" sz="5400" b="1" spc="38" dirty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252601" y="4681397"/>
              <a:ext cx="2907767" cy="1231106"/>
              <a:chOff x="1252601" y="4681397"/>
              <a:chExt cx="2907767" cy="1231106"/>
            </a:xfrm>
          </p:grpSpPr>
          <p:sp>
            <p:nvSpPr>
              <p:cNvPr id="7" name="等于号 6"/>
              <p:cNvSpPr/>
              <p:nvPr/>
            </p:nvSpPr>
            <p:spPr>
              <a:xfrm rot="914021">
                <a:off x="3245968" y="4944873"/>
                <a:ext cx="914400" cy="613315"/>
              </a:xfrm>
              <a:prstGeom prst="mathEqual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 rot="21154550">
                <a:off x="1252601" y="4681397"/>
                <a:ext cx="1885816" cy="123110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5400" dirty="0"/>
                  <a:t> </a:t>
                </a:r>
                <a:r>
                  <a:rPr lang="en-US" altLang="zh-CN" sz="5400" b="1" spc="38" dirty="0">
                    <a:ln w="11430"/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a+b</a:t>
                </a:r>
                <a:endParaRPr lang="zh-CN" altLang="en-US" sz="5400" b="1" spc="38" dirty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42932" y="1075493"/>
            <a:ext cx="698658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公正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的小判官。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17944" y="1550680"/>
            <a:ext cx="6104350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²和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意义一样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可以写成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可以写成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的乘号可以省略不写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2bc 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6" name="Picture 2" descr="C:\Users\Administrator\Desktop\课件插图\疑问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90186" y="1954622"/>
            <a:ext cx="1518047" cy="195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/>
          <p:cNvSpPr/>
          <p:nvPr/>
        </p:nvSpPr>
        <p:spPr>
          <a:xfrm>
            <a:off x="5617574" y="1756764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17574" y="2396130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26591" y="3044041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33468" y="3681202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62219" y="4326346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110979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42931" y="1054061"/>
            <a:ext cx="7286624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想一想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，填一填。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1520" y="1599837"/>
            <a:ext cx="7386637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的和是（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），积是（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少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)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盒装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块月饼，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盒装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块月饼。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，平均每本故事书（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）元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淘气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今年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岁，爸爸比他大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岁，爸爸今年（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）岁。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61614" y="1843891"/>
            <a:ext cx="82498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b+21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58308" y="1843891"/>
            <a:ext cx="62541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21b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41958" y="2472541"/>
            <a:ext cx="76968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c-3.2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23629" y="3107660"/>
            <a:ext cx="43064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10065" y="3754843"/>
            <a:ext cx="63262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08228" y="4404925"/>
            <a:ext cx="8261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28+f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6811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653647" y="1011197"/>
            <a:ext cx="7522365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冬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冬去超市购物。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125107" y="1650205"/>
          <a:ext cx="3500435" cy="1400532"/>
        </p:xfrm>
        <a:graphic>
          <a:graphicData uri="http://schemas.openxmlformats.org/drawingml/2006/table">
            <a:tbl>
              <a:tblPr firstRow="1" firstCol="1" bandRow="1"/>
              <a:tblGrid>
                <a:gridCol w="974348"/>
                <a:gridCol w="830000"/>
                <a:gridCol w="757826"/>
                <a:gridCol w="938261"/>
              </a:tblGrid>
              <a:tr h="700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食品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牛奶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面包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巧克力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单价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a 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元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3</a:t>
                      </a:r>
                      <a:r>
                        <a:rPr lang="zh-CN" sz="18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元</a:t>
                      </a:r>
                      <a:endParaRPr lang="zh-CN" sz="18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b 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/>
                        </a:rPr>
                        <a:t>元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85725" marR="85725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878071" y="3096737"/>
            <a:ext cx="6515696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瓶牛奶和一块巧克力（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一块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巧克力比一只面包多（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买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瓶牛奶（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元可以买巧克力（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）块。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521695" y="3204775"/>
            <a:ext cx="65907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a+b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861948" y="3673526"/>
            <a:ext cx="58453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304611" y="4159958"/>
            <a:ext cx="60256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05487" y="4650617"/>
            <a:ext cx="82498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80÷b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89" name="Picture 1" descr="C:\Users\Administrator\Desktop\课件插图\超市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66445" y="3400982"/>
            <a:ext cx="1959671" cy="155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60778" y="1069179"/>
            <a:ext cx="7461656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4 .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一块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平行四边形的菜地，底是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米，高是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米，这块菜地的面积是多少？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9103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00554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710" y="2903948"/>
            <a:ext cx="478275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200025" algn="just"/>
            <a:r>
              <a:rPr lang="zh-CN" altLang="en-US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答案：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S = ah = 6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×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8 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= 4 8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（平方米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endParaRPr lang="zh-CN" altLang="zh-CN" sz="18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/>
            </a:endParaRPr>
          </a:p>
        </p:txBody>
      </p:sp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65701" y="3053957"/>
            <a:ext cx="2496111" cy="1768079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17945" y="1714429"/>
            <a:ext cx="7347349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2.6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1.25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168-35-65=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-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644" y="1028693"/>
            <a:ext cx="74152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根据运算定律填空。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24152" y="1960959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588546" y="1960959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438778" y="1960958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303172" y="1960959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117068" y="2578911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164809" y="2593215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082782" y="2600343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617144" y="3239727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504145" y="3232599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325674" y="3229011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168637" y="3239726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169479" y="3861214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217220" y="3875518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135193" y="3882646"/>
            <a:ext cx="554831" cy="35897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742361" y="1939526"/>
            <a:ext cx="51841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732125" y="1934657"/>
            <a:ext cx="28757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78419" y="1946667"/>
            <a:ext cx="4534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436797" y="1939526"/>
            <a:ext cx="31042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39272" y="2566901"/>
            <a:ext cx="30441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90019" y="2583621"/>
            <a:ext cx="29599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26292" y="2594337"/>
            <a:ext cx="67590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66553" y="3233720"/>
            <a:ext cx="4534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626382" y="3218294"/>
            <a:ext cx="27315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65628" y="3218976"/>
            <a:ext cx="4534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308140" y="3223005"/>
            <a:ext cx="27315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48047" y="3853439"/>
            <a:ext cx="61098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62948" y="3875517"/>
            <a:ext cx="4534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183308" y="3871929"/>
            <a:ext cx="45349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19823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3644" y="1017977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含有字母的式子表示下面各题的数量关系。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7945" y="1603117"/>
            <a:ext cx="742236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一个三角形中，∠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1=a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°，∠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°，用含有字母的式子表示∠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的度数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7945" y="3339923"/>
            <a:ext cx="742236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一个等腰三角形中，底角是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°，用含有字母的式子表示顶角的度数。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10" y="2822218"/>
            <a:ext cx="233140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-a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-b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34850" y="4543918"/>
            <a:ext cx="198515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-2a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°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4360" y="985829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含有字母的式子表示下面各题的数量关系。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8661" y="1506673"/>
            <a:ext cx="7322421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个正方形的周长是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，用含有字母的式子表示这个正方形的边长。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27709" y="2431065"/>
            <a:ext cx="129266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8661" y="2857703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27710" y="3462408"/>
            <a:ext cx="140807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+20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7592" y="3833227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的多少倍？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09" y="4476192"/>
            <a:ext cx="186974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+20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Picture 2" descr="C:\Users\Administrator\Desktop\课件插图\奶牛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97473" y="3440976"/>
            <a:ext cx="1707220" cy="155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64360" y="985829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公式进行计算。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9377" y="1506673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个长方形长是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分米宽是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分米，求面积？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7710" y="2157848"/>
            <a:ext cx="325473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8=120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（平方分米）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9377" y="2632667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个正方形边长是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厘米，求面积？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27710" y="3261959"/>
            <a:ext cx="337015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12=144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8308" y="3747499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个长方形长是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厘米，宽是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厘米，求周长？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95562" y="4404964"/>
            <a:ext cx="337015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15+6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2=42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53644" y="1017977"/>
            <a:ext cx="7586663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4 .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青青林场栽了梧桐树和雪松各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排，已知梧桐树每排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棵，雪松每排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" y="376238"/>
            <a:ext cx="2014538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53115" y="2204895"/>
            <a:ext cx="406625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栽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梧桐树和雪松共多少棵？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27710" y="2816476"/>
            <a:ext cx="210057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12+14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74406" y="3347897"/>
            <a:ext cx="687231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x=20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时，青青林场一共有多少棵梧桐树和雪松？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27710" y="3992490"/>
            <a:ext cx="302390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12+14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20=520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496" y="1039409"/>
            <a:ext cx="728662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5 .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辆汽车，每小时行驶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千米，上午行驶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小时，下午行驶了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小时。一天共行多少千米？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09882" y="2791023"/>
            <a:ext cx="163891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4+b)a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77856" y="3471864"/>
            <a:ext cx="2176838" cy="156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275169" y="1922380"/>
          <a:ext cx="6482954" cy="3028242"/>
        </p:xfrm>
        <a:graphic>
          <a:graphicData uri="http://schemas.openxmlformats.org/drawingml/2006/table">
            <a:tbl>
              <a:tblPr firstRow="1" firstCol="1" bandRow="1"/>
              <a:tblGrid>
                <a:gridCol w="1311459"/>
                <a:gridCol w="5171495"/>
              </a:tblGrid>
              <a:tr h="311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运算定律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定律内容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加法交换律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加法结合律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乘法交换律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乘法结合律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2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乘法分配律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6" name="图片 271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941" y="2237185"/>
            <a:ext cx="7144" cy="1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图片 270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3941" y="2237185"/>
            <a:ext cx="14288" cy="1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图片 272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941" y="2237185"/>
            <a:ext cx="7144" cy="1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图片 269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941" y="2237185"/>
            <a:ext cx="7144" cy="1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625068" y="872729"/>
            <a:ext cx="7775983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已经学过哪些运算定律？请你用语言叙述一下对应的运算定律的具体内容。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38559" y="2229742"/>
            <a:ext cx="417806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just"/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两个数相加，交换加数的位置，它们的和不变。</a:t>
            </a:r>
            <a:endParaRPr lang="zh-CN" altLang="zh-CN" sz="1500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14626" y="2522743"/>
            <a:ext cx="5111354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两三个数相加，先把前两个数相加，再同第三个数相加；或者先把</a:t>
            </a:r>
            <a:r>
              <a:rPr lang="en-US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后两个数相加，再同第一个数相加，它们的和不变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500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45698" y="3276334"/>
            <a:ext cx="417806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just"/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两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个数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相乘，交换因数的位置，它们的积不变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500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21766" y="3590767"/>
            <a:ext cx="5111354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三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个数相乘，先把前两个数相乘，再同第三个数相乘；或者先把后两个</a:t>
            </a:r>
            <a:r>
              <a:rPr lang="en-US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数相乘，再同第一个数相乘，它们的积不变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500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18190" y="4240867"/>
            <a:ext cx="5111354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两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个数的和同一个数相乘，可以把两个加数分别同这个数相乘</a:t>
            </a:r>
            <a:r>
              <a:rPr lang="en-US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，再把两个积相加，结果不变</a:t>
            </a:r>
            <a:r>
              <a:rPr lang="en-US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zh-CN" sz="1500" kern="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500" kern="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7" name="五边形 7"/>
          <p:cNvSpPr>
            <a:spLocks noChangeArrowheads="1"/>
          </p:cNvSpPr>
          <p:nvPr/>
        </p:nvSpPr>
        <p:spPr bwMode="auto">
          <a:xfrm>
            <a:off x="1" y="376238"/>
            <a:ext cx="189666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dministrator\Desktop\课件插图\蓝胖子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20833" y="3000369"/>
            <a:ext cx="1691000" cy="188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13242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3" descr="C:\Users\Administrator\Desktop\课件插图\黑板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197" y="850107"/>
            <a:ext cx="6468665" cy="344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1682353" y="1193480"/>
            <a:ext cx="5422106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用简便方法计算下面各题，再用字母表示出简算思路。</a:t>
            </a:r>
            <a:endParaRPr lang="zh-CN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278-23.5-6.5                 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780</a:t>
            </a: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125</a:t>
            </a: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32425" y="2242942"/>
            <a:ext cx="2389584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278-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23.5+6.5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=248                                                a-b-c=a-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(b+c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8444" y="2245764"/>
            <a:ext cx="228600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=780 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÷（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125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=0.78</a:t>
            </a:r>
            <a:endParaRPr lang="zh-CN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en-US" altLang="zh-CN" sz="1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bc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050111" y="1564458"/>
          <a:ext cx="5068492" cy="3203996"/>
        </p:xfrm>
        <a:graphic>
          <a:graphicData uri="http://schemas.openxmlformats.org/drawingml/2006/table">
            <a:tbl>
              <a:tblPr firstRow="1" firstCol="1" bandRow="1"/>
              <a:tblGrid>
                <a:gridCol w="2056032"/>
                <a:gridCol w="3012460"/>
              </a:tblGrid>
              <a:tr h="522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定律名称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字母表示</a:t>
                      </a:r>
                      <a:endParaRPr lang="zh-CN" sz="21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6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加法交换律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1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加法结合律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kern="1200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 </a:t>
                      </a:r>
                      <a:endParaRPr lang="zh-CN" sz="2100" kern="12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6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乘法交换律</a:t>
                      </a:r>
                      <a:endParaRPr lang="zh-CN" sz="21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乘法结合律</a:t>
                      </a:r>
                      <a:endParaRPr lang="zh-CN" sz="21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kern="1200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 </a:t>
                      </a:r>
                      <a:endParaRPr lang="zh-CN" sz="2100" kern="12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乘法分配律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1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21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3636" y="872729"/>
            <a:ext cx="6983016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能像上节课那样，用字母把这些运算定律表示出来吗？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73551" y="2154645"/>
            <a:ext cx="13792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a+b=b+a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12743" y="2686869"/>
            <a:ext cx="240835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(a+b)+c=a+(b+c)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77115" y="3219093"/>
            <a:ext cx="13792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b=b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98450" y="3754893"/>
            <a:ext cx="24468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b)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c)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70650" y="4297833"/>
            <a:ext cx="265241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(a+b)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c+b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五边形 7"/>
          <p:cNvSpPr>
            <a:spLocks noChangeArrowheads="1"/>
          </p:cNvSpPr>
          <p:nvPr/>
        </p:nvSpPr>
        <p:spPr bwMode="auto">
          <a:xfrm>
            <a:off x="1" y="376238"/>
            <a:ext cx="1976723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784" y="1001321"/>
            <a:ext cx="7775983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含有字母的式子里，字母中间的乘号可以记作“· ”，也可以省略不写。下面根据你的理解，把运算定律再简化一下吧！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97875" y="2533835"/>
            <a:ext cx="13792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b=b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041395" y="2708611"/>
            <a:ext cx="848390" cy="98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48407" y="2561843"/>
            <a:ext cx="221700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b=b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ab=</a:t>
            </a:r>
            <a:r>
              <a:rPr lang="en-US" altLang="zh-CN" sz="21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05015" y="3333959"/>
            <a:ext cx="244682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b)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(b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c)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4045123" y="3487303"/>
            <a:ext cx="848390" cy="98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855691" y="3340535"/>
            <a:ext cx="258628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·（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01439" y="4144799"/>
            <a:ext cx="256224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(a+b)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c+b</a:t>
            </a:r>
            <a:r>
              <a:rPr lang="zh-CN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1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4223719" y="4308859"/>
            <a:ext cx="848390" cy="98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098584" y="4151375"/>
            <a:ext cx="202844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(a+b)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</a:t>
            </a:r>
            <a:r>
              <a:rPr lang="en-US" altLang="zh-CN" sz="2100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ac+bc</a:t>
            </a:r>
            <a:endParaRPr lang="zh-CN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/>
      <p:bldP spid="16" grpId="0"/>
      <p:bldP spid="17" grpId="0" animBg="1"/>
      <p:bldP spid="18" grpId="0"/>
      <p:bldP spid="19" grpId="0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52296" y="1131305"/>
            <a:ext cx="65304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用字母表示运算定律或公式。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221" y="2189481"/>
            <a:ext cx="7522379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由于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用文字叙述运算定律或公式比较麻烦，有时还说不清，所以可以用字母来表示运算定律或公式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5" name="Picture 3" descr="C:\Users\Administrator\Desktop\课件插图\算盘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58001" y="3514726"/>
            <a:ext cx="2021683" cy="146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1579" y="999446"/>
            <a:ext cx="8277385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字母表示乘法结合律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1129" y="1762555"/>
            <a:ext cx="7395590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乘法结合律指的是：三个数相乘，可以先把前两个数相乘，再同第三个数相乘，也可以先把后两个数相乘，再同第一个数相乘，它们的积不变。准确把握乘法结合律的内容后，可以选择喜欢的字母表示，如（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 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c=a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 c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265" y="3684459"/>
            <a:ext cx="6870502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【方法小结】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在用字母表示运算定律时，通常用字母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13461" y="1112386"/>
            <a:ext cx="248529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b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c=a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c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30864" y="1131305"/>
            <a:ext cx="65304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在用字母表示数中省略乘号。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4358" y="2093037"/>
            <a:ext cx="7372361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用字母表示数时，字母与数字相乘可以乘略乘号或写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，并要把数字放到字母前面；当两个相同的数字或字母相乘时要写成平方的形成，如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en-US" altLang="zh-CN" sz="2100" dirty="0" err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就要写成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²，读作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的平方。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8" name="Picture 2" descr="C:\Users\Administrator\Desktop\课件插图\大头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66680" y="3648677"/>
            <a:ext cx="150018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7883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862" y="999447"/>
            <a:ext cx="770589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长方形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的长是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米，宽是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米，求这个长方形的周长和面积。（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表示长，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表示宽，先写出字母公式，再计算）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1129" y="2287639"/>
            <a:ext cx="7695627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根据长方形的周长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宽）×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，面积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长×宽，可以根据字母写出长方形的周长和面积，分别为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c=2(</a:t>
            </a:r>
            <a:r>
              <a:rPr lang="en-US" altLang="zh-CN" sz="1800" dirty="0" err="1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</a:t>
            </a:r>
            <a:r>
              <a:rPr lang="en-US" altLang="zh-CN" sz="1800" dirty="0" err="1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，然后再进行计算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c=2(</a:t>
            </a:r>
            <a:r>
              <a:rPr lang="en-US" altLang="zh-CN" sz="1800" dirty="0" err="1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a+b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)=2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15+3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</a:t>
            </a:r>
            <a:r>
              <a:rPr lang="en-US" altLang="zh-CN" sz="1800" dirty="0" err="1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3=45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（平方米）。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9697" y="3898779"/>
            <a:ext cx="7717059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【方法小结】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在运用字母公式进行计算时，代入的数字要与字母表示的意义一一对应。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2105893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4725" y="1093799"/>
            <a:ext cx="256224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判断题。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9377" y="1607272"/>
            <a:ext cx="5525704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1=q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(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4+a=4a                          (        )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²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(        )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2=82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19401" y="1822461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78236" y="2463829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08685" y="3081763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03148" y="3739582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2" name="Picture 2" descr="C:\Users\Administrator\Desktop\课件插图\学霸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04459" y="1816644"/>
            <a:ext cx="1689497" cy="186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2954</Words>
  <Application>WPS 演示</Application>
  <PresentationFormat>全屏显示(16:9)</PresentationFormat>
  <Paragraphs>330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Times New Roman</vt:lpstr>
      <vt:lpstr>楷体</vt:lpstr>
      <vt:lpstr>Calibri</vt:lpstr>
      <vt:lpstr>Arial Unicode MS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338</cp:revision>
  <dcterms:created xsi:type="dcterms:W3CDTF">2016-05-27T03:58:00Z</dcterms:created>
  <dcterms:modified xsi:type="dcterms:W3CDTF">2023-10-28T09:39:57Z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9F88B2C3DB8A41A79D64F07C8691AB1E_12</vt:lpwstr>
  </property>
</Properties>
</file>