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319" r:id="rId5"/>
    <p:sldId id="343" r:id="rId6"/>
    <p:sldId id="321" r:id="rId7"/>
    <p:sldId id="374" r:id="rId8"/>
    <p:sldId id="326" r:id="rId9"/>
    <p:sldId id="377" r:id="rId10"/>
    <p:sldId id="328" r:id="rId11"/>
    <p:sldId id="329" r:id="rId12"/>
    <p:sldId id="330" r:id="rId13"/>
    <p:sldId id="331" r:id="rId14"/>
    <p:sldId id="332" r:id="rId15"/>
    <p:sldId id="338" r:id="rId16"/>
    <p:sldId id="339" r:id="rId17"/>
    <p:sldId id="359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0" userDrawn="1">
          <p15:clr>
            <a:srgbClr val="A4A3A4"/>
          </p15:clr>
        </p15:guide>
        <p15:guide id="2" pos="38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630" y="-642"/>
      </p:cViewPr>
      <p:guideLst>
        <p:guide orient="horz" pos="2170"/>
        <p:guide pos="380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32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93DEDE-07B8-4FAC-9522-042787A7ACF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/>
          </a:p>
        </p:txBody>
      </p:sp>
      <p:sp>
        <p:nvSpPr>
          <p:cNvPr id="51203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/>
            <a:fld id="{9A0DB2DC-4C9A-4742-B13C-FB6460FD3503}" type="slidenum">
              <a:rPr lang="zh-CN" altLang="en-US" sz="1800"/>
            </a:fld>
            <a:endParaRPr lang="zh-CN" altLang="en-US" sz="18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0" y="-293511"/>
            <a:ext cx="12895093" cy="8048541"/>
            <a:chOff x="0" y="-221063"/>
            <a:chExt cx="12895093" cy="7946844"/>
          </a:xfrm>
        </p:grpSpPr>
        <p:sp>
          <p:nvSpPr>
            <p:cNvPr id="12" name="矩形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4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 spd="slow" advTm="6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Tm="6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5F6AD-1DCF-4F18-9BBA-2BC622BDF2F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D12B-A1F6-4D3F-98AE-9ADCFED71E0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6000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8" Type="http://schemas.openxmlformats.org/officeDocument/2006/relationships/image" Target="../media/image8.png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microsoft.com/office/2007/relationships/hdphoto" Target="../media/image2.wdp"/><Relationship Id="rId12" Type="http://schemas.openxmlformats.org/officeDocument/2006/relationships/notesSlide" Target="../notesSlides/notesSlide1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0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tags" Target="../tags/tag19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18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tags" Target="../tags/tag21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2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3.png"/><Relationship Id="rId4" Type="http://schemas.openxmlformats.org/officeDocument/2006/relationships/tags" Target="../tags/tag23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2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3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7.jpeg"/><Relationship Id="rId6" Type="http://schemas.openxmlformats.org/officeDocument/2006/relationships/tags" Target="../tags/tag26.xml"/><Relationship Id="rId5" Type="http://schemas.openxmlformats.org/officeDocument/2006/relationships/image" Target="../media/image3.png"/><Relationship Id="rId4" Type="http://schemas.openxmlformats.org/officeDocument/2006/relationships/tags" Target="../tags/tag25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.png"/><Relationship Id="rId4" Type="http://schemas.openxmlformats.org/officeDocument/2006/relationships/tags" Target="../tags/tag28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2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image" Target="../media/image21.jpeg"/><Relationship Id="rId7" Type="http://schemas.openxmlformats.org/officeDocument/2006/relationships/image" Target="../media/image20.png"/><Relationship Id="rId6" Type="http://schemas.openxmlformats.org/officeDocument/2006/relationships/image" Target="../media/image19.jpeg"/><Relationship Id="rId5" Type="http://schemas.openxmlformats.org/officeDocument/2006/relationships/tags" Target="../tags/tag31.xml"/><Relationship Id="rId4" Type="http://schemas.openxmlformats.org/officeDocument/2006/relationships/image" Target="../media/image3.png"/><Relationship Id="rId3" Type="http://schemas.openxmlformats.org/officeDocument/2006/relationships/tags" Target="../tags/tag30.xml"/><Relationship Id="rId2" Type="http://schemas.openxmlformats.org/officeDocument/2006/relationships/image" Target="../media/image1.png"/><Relationship Id="rId11" Type="http://schemas.openxmlformats.org/officeDocument/2006/relationships/notesSlide" Target="../notesSlides/notesSlide15.xml"/><Relationship Id="rId10" Type="http://schemas.openxmlformats.org/officeDocument/2006/relationships/slideLayout" Target="../slideLayouts/slideLayout2.xml"/><Relationship Id="rId1" Type="http://schemas.openxmlformats.org/officeDocument/2006/relationships/tags" Target="../tags/tag2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6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tags" Target="../tags/tag2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tags" Target="../tags/tag5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9" Type="http://schemas.openxmlformats.org/officeDocument/2006/relationships/notesSlide" Target="../notesSlides/notesSlide4.xml"/><Relationship Id="rId28" Type="http://schemas.openxmlformats.org/officeDocument/2006/relationships/slideLayout" Target="../slideLayouts/slideLayout2.xml"/><Relationship Id="rId27" Type="http://schemas.openxmlformats.org/officeDocument/2006/relationships/image" Target="../media/image3.png"/><Relationship Id="rId26" Type="http://schemas.openxmlformats.org/officeDocument/2006/relationships/tags" Target="../tags/tag7.xml"/><Relationship Id="rId25" Type="http://schemas.microsoft.com/office/2007/relationships/hdphoto" Target="../media/image2.wdp"/><Relationship Id="rId24" Type="http://schemas.openxmlformats.org/officeDocument/2006/relationships/image" Target="../media/image1.png"/><Relationship Id="rId23" Type="http://schemas.openxmlformats.org/officeDocument/2006/relationships/tags" Target="../tags/tag6.xml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5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tags" Target="../tags/tag9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6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tags" Target="../tags/tag11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7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3.png"/><Relationship Id="rId4" Type="http://schemas.openxmlformats.org/officeDocument/2006/relationships/tags" Target="../tags/tag13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3.png"/><Relationship Id="rId4" Type="http://schemas.openxmlformats.org/officeDocument/2006/relationships/tags" Target="../tags/tag15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9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tags" Target="../tags/tag17.xml"/><Relationship Id="rId3" Type="http://schemas.microsoft.com/office/2007/relationships/hdphoto" Target="../media/image2.wdp"/><Relationship Id="rId2" Type="http://schemas.openxmlformats.org/officeDocument/2006/relationships/image" Target="../media/image1.png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0" y="-221063"/>
            <a:ext cx="12895093" cy="7946844"/>
            <a:chOff x="0" y="-221063"/>
            <a:chExt cx="12895093" cy="7946844"/>
          </a:xfrm>
        </p:grpSpPr>
        <p:sp>
          <p:nvSpPr>
            <p:cNvPr id="17" name="矩形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1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2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3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2" name="组合 81"/>
          <p:cNvGrpSpPr/>
          <p:nvPr/>
        </p:nvGrpSpPr>
        <p:grpSpPr>
          <a:xfrm>
            <a:off x="-10160" y="6039485"/>
            <a:ext cx="12524105" cy="818515"/>
            <a:chOff x="0" y="5207212"/>
            <a:chExt cx="12523845" cy="1647370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87" name="组合 86"/>
          <p:cNvGrpSpPr/>
          <p:nvPr/>
        </p:nvGrpSpPr>
        <p:grpSpPr>
          <a:xfrm>
            <a:off x="639445" y="528320"/>
            <a:ext cx="10568305" cy="5124450"/>
            <a:chOff x="2516470" y="548138"/>
            <a:chExt cx="7443321" cy="4759928"/>
          </a:xfrm>
        </p:grpSpPr>
        <p:sp>
          <p:nvSpPr>
            <p:cNvPr id="21" name="云形 20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云形 85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1002987" y="3964596"/>
            <a:ext cx="1343455" cy="134345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7925228" y="295165"/>
            <a:ext cx="1112666" cy="1112666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90575" y="958850"/>
            <a:ext cx="1143635" cy="1542415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2948622" y="2086610"/>
            <a:ext cx="594995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8000" b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方程的意义</a:t>
            </a:r>
            <a:endParaRPr lang="zh-CN" sz="8000" b="1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0172700" y="958850"/>
            <a:ext cx="1374140" cy="704850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3200954">
            <a:off x="10253841" y="560750"/>
            <a:ext cx="482031" cy="445033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639281" y="4182500"/>
            <a:ext cx="1891025" cy="1209291"/>
            <a:chOff x="392658" y="3679279"/>
            <a:chExt cx="1466266" cy="937662"/>
          </a:xfrm>
        </p:grpSpPr>
        <p:grpSp>
          <p:nvGrpSpPr>
            <p:cNvPr id="23" name="组合 22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9" cstate="email"/>
            <a:stretch>
              <a:fillRect/>
            </a:stretch>
          </p:blipFill>
          <p:spPr>
            <a:xfrm rot="21180128">
              <a:off x="717070" y="4035686"/>
              <a:ext cx="810723" cy="274088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9859010" y="3445510"/>
            <a:ext cx="1271905" cy="27851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64820" y="258408"/>
            <a:ext cx="57658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</a:rPr>
              <a:t>人教版数学五年级上册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27940" y="-304377"/>
            <a:ext cx="12860168" cy="8093697"/>
            <a:chOff x="0" y="-209840"/>
            <a:chExt cx="12860168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09840"/>
              <a:ext cx="12716018" cy="7946844"/>
              <a:chOff x="2627224" y="-785198"/>
              <a:chExt cx="9986378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45164" y="-785198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372360" y="1471930"/>
            <a:ext cx="80899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方程一定是等式，但是等式不一定是方程</a:t>
            </a:r>
            <a:r>
              <a:rPr lang="zh-CN" altLang="en-US" sz="3200" b="1">
                <a:solidFill>
                  <a:schemeClr val="tx1"/>
                </a:solidFill>
              </a:rPr>
              <a:t>。</a:t>
            </a:r>
            <a:endParaRPr lang="zh-CN" altLang="en-US" sz="3200" b="1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849245" y="2967355"/>
            <a:ext cx="6143625" cy="2546985"/>
            <a:chOff x="6096000" y="4525107"/>
            <a:chExt cx="4274608" cy="1661329"/>
          </a:xfrm>
        </p:grpSpPr>
        <p:sp>
          <p:nvSpPr>
            <p:cNvPr id="8" name="椭圆 7"/>
            <p:cNvSpPr/>
            <p:nvPr/>
          </p:nvSpPr>
          <p:spPr>
            <a:xfrm>
              <a:off x="6096000" y="4525107"/>
              <a:ext cx="4274608" cy="1661329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rgbClr val="202020"/>
              </a:solidFill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>
                  <a:latin typeface="+mn-ea"/>
                </a:rPr>
                <a:t>等式</a:t>
              </a:r>
              <a:endParaRPr lang="zh-CN" altLang="en-US" sz="2800">
                <a:latin typeface="+mn-ea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128078" y="4811424"/>
              <a:ext cx="1915891" cy="1128271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0070C0"/>
              </a:solidFill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>
                  <a:solidFill>
                    <a:srgbClr val="FF0000"/>
                  </a:solidFill>
                  <a:latin typeface="+mn-ea"/>
                </a:rPr>
                <a:t>方程</a:t>
              </a:r>
              <a:endParaRPr lang="zh-CN" altLang="en-US" sz="2800">
                <a:solidFill>
                  <a:srgbClr val="FF0000"/>
                </a:solidFill>
                <a:latin typeface="+mn-ea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27940" y="-326602"/>
            <a:ext cx="12860168" cy="8093697"/>
            <a:chOff x="0" y="-209840"/>
            <a:chExt cx="12860168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09840"/>
              <a:ext cx="12716018" cy="7946844"/>
              <a:chOff x="2627224" y="-785198"/>
              <a:chExt cx="9986378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45164" y="-785198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26390" y="137160"/>
            <a:ext cx="5933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知识巩固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5605" y="1031875"/>
            <a:ext cx="63741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1</a:t>
            </a:r>
            <a:r>
              <a:rPr lang="zh-CN" altLang="en-US" sz="2400" b="1">
                <a:solidFill>
                  <a:schemeClr val="tx1"/>
                </a:solidFill>
              </a:rPr>
              <a:t>、下面哪些式子是</a:t>
            </a:r>
            <a:r>
              <a:rPr lang="zh-CN" altLang="en-US" sz="2400" b="1">
                <a:solidFill>
                  <a:schemeClr val="accent6">
                    <a:lumMod val="50000"/>
                  </a:schemeClr>
                </a:solidFill>
              </a:rPr>
              <a:t>等式</a:t>
            </a:r>
            <a:r>
              <a:rPr lang="zh-CN" altLang="en-US" sz="2400" b="1">
                <a:solidFill>
                  <a:schemeClr val="tx1"/>
                </a:solidFill>
              </a:rPr>
              <a:t>？哪些式子是</a:t>
            </a:r>
            <a:r>
              <a:rPr lang="zh-CN" altLang="en-US" sz="2400" b="1">
                <a:solidFill>
                  <a:srgbClr val="FF0000"/>
                </a:solidFill>
              </a:rPr>
              <a:t>方程</a:t>
            </a:r>
            <a:r>
              <a:rPr lang="zh-CN" altLang="en-US" sz="2400" b="1">
                <a:solidFill>
                  <a:schemeClr val="tx1"/>
                </a:solidFill>
              </a:rPr>
              <a:t>？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17575" y="2012315"/>
            <a:ext cx="865568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/>
              <a:t>35+65=100                 x-14 &gt;72                   5x+32=47                  28=16+12                   y+24                  6（y+2）=42  </a:t>
            </a:r>
            <a:endParaRPr lang="en-US" altLang="zh-CN" sz="3600"/>
          </a:p>
        </p:txBody>
      </p:sp>
      <p:sp>
        <p:nvSpPr>
          <p:cNvPr id="4" name="文本框 3"/>
          <p:cNvSpPr txBox="1"/>
          <p:nvPr/>
        </p:nvSpPr>
        <p:spPr>
          <a:xfrm>
            <a:off x="3456657" y="2448772"/>
            <a:ext cx="15468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6">
                    <a:lumMod val="50000"/>
                  </a:schemeClr>
                </a:solidFill>
              </a:rPr>
              <a:t>等式</a:t>
            </a:r>
            <a:endParaRPr lang="zh-CN" altLang="en-US" sz="2800" b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845550" y="4583501"/>
            <a:ext cx="15468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6">
                    <a:lumMod val="50000"/>
                  </a:schemeClr>
                </a:solidFill>
              </a:rPr>
              <a:t>等式</a:t>
            </a:r>
            <a:endParaRPr lang="zh-CN" altLang="en-US" sz="2800" b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223189" y="3508939"/>
            <a:ext cx="15468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6">
                    <a:lumMod val="50000"/>
                  </a:schemeClr>
                </a:solidFill>
              </a:rPr>
              <a:t>等式</a:t>
            </a:r>
            <a:endParaRPr lang="zh-CN" altLang="en-US" sz="2800" b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62685" y="3497650"/>
            <a:ext cx="9067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sym typeface="+mn-ea"/>
              </a:rPr>
              <a:t>方程</a:t>
            </a:r>
            <a:endParaRPr lang="zh-CN" altLang="en-US" sz="28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940149" y="4594789"/>
            <a:ext cx="9067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sym typeface="+mn-ea"/>
              </a:rPr>
              <a:t>方程</a:t>
            </a:r>
            <a:endParaRPr lang="zh-CN" altLang="en-US" sz="28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81911" y="3520228"/>
            <a:ext cx="15468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6">
                    <a:lumMod val="50000"/>
                  </a:schemeClr>
                </a:solidFill>
              </a:rPr>
              <a:t>等式</a:t>
            </a:r>
            <a:endParaRPr lang="zh-CN" altLang="en-US" sz="2800" b="1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  <p:bldP spid="1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37465" y="-299932"/>
            <a:ext cx="12860168" cy="8093697"/>
            <a:chOff x="0" y="-209840"/>
            <a:chExt cx="12860168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09840"/>
              <a:ext cx="12716018" cy="7946844"/>
              <a:chOff x="2627224" y="-785198"/>
              <a:chExt cx="9986378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45164" y="-785198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694815" y="3259455"/>
            <a:ext cx="1395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2x=50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5605" y="1031875"/>
            <a:ext cx="63741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2</a:t>
            </a:r>
            <a:r>
              <a:rPr lang="zh-CN" altLang="en-US" sz="2400" b="1">
                <a:solidFill>
                  <a:schemeClr val="tx1"/>
                </a:solidFill>
              </a:rPr>
              <a:t>、</a:t>
            </a:r>
            <a:r>
              <a:rPr lang="zh-CN" altLang="en-US" sz="2400" b="1"/>
              <a:t>用方程表示下面的数量关系。</a:t>
            </a:r>
            <a:endParaRPr lang="zh-CN" altLang="en-US" sz="2400" b="1"/>
          </a:p>
        </p:txBody>
      </p:sp>
      <p:sp>
        <p:nvSpPr>
          <p:cNvPr id="4" name="文本框 3"/>
          <p:cNvSpPr txBox="1"/>
          <p:nvPr/>
        </p:nvSpPr>
        <p:spPr>
          <a:xfrm>
            <a:off x="326390" y="137160"/>
            <a:ext cx="5933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知识巩固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7347" name="Picture 32" descr="86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217930" y="1739265"/>
            <a:ext cx="2350135" cy="1450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7348" name="Picture 34" descr="88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471795" y="2089785"/>
            <a:ext cx="1852930" cy="7499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471795" y="3259455"/>
            <a:ext cx="21983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x+73=166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985895"/>
            <a:ext cx="63741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</a:rPr>
              <a:t>3</a:t>
            </a:r>
            <a:r>
              <a:rPr lang="zh-CN" altLang="en-US" sz="2400" b="1">
                <a:solidFill>
                  <a:schemeClr val="tx1"/>
                </a:solidFill>
              </a:rPr>
              <a:t>、</a:t>
            </a:r>
            <a:r>
              <a:rPr lang="zh-CN" altLang="en-US" sz="2400" b="1"/>
              <a:t>用方程表示下面的等量关系。</a:t>
            </a:r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594360" y="4516120"/>
            <a:ext cx="53975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（1）a除以13的商是5</a:t>
            </a:r>
            <a:r>
              <a:rPr lang="en-US" altLang="zh-CN"/>
              <a:t>。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594360" y="5362575"/>
            <a:ext cx="7281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/>
              <a:t>（2）用60元买了f枝单价是5元的玫瑰花，还剩15元。</a:t>
            </a:r>
            <a:endParaRPr lang="en-US" altLang="zh-CN" sz="2400"/>
          </a:p>
        </p:txBody>
      </p:sp>
      <p:sp>
        <p:nvSpPr>
          <p:cNvPr id="9" name="文本框 8"/>
          <p:cNvSpPr txBox="1"/>
          <p:nvPr/>
        </p:nvSpPr>
        <p:spPr>
          <a:xfrm>
            <a:off x="4596130" y="4516120"/>
            <a:ext cx="30003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a÷13=5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56880" y="5300980"/>
            <a:ext cx="46640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60-5f=15</a:t>
            </a:r>
            <a:endParaRPr lang="en-US" altLang="zh-CN" sz="32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61595" y="-213572"/>
            <a:ext cx="12860168" cy="8093697"/>
            <a:chOff x="0" y="-209840"/>
            <a:chExt cx="12860168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09840"/>
              <a:ext cx="12716018" cy="7946844"/>
              <a:chOff x="2627224" y="-785198"/>
              <a:chExt cx="9986378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45164" y="-785198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26390" y="137160"/>
            <a:ext cx="5933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知识巩固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" name="图片 1" descr="4de19eeb0ada55d203d75ba358965c3d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629285" y="1874520"/>
            <a:ext cx="3931920" cy="327025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4860925" y="1419225"/>
            <a:ext cx="696595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怎样才能让我和你在跷跷板上平衡呢？</a:t>
            </a:r>
            <a:endParaRPr lang="zh-CN" altLang="en-US" sz="2800" b="1"/>
          </a:p>
          <a:p>
            <a:endParaRPr lang="zh-CN" altLang="en-US" sz="2800" b="1"/>
          </a:p>
        </p:txBody>
      </p:sp>
      <p:sp>
        <p:nvSpPr>
          <p:cNvPr id="3" name="文本框 2"/>
          <p:cNvSpPr txBox="1"/>
          <p:nvPr/>
        </p:nvSpPr>
        <p:spPr>
          <a:xfrm>
            <a:off x="5012055" y="2741295"/>
            <a:ext cx="69545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你能用方程表示这种平衡状态吗？</a:t>
            </a:r>
            <a:endParaRPr lang="zh-CN" altLang="en-US" sz="2800" b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83820" y="-213572"/>
            <a:ext cx="12860168" cy="8093697"/>
            <a:chOff x="0" y="-209840"/>
            <a:chExt cx="12860168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09840"/>
              <a:ext cx="12716018" cy="7946844"/>
              <a:chOff x="2627224" y="-785198"/>
              <a:chExt cx="9986378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45164" y="-785198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26390" y="137160"/>
            <a:ext cx="59334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课堂总结</a:t>
            </a:r>
            <a:endParaRPr lang="zh-CN" altLang="en-US" sz="28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048635" y="1330325"/>
            <a:ext cx="80530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 </a:t>
            </a:r>
            <a:r>
              <a:rPr lang="zh-CN" altLang="en-US" sz="2800" b="1"/>
              <a:t>这节课你们学会了哪些知识？还有什么疑问？</a:t>
            </a:r>
            <a:endParaRPr lang="zh-CN" altLang="en-US" sz="2800" b="1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21654" y="1607629"/>
            <a:ext cx="2975974" cy="297597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7" name="组合 27"/>
          <p:cNvGrpSpPr/>
          <p:nvPr/>
        </p:nvGrpSpPr>
        <p:grpSpPr>
          <a:xfrm>
            <a:off x="29369" y="-214312"/>
            <a:ext cx="12860338" cy="8094662"/>
            <a:chOff x="0" y="-209840"/>
            <a:chExt cx="12860168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559"/>
              <a:ext cx="12191839" cy="6857445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50179" name="组合 29"/>
            <p:cNvGrpSpPr/>
            <p:nvPr/>
          </p:nvGrpSpPr>
          <p:grpSpPr>
            <a:xfrm>
              <a:off x="144150" y="-209840"/>
              <a:ext cx="12716018" cy="7946844"/>
              <a:chOff x="2627224" y="-785198"/>
              <a:chExt cx="9986378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468" y="-598787"/>
                <a:ext cx="5758545" cy="5956839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32" name="矩形 31"/>
              <p:cNvSpPr/>
              <p:nvPr>
                <p:custDataLst>
                  <p:tags r:id="rId3"/>
                </p:custDataLst>
              </p:nvPr>
            </p:nvSpPr>
            <p:spPr>
              <a:xfrm rot="10601959">
                <a:off x="6845082" y="-785198"/>
                <a:ext cx="5768520" cy="7040780"/>
              </a:xfrm>
              <a:prstGeom prst="rect">
                <a:avLst/>
              </a:prstGeom>
              <a:blipFill dpi="0" rotWithShape="1">
                <a:blip r:embed="rId4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en-US" sz="1800" b="1" i="0" u="none" strike="noStrike" kern="1200" cap="none" spc="0" normalizeH="0" baseline="0" noProof="1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7025" y="76200"/>
            <a:ext cx="2130425" cy="5826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3200" noProof="1">
                <a:solidFill>
                  <a:schemeClr val="bg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  <a:cs typeface="+mn-cs"/>
              </a:rPr>
              <a:t> </a:t>
            </a:r>
            <a:endParaRPr lang="zh-CN" altLang="en-US" sz="3200" noProof="1">
              <a:solidFill>
                <a:schemeClr val="bg1"/>
              </a:solidFill>
              <a:effectLst>
                <a:outerShdw blurRad="38100" dist="38100" dir="2700000">
                  <a:srgbClr val="C0C0C0"/>
                </a:outerShdw>
              </a:effectLst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7025" y="136525"/>
            <a:ext cx="5932488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28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  <a:cs typeface="+mn-cs"/>
              </a:rPr>
              <a:t>方程的历史</a:t>
            </a:r>
            <a:endParaRPr kumimoji="0" lang="zh-CN" altLang="en-US" sz="28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Verdana" panose="020B060403050404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59538" y="423863"/>
            <a:ext cx="5405438" cy="50167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defRPr/>
            </a:pPr>
            <a:r>
              <a:rPr kumimoji="0" lang="zh-CN" altLang="en-US" sz="32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早在三千六百多年前，埃及人就会用方程解决数学问题了。在我国古代，大约两千年前成书的</a:t>
            </a:r>
            <a:r>
              <a:rPr kumimoji="0" lang="en-US" altLang="zh-CN" sz="32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《</a:t>
            </a:r>
            <a:r>
              <a:rPr kumimoji="0" lang="zh-CN" altLang="en-US" sz="32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九章算术</a:t>
            </a:r>
            <a:r>
              <a:rPr kumimoji="0" lang="en-US" altLang="zh-CN" sz="32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》</a:t>
            </a:r>
            <a:r>
              <a:rPr kumimoji="0" lang="zh-CN" altLang="en-US" sz="32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中，就记载了用一组方程解决实际问题的史料。一直到三百多年前，法国的数学家笛卡儿第一个提倡用</a:t>
            </a:r>
            <a:r>
              <a:rPr kumimoji="0" lang="en-US" altLang="zh-CN" sz="3200" i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x</a:t>
            </a:r>
            <a:r>
              <a:rPr kumimoji="0" lang="zh-CN" altLang="en-US" sz="3200" i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、</a:t>
            </a:r>
            <a:r>
              <a:rPr kumimoji="0" lang="en-US" altLang="zh-CN" sz="3200" i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y</a:t>
            </a:r>
            <a:r>
              <a:rPr kumimoji="0" lang="zh-CN" altLang="en-US" sz="3200" i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、</a:t>
            </a:r>
            <a:r>
              <a:rPr kumimoji="0" lang="en-US" altLang="zh-CN" sz="3200" i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z</a:t>
            </a:r>
            <a:r>
              <a:rPr kumimoji="0" lang="zh-CN" altLang="en-US" sz="3200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等字母代表未知数，才形成了现在的方程</a:t>
            </a:r>
            <a:r>
              <a:rPr kumimoji="0" lang="zh-CN" altLang="en-US" sz="3200" kern="1200" cap="none" spc="0" normalizeH="0" baseline="0" noProof="1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  <a:sym typeface="+mn-ea"/>
              </a:rPr>
              <a:t>。</a:t>
            </a:r>
            <a:endParaRPr kumimoji="0" lang="zh-CN" altLang="en-US" sz="3200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pic>
        <p:nvPicPr>
          <p:cNvPr id="50185" name="Picture 47" descr="pic_36910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email"/>
          <a:srcRect r="-2678"/>
          <a:stretch>
            <a:fillRect/>
          </a:stretch>
        </p:blipFill>
        <p:spPr>
          <a:xfrm>
            <a:off x="80963" y="76200"/>
            <a:ext cx="6013450" cy="3165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6" name="Picture 4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63500" y="2755900"/>
            <a:ext cx="2879725" cy="4102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7" name="Picture 48" descr="DeMoivre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16225" y="2755900"/>
            <a:ext cx="3106738" cy="4102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0188" name="New picture"/>
          <p:cNvPicPr/>
          <p:nvPr/>
        </p:nvPicPr>
        <p:blipFill>
          <a:blip r:embed="rId9"/>
          <a:stretch>
            <a:fillRect/>
          </a:stretch>
        </p:blipFill>
        <p:spPr>
          <a:xfrm>
            <a:off x="12166600" y="113030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0" y="-327237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pic>
        <p:nvPicPr>
          <p:cNvPr id="3" name="图片 2" descr="4de19eeb0ada55d203d75ba358965c3d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2352040" y="266065"/>
            <a:ext cx="7348855" cy="6111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531995" y="659130"/>
            <a:ext cx="65252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跷跷板游戏</a:t>
            </a:r>
            <a:endParaRPr lang="zh-CN" altLang="en-US" sz="40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8890" y="-257387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0997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en-US" altLang="zh-CN" b="1">
                    <a:sym typeface="+mn-ea"/>
                  </a:rPr>
                  <a:t>20 +30 =50</a:t>
                </a:r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grpSp>
        <p:nvGrpSpPr>
          <p:cNvPr id="2" name="Group 6"/>
          <p:cNvGrpSpPr/>
          <p:nvPr/>
        </p:nvGrpSpPr>
        <p:grpSpPr>
          <a:xfrm>
            <a:off x="2528570" y="1857375"/>
            <a:ext cx="6306185" cy="2115820"/>
            <a:chOff x="1020" y="2115"/>
            <a:chExt cx="4082" cy="1406"/>
          </a:xfrm>
        </p:grpSpPr>
        <p:sp>
          <p:nvSpPr>
            <p:cNvPr id="5125" name="Freeform 7"/>
            <p:cNvSpPr/>
            <p:nvPr/>
          </p:nvSpPr>
          <p:spPr bwMode="auto">
            <a:xfrm>
              <a:off x="1701" y="2750"/>
              <a:ext cx="2812" cy="182"/>
            </a:xfrm>
            <a:custGeom>
              <a:avLst/>
              <a:gdLst>
                <a:gd name="T0" fmla="*/ 0 w 2812"/>
                <a:gd name="T1" fmla="*/ 0 h 182"/>
                <a:gd name="T2" fmla="*/ 2812 w 2812"/>
                <a:gd name="T3" fmla="*/ 0 h 182"/>
                <a:gd name="T4" fmla="*/ 2812 w 2812"/>
                <a:gd name="T5" fmla="*/ 91 h 182"/>
                <a:gd name="T6" fmla="*/ 2676 w 2812"/>
                <a:gd name="T7" fmla="*/ 91 h 182"/>
                <a:gd name="T8" fmla="*/ 1497 w 2812"/>
                <a:gd name="T9" fmla="*/ 182 h 182"/>
                <a:gd name="T10" fmla="*/ 1315 w 2812"/>
                <a:gd name="T11" fmla="*/ 182 h 182"/>
                <a:gd name="T12" fmla="*/ 136 w 2812"/>
                <a:gd name="T13" fmla="*/ 91 h 182"/>
                <a:gd name="T14" fmla="*/ 0 w 2812"/>
                <a:gd name="T15" fmla="*/ 91 h 182"/>
                <a:gd name="T16" fmla="*/ 0 w 2812"/>
                <a:gd name="T17" fmla="*/ 0 h 1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12"/>
                <a:gd name="T28" fmla="*/ 0 h 182"/>
                <a:gd name="T29" fmla="*/ 2812 w 2812"/>
                <a:gd name="T30" fmla="*/ 182 h 1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12" h="182">
                  <a:moveTo>
                    <a:pt x="0" y="0"/>
                  </a:moveTo>
                  <a:lnTo>
                    <a:pt x="2812" y="0"/>
                  </a:lnTo>
                  <a:lnTo>
                    <a:pt x="2812" y="91"/>
                  </a:lnTo>
                  <a:lnTo>
                    <a:pt x="2676" y="91"/>
                  </a:lnTo>
                  <a:lnTo>
                    <a:pt x="1497" y="182"/>
                  </a:lnTo>
                  <a:lnTo>
                    <a:pt x="1315" y="182"/>
                  </a:lnTo>
                  <a:lnTo>
                    <a:pt x="136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5126" name="Group 8"/>
            <p:cNvGrpSpPr/>
            <p:nvPr/>
          </p:nvGrpSpPr>
          <p:grpSpPr>
            <a:xfrm>
              <a:off x="1066" y="2334"/>
              <a:ext cx="1344" cy="491"/>
              <a:chOff x="1066" y="2334"/>
              <a:chExt cx="1344" cy="491"/>
            </a:xfrm>
          </p:grpSpPr>
          <p:sp>
            <p:nvSpPr>
              <p:cNvPr id="5147" name="Rectangle 9"/>
              <p:cNvSpPr>
                <a:spLocks noChangeArrowheads="1"/>
              </p:cNvSpPr>
              <p:nvPr/>
            </p:nvSpPr>
            <p:spPr bwMode="auto">
              <a:xfrm>
                <a:off x="1701" y="2478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30" name="Freeform 10"/>
              <p:cNvSpPr/>
              <p:nvPr/>
            </p:nvSpPr>
            <p:spPr bwMode="auto">
              <a:xfrm>
                <a:off x="1066" y="2334"/>
                <a:ext cx="1344" cy="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144"/>
                  </a:cxn>
                  <a:cxn ang="0">
                    <a:pos x="1248" y="144"/>
                  </a:cxn>
                  <a:cxn ang="0">
                    <a:pos x="1344" y="0"/>
                  </a:cxn>
                  <a:cxn ang="0">
                    <a:pos x="0" y="0"/>
                  </a:cxn>
                </a:cxnLst>
                <a:rect l="0" t="0" r="r" b="b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127" name="Group 11"/>
            <p:cNvGrpSpPr/>
            <p:nvPr/>
          </p:nvGrpSpPr>
          <p:grpSpPr>
            <a:xfrm>
              <a:off x="2699" y="2115"/>
              <a:ext cx="816" cy="1089"/>
              <a:chOff x="2699" y="2115"/>
              <a:chExt cx="816" cy="1089"/>
            </a:xfrm>
          </p:grpSpPr>
          <p:grpSp>
            <p:nvGrpSpPr>
              <p:cNvPr id="5131" name="Group 12"/>
              <p:cNvGrpSpPr/>
              <p:nvPr/>
            </p:nvGrpSpPr>
            <p:grpSpPr>
              <a:xfrm>
                <a:off x="2699" y="2115"/>
                <a:ext cx="816" cy="635"/>
                <a:chOff x="2699" y="2115"/>
                <a:chExt cx="816" cy="635"/>
              </a:xfrm>
            </p:grpSpPr>
            <p:sp>
              <p:nvSpPr>
                <p:cNvPr id="5135" name="Rectangle 13"/>
                <p:cNvSpPr>
                  <a:spLocks noChangeArrowheads="1"/>
                </p:cNvSpPr>
                <p:nvPr/>
              </p:nvSpPr>
              <p:spPr bwMode="auto">
                <a:xfrm>
                  <a:off x="3016" y="2523"/>
                  <a:ext cx="181" cy="227"/>
                </a:xfrm>
                <a:prstGeom prst="rect">
                  <a:avLst/>
                </a:prstGeom>
                <a:solidFill>
                  <a:srgbClr val="993366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grpSp>
              <p:nvGrpSpPr>
                <p:cNvPr id="5136" name="Group 14"/>
                <p:cNvGrpSpPr/>
                <p:nvPr/>
              </p:nvGrpSpPr>
              <p:grpSpPr>
                <a:xfrm>
                  <a:off x="2699" y="2115"/>
                  <a:ext cx="816" cy="430"/>
                  <a:chOff x="2699" y="2137"/>
                  <a:chExt cx="816" cy="430"/>
                </a:xfrm>
              </p:grpSpPr>
              <p:sp>
                <p:nvSpPr>
                  <p:cNvPr id="5137" name="AutoShape 15"/>
                  <p:cNvSpPr>
                    <a:spLocks noChangeArrowheads="1"/>
                  </p:cNvSpPr>
                  <p:nvPr/>
                </p:nvSpPr>
                <p:spPr bwMode="auto">
                  <a:xfrm rot="-5377124">
                    <a:off x="2892" y="1944"/>
                    <a:ext cx="430" cy="815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5138" name="Line 16"/>
                  <p:cNvSpPr>
                    <a:spLocks noChangeShapeType="1"/>
                  </p:cNvSpPr>
                  <p:nvPr/>
                </p:nvSpPr>
                <p:spPr bwMode="auto">
                  <a:xfrm rot="1157402" flipH="1">
                    <a:off x="3243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39" name="Line 17"/>
                  <p:cNvSpPr>
                    <a:spLocks noChangeShapeType="1"/>
                  </p:cNvSpPr>
                  <p:nvPr/>
                </p:nvSpPr>
                <p:spPr bwMode="auto">
                  <a:xfrm rot="-1483823" flipH="1">
                    <a:off x="2971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0" name="Line 18"/>
                  <p:cNvSpPr>
                    <a:spLocks noChangeShapeType="1"/>
                  </p:cNvSpPr>
                  <p:nvPr/>
                </p:nvSpPr>
                <p:spPr bwMode="auto">
                  <a:xfrm rot="1665513" flipH="1">
                    <a:off x="3379" y="2205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1" name="Line 19"/>
                  <p:cNvSpPr>
                    <a:spLocks noChangeShapeType="1"/>
                  </p:cNvSpPr>
                  <p:nvPr/>
                </p:nvSpPr>
                <p:spPr bwMode="auto">
                  <a:xfrm rot="-1917901" flipH="1">
                    <a:off x="2835" y="2205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2" name="Line 20"/>
                  <p:cNvSpPr>
                    <a:spLocks noChangeShapeType="1"/>
                  </p:cNvSpPr>
                  <p:nvPr/>
                </p:nvSpPr>
                <p:spPr bwMode="auto">
                  <a:xfrm rot="3697986">
                    <a:off x="3492" y="2296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3" name="Line 21"/>
                  <p:cNvSpPr>
                    <a:spLocks noChangeShapeType="1"/>
                  </p:cNvSpPr>
                  <p:nvPr/>
                </p:nvSpPr>
                <p:spPr bwMode="auto">
                  <a:xfrm rot="5670126">
                    <a:off x="3492" y="2432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4" name="Line 22"/>
                  <p:cNvSpPr>
                    <a:spLocks noChangeShapeType="1"/>
                  </p:cNvSpPr>
                  <p:nvPr/>
                </p:nvSpPr>
                <p:spPr bwMode="auto">
                  <a:xfrm rot="9017851">
                    <a:off x="2708" y="2289"/>
                    <a:ext cx="32" cy="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5" name="Line 23"/>
                  <p:cNvSpPr>
                    <a:spLocks noChangeShapeType="1"/>
                  </p:cNvSpPr>
                  <p:nvPr/>
                </p:nvSpPr>
                <p:spPr bwMode="auto">
                  <a:xfrm rot="5670126">
                    <a:off x="2721" y="2410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6" name="Line 24"/>
                  <p:cNvSpPr>
                    <a:spLocks noChangeShapeType="1"/>
                  </p:cNvSpPr>
                  <p:nvPr/>
                </p:nvSpPr>
                <p:spPr bwMode="auto">
                  <a:xfrm rot="352388" flipH="1">
                    <a:off x="3107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5132" name="AutoShape 25"/>
              <p:cNvSpPr>
                <a:spLocks noChangeArrowheads="1"/>
              </p:cNvSpPr>
              <p:nvPr/>
            </p:nvSpPr>
            <p:spPr bwMode="auto">
              <a:xfrm rot="-10786517">
                <a:off x="3072" y="2203"/>
                <a:ext cx="80" cy="683"/>
              </a:xfrm>
              <a:prstGeom prst="flowChartMerg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33" name="AutoShape 26"/>
              <p:cNvSpPr>
                <a:spLocks noChangeArrowheads="1"/>
              </p:cNvSpPr>
              <p:nvPr/>
            </p:nvSpPr>
            <p:spPr bwMode="auto">
              <a:xfrm rot="5400000">
                <a:off x="2880" y="2886"/>
                <a:ext cx="453" cy="182"/>
              </a:xfrm>
              <a:prstGeom prst="flowChartOnlineStorag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34" name="Oval 27"/>
              <p:cNvSpPr>
                <a:spLocks noChangeArrowheads="1"/>
              </p:cNvSpPr>
              <p:nvPr/>
            </p:nvSpPr>
            <p:spPr bwMode="auto">
              <a:xfrm>
                <a:off x="3061" y="2795"/>
                <a:ext cx="92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5148" name="Freeform 28"/>
            <p:cNvSpPr/>
            <p:nvPr/>
          </p:nvSpPr>
          <p:spPr bwMode="auto">
            <a:xfrm>
              <a:off x="1020" y="3067"/>
              <a:ext cx="4082" cy="454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384" y="480"/>
                </a:cxn>
                <a:cxn ang="0">
                  <a:pos x="480" y="240"/>
                </a:cxn>
                <a:cxn ang="0">
                  <a:pos x="3408" y="240"/>
                </a:cxn>
                <a:cxn ang="0">
                  <a:pos x="3600" y="480"/>
                </a:cxn>
                <a:cxn ang="0">
                  <a:pos x="3888" y="480"/>
                </a:cxn>
                <a:cxn ang="0">
                  <a:pos x="3792" y="0"/>
                </a:cxn>
                <a:cxn ang="0">
                  <a:pos x="192" y="0"/>
                </a:cxn>
                <a:cxn ang="0">
                  <a:pos x="0" y="480"/>
                </a:cxn>
              </a:cxnLst>
              <a:rect l="0" t="0" r="r" b="b"/>
              <a:pathLst>
                <a:path w="3888" h="480">
                  <a:moveTo>
                    <a:pt x="0" y="480"/>
                  </a:moveTo>
                  <a:lnTo>
                    <a:pt x="384" y="480"/>
                  </a:lnTo>
                  <a:lnTo>
                    <a:pt x="480" y="240"/>
                  </a:lnTo>
                  <a:lnTo>
                    <a:pt x="3408" y="240"/>
                  </a:lnTo>
                  <a:lnTo>
                    <a:pt x="3600" y="480"/>
                  </a:lnTo>
                  <a:lnTo>
                    <a:pt x="3888" y="480"/>
                  </a:lnTo>
                  <a:lnTo>
                    <a:pt x="3792" y="0"/>
                  </a:lnTo>
                  <a:lnTo>
                    <a:pt x="192" y="0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1"/>
            </a:solidFill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5129" name="Rectangle 29"/>
            <p:cNvSpPr>
              <a:spLocks noChangeArrowheads="1"/>
            </p:cNvSpPr>
            <p:nvPr/>
          </p:nvSpPr>
          <p:spPr bwMode="auto">
            <a:xfrm>
              <a:off x="4377" y="2493"/>
              <a:ext cx="136" cy="347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50" name="Freeform 30"/>
            <p:cNvSpPr/>
            <p:nvPr/>
          </p:nvSpPr>
          <p:spPr bwMode="auto">
            <a:xfrm>
              <a:off x="3742" y="2349"/>
              <a:ext cx="134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144"/>
                </a:cxn>
                <a:cxn ang="0">
                  <a:pos x="1248" y="144"/>
                </a:cxn>
                <a:cxn ang="0">
                  <a:pos x="1344" y="0"/>
                </a:cxn>
                <a:cxn ang="0">
                  <a:pos x="0" y="0"/>
                </a:cxn>
              </a:cxnLst>
              <a:rect l="0" t="0" r="r" b="b"/>
              <a:pathLst>
                <a:path w="1344" h="144">
                  <a:moveTo>
                    <a:pt x="0" y="0"/>
                  </a:moveTo>
                  <a:lnTo>
                    <a:pt x="144" y="144"/>
                  </a:lnTo>
                  <a:lnTo>
                    <a:pt x="1248" y="144"/>
                  </a:lnTo>
                  <a:lnTo>
                    <a:pt x="13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387215" y="4418330"/>
            <a:ext cx="392239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/>
              <a:t>天  平</a:t>
            </a:r>
            <a:endParaRPr lang="zh-CN" altLang="en-US" sz="6600" b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3685682" y="326528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26670" y="-254212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>
                <p:custDataLst>
                  <p:tags r:id="rId23"/>
                </p:custDataLst>
              </p:nvPr>
            </p:nvSpPr>
            <p:spPr>
              <a:xfrm>
                <a:off x="2627224" y="-590997"/>
                <a:ext cx="5758249" cy="5957676"/>
              </a:xfrm>
              <a:prstGeom prst="rect">
                <a:avLst/>
              </a:prstGeom>
              <a:blipFill dpi="0" rotWithShape="1">
                <a:blip r:embed="rId24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25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r>
                  <a:rPr lang="en-US" altLang="zh-CN" b="1">
                    <a:sym typeface="+mn-ea"/>
                  </a:rPr>
                  <a:t>20 +30 =50</a:t>
                </a:r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26"/>
                </p:custDataLst>
              </p:nvPr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27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grpSp>
        <p:nvGrpSpPr>
          <p:cNvPr id="2" name="Group 6"/>
          <p:cNvGrpSpPr/>
          <p:nvPr/>
        </p:nvGrpSpPr>
        <p:grpSpPr>
          <a:xfrm>
            <a:off x="2528570" y="1857375"/>
            <a:ext cx="6306185" cy="2115820"/>
            <a:chOff x="1020" y="2115"/>
            <a:chExt cx="4082" cy="1406"/>
          </a:xfrm>
        </p:grpSpPr>
        <p:sp>
          <p:nvSpPr>
            <p:cNvPr id="5125" name="Freeform 7"/>
            <p:cNvSpPr/>
            <p:nvPr/>
          </p:nvSpPr>
          <p:spPr bwMode="auto">
            <a:xfrm>
              <a:off x="1701" y="2750"/>
              <a:ext cx="2812" cy="182"/>
            </a:xfrm>
            <a:custGeom>
              <a:avLst/>
              <a:gdLst>
                <a:gd name="T0" fmla="*/ 0 w 2812"/>
                <a:gd name="T1" fmla="*/ 0 h 182"/>
                <a:gd name="T2" fmla="*/ 2812 w 2812"/>
                <a:gd name="T3" fmla="*/ 0 h 182"/>
                <a:gd name="T4" fmla="*/ 2812 w 2812"/>
                <a:gd name="T5" fmla="*/ 91 h 182"/>
                <a:gd name="T6" fmla="*/ 2676 w 2812"/>
                <a:gd name="T7" fmla="*/ 91 h 182"/>
                <a:gd name="T8" fmla="*/ 1497 w 2812"/>
                <a:gd name="T9" fmla="*/ 182 h 182"/>
                <a:gd name="T10" fmla="*/ 1315 w 2812"/>
                <a:gd name="T11" fmla="*/ 182 h 182"/>
                <a:gd name="T12" fmla="*/ 136 w 2812"/>
                <a:gd name="T13" fmla="*/ 91 h 182"/>
                <a:gd name="T14" fmla="*/ 0 w 2812"/>
                <a:gd name="T15" fmla="*/ 91 h 182"/>
                <a:gd name="T16" fmla="*/ 0 w 2812"/>
                <a:gd name="T17" fmla="*/ 0 h 1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12"/>
                <a:gd name="T28" fmla="*/ 0 h 182"/>
                <a:gd name="T29" fmla="*/ 2812 w 2812"/>
                <a:gd name="T30" fmla="*/ 182 h 1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12" h="182">
                  <a:moveTo>
                    <a:pt x="0" y="0"/>
                  </a:moveTo>
                  <a:lnTo>
                    <a:pt x="2812" y="0"/>
                  </a:lnTo>
                  <a:lnTo>
                    <a:pt x="2812" y="91"/>
                  </a:lnTo>
                  <a:lnTo>
                    <a:pt x="2676" y="91"/>
                  </a:lnTo>
                  <a:lnTo>
                    <a:pt x="1497" y="182"/>
                  </a:lnTo>
                  <a:lnTo>
                    <a:pt x="1315" y="182"/>
                  </a:lnTo>
                  <a:lnTo>
                    <a:pt x="136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5126" name="Group 8"/>
            <p:cNvGrpSpPr/>
            <p:nvPr/>
          </p:nvGrpSpPr>
          <p:grpSpPr>
            <a:xfrm>
              <a:off x="1066" y="2334"/>
              <a:ext cx="1344" cy="491"/>
              <a:chOff x="1066" y="2334"/>
              <a:chExt cx="1344" cy="491"/>
            </a:xfrm>
          </p:grpSpPr>
          <p:sp>
            <p:nvSpPr>
              <p:cNvPr id="5147" name="Rectangle 9"/>
              <p:cNvSpPr>
                <a:spLocks noChangeArrowheads="1"/>
              </p:cNvSpPr>
              <p:nvPr/>
            </p:nvSpPr>
            <p:spPr bwMode="auto">
              <a:xfrm>
                <a:off x="1701" y="2478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30" name="Freeform 10"/>
              <p:cNvSpPr/>
              <p:nvPr/>
            </p:nvSpPr>
            <p:spPr bwMode="auto">
              <a:xfrm>
                <a:off x="1066" y="2334"/>
                <a:ext cx="1344" cy="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144"/>
                  </a:cxn>
                  <a:cxn ang="0">
                    <a:pos x="1248" y="144"/>
                  </a:cxn>
                  <a:cxn ang="0">
                    <a:pos x="1344" y="0"/>
                  </a:cxn>
                  <a:cxn ang="0">
                    <a:pos x="0" y="0"/>
                  </a:cxn>
                </a:cxnLst>
                <a:rect l="0" t="0" r="r" b="b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5127" name="Group 11"/>
            <p:cNvGrpSpPr/>
            <p:nvPr/>
          </p:nvGrpSpPr>
          <p:grpSpPr>
            <a:xfrm>
              <a:off x="2699" y="2115"/>
              <a:ext cx="816" cy="1088"/>
              <a:chOff x="2699" y="2115"/>
              <a:chExt cx="816" cy="1088"/>
            </a:xfrm>
          </p:grpSpPr>
          <p:grpSp>
            <p:nvGrpSpPr>
              <p:cNvPr id="5131" name="Group 12"/>
              <p:cNvGrpSpPr/>
              <p:nvPr/>
            </p:nvGrpSpPr>
            <p:grpSpPr>
              <a:xfrm>
                <a:off x="2699" y="2115"/>
                <a:ext cx="816" cy="635"/>
                <a:chOff x="2699" y="2115"/>
                <a:chExt cx="816" cy="635"/>
              </a:xfrm>
            </p:grpSpPr>
            <p:sp>
              <p:nvSpPr>
                <p:cNvPr id="5135" name="Rectangle 13"/>
                <p:cNvSpPr>
                  <a:spLocks noChangeArrowheads="1"/>
                </p:cNvSpPr>
                <p:nvPr/>
              </p:nvSpPr>
              <p:spPr bwMode="auto">
                <a:xfrm>
                  <a:off x="3016" y="2523"/>
                  <a:ext cx="181" cy="227"/>
                </a:xfrm>
                <a:prstGeom prst="rect">
                  <a:avLst/>
                </a:prstGeom>
                <a:solidFill>
                  <a:srgbClr val="993366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grpSp>
              <p:nvGrpSpPr>
                <p:cNvPr id="5136" name="Group 14"/>
                <p:cNvGrpSpPr/>
                <p:nvPr/>
              </p:nvGrpSpPr>
              <p:grpSpPr>
                <a:xfrm>
                  <a:off x="2699" y="2115"/>
                  <a:ext cx="816" cy="430"/>
                  <a:chOff x="2699" y="2137"/>
                  <a:chExt cx="816" cy="430"/>
                </a:xfrm>
              </p:grpSpPr>
              <p:sp>
                <p:nvSpPr>
                  <p:cNvPr id="5137" name="AutoShape 15"/>
                  <p:cNvSpPr>
                    <a:spLocks noChangeArrowheads="1"/>
                  </p:cNvSpPr>
                  <p:nvPr/>
                </p:nvSpPr>
                <p:spPr bwMode="auto">
                  <a:xfrm rot="-5377124">
                    <a:off x="2892" y="1944"/>
                    <a:ext cx="430" cy="815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5138" name="Line 16"/>
                  <p:cNvSpPr>
                    <a:spLocks noChangeShapeType="1"/>
                  </p:cNvSpPr>
                  <p:nvPr/>
                </p:nvSpPr>
                <p:spPr bwMode="auto">
                  <a:xfrm rot="1157402" flipH="1">
                    <a:off x="3243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39" name="Line 17"/>
                  <p:cNvSpPr>
                    <a:spLocks noChangeShapeType="1"/>
                  </p:cNvSpPr>
                  <p:nvPr/>
                </p:nvSpPr>
                <p:spPr bwMode="auto">
                  <a:xfrm rot="-1483823" flipH="1">
                    <a:off x="2971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0" name="Line 18"/>
                  <p:cNvSpPr>
                    <a:spLocks noChangeShapeType="1"/>
                  </p:cNvSpPr>
                  <p:nvPr/>
                </p:nvSpPr>
                <p:spPr bwMode="auto">
                  <a:xfrm rot="1665513" flipH="1">
                    <a:off x="3379" y="2205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1" name="Line 19"/>
                  <p:cNvSpPr>
                    <a:spLocks noChangeShapeType="1"/>
                  </p:cNvSpPr>
                  <p:nvPr/>
                </p:nvSpPr>
                <p:spPr bwMode="auto">
                  <a:xfrm rot="-1917901" flipH="1">
                    <a:off x="2835" y="2205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2" name="Line 20"/>
                  <p:cNvSpPr>
                    <a:spLocks noChangeShapeType="1"/>
                  </p:cNvSpPr>
                  <p:nvPr/>
                </p:nvSpPr>
                <p:spPr bwMode="auto">
                  <a:xfrm rot="3697986">
                    <a:off x="3492" y="2296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3" name="Line 21"/>
                  <p:cNvSpPr>
                    <a:spLocks noChangeShapeType="1"/>
                  </p:cNvSpPr>
                  <p:nvPr/>
                </p:nvSpPr>
                <p:spPr bwMode="auto">
                  <a:xfrm rot="5670126">
                    <a:off x="3492" y="2432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4" name="Line 22"/>
                  <p:cNvSpPr>
                    <a:spLocks noChangeShapeType="1"/>
                  </p:cNvSpPr>
                  <p:nvPr/>
                </p:nvSpPr>
                <p:spPr bwMode="auto">
                  <a:xfrm rot="9017851">
                    <a:off x="2708" y="2289"/>
                    <a:ext cx="32" cy="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5" name="Line 23"/>
                  <p:cNvSpPr>
                    <a:spLocks noChangeShapeType="1"/>
                  </p:cNvSpPr>
                  <p:nvPr/>
                </p:nvSpPr>
                <p:spPr bwMode="auto">
                  <a:xfrm rot="5670126">
                    <a:off x="2721" y="2410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146" name="Line 24"/>
                  <p:cNvSpPr>
                    <a:spLocks noChangeShapeType="1"/>
                  </p:cNvSpPr>
                  <p:nvPr/>
                </p:nvSpPr>
                <p:spPr bwMode="auto">
                  <a:xfrm rot="352388" flipH="1">
                    <a:off x="3107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5132" name="AutoShape 25"/>
              <p:cNvSpPr>
                <a:spLocks noChangeArrowheads="1"/>
              </p:cNvSpPr>
              <p:nvPr/>
            </p:nvSpPr>
            <p:spPr bwMode="auto">
              <a:xfrm rot="-10786517">
                <a:off x="3061" y="2203"/>
                <a:ext cx="80" cy="683"/>
              </a:xfrm>
              <a:prstGeom prst="flowChartMerg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33" name="AutoShape 26"/>
              <p:cNvSpPr>
                <a:spLocks noChangeArrowheads="1"/>
              </p:cNvSpPr>
              <p:nvPr/>
            </p:nvSpPr>
            <p:spPr bwMode="auto">
              <a:xfrm rot="5400000">
                <a:off x="2880" y="2886"/>
                <a:ext cx="453" cy="182"/>
              </a:xfrm>
              <a:prstGeom prst="flowChartOnlineStorag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34" name="Oval 27"/>
              <p:cNvSpPr>
                <a:spLocks noChangeArrowheads="1"/>
              </p:cNvSpPr>
              <p:nvPr/>
            </p:nvSpPr>
            <p:spPr bwMode="auto">
              <a:xfrm>
                <a:off x="3061" y="2795"/>
                <a:ext cx="92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5148" name="Freeform 28"/>
            <p:cNvSpPr/>
            <p:nvPr/>
          </p:nvSpPr>
          <p:spPr bwMode="auto">
            <a:xfrm>
              <a:off x="1020" y="3067"/>
              <a:ext cx="4082" cy="454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384" y="480"/>
                </a:cxn>
                <a:cxn ang="0">
                  <a:pos x="480" y="240"/>
                </a:cxn>
                <a:cxn ang="0">
                  <a:pos x="3408" y="240"/>
                </a:cxn>
                <a:cxn ang="0">
                  <a:pos x="3600" y="480"/>
                </a:cxn>
                <a:cxn ang="0">
                  <a:pos x="3888" y="480"/>
                </a:cxn>
                <a:cxn ang="0">
                  <a:pos x="3792" y="0"/>
                </a:cxn>
                <a:cxn ang="0">
                  <a:pos x="192" y="0"/>
                </a:cxn>
                <a:cxn ang="0">
                  <a:pos x="0" y="480"/>
                </a:cxn>
              </a:cxnLst>
              <a:rect l="0" t="0" r="r" b="b"/>
              <a:pathLst>
                <a:path w="3888" h="480">
                  <a:moveTo>
                    <a:pt x="0" y="480"/>
                  </a:moveTo>
                  <a:lnTo>
                    <a:pt x="384" y="480"/>
                  </a:lnTo>
                  <a:lnTo>
                    <a:pt x="480" y="240"/>
                  </a:lnTo>
                  <a:lnTo>
                    <a:pt x="3408" y="240"/>
                  </a:lnTo>
                  <a:lnTo>
                    <a:pt x="3600" y="480"/>
                  </a:lnTo>
                  <a:lnTo>
                    <a:pt x="3888" y="480"/>
                  </a:lnTo>
                  <a:lnTo>
                    <a:pt x="3792" y="0"/>
                  </a:lnTo>
                  <a:lnTo>
                    <a:pt x="192" y="0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1"/>
            </a:solidFill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5129" name="Rectangle 29"/>
            <p:cNvSpPr>
              <a:spLocks noChangeArrowheads="1"/>
            </p:cNvSpPr>
            <p:nvPr/>
          </p:nvSpPr>
          <p:spPr bwMode="auto">
            <a:xfrm>
              <a:off x="4377" y="2493"/>
              <a:ext cx="136" cy="347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5150" name="Freeform 30"/>
            <p:cNvSpPr/>
            <p:nvPr/>
          </p:nvSpPr>
          <p:spPr bwMode="auto">
            <a:xfrm>
              <a:off x="3742" y="2349"/>
              <a:ext cx="134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144"/>
                </a:cxn>
                <a:cxn ang="0">
                  <a:pos x="1248" y="144"/>
                </a:cxn>
                <a:cxn ang="0">
                  <a:pos x="1344" y="0"/>
                </a:cxn>
                <a:cxn ang="0">
                  <a:pos x="0" y="0"/>
                </a:cxn>
              </a:cxnLst>
              <a:rect l="0" t="0" r="r" b="b"/>
              <a:pathLst>
                <a:path w="1344" h="144">
                  <a:moveTo>
                    <a:pt x="0" y="0"/>
                  </a:moveTo>
                  <a:lnTo>
                    <a:pt x="144" y="144"/>
                  </a:lnTo>
                  <a:lnTo>
                    <a:pt x="1248" y="144"/>
                  </a:lnTo>
                  <a:lnTo>
                    <a:pt x="13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3750945" y="514985"/>
            <a:ext cx="907266" cy="674945"/>
            <a:chOff x="4077" y="1479"/>
            <a:chExt cx="834" cy="750"/>
          </a:xfrm>
        </p:grpSpPr>
        <p:sp>
          <p:nvSpPr>
            <p:cNvPr id="5" name="Rectangle 26"/>
            <p:cNvSpPr>
              <a:spLocks noChangeArrowheads="1"/>
            </p:cNvSpPr>
            <p:nvPr/>
          </p:nvSpPr>
          <p:spPr bwMode="auto">
            <a:xfrm>
              <a:off x="4221" y="1615"/>
              <a:ext cx="428" cy="166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" name="Rectangle 27"/>
            <p:cNvSpPr>
              <a:spLocks noChangeArrowheads="1"/>
            </p:cNvSpPr>
            <p:nvPr/>
          </p:nvSpPr>
          <p:spPr bwMode="auto">
            <a:xfrm>
              <a:off x="4077" y="1781"/>
              <a:ext cx="753" cy="384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" name="Text Box 28"/>
            <p:cNvSpPr txBox="1">
              <a:spLocks noChangeArrowheads="1"/>
            </p:cNvSpPr>
            <p:nvPr/>
          </p:nvSpPr>
          <p:spPr bwMode="auto">
            <a:xfrm>
              <a:off x="4203" y="1786"/>
              <a:ext cx="708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rPr>
                <a:t>100</a:t>
              </a:r>
              <a:endParaRPr kumimoji="1" lang="en-US" altLang="zh-CN" sz="20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8" name="Rectangle 29"/>
            <p:cNvSpPr>
              <a:spLocks noChangeArrowheads="1"/>
            </p:cNvSpPr>
            <p:nvPr/>
          </p:nvSpPr>
          <p:spPr bwMode="auto">
            <a:xfrm>
              <a:off x="4126" y="1479"/>
              <a:ext cx="614" cy="160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384415" y="514985"/>
            <a:ext cx="894212" cy="654247"/>
            <a:chOff x="4077" y="1479"/>
            <a:chExt cx="822" cy="727"/>
          </a:xfrm>
        </p:grpSpPr>
        <p:sp>
          <p:nvSpPr>
            <p:cNvPr id="10" name="Rectangle 26"/>
            <p:cNvSpPr>
              <a:spLocks noChangeArrowheads="1"/>
            </p:cNvSpPr>
            <p:nvPr/>
          </p:nvSpPr>
          <p:spPr bwMode="auto">
            <a:xfrm>
              <a:off x="4221" y="1615"/>
              <a:ext cx="428" cy="166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1" name="Rectangle 27"/>
            <p:cNvSpPr>
              <a:spLocks noChangeArrowheads="1"/>
            </p:cNvSpPr>
            <p:nvPr/>
          </p:nvSpPr>
          <p:spPr bwMode="auto">
            <a:xfrm>
              <a:off x="4077" y="1781"/>
              <a:ext cx="753" cy="384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4214" y="1763"/>
              <a:ext cx="685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rPr>
                <a:t>200</a:t>
              </a:r>
              <a:endParaRPr kumimoji="1" lang="en-US" altLang="zh-CN" sz="20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3" name="Rectangle 29"/>
            <p:cNvSpPr>
              <a:spLocks noChangeArrowheads="1"/>
            </p:cNvSpPr>
            <p:nvPr/>
          </p:nvSpPr>
          <p:spPr bwMode="auto">
            <a:xfrm>
              <a:off x="4126" y="1479"/>
              <a:ext cx="614" cy="160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14" name="Group 25"/>
          <p:cNvGrpSpPr/>
          <p:nvPr/>
        </p:nvGrpSpPr>
        <p:grpSpPr>
          <a:xfrm>
            <a:off x="2931795" y="514985"/>
            <a:ext cx="872455" cy="665946"/>
            <a:chOff x="4077" y="1479"/>
            <a:chExt cx="802" cy="740"/>
          </a:xfrm>
        </p:grpSpPr>
        <p:sp>
          <p:nvSpPr>
            <p:cNvPr id="15" name="Rectangle 26"/>
            <p:cNvSpPr>
              <a:spLocks noChangeArrowheads="1"/>
            </p:cNvSpPr>
            <p:nvPr/>
          </p:nvSpPr>
          <p:spPr bwMode="auto">
            <a:xfrm>
              <a:off x="4221" y="1615"/>
              <a:ext cx="428" cy="166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6" name="Rectangle 27"/>
            <p:cNvSpPr>
              <a:spLocks noChangeArrowheads="1"/>
            </p:cNvSpPr>
            <p:nvPr/>
          </p:nvSpPr>
          <p:spPr bwMode="auto">
            <a:xfrm>
              <a:off x="4077" y="1781"/>
              <a:ext cx="753" cy="384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17" name="Text Box 28"/>
            <p:cNvSpPr txBox="1">
              <a:spLocks noChangeArrowheads="1"/>
            </p:cNvSpPr>
            <p:nvPr/>
          </p:nvSpPr>
          <p:spPr bwMode="auto">
            <a:xfrm>
              <a:off x="4136" y="1776"/>
              <a:ext cx="743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rPr>
                <a:t>100</a:t>
              </a:r>
              <a:endParaRPr kumimoji="1" lang="en-US" altLang="zh-CN" sz="20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18" name="Rectangle 29"/>
            <p:cNvSpPr>
              <a:spLocks noChangeArrowheads="1"/>
            </p:cNvSpPr>
            <p:nvPr/>
          </p:nvSpPr>
          <p:spPr bwMode="auto">
            <a:xfrm>
              <a:off x="4126" y="1479"/>
              <a:ext cx="614" cy="160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12328" name="Text Box 40"/>
          <p:cNvSpPr txBox="1">
            <a:spLocks noChangeArrowheads="1"/>
          </p:cNvSpPr>
          <p:nvPr/>
        </p:nvSpPr>
        <p:spPr bwMode="auto">
          <a:xfrm>
            <a:off x="3505200" y="4699000"/>
            <a:ext cx="65805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tx1"/>
                </a:solidFill>
              </a:rPr>
              <a:t>100 +100=200 </a:t>
            </a:r>
            <a:r>
              <a:rPr lang="zh-CN" altLang="en-US" sz="2800" b="1">
                <a:solidFill>
                  <a:schemeClr val="tx1"/>
                </a:solidFill>
              </a:rPr>
              <a:t>或 </a:t>
            </a:r>
            <a:r>
              <a:rPr lang="en-US" altLang="zh-CN" sz="2800" b="1">
                <a:solidFill>
                  <a:schemeClr val="tx1"/>
                </a:solidFill>
              </a:rPr>
              <a:t>100X2=200</a:t>
            </a:r>
            <a:r>
              <a:rPr lang="zh-CN" altLang="en-US" sz="2800" b="1">
                <a:solidFill>
                  <a:schemeClr val="tx1"/>
                </a:solidFill>
              </a:rPr>
              <a:t> 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488440" y="5507990"/>
            <a:ext cx="97326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chemeClr val="tx1"/>
                </a:solidFill>
              </a:rPr>
              <a:t>这种表示</a:t>
            </a:r>
            <a:r>
              <a:rPr lang="zh-CN" altLang="en-US" sz="4000" b="1">
                <a:solidFill>
                  <a:srgbClr val="FF0000"/>
                </a:solidFill>
              </a:rPr>
              <a:t>相等关系</a:t>
            </a:r>
            <a:r>
              <a:rPr lang="zh-CN" altLang="en-US" sz="4000" b="1">
                <a:solidFill>
                  <a:schemeClr val="tx1"/>
                </a:solidFill>
              </a:rPr>
              <a:t>的式子，叫做</a:t>
            </a:r>
            <a:r>
              <a:rPr lang="zh-CN" altLang="en-US" sz="4000" b="1">
                <a:solidFill>
                  <a:srgbClr val="FF0000"/>
                </a:solidFill>
              </a:rPr>
              <a:t>等式</a:t>
            </a:r>
            <a:r>
              <a:rPr lang="zh-CN" altLang="en-US" sz="3200" b="1"/>
              <a:t>。</a:t>
            </a:r>
            <a:endParaRPr lang="zh-CN" altLang="en-US" sz="3200" b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71 0.067593 L -0.002656 0.150463" pathEditMode="relative" rAng="0" ptsTypes="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198 0.067037 L 0.00224 0.148056" pathEditMode="relative" ptsTypes="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823 0.066667 L 0.001823 0.147685" pathEditMode="relative" ptsTypes="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41275" y="-201507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2526030" y="1579245"/>
            <a:ext cx="6250940" cy="3076575"/>
            <a:chOff x="3978" y="2487"/>
            <a:chExt cx="9844" cy="4845"/>
          </a:xfrm>
        </p:grpSpPr>
        <p:pic>
          <p:nvPicPr>
            <p:cNvPr id="10" name="Picture 10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4996" y="2487"/>
              <a:ext cx="1550" cy="2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Group 6"/>
            <p:cNvGrpSpPr/>
            <p:nvPr/>
          </p:nvGrpSpPr>
          <p:grpSpPr>
            <a:xfrm>
              <a:off x="3978" y="4056"/>
              <a:ext cx="9845" cy="3276"/>
              <a:chOff x="1020" y="2115"/>
              <a:chExt cx="4100" cy="1406"/>
            </a:xfrm>
          </p:grpSpPr>
          <p:sp>
            <p:nvSpPr>
              <p:cNvPr id="12" name="Freeform 7"/>
              <p:cNvSpPr/>
              <p:nvPr/>
            </p:nvSpPr>
            <p:spPr bwMode="auto">
              <a:xfrm rot="21300000">
                <a:off x="1701" y="2750"/>
                <a:ext cx="2812" cy="182"/>
              </a:xfrm>
              <a:custGeom>
                <a:avLst/>
                <a:gdLst>
                  <a:gd name="T0" fmla="*/ 0 w 2812"/>
                  <a:gd name="T1" fmla="*/ 0 h 182"/>
                  <a:gd name="T2" fmla="*/ 2812 w 2812"/>
                  <a:gd name="T3" fmla="*/ 0 h 182"/>
                  <a:gd name="T4" fmla="*/ 2812 w 2812"/>
                  <a:gd name="T5" fmla="*/ 91 h 182"/>
                  <a:gd name="T6" fmla="*/ 2676 w 2812"/>
                  <a:gd name="T7" fmla="*/ 91 h 182"/>
                  <a:gd name="T8" fmla="*/ 1497 w 2812"/>
                  <a:gd name="T9" fmla="*/ 182 h 182"/>
                  <a:gd name="T10" fmla="*/ 1315 w 2812"/>
                  <a:gd name="T11" fmla="*/ 182 h 182"/>
                  <a:gd name="T12" fmla="*/ 136 w 2812"/>
                  <a:gd name="T13" fmla="*/ 91 h 182"/>
                  <a:gd name="T14" fmla="*/ 0 w 2812"/>
                  <a:gd name="T15" fmla="*/ 91 h 182"/>
                  <a:gd name="T16" fmla="*/ 0 w 281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12"/>
                  <a:gd name="T28" fmla="*/ 0 h 182"/>
                  <a:gd name="T29" fmla="*/ 2812 w 2812"/>
                  <a:gd name="T30" fmla="*/ 182 h 1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12" h="182">
                    <a:moveTo>
                      <a:pt x="0" y="0"/>
                    </a:moveTo>
                    <a:lnTo>
                      <a:pt x="2812" y="0"/>
                    </a:lnTo>
                    <a:lnTo>
                      <a:pt x="2812" y="91"/>
                    </a:lnTo>
                    <a:lnTo>
                      <a:pt x="2676" y="91"/>
                    </a:lnTo>
                    <a:lnTo>
                      <a:pt x="1497" y="182"/>
                    </a:lnTo>
                    <a:lnTo>
                      <a:pt x="1315" y="182"/>
                    </a:lnTo>
                    <a:lnTo>
                      <a:pt x="136" y="91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13" name="Group 8"/>
              <p:cNvGrpSpPr/>
              <p:nvPr/>
            </p:nvGrpSpPr>
            <p:grpSpPr>
              <a:xfrm>
                <a:off x="1095" y="2379"/>
                <a:ext cx="1344" cy="491"/>
                <a:chOff x="1095" y="2379"/>
                <a:chExt cx="1344" cy="491"/>
              </a:xfrm>
            </p:grpSpPr>
            <p:sp>
              <p:nvSpPr>
                <p:cNvPr id="14" name="Rectangle 9"/>
                <p:cNvSpPr>
                  <a:spLocks noChangeArrowheads="1"/>
                </p:cNvSpPr>
                <p:nvPr/>
              </p:nvSpPr>
              <p:spPr bwMode="auto">
                <a:xfrm>
                  <a:off x="1699" y="2523"/>
                  <a:ext cx="136" cy="347"/>
                </a:xfrm>
                <a:prstGeom prst="rect">
                  <a:avLst/>
                </a:prstGeom>
                <a:solidFill>
                  <a:srgbClr val="993366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5" name="Freeform 10"/>
                <p:cNvSpPr/>
                <p:nvPr/>
              </p:nvSpPr>
              <p:spPr bwMode="auto">
                <a:xfrm>
                  <a:off x="1095" y="2379"/>
                  <a:ext cx="1344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4" y="144"/>
                    </a:cxn>
                    <a:cxn ang="0">
                      <a:pos x="1248" y="144"/>
                    </a:cxn>
                    <a:cxn ang="0">
                      <a:pos x="134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44" h="144">
                      <a:moveTo>
                        <a:pt x="0" y="0"/>
                      </a:moveTo>
                      <a:lnTo>
                        <a:pt x="144" y="144"/>
                      </a:lnTo>
                      <a:lnTo>
                        <a:pt x="1248" y="144"/>
                      </a:lnTo>
                      <a:lnTo>
                        <a:pt x="134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3366"/>
                </a:solidFill>
                <a:ln w="12700" cmpd="sng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>
                  <a:outerShdw dist="107763" dir="189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16" name="Group 11"/>
              <p:cNvGrpSpPr/>
              <p:nvPr/>
            </p:nvGrpSpPr>
            <p:grpSpPr>
              <a:xfrm>
                <a:off x="2699" y="2115"/>
                <a:ext cx="816" cy="1089"/>
                <a:chOff x="2699" y="2115"/>
                <a:chExt cx="816" cy="1089"/>
              </a:xfrm>
            </p:grpSpPr>
            <p:grpSp>
              <p:nvGrpSpPr>
                <p:cNvPr id="17" name="Group 12"/>
                <p:cNvGrpSpPr/>
                <p:nvPr/>
              </p:nvGrpSpPr>
              <p:grpSpPr>
                <a:xfrm>
                  <a:off x="2699" y="2115"/>
                  <a:ext cx="816" cy="635"/>
                  <a:chOff x="2699" y="2115"/>
                  <a:chExt cx="816" cy="635"/>
                </a:xfrm>
              </p:grpSpPr>
              <p:sp>
                <p:nvSpPr>
                  <p:cNvPr id="18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3016" y="2523"/>
                    <a:ext cx="181" cy="227"/>
                  </a:xfrm>
                  <a:prstGeom prst="rect">
                    <a:avLst/>
                  </a:prstGeom>
                  <a:solidFill>
                    <a:srgbClr val="993366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grpSp>
                <p:nvGrpSpPr>
                  <p:cNvPr id="19" name="Group 14"/>
                  <p:cNvGrpSpPr/>
                  <p:nvPr/>
                </p:nvGrpSpPr>
                <p:grpSpPr>
                  <a:xfrm>
                    <a:off x="2699" y="2115"/>
                    <a:ext cx="816" cy="430"/>
                    <a:chOff x="2699" y="2137"/>
                    <a:chExt cx="816" cy="430"/>
                  </a:xfrm>
                </p:grpSpPr>
                <p:sp>
                  <p:nvSpPr>
                    <p:cNvPr id="20" name="AutoShape 15"/>
                    <p:cNvSpPr>
                      <a:spLocks noChangeArrowheads="1"/>
                    </p:cNvSpPr>
                    <p:nvPr/>
                  </p:nvSpPr>
                  <p:spPr bwMode="auto">
                    <a:xfrm rot="-5377124">
                      <a:off x="2892" y="1944"/>
                      <a:ext cx="430" cy="815"/>
                    </a:xfrm>
                    <a:prstGeom prst="flowChartDelay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21" name="Line 16"/>
                    <p:cNvSpPr>
                      <a:spLocks noChangeShapeType="1"/>
                    </p:cNvSpPr>
                    <p:nvPr/>
                  </p:nvSpPr>
                  <p:spPr bwMode="auto">
                    <a:xfrm rot="1157402" flipH="1">
                      <a:off x="3243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2" name="Line 17"/>
                    <p:cNvSpPr>
                      <a:spLocks noChangeShapeType="1"/>
                    </p:cNvSpPr>
                    <p:nvPr/>
                  </p:nvSpPr>
                  <p:spPr bwMode="auto">
                    <a:xfrm rot="-1483823" flipH="1">
                      <a:off x="2971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3" name="Line 18"/>
                    <p:cNvSpPr>
                      <a:spLocks noChangeShapeType="1"/>
                    </p:cNvSpPr>
                    <p:nvPr/>
                  </p:nvSpPr>
                  <p:spPr bwMode="auto">
                    <a:xfrm rot="1665513" flipH="1">
                      <a:off x="3379" y="2205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4" name="Line 19"/>
                    <p:cNvSpPr>
                      <a:spLocks noChangeShapeType="1"/>
                    </p:cNvSpPr>
                    <p:nvPr/>
                  </p:nvSpPr>
                  <p:spPr bwMode="auto">
                    <a:xfrm rot="-1917901" flipH="1">
                      <a:off x="2835" y="2205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5" name="Line 20"/>
                    <p:cNvSpPr>
                      <a:spLocks noChangeShapeType="1"/>
                    </p:cNvSpPr>
                    <p:nvPr/>
                  </p:nvSpPr>
                  <p:spPr bwMode="auto">
                    <a:xfrm rot="3697986">
                      <a:off x="3492" y="2296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6" name="Line 21"/>
                    <p:cNvSpPr>
                      <a:spLocks noChangeShapeType="1"/>
                    </p:cNvSpPr>
                    <p:nvPr/>
                  </p:nvSpPr>
                  <p:spPr bwMode="auto">
                    <a:xfrm rot="5670126">
                      <a:off x="3492" y="2432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27" name="Line 22"/>
                    <p:cNvSpPr>
                      <a:spLocks noChangeShapeType="1"/>
                    </p:cNvSpPr>
                    <p:nvPr/>
                  </p:nvSpPr>
                  <p:spPr bwMode="auto">
                    <a:xfrm rot="9017851">
                      <a:off x="2708" y="2289"/>
                      <a:ext cx="32" cy="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3" name="Line 23"/>
                    <p:cNvSpPr>
                      <a:spLocks noChangeShapeType="1"/>
                    </p:cNvSpPr>
                    <p:nvPr/>
                  </p:nvSpPr>
                  <p:spPr bwMode="auto">
                    <a:xfrm rot="5670126">
                      <a:off x="2721" y="2410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34" name="Line 24"/>
                    <p:cNvSpPr>
                      <a:spLocks noChangeShapeType="1"/>
                    </p:cNvSpPr>
                    <p:nvPr/>
                  </p:nvSpPr>
                  <p:spPr bwMode="auto">
                    <a:xfrm rot="352388" flipH="1">
                      <a:off x="3107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35" name="AutoShape 25"/>
                <p:cNvSpPr>
                  <a:spLocks noChangeArrowheads="1"/>
                </p:cNvSpPr>
                <p:nvPr/>
              </p:nvSpPr>
              <p:spPr bwMode="auto">
                <a:xfrm rot="9300000">
                  <a:off x="2910" y="2183"/>
                  <a:ext cx="122" cy="629"/>
                </a:xfrm>
                <a:prstGeom prst="flowChartMerg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6" name="AutoShape 26"/>
                <p:cNvSpPr>
                  <a:spLocks noChangeArrowheads="1"/>
                </p:cNvSpPr>
                <p:nvPr/>
              </p:nvSpPr>
              <p:spPr bwMode="auto">
                <a:xfrm rot="5400000">
                  <a:off x="2880" y="2886"/>
                  <a:ext cx="453" cy="182"/>
                </a:xfrm>
                <a:prstGeom prst="flowChartOnlineStorag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37" name="Oval 27"/>
                <p:cNvSpPr>
                  <a:spLocks noChangeArrowheads="1"/>
                </p:cNvSpPr>
                <p:nvPr/>
              </p:nvSpPr>
              <p:spPr bwMode="auto">
                <a:xfrm>
                  <a:off x="3061" y="2795"/>
                  <a:ext cx="92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sp>
            <p:nvSpPr>
              <p:cNvPr id="38" name="Freeform 28"/>
              <p:cNvSpPr/>
              <p:nvPr/>
            </p:nvSpPr>
            <p:spPr bwMode="auto">
              <a:xfrm>
                <a:off x="1020" y="3067"/>
                <a:ext cx="4082" cy="454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384" y="480"/>
                  </a:cxn>
                  <a:cxn ang="0">
                    <a:pos x="480" y="240"/>
                  </a:cxn>
                  <a:cxn ang="0">
                    <a:pos x="3408" y="240"/>
                  </a:cxn>
                  <a:cxn ang="0">
                    <a:pos x="3600" y="480"/>
                  </a:cxn>
                  <a:cxn ang="0">
                    <a:pos x="3888" y="480"/>
                  </a:cxn>
                  <a:cxn ang="0">
                    <a:pos x="3792" y="0"/>
                  </a:cxn>
                  <a:cxn ang="0">
                    <a:pos x="192" y="0"/>
                  </a:cxn>
                  <a:cxn ang="0">
                    <a:pos x="0" y="480"/>
                  </a:cxn>
                </a:cxnLst>
                <a:rect l="0" t="0" r="r" b="b"/>
                <a:pathLst>
                  <a:path w="3888" h="480">
                    <a:moveTo>
                      <a:pt x="0" y="480"/>
                    </a:moveTo>
                    <a:lnTo>
                      <a:pt x="384" y="480"/>
                    </a:lnTo>
                    <a:lnTo>
                      <a:pt x="480" y="240"/>
                    </a:lnTo>
                    <a:lnTo>
                      <a:pt x="3408" y="240"/>
                    </a:lnTo>
                    <a:lnTo>
                      <a:pt x="3600" y="480"/>
                    </a:lnTo>
                    <a:lnTo>
                      <a:pt x="3888" y="480"/>
                    </a:lnTo>
                    <a:lnTo>
                      <a:pt x="3792" y="0"/>
                    </a:lnTo>
                    <a:lnTo>
                      <a:pt x="192" y="0"/>
                    </a:lnTo>
                    <a:lnTo>
                      <a:pt x="0" y="4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40" name="Rectangle 29"/>
              <p:cNvSpPr>
                <a:spLocks noChangeArrowheads="1"/>
              </p:cNvSpPr>
              <p:nvPr/>
            </p:nvSpPr>
            <p:spPr bwMode="auto">
              <a:xfrm>
                <a:off x="4380" y="2285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1" name="Freeform 30"/>
              <p:cNvSpPr/>
              <p:nvPr/>
            </p:nvSpPr>
            <p:spPr bwMode="auto">
              <a:xfrm>
                <a:off x="3776" y="2163"/>
                <a:ext cx="1344" cy="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144"/>
                  </a:cxn>
                  <a:cxn ang="0">
                    <a:pos x="1248" y="144"/>
                  </a:cxn>
                  <a:cxn ang="0">
                    <a:pos x="1344" y="0"/>
                  </a:cxn>
                  <a:cxn ang="0">
                    <a:pos x="0" y="0"/>
                  </a:cxn>
                </a:cxnLst>
                <a:rect l="0" t="0" r="r" b="b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377190" y="316865"/>
            <a:ext cx="55664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3200" b="1"/>
              <a:t>使天平平衡</a:t>
            </a:r>
            <a:endParaRPr lang="zh-CN" altLang="zh-CN" sz="3200" b="1"/>
          </a:p>
        </p:txBody>
      </p:sp>
      <p:grpSp>
        <p:nvGrpSpPr>
          <p:cNvPr id="2" name="组合 1"/>
          <p:cNvGrpSpPr/>
          <p:nvPr/>
        </p:nvGrpSpPr>
        <p:grpSpPr>
          <a:xfrm>
            <a:off x="2485390" y="1560195"/>
            <a:ext cx="6306185" cy="3195955"/>
            <a:chOff x="4363" y="2335"/>
            <a:chExt cx="9931" cy="5033"/>
          </a:xfrm>
        </p:grpSpPr>
        <p:pic>
          <p:nvPicPr>
            <p:cNvPr id="4" name="Picture 10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020" y="2335"/>
              <a:ext cx="1550" cy="2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25"/>
            <p:cNvGrpSpPr/>
            <p:nvPr/>
          </p:nvGrpSpPr>
          <p:grpSpPr>
            <a:xfrm>
              <a:off x="12050" y="3463"/>
              <a:ext cx="1290" cy="1030"/>
              <a:chOff x="4077" y="1479"/>
              <a:chExt cx="753" cy="727"/>
            </a:xfrm>
          </p:grpSpPr>
          <p:sp>
            <p:nvSpPr>
              <p:cNvPr id="7" name="Rectangle 26"/>
              <p:cNvSpPr>
                <a:spLocks noChangeArrowheads="1"/>
              </p:cNvSpPr>
              <p:nvPr/>
            </p:nvSpPr>
            <p:spPr bwMode="auto">
              <a:xfrm>
                <a:off x="4221" y="1615"/>
                <a:ext cx="428" cy="166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" name="Rectangle 27"/>
              <p:cNvSpPr>
                <a:spLocks noChangeArrowheads="1"/>
              </p:cNvSpPr>
              <p:nvPr/>
            </p:nvSpPr>
            <p:spPr bwMode="auto">
              <a:xfrm>
                <a:off x="4077" y="1781"/>
                <a:ext cx="753" cy="384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9" name="Text Box 28"/>
              <p:cNvSpPr txBox="1">
                <a:spLocks noChangeArrowheads="1"/>
              </p:cNvSpPr>
              <p:nvPr/>
            </p:nvSpPr>
            <p:spPr bwMode="auto">
              <a:xfrm>
                <a:off x="4214" y="1763"/>
                <a:ext cx="615" cy="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50</a:t>
                </a:r>
                <a:endPara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" name="Rectangle 29"/>
              <p:cNvSpPr>
                <a:spLocks noChangeArrowheads="1"/>
              </p:cNvSpPr>
              <p:nvPr/>
            </p:nvSpPr>
            <p:spPr bwMode="auto">
              <a:xfrm>
                <a:off x="4126" y="1479"/>
                <a:ext cx="614" cy="160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48" name="Group 6"/>
            <p:cNvGrpSpPr/>
            <p:nvPr/>
          </p:nvGrpSpPr>
          <p:grpSpPr>
            <a:xfrm>
              <a:off x="4363" y="4036"/>
              <a:ext cx="9931" cy="3332"/>
              <a:chOff x="1020" y="2115"/>
              <a:chExt cx="4082" cy="1406"/>
            </a:xfrm>
          </p:grpSpPr>
          <p:sp>
            <p:nvSpPr>
              <p:cNvPr id="49" name="Freeform 7"/>
              <p:cNvSpPr/>
              <p:nvPr/>
            </p:nvSpPr>
            <p:spPr bwMode="auto">
              <a:xfrm>
                <a:off x="1701" y="2750"/>
                <a:ext cx="2812" cy="182"/>
              </a:xfrm>
              <a:custGeom>
                <a:avLst/>
                <a:gdLst>
                  <a:gd name="T0" fmla="*/ 0 w 2812"/>
                  <a:gd name="T1" fmla="*/ 0 h 182"/>
                  <a:gd name="T2" fmla="*/ 2812 w 2812"/>
                  <a:gd name="T3" fmla="*/ 0 h 182"/>
                  <a:gd name="T4" fmla="*/ 2812 w 2812"/>
                  <a:gd name="T5" fmla="*/ 91 h 182"/>
                  <a:gd name="T6" fmla="*/ 2676 w 2812"/>
                  <a:gd name="T7" fmla="*/ 91 h 182"/>
                  <a:gd name="T8" fmla="*/ 1497 w 2812"/>
                  <a:gd name="T9" fmla="*/ 182 h 182"/>
                  <a:gd name="T10" fmla="*/ 1315 w 2812"/>
                  <a:gd name="T11" fmla="*/ 182 h 182"/>
                  <a:gd name="T12" fmla="*/ 136 w 2812"/>
                  <a:gd name="T13" fmla="*/ 91 h 182"/>
                  <a:gd name="T14" fmla="*/ 0 w 2812"/>
                  <a:gd name="T15" fmla="*/ 91 h 182"/>
                  <a:gd name="T16" fmla="*/ 0 w 281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12"/>
                  <a:gd name="T28" fmla="*/ 0 h 182"/>
                  <a:gd name="T29" fmla="*/ 2812 w 2812"/>
                  <a:gd name="T30" fmla="*/ 182 h 1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12" h="182">
                    <a:moveTo>
                      <a:pt x="0" y="0"/>
                    </a:moveTo>
                    <a:lnTo>
                      <a:pt x="2812" y="0"/>
                    </a:lnTo>
                    <a:lnTo>
                      <a:pt x="2812" y="91"/>
                    </a:lnTo>
                    <a:lnTo>
                      <a:pt x="2676" y="91"/>
                    </a:lnTo>
                    <a:lnTo>
                      <a:pt x="1497" y="182"/>
                    </a:lnTo>
                    <a:lnTo>
                      <a:pt x="1315" y="182"/>
                    </a:lnTo>
                    <a:lnTo>
                      <a:pt x="136" y="91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50" name="Group 8"/>
              <p:cNvGrpSpPr/>
              <p:nvPr/>
            </p:nvGrpSpPr>
            <p:grpSpPr>
              <a:xfrm>
                <a:off x="1066" y="2334"/>
                <a:ext cx="1344" cy="491"/>
                <a:chOff x="1066" y="2334"/>
                <a:chExt cx="1344" cy="491"/>
              </a:xfrm>
            </p:grpSpPr>
            <p:sp>
              <p:nvSpPr>
                <p:cNvPr id="51" name="Rectangle 9"/>
                <p:cNvSpPr>
                  <a:spLocks noChangeArrowheads="1"/>
                </p:cNvSpPr>
                <p:nvPr/>
              </p:nvSpPr>
              <p:spPr bwMode="auto">
                <a:xfrm>
                  <a:off x="1701" y="2478"/>
                  <a:ext cx="136" cy="347"/>
                </a:xfrm>
                <a:prstGeom prst="rect">
                  <a:avLst/>
                </a:prstGeom>
                <a:solidFill>
                  <a:srgbClr val="993366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2" name="Freeform 10"/>
                <p:cNvSpPr/>
                <p:nvPr/>
              </p:nvSpPr>
              <p:spPr bwMode="auto">
                <a:xfrm>
                  <a:off x="1066" y="2334"/>
                  <a:ext cx="1344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4" y="144"/>
                    </a:cxn>
                    <a:cxn ang="0">
                      <a:pos x="1248" y="144"/>
                    </a:cxn>
                    <a:cxn ang="0">
                      <a:pos x="134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44" h="144">
                      <a:moveTo>
                        <a:pt x="0" y="0"/>
                      </a:moveTo>
                      <a:lnTo>
                        <a:pt x="144" y="144"/>
                      </a:lnTo>
                      <a:lnTo>
                        <a:pt x="1248" y="144"/>
                      </a:lnTo>
                      <a:lnTo>
                        <a:pt x="134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3366"/>
                </a:solidFill>
                <a:ln w="12700" cmpd="sng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>
                  <a:outerShdw dist="107763" dir="189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3" name="Group 11"/>
              <p:cNvGrpSpPr/>
              <p:nvPr/>
            </p:nvGrpSpPr>
            <p:grpSpPr>
              <a:xfrm>
                <a:off x="2699" y="2115"/>
                <a:ext cx="816" cy="1088"/>
                <a:chOff x="2699" y="2115"/>
                <a:chExt cx="816" cy="1088"/>
              </a:xfrm>
            </p:grpSpPr>
            <p:grpSp>
              <p:nvGrpSpPr>
                <p:cNvPr id="54" name="Group 12"/>
                <p:cNvGrpSpPr/>
                <p:nvPr/>
              </p:nvGrpSpPr>
              <p:grpSpPr>
                <a:xfrm>
                  <a:off x="2699" y="2115"/>
                  <a:ext cx="816" cy="635"/>
                  <a:chOff x="2699" y="2115"/>
                  <a:chExt cx="816" cy="635"/>
                </a:xfrm>
              </p:grpSpPr>
              <p:sp>
                <p:nvSpPr>
                  <p:cNvPr id="5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3016" y="2523"/>
                    <a:ext cx="181" cy="227"/>
                  </a:xfrm>
                  <a:prstGeom prst="rect">
                    <a:avLst/>
                  </a:prstGeom>
                  <a:solidFill>
                    <a:srgbClr val="993366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grpSp>
                <p:nvGrpSpPr>
                  <p:cNvPr id="56" name="Group 14"/>
                  <p:cNvGrpSpPr/>
                  <p:nvPr/>
                </p:nvGrpSpPr>
                <p:grpSpPr>
                  <a:xfrm>
                    <a:off x="2699" y="2115"/>
                    <a:ext cx="816" cy="430"/>
                    <a:chOff x="2699" y="2137"/>
                    <a:chExt cx="816" cy="430"/>
                  </a:xfrm>
                </p:grpSpPr>
                <p:sp>
                  <p:nvSpPr>
                    <p:cNvPr id="57" name="AutoShape 15"/>
                    <p:cNvSpPr>
                      <a:spLocks noChangeArrowheads="1"/>
                    </p:cNvSpPr>
                    <p:nvPr/>
                  </p:nvSpPr>
                  <p:spPr bwMode="auto">
                    <a:xfrm rot="-5377124">
                      <a:off x="2892" y="1944"/>
                      <a:ext cx="430" cy="815"/>
                    </a:xfrm>
                    <a:prstGeom prst="flowChartDelay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58" name="Line 16"/>
                    <p:cNvSpPr>
                      <a:spLocks noChangeShapeType="1"/>
                    </p:cNvSpPr>
                    <p:nvPr/>
                  </p:nvSpPr>
                  <p:spPr bwMode="auto">
                    <a:xfrm rot="1157402" flipH="1">
                      <a:off x="3243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9" name="Line 17"/>
                    <p:cNvSpPr>
                      <a:spLocks noChangeShapeType="1"/>
                    </p:cNvSpPr>
                    <p:nvPr/>
                  </p:nvSpPr>
                  <p:spPr bwMode="auto">
                    <a:xfrm rot="-1483823" flipH="1">
                      <a:off x="2971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0" name="Line 18"/>
                    <p:cNvSpPr>
                      <a:spLocks noChangeShapeType="1"/>
                    </p:cNvSpPr>
                    <p:nvPr/>
                  </p:nvSpPr>
                  <p:spPr bwMode="auto">
                    <a:xfrm rot="1665513" flipH="1">
                      <a:off x="3379" y="2205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1" name="Line 19"/>
                    <p:cNvSpPr>
                      <a:spLocks noChangeShapeType="1"/>
                    </p:cNvSpPr>
                    <p:nvPr/>
                  </p:nvSpPr>
                  <p:spPr bwMode="auto">
                    <a:xfrm rot="-1917901" flipH="1">
                      <a:off x="2835" y="2205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2" name="Line 20"/>
                    <p:cNvSpPr>
                      <a:spLocks noChangeShapeType="1"/>
                    </p:cNvSpPr>
                    <p:nvPr/>
                  </p:nvSpPr>
                  <p:spPr bwMode="auto">
                    <a:xfrm rot="3697986">
                      <a:off x="3492" y="2296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3" name="Line 21"/>
                    <p:cNvSpPr>
                      <a:spLocks noChangeShapeType="1"/>
                    </p:cNvSpPr>
                    <p:nvPr/>
                  </p:nvSpPr>
                  <p:spPr bwMode="auto">
                    <a:xfrm rot="5670126">
                      <a:off x="3492" y="2432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4" name="Line 22"/>
                    <p:cNvSpPr>
                      <a:spLocks noChangeShapeType="1"/>
                    </p:cNvSpPr>
                    <p:nvPr/>
                  </p:nvSpPr>
                  <p:spPr bwMode="auto">
                    <a:xfrm rot="9017851">
                      <a:off x="2708" y="2289"/>
                      <a:ext cx="32" cy="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5" name="Line 23"/>
                    <p:cNvSpPr>
                      <a:spLocks noChangeShapeType="1"/>
                    </p:cNvSpPr>
                    <p:nvPr/>
                  </p:nvSpPr>
                  <p:spPr bwMode="auto">
                    <a:xfrm rot="5670126">
                      <a:off x="2721" y="2410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66" name="Line 24"/>
                    <p:cNvSpPr>
                      <a:spLocks noChangeShapeType="1"/>
                    </p:cNvSpPr>
                    <p:nvPr/>
                  </p:nvSpPr>
                  <p:spPr bwMode="auto">
                    <a:xfrm rot="352388" flipH="1">
                      <a:off x="3107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67" name="AutoShape 25"/>
                <p:cNvSpPr>
                  <a:spLocks noChangeArrowheads="1"/>
                </p:cNvSpPr>
                <p:nvPr/>
              </p:nvSpPr>
              <p:spPr bwMode="auto">
                <a:xfrm rot="-10786517">
                  <a:off x="3061" y="2203"/>
                  <a:ext cx="80" cy="683"/>
                </a:xfrm>
                <a:prstGeom prst="flowChartMerg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8" name="AutoShape 26"/>
                <p:cNvSpPr>
                  <a:spLocks noChangeArrowheads="1"/>
                </p:cNvSpPr>
                <p:nvPr/>
              </p:nvSpPr>
              <p:spPr bwMode="auto">
                <a:xfrm rot="5400000">
                  <a:off x="2880" y="2886"/>
                  <a:ext cx="453" cy="182"/>
                </a:xfrm>
                <a:prstGeom prst="flowChartOnlineStorag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69" name="Oval 27"/>
                <p:cNvSpPr>
                  <a:spLocks noChangeArrowheads="1"/>
                </p:cNvSpPr>
                <p:nvPr/>
              </p:nvSpPr>
              <p:spPr bwMode="auto">
                <a:xfrm>
                  <a:off x="3061" y="2795"/>
                  <a:ext cx="92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sp>
            <p:nvSpPr>
              <p:cNvPr id="70" name="Freeform 28"/>
              <p:cNvSpPr/>
              <p:nvPr/>
            </p:nvSpPr>
            <p:spPr bwMode="auto">
              <a:xfrm>
                <a:off x="1020" y="3067"/>
                <a:ext cx="4082" cy="454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384" y="480"/>
                  </a:cxn>
                  <a:cxn ang="0">
                    <a:pos x="480" y="240"/>
                  </a:cxn>
                  <a:cxn ang="0">
                    <a:pos x="3408" y="240"/>
                  </a:cxn>
                  <a:cxn ang="0">
                    <a:pos x="3600" y="480"/>
                  </a:cxn>
                  <a:cxn ang="0">
                    <a:pos x="3888" y="480"/>
                  </a:cxn>
                  <a:cxn ang="0">
                    <a:pos x="3792" y="0"/>
                  </a:cxn>
                  <a:cxn ang="0">
                    <a:pos x="192" y="0"/>
                  </a:cxn>
                  <a:cxn ang="0">
                    <a:pos x="0" y="480"/>
                  </a:cxn>
                </a:cxnLst>
                <a:rect l="0" t="0" r="r" b="b"/>
                <a:pathLst>
                  <a:path w="3888" h="480">
                    <a:moveTo>
                      <a:pt x="0" y="480"/>
                    </a:moveTo>
                    <a:lnTo>
                      <a:pt x="384" y="480"/>
                    </a:lnTo>
                    <a:lnTo>
                      <a:pt x="480" y="240"/>
                    </a:lnTo>
                    <a:lnTo>
                      <a:pt x="3408" y="240"/>
                    </a:lnTo>
                    <a:lnTo>
                      <a:pt x="3600" y="480"/>
                    </a:lnTo>
                    <a:lnTo>
                      <a:pt x="3888" y="480"/>
                    </a:lnTo>
                    <a:lnTo>
                      <a:pt x="3792" y="0"/>
                    </a:lnTo>
                    <a:lnTo>
                      <a:pt x="192" y="0"/>
                    </a:lnTo>
                    <a:lnTo>
                      <a:pt x="0" y="4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71" name="Rectangle 29"/>
              <p:cNvSpPr>
                <a:spLocks noChangeArrowheads="1"/>
              </p:cNvSpPr>
              <p:nvPr/>
            </p:nvSpPr>
            <p:spPr bwMode="auto">
              <a:xfrm>
                <a:off x="4377" y="2493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72" name="Freeform 30"/>
              <p:cNvSpPr/>
              <p:nvPr/>
            </p:nvSpPr>
            <p:spPr bwMode="auto">
              <a:xfrm>
                <a:off x="3742" y="2349"/>
                <a:ext cx="1344" cy="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144"/>
                  </a:cxn>
                  <a:cxn ang="0">
                    <a:pos x="1248" y="144"/>
                  </a:cxn>
                  <a:cxn ang="0">
                    <a:pos x="1344" y="0"/>
                  </a:cxn>
                  <a:cxn ang="0">
                    <a:pos x="0" y="0"/>
                  </a:cxn>
                </a:cxnLst>
                <a:rect l="0" t="0" r="r" b="b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7343140" y="1934845"/>
            <a:ext cx="819150" cy="654050"/>
            <a:chOff x="11564" y="3047"/>
            <a:chExt cx="1290" cy="1030"/>
          </a:xfrm>
        </p:grpSpPr>
        <p:sp>
          <p:nvSpPr>
            <p:cNvPr id="75" name="Rectangle 27"/>
            <p:cNvSpPr>
              <a:spLocks noChangeArrowheads="1"/>
            </p:cNvSpPr>
            <p:nvPr/>
          </p:nvSpPr>
          <p:spPr bwMode="auto">
            <a:xfrm>
              <a:off x="11564" y="3475"/>
              <a:ext cx="1290" cy="544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6" name="Text Box 28"/>
            <p:cNvSpPr txBox="1">
              <a:spLocks noChangeArrowheads="1"/>
            </p:cNvSpPr>
            <p:nvPr/>
          </p:nvSpPr>
          <p:spPr bwMode="auto">
            <a:xfrm>
              <a:off x="11799" y="3449"/>
              <a:ext cx="1054" cy="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rPr>
                <a:t>50</a:t>
              </a:r>
              <a:endParaRPr kumimoji="1" lang="en-US" altLang="zh-CN" sz="20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7" name="Rectangle 29"/>
            <p:cNvSpPr>
              <a:spLocks noChangeArrowheads="1"/>
            </p:cNvSpPr>
            <p:nvPr/>
          </p:nvSpPr>
          <p:spPr bwMode="auto">
            <a:xfrm>
              <a:off x="11648" y="3047"/>
              <a:ext cx="1052" cy="227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8" name="Rectangle 26"/>
            <p:cNvSpPr>
              <a:spLocks noChangeArrowheads="1"/>
            </p:cNvSpPr>
            <p:nvPr/>
          </p:nvSpPr>
          <p:spPr bwMode="auto">
            <a:xfrm>
              <a:off x="11807" y="3274"/>
              <a:ext cx="733" cy="235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pic>
        <p:nvPicPr>
          <p:cNvPr id="81" name="Picture 40" descr="341"/>
          <p:cNvPicPr preferRelativeResize="0"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2902585" y="1560195"/>
            <a:ext cx="1101090" cy="144589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" name="组合 81"/>
          <p:cNvGrpSpPr/>
          <p:nvPr/>
        </p:nvGrpSpPr>
        <p:grpSpPr>
          <a:xfrm>
            <a:off x="2542540" y="1668145"/>
            <a:ext cx="6250940" cy="3076575"/>
            <a:chOff x="4336" y="1472"/>
            <a:chExt cx="9844" cy="4845"/>
          </a:xfrm>
        </p:grpSpPr>
        <p:grpSp>
          <p:nvGrpSpPr>
            <p:cNvPr id="83" name="Group 6"/>
            <p:cNvGrpSpPr/>
            <p:nvPr/>
          </p:nvGrpSpPr>
          <p:grpSpPr>
            <a:xfrm>
              <a:off x="4336" y="3041"/>
              <a:ext cx="9845" cy="3276"/>
              <a:chOff x="1020" y="2115"/>
              <a:chExt cx="4100" cy="1406"/>
            </a:xfrm>
          </p:grpSpPr>
          <p:sp>
            <p:nvSpPr>
              <p:cNvPr id="84" name="Freeform 7"/>
              <p:cNvSpPr/>
              <p:nvPr/>
            </p:nvSpPr>
            <p:spPr bwMode="auto">
              <a:xfrm rot="21300000">
                <a:off x="1701" y="2750"/>
                <a:ext cx="2812" cy="182"/>
              </a:xfrm>
              <a:custGeom>
                <a:avLst/>
                <a:gdLst>
                  <a:gd name="T0" fmla="*/ 0 w 2812"/>
                  <a:gd name="T1" fmla="*/ 0 h 182"/>
                  <a:gd name="T2" fmla="*/ 2812 w 2812"/>
                  <a:gd name="T3" fmla="*/ 0 h 182"/>
                  <a:gd name="T4" fmla="*/ 2812 w 2812"/>
                  <a:gd name="T5" fmla="*/ 91 h 182"/>
                  <a:gd name="T6" fmla="*/ 2676 w 2812"/>
                  <a:gd name="T7" fmla="*/ 91 h 182"/>
                  <a:gd name="T8" fmla="*/ 1497 w 2812"/>
                  <a:gd name="T9" fmla="*/ 182 h 182"/>
                  <a:gd name="T10" fmla="*/ 1315 w 2812"/>
                  <a:gd name="T11" fmla="*/ 182 h 182"/>
                  <a:gd name="T12" fmla="*/ 136 w 2812"/>
                  <a:gd name="T13" fmla="*/ 91 h 182"/>
                  <a:gd name="T14" fmla="*/ 0 w 2812"/>
                  <a:gd name="T15" fmla="*/ 91 h 182"/>
                  <a:gd name="T16" fmla="*/ 0 w 281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12"/>
                  <a:gd name="T28" fmla="*/ 0 h 182"/>
                  <a:gd name="T29" fmla="*/ 2812 w 2812"/>
                  <a:gd name="T30" fmla="*/ 182 h 1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12" h="182">
                    <a:moveTo>
                      <a:pt x="0" y="0"/>
                    </a:moveTo>
                    <a:lnTo>
                      <a:pt x="2812" y="0"/>
                    </a:lnTo>
                    <a:lnTo>
                      <a:pt x="2812" y="91"/>
                    </a:lnTo>
                    <a:lnTo>
                      <a:pt x="2676" y="91"/>
                    </a:lnTo>
                    <a:lnTo>
                      <a:pt x="1497" y="182"/>
                    </a:lnTo>
                    <a:lnTo>
                      <a:pt x="1315" y="182"/>
                    </a:lnTo>
                    <a:lnTo>
                      <a:pt x="136" y="91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85" name="Group 8"/>
              <p:cNvGrpSpPr/>
              <p:nvPr/>
            </p:nvGrpSpPr>
            <p:grpSpPr>
              <a:xfrm>
                <a:off x="1095" y="2379"/>
                <a:ext cx="1344" cy="491"/>
                <a:chOff x="1095" y="2379"/>
                <a:chExt cx="1344" cy="491"/>
              </a:xfrm>
            </p:grpSpPr>
            <p:sp>
              <p:nvSpPr>
                <p:cNvPr id="86" name="Rectangle 9"/>
                <p:cNvSpPr>
                  <a:spLocks noChangeArrowheads="1"/>
                </p:cNvSpPr>
                <p:nvPr/>
              </p:nvSpPr>
              <p:spPr bwMode="auto">
                <a:xfrm>
                  <a:off x="1699" y="2523"/>
                  <a:ext cx="136" cy="347"/>
                </a:xfrm>
                <a:prstGeom prst="rect">
                  <a:avLst/>
                </a:prstGeom>
                <a:solidFill>
                  <a:srgbClr val="993366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87" name="Freeform 10"/>
                <p:cNvSpPr/>
                <p:nvPr/>
              </p:nvSpPr>
              <p:spPr bwMode="auto">
                <a:xfrm>
                  <a:off x="1095" y="2379"/>
                  <a:ext cx="1344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4" y="144"/>
                    </a:cxn>
                    <a:cxn ang="0">
                      <a:pos x="1248" y="144"/>
                    </a:cxn>
                    <a:cxn ang="0">
                      <a:pos x="134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44" h="144">
                      <a:moveTo>
                        <a:pt x="0" y="0"/>
                      </a:moveTo>
                      <a:lnTo>
                        <a:pt x="144" y="144"/>
                      </a:lnTo>
                      <a:lnTo>
                        <a:pt x="1248" y="144"/>
                      </a:lnTo>
                      <a:lnTo>
                        <a:pt x="134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3366"/>
                </a:solidFill>
                <a:ln w="12700" cmpd="sng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>
                  <a:outerShdw dist="107763" dir="189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88" name="Group 11"/>
              <p:cNvGrpSpPr/>
              <p:nvPr/>
            </p:nvGrpSpPr>
            <p:grpSpPr>
              <a:xfrm>
                <a:off x="2699" y="2115"/>
                <a:ext cx="816" cy="1089"/>
                <a:chOff x="2699" y="2115"/>
                <a:chExt cx="816" cy="1089"/>
              </a:xfrm>
            </p:grpSpPr>
            <p:grpSp>
              <p:nvGrpSpPr>
                <p:cNvPr id="89" name="Group 12"/>
                <p:cNvGrpSpPr/>
                <p:nvPr/>
              </p:nvGrpSpPr>
              <p:grpSpPr>
                <a:xfrm>
                  <a:off x="2699" y="2115"/>
                  <a:ext cx="816" cy="635"/>
                  <a:chOff x="2699" y="2115"/>
                  <a:chExt cx="816" cy="635"/>
                </a:xfrm>
              </p:grpSpPr>
              <p:sp>
                <p:nvSpPr>
                  <p:cNvPr id="90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3016" y="2523"/>
                    <a:ext cx="181" cy="227"/>
                  </a:xfrm>
                  <a:prstGeom prst="rect">
                    <a:avLst/>
                  </a:prstGeom>
                  <a:solidFill>
                    <a:srgbClr val="993366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grpSp>
                <p:nvGrpSpPr>
                  <p:cNvPr id="91" name="Group 14"/>
                  <p:cNvGrpSpPr/>
                  <p:nvPr/>
                </p:nvGrpSpPr>
                <p:grpSpPr>
                  <a:xfrm>
                    <a:off x="2699" y="2115"/>
                    <a:ext cx="816" cy="430"/>
                    <a:chOff x="2699" y="2137"/>
                    <a:chExt cx="816" cy="430"/>
                  </a:xfrm>
                </p:grpSpPr>
                <p:sp>
                  <p:nvSpPr>
                    <p:cNvPr id="92" name="AutoShape 15"/>
                    <p:cNvSpPr>
                      <a:spLocks noChangeArrowheads="1"/>
                    </p:cNvSpPr>
                    <p:nvPr/>
                  </p:nvSpPr>
                  <p:spPr bwMode="auto">
                    <a:xfrm rot="-5377124">
                      <a:off x="2892" y="1944"/>
                      <a:ext cx="430" cy="815"/>
                    </a:xfrm>
                    <a:prstGeom prst="flowChartDelay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93" name="Line 16"/>
                    <p:cNvSpPr>
                      <a:spLocks noChangeShapeType="1"/>
                    </p:cNvSpPr>
                    <p:nvPr/>
                  </p:nvSpPr>
                  <p:spPr bwMode="auto">
                    <a:xfrm rot="1157402" flipH="1">
                      <a:off x="3243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4" name="Line 17"/>
                    <p:cNvSpPr>
                      <a:spLocks noChangeShapeType="1"/>
                    </p:cNvSpPr>
                    <p:nvPr/>
                  </p:nvSpPr>
                  <p:spPr bwMode="auto">
                    <a:xfrm rot="-1483823" flipH="1">
                      <a:off x="2971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5" name="Line 18"/>
                    <p:cNvSpPr>
                      <a:spLocks noChangeShapeType="1"/>
                    </p:cNvSpPr>
                    <p:nvPr/>
                  </p:nvSpPr>
                  <p:spPr bwMode="auto">
                    <a:xfrm rot="1665513" flipH="1">
                      <a:off x="3379" y="2205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6" name="Line 19"/>
                    <p:cNvSpPr>
                      <a:spLocks noChangeShapeType="1"/>
                    </p:cNvSpPr>
                    <p:nvPr/>
                  </p:nvSpPr>
                  <p:spPr bwMode="auto">
                    <a:xfrm rot="-1917901" flipH="1">
                      <a:off x="2835" y="2205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7" name="Line 20"/>
                    <p:cNvSpPr>
                      <a:spLocks noChangeShapeType="1"/>
                    </p:cNvSpPr>
                    <p:nvPr/>
                  </p:nvSpPr>
                  <p:spPr bwMode="auto">
                    <a:xfrm rot="3697986">
                      <a:off x="3492" y="2296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8" name="Line 21"/>
                    <p:cNvSpPr>
                      <a:spLocks noChangeShapeType="1"/>
                    </p:cNvSpPr>
                    <p:nvPr/>
                  </p:nvSpPr>
                  <p:spPr bwMode="auto">
                    <a:xfrm rot="5670126">
                      <a:off x="3492" y="2432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99" name="Line 22"/>
                    <p:cNvSpPr>
                      <a:spLocks noChangeShapeType="1"/>
                    </p:cNvSpPr>
                    <p:nvPr/>
                  </p:nvSpPr>
                  <p:spPr bwMode="auto">
                    <a:xfrm rot="9017851">
                      <a:off x="2708" y="2289"/>
                      <a:ext cx="32" cy="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0" name="Line 23"/>
                    <p:cNvSpPr>
                      <a:spLocks noChangeShapeType="1"/>
                    </p:cNvSpPr>
                    <p:nvPr/>
                  </p:nvSpPr>
                  <p:spPr bwMode="auto">
                    <a:xfrm rot="5670126">
                      <a:off x="2721" y="2410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01" name="Line 24"/>
                    <p:cNvSpPr>
                      <a:spLocks noChangeShapeType="1"/>
                    </p:cNvSpPr>
                    <p:nvPr/>
                  </p:nvSpPr>
                  <p:spPr bwMode="auto">
                    <a:xfrm rot="352388" flipH="1">
                      <a:off x="3107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102" name="AutoShape 25"/>
                <p:cNvSpPr>
                  <a:spLocks noChangeArrowheads="1"/>
                </p:cNvSpPr>
                <p:nvPr/>
              </p:nvSpPr>
              <p:spPr bwMode="auto">
                <a:xfrm rot="9193482">
                  <a:off x="2944" y="2202"/>
                  <a:ext cx="122" cy="629"/>
                </a:xfrm>
                <a:prstGeom prst="flowChartMerg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03" name="AutoShape 26"/>
                <p:cNvSpPr>
                  <a:spLocks noChangeArrowheads="1"/>
                </p:cNvSpPr>
                <p:nvPr/>
              </p:nvSpPr>
              <p:spPr bwMode="auto">
                <a:xfrm rot="5400000">
                  <a:off x="2880" y="2886"/>
                  <a:ext cx="453" cy="182"/>
                </a:xfrm>
                <a:prstGeom prst="flowChartOnlineStorag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04" name="Oval 27"/>
                <p:cNvSpPr>
                  <a:spLocks noChangeArrowheads="1"/>
                </p:cNvSpPr>
                <p:nvPr/>
              </p:nvSpPr>
              <p:spPr bwMode="auto">
                <a:xfrm>
                  <a:off x="3061" y="2795"/>
                  <a:ext cx="92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sp>
            <p:nvSpPr>
              <p:cNvPr id="105" name="Freeform 28"/>
              <p:cNvSpPr/>
              <p:nvPr/>
            </p:nvSpPr>
            <p:spPr bwMode="auto">
              <a:xfrm>
                <a:off x="1020" y="3067"/>
                <a:ext cx="4082" cy="454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384" y="480"/>
                  </a:cxn>
                  <a:cxn ang="0">
                    <a:pos x="480" y="240"/>
                  </a:cxn>
                  <a:cxn ang="0">
                    <a:pos x="3408" y="240"/>
                  </a:cxn>
                  <a:cxn ang="0">
                    <a:pos x="3600" y="480"/>
                  </a:cxn>
                  <a:cxn ang="0">
                    <a:pos x="3888" y="480"/>
                  </a:cxn>
                  <a:cxn ang="0">
                    <a:pos x="3792" y="0"/>
                  </a:cxn>
                  <a:cxn ang="0">
                    <a:pos x="192" y="0"/>
                  </a:cxn>
                  <a:cxn ang="0">
                    <a:pos x="0" y="480"/>
                  </a:cxn>
                </a:cxnLst>
                <a:rect l="0" t="0" r="r" b="b"/>
                <a:pathLst>
                  <a:path w="3888" h="480">
                    <a:moveTo>
                      <a:pt x="0" y="480"/>
                    </a:moveTo>
                    <a:lnTo>
                      <a:pt x="384" y="480"/>
                    </a:lnTo>
                    <a:lnTo>
                      <a:pt x="480" y="240"/>
                    </a:lnTo>
                    <a:lnTo>
                      <a:pt x="3408" y="240"/>
                    </a:lnTo>
                    <a:lnTo>
                      <a:pt x="3600" y="480"/>
                    </a:lnTo>
                    <a:lnTo>
                      <a:pt x="3888" y="480"/>
                    </a:lnTo>
                    <a:lnTo>
                      <a:pt x="3792" y="0"/>
                    </a:lnTo>
                    <a:lnTo>
                      <a:pt x="192" y="0"/>
                    </a:lnTo>
                    <a:lnTo>
                      <a:pt x="0" y="4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106" name="Rectangle 29"/>
              <p:cNvSpPr>
                <a:spLocks noChangeArrowheads="1"/>
              </p:cNvSpPr>
              <p:nvPr/>
            </p:nvSpPr>
            <p:spPr bwMode="auto">
              <a:xfrm>
                <a:off x="4380" y="2285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07" name="Freeform 30"/>
              <p:cNvSpPr/>
              <p:nvPr/>
            </p:nvSpPr>
            <p:spPr bwMode="auto">
              <a:xfrm>
                <a:off x="3776" y="2163"/>
                <a:ext cx="1344" cy="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144"/>
                  </a:cxn>
                  <a:cxn ang="0">
                    <a:pos x="1248" y="144"/>
                  </a:cxn>
                  <a:cxn ang="0">
                    <a:pos x="1344" y="0"/>
                  </a:cxn>
                  <a:cxn ang="0">
                    <a:pos x="0" y="0"/>
                  </a:cxn>
                </a:cxnLst>
                <a:rect l="0" t="0" r="r" b="b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108" name="Picture 10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354" y="1472"/>
              <a:ext cx="1550" cy="2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9" name="Group 25"/>
            <p:cNvGrpSpPr/>
            <p:nvPr/>
          </p:nvGrpSpPr>
          <p:grpSpPr>
            <a:xfrm>
              <a:off x="11957" y="2003"/>
              <a:ext cx="1290" cy="1030"/>
              <a:chOff x="4077" y="1479"/>
              <a:chExt cx="753" cy="727"/>
            </a:xfrm>
          </p:grpSpPr>
          <p:sp>
            <p:nvSpPr>
              <p:cNvPr id="110" name="Rectangle 26"/>
              <p:cNvSpPr>
                <a:spLocks noChangeArrowheads="1"/>
              </p:cNvSpPr>
              <p:nvPr/>
            </p:nvSpPr>
            <p:spPr bwMode="auto">
              <a:xfrm>
                <a:off x="4221" y="1615"/>
                <a:ext cx="428" cy="166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1" name="Rectangle 27"/>
              <p:cNvSpPr>
                <a:spLocks noChangeArrowheads="1"/>
              </p:cNvSpPr>
              <p:nvPr/>
            </p:nvSpPr>
            <p:spPr bwMode="auto">
              <a:xfrm>
                <a:off x="4077" y="1781"/>
                <a:ext cx="753" cy="384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12" name="Text Box 28"/>
              <p:cNvSpPr txBox="1">
                <a:spLocks noChangeArrowheads="1"/>
              </p:cNvSpPr>
              <p:nvPr/>
            </p:nvSpPr>
            <p:spPr bwMode="auto">
              <a:xfrm>
                <a:off x="4214" y="1763"/>
                <a:ext cx="615" cy="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50</a:t>
                </a:r>
                <a:endPara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Rectangle 29"/>
              <p:cNvSpPr>
                <a:spLocks noChangeArrowheads="1"/>
              </p:cNvSpPr>
              <p:nvPr/>
            </p:nvSpPr>
            <p:spPr bwMode="auto">
              <a:xfrm>
                <a:off x="4126" y="1479"/>
                <a:ext cx="614" cy="160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pic>
          <p:nvPicPr>
            <p:cNvPr id="627752" name="Picture 40" descr="341"/>
            <p:cNvPicPr preferRelativeResize="0">
              <a:picLocks noChangeAspect="1" noChangeArrowheads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5354" y="1472"/>
              <a:ext cx="1734" cy="22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3" name="文本框 42"/>
          <p:cNvSpPr txBox="1"/>
          <p:nvPr/>
        </p:nvSpPr>
        <p:spPr>
          <a:xfrm>
            <a:off x="663575" y="5386705"/>
            <a:ext cx="40424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>
                <a:solidFill>
                  <a:schemeClr val="tx1"/>
                </a:solidFill>
              </a:rPr>
              <a:t>用</a:t>
            </a:r>
            <a:r>
              <a:rPr lang="en-US" altLang="zh-CN">
                <a:solidFill>
                  <a:srgbClr val="C00000"/>
                </a:solidFill>
                <a:sym typeface="+mn-ea"/>
              </a:rPr>
              <a:t>X</a:t>
            </a:r>
            <a:r>
              <a:rPr lang="zh-CN" altLang="en-US">
                <a:solidFill>
                  <a:schemeClr val="tx1"/>
                </a:solidFill>
                <a:sym typeface="+mn-ea"/>
              </a:rPr>
              <a:t>表示水的重量</a:t>
            </a:r>
            <a:r>
              <a:rPr lang="zh-CN" altLang="en-US">
                <a:solidFill>
                  <a:schemeClr val="tx1"/>
                </a:solidFill>
              </a:rPr>
              <a:t>，</a:t>
            </a:r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4504690" y="5386705"/>
            <a:ext cx="67221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ym typeface="+mn-ea"/>
              </a:rPr>
              <a:t>那么左边重量表示为（</a:t>
            </a:r>
            <a:r>
              <a:rPr lang="en-US" altLang="zh-CN" sz="3200" b="1">
                <a:solidFill>
                  <a:srgbClr val="C00000"/>
                </a:solidFill>
                <a:sym typeface="+mn-ea"/>
              </a:rPr>
              <a:t>50+X</a:t>
            </a:r>
            <a:r>
              <a:rPr lang="zh-CN" altLang="en-US" sz="3200" b="1">
                <a:sym typeface="+mn-ea"/>
              </a:rPr>
              <a:t>）克</a:t>
            </a:r>
            <a:r>
              <a:rPr lang="zh-CN" altLang="en-US">
                <a:sym typeface="+mn-ea"/>
              </a:rPr>
              <a:t> 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3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-22860" y="-360257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609725" y="4692650"/>
            <a:ext cx="91789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en-US" altLang="zh-CN">
                <a:solidFill>
                  <a:schemeClr val="tx1"/>
                </a:solidFill>
              </a:rPr>
              <a:t>50+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X</a:t>
            </a:r>
            <a:r>
              <a:rPr lang="zh-CN" altLang="en-US">
                <a:solidFill>
                  <a:schemeClr val="tx1"/>
                </a:solidFill>
                <a:ea typeface="楷体_GB2312" pitchFamily="49" charset="-122"/>
                <a:sym typeface="+mn-ea"/>
              </a:rPr>
              <a:t>＞</a:t>
            </a:r>
            <a:r>
              <a:rPr lang="zh-CN" altLang="en-US">
                <a:solidFill>
                  <a:schemeClr val="tx1"/>
                </a:solidFill>
              </a:rPr>
              <a:t> </a:t>
            </a:r>
            <a:r>
              <a:rPr lang="en-US" altLang="zh-CN">
                <a:solidFill>
                  <a:schemeClr val="tx1"/>
                </a:solidFill>
              </a:rPr>
              <a:t>100                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50+X</a:t>
            </a:r>
            <a:r>
              <a:rPr lang="zh-CN" altLang="zh-CN">
                <a:solidFill>
                  <a:schemeClr val="tx1"/>
                </a:solidFill>
                <a:ea typeface="楷体_GB2312" pitchFamily="49" charset="-122"/>
                <a:sym typeface="+mn-ea"/>
              </a:rPr>
              <a:t>＜</a:t>
            </a:r>
            <a:r>
              <a:rPr lang="en-US" altLang="zh-CN">
                <a:solidFill>
                  <a:schemeClr val="tx1"/>
                </a:solidFill>
              </a:rPr>
              <a:t> 200  </a:t>
            </a:r>
            <a:r>
              <a:rPr lang="en-US" altLang="zh-CN"/>
              <a:t> </a:t>
            </a:r>
            <a:endParaRPr lang="en-US" altLang="zh-CN"/>
          </a:p>
        </p:txBody>
      </p:sp>
      <p:pic>
        <p:nvPicPr>
          <p:cNvPr id="10" name="Picture 10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44955" y="1851660"/>
            <a:ext cx="64389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7752" name="Picture 40" descr="341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1544955" y="1874520"/>
            <a:ext cx="68072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6"/>
          <p:cNvGrpSpPr/>
          <p:nvPr/>
        </p:nvGrpSpPr>
        <p:grpSpPr>
          <a:xfrm>
            <a:off x="1083310" y="2568575"/>
            <a:ext cx="4217035" cy="1475740"/>
            <a:chOff x="1020" y="2115"/>
            <a:chExt cx="4100" cy="1406"/>
          </a:xfrm>
        </p:grpSpPr>
        <p:sp>
          <p:nvSpPr>
            <p:cNvPr id="12" name="Freeform 7"/>
            <p:cNvSpPr/>
            <p:nvPr/>
          </p:nvSpPr>
          <p:spPr bwMode="auto">
            <a:xfrm rot="21300000">
              <a:off x="1701" y="2750"/>
              <a:ext cx="2812" cy="182"/>
            </a:xfrm>
            <a:custGeom>
              <a:avLst/>
              <a:gdLst>
                <a:gd name="T0" fmla="*/ 0 w 2812"/>
                <a:gd name="T1" fmla="*/ 0 h 182"/>
                <a:gd name="T2" fmla="*/ 2812 w 2812"/>
                <a:gd name="T3" fmla="*/ 0 h 182"/>
                <a:gd name="T4" fmla="*/ 2812 w 2812"/>
                <a:gd name="T5" fmla="*/ 91 h 182"/>
                <a:gd name="T6" fmla="*/ 2676 w 2812"/>
                <a:gd name="T7" fmla="*/ 91 h 182"/>
                <a:gd name="T8" fmla="*/ 1497 w 2812"/>
                <a:gd name="T9" fmla="*/ 182 h 182"/>
                <a:gd name="T10" fmla="*/ 1315 w 2812"/>
                <a:gd name="T11" fmla="*/ 182 h 182"/>
                <a:gd name="T12" fmla="*/ 136 w 2812"/>
                <a:gd name="T13" fmla="*/ 91 h 182"/>
                <a:gd name="T14" fmla="*/ 0 w 2812"/>
                <a:gd name="T15" fmla="*/ 91 h 182"/>
                <a:gd name="T16" fmla="*/ 0 w 2812"/>
                <a:gd name="T17" fmla="*/ 0 h 1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12"/>
                <a:gd name="T28" fmla="*/ 0 h 182"/>
                <a:gd name="T29" fmla="*/ 2812 w 2812"/>
                <a:gd name="T30" fmla="*/ 182 h 1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12" h="182">
                  <a:moveTo>
                    <a:pt x="0" y="0"/>
                  </a:moveTo>
                  <a:lnTo>
                    <a:pt x="2812" y="0"/>
                  </a:lnTo>
                  <a:lnTo>
                    <a:pt x="2812" y="91"/>
                  </a:lnTo>
                  <a:lnTo>
                    <a:pt x="2676" y="91"/>
                  </a:lnTo>
                  <a:lnTo>
                    <a:pt x="1497" y="182"/>
                  </a:lnTo>
                  <a:lnTo>
                    <a:pt x="1315" y="182"/>
                  </a:lnTo>
                  <a:lnTo>
                    <a:pt x="136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13" name="Group 8"/>
            <p:cNvGrpSpPr/>
            <p:nvPr/>
          </p:nvGrpSpPr>
          <p:grpSpPr>
            <a:xfrm>
              <a:off x="1095" y="2379"/>
              <a:ext cx="1344" cy="491"/>
              <a:chOff x="1095" y="2379"/>
              <a:chExt cx="1344" cy="491"/>
            </a:xfrm>
          </p:grpSpPr>
          <p:sp>
            <p:nvSpPr>
              <p:cNvPr id="14" name="Rectangle 9"/>
              <p:cNvSpPr>
                <a:spLocks noChangeArrowheads="1"/>
              </p:cNvSpPr>
              <p:nvPr/>
            </p:nvSpPr>
            <p:spPr bwMode="auto">
              <a:xfrm>
                <a:off x="1699" y="2523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15" name="Freeform 10"/>
              <p:cNvSpPr/>
              <p:nvPr/>
            </p:nvSpPr>
            <p:spPr bwMode="auto">
              <a:xfrm>
                <a:off x="1095" y="2379"/>
                <a:ext cx="1344" cy="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144"/>
                  </a:cxn>
                  <a:cxn ang="0">
                    <a:pos x="1248" y="144"/>
                  </a:cxn>
                  <a:cxn ang="0">
                    <a:pos x="1344" y="0"/>
                  </a:cxn>
                  <a:cxn ang="0">
                    <a:pos x="0" y="0"/>
                  </a:cxn>
                </a:cxnLst>
                <a:rect l="0" t="0" r="r" b="b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16" name="Group 11"/>
            <p:cNvGrpSpPr/>
            <p:nvPr/>
          </p:nvGrpSpPr>
          <p:grpSpPr>
            <a:xfrm>
              <a:off x="2699" y="2115"/>
              <a:ext cx="816" cy="1089"/>
              <a:chOff x="2699" y="2115"/>
              <a:chExt cx="816" cy="1089"/>
            </a:xfrm>
          </p:grpSpPr>
          <p:grpSp>
            <p:nvGrpSpPr>
              <p:cNvPr id="17" name="Group 12"/>
              <p:cNvGrpSpPr/>
              <p:nvPr/>
            </p:nvGrpSpPr>
            <p:grpSpPr>
              <a:xfrm>
                <a:off x="2699" y="2115"/>
                <a:ext cx="816" cy="635"/>
                <a:chOff x="2699" y="2115"/>
                <a:chExt cx="816" cy="635"/>
              </a:xfrm>
            </p:grpSpPr>
            <p:sp>
              <p:nvSpPr>
                <p:cNvPr id="18" name="Rectangle 13"/>
                <p:cNvSpPr>
                  <a:spLocks noChangeArrowheads="1"/>
                </p:cNvSpPr>
                <p:nvPr/>
              </p:nvSpPr>
              <p:spPr bwMode="auto">
                <a:xfrm>
                  <a:off x="3016" y="2523"/>
                  <a:ext cx="181" cy="227"/>
                </a:xfrm>
                <a:prstGeom prst="rect">
                  <a:avLst/>
                </a:prstGeom>
                <a:solidFill>
                  <a:srgbClr val="993366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grpSp>
              <p:nvGrpSpPr>
                <p:cNvPr id="19" name="Group 14"/>
                <p:cNvGrpSpPr/>
                <p:nvPr/>
              </p:nvGrpSpPr>
              <p:grpSpPr>
                <a:xfrm>
                  <a:off x="2699" y="2115"/>
                  <a:ext cx="816" cy="430"/>
                  <a:chOff x="2699" y="2137"/>
                  <a:chExt cx="816" cy="430"/>
                </a:xfrm>
              </p:grpSpPr>
              <p:sp>
                <p:nvSpPr>
                  <p:cNvPr id="20" name="AutoShape 15"/>
                  <p:cNvSpPr>
                    <a:spLocks noChangeArrowheads="1"/>
                  </p:cNvSpPr>
                  <p:nvPr/>
                </p:nvSpPr>
                <p:spPr bwMode="auto">
                  <a:xfrm rot="-5377124">
                    <a:off x="2892" y="1944"/>
                    <a:ext cx="430" cy="815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21" name="Line 16"/>
                  <p:cNvSpPr>
                    <a:spLocks noChangeShapeType="1"/>
                  </p:cNvSpPr>
                  <p:nvPr/>
                </p:nvSpPr>
                <p:spPr bwMode="auto">
                  <a:xfrm rot="1157402" flipH="1">
                    <a:off x="3243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2" name="Line 17"/>
                  <p:cNvSpPr>
                    <a:spLocks noChangeShapeType="1"/>
                  </p:cNvSpPr>
                  <p:nvPr/>
                </p:nvSpPr>
                <p:spPr bwMode="auto">
                  <a:xfrm rot="-1483823" flipH="1">
                    <a:off x="2971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3" name="Line 18"/>
                  <p:cNvSpPr>
                    <a:spLocks noChangeShapeType="1"/>
                  </p:cNvSpPr>
                  <p:nvPr/>
                </p:nvSpPr>
                <p:spPr bwMode="auto">
                  <a:xfrm rot="1665513" flipH="1">
                    <a:off x="3379" y="2205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4" name="Line 19"/>
                  <p:cNvSpPr>
                    <a:spLocks noChangeShapeType="1"/>
                  </p:cNvSpPr>
                  <p:nvPr/>
                </p:nvSpPr>
                <p:spPr bwMode="auto">
                  <a:xfrm rot="-1917901" flipH="1">
                    <a:off x="2835" y="2205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5" name="Line 20"/>
                  <p:cNvSpPr>
                    <a:spLocks noChangeShapeType="1"/>
                  </p:cNvSpPr>
                  <p:nvPr/>
                </p:nvSpPr>
                <p:spPr bwMode="auto">
                  <a:xfrm rot="3697986">
                    <a:off x="3492" y="2296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6" name="Line 21"/>
                  <p:cNvSpPr>
                    <a:spLocks noChangeShapeType="1"/>
                  </p:cNvSpPr>
                  <p:nvPr/>
                </p:nvSpPr>
                <p:spPr bwMode="auto">
                  <a:xfrm rot="5670126">
                    <a:off x="3492" y="2432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27" name="Line 22"/>
                  <p:cNvSpPr>
                    <a:spLocks noChangeShapeType="1"/>
                  </p:cNvSpPr>
                  <p:nvPr/>
                </p:nvSpPr>
                <p:spPr bwMode="auto">
                  <a:xfrm rot="9017851">
                    <a:off x="2708" y="2289"/>
                    <a:ext cx="32" cy="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" name="Line 23"/>
                  <p:cNvSpPr>
                    <a:spLocks noChangeShapeType="1"/>
                  </p:cNvSpPr>
                  <p:nvPr/>
                </p:nvSpPr>
                <p:spPr bwMode="auto">
                  <a:xfrm rot="5670126">
                    <a:off x="2721" y="2410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34" name="Line 24"/>
                  <p:cNvSpPr>
                    <a:spLocks noChangeShapeType="1"/>
                  </p:cNvSpPr>
                  <p:nvPr/>
                </p:nvSpPr>
                <p:spPr bwMode="auto">
                  <a:xfrm rot="352388" flipH="1">
                    <a:off x="3107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35" name="AutoShape 25"/>
              <p:cNvSpPr>
                <a:spLocks noChangeArrowheads="1"/>
              </p:cNvSpPr>
              <p:nvPr/>
            </p:nvSpPr>
            <p:spPr bwMode="auto">
              <a:xfrm rot="9193482">
                <a:off x="2944" y="2202"/>
                <a:ext cx="122" cy="629"/>
              </a:xfrm>
              <a:prstGeom prst="flowChartMerg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36" name="AutoShape 26"/>
              <p:cNvSpPr>
                <a:spLocks noChangeArrowheads="1"/>
              </p:cNvSpPr>
              <p:nvPr/>
            </p:nvSpPr>
            <p:spPr bwMode="auto">
              <a:xfrm rot="5400000">
                <a:off x="2880" y="2886"/>
                <a:ext cx="453" cy="182"/>
              </a:xfrm>
              <a:prstGeom prst="flowChartOnlineStorag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37" name="Oval 27"/>
              <p:cNvSpPr>
                <a:spLocks noChangeArrowheads="1"/>
              </p:cNvSpPr>
              <p:nvPr/>
            </p:nvSpPr>
            <p:spPr bwMode="auto">
              <a:xfrm>
                <a:off x="3061" y="2795"/>
                <a:ext cx="92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38" name="Freeform 28"/>
            <p:cNvSpPr/>
            <p:nvPr/>
          </p:nvSpPr>
          <p:spPr bwMode="auto">
            <a:xfrm>
              <a:off x="1020" y="3067"/>
              <a:ext cx="4082" cy="454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384" y="480"/>
                </a:cxn>
                <a:cxn ang="0">
                  <a:pos x="480" y="240"/>
                </a:cxn>
                <a:cxn ang="0">
                  <a:pos x="3408" y="240"/>
                </a:cxn>
                <a:cxn ang="0">
                  <a:pos x="3600" y="480"/>
                </a:cxn>
                <a:cxn ang="0">
                  <a:pos x="3888" y="480"/>
                </a:cxn>
                <a:cxn ang="0">
                  <a:pos x="3792" y="0"/>
                </a:cxn>
                <a:cxn ang="0">
                  <a:pos x="192" y="0"/>
                </a:cxn>
                <a:cxn ang="0">
                  <a:pos x="0" y="480"/>
                </a:cxn>
              </a:cxnLst>
              <a:rect l="0" t="0" r="r" b="b"/>
              <a:pathLst>
                <a:path w="3888" h="480">
                  <a:moveTo>
                    <a:pt x="0" y="480"/>
                  </a:moveTo>
                  <a:lnTo>
                    <a:pt x="384" y="480"/>
                  </a:lnTo>
                  <a:lnTo>
                    <a:pt x="480" y="240"/>
                  </a:lnTo>
                  <a:lnTo>
                    <a:pt x="3408" y="240"/>
                  </a:lnTo>
                  <a:lnTo>
                    <a:pt x="3600" y="480"/>
                  </a:lnTo>
                  <a:lnTo>
                    <a:pt x="3888" y="480"/>
                  </a:lnTo>
                  <a:lnTo>
                    <a:pt x="3792" y="0"/>
                  </a:lnTo>
                  <a:lnTo>
                    <a:pt x="192" y="0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1"/>
            </a:solidFill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40" name="Rectangle 29"/>
            <p:cNvSpPr>
              <a:spLocks noChangeArrowheads="1"/>
            </p:cNvSpPr>
            <p:nvPr/>
          </p:nvSpPr>
          <p:spPr bwMode="auto">
            <a:xfrm>
              <a:off x="4380" y="2285"/>
              <a:ext cx="136" cy="347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1" name="Freeform 30"/>
            <p:cNvSpPr/>
            <p:nvPr/>
          </p:nvSpPr>
          <p:spPr bwMode="auto">
            <a:xfrm>
              <a:off x="3776" y="2163"/>
              <a:ext cx="134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144"/>
                </a:cxn>
                <a:cxn ang="0">
                  <a:pos x="1248" y="144"/>
                </a:cxn>
                <a:cxn ang="0">
                  <a:pos x="1344" y="0"/>
                </a:cxn>
                <a:cxn ang="0">
                  <a:pos x="0" y="0"/>
                </a:cxn>
              </a:cxnLst>
              <a:rect l="0" t="0" r="r" b="b"/>
              <a:pathLst>
                <a:path w="1344" h="144">
                  <a:moveTo>
                    <a:pt x="0" y="0"/>
                  </a:moveTo>
                  <a:lnTo>
                    <a:pt x="144" y="144"/>
                  </a:lnTo>
                  <a:lnTo>
                    <a:pt x="1248" y="144"/>
                  </a:lnTo>
                  <a:lnTo>
                    <a:pt x="13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43" name="Group 25"/>
          <p:cNvGrpSpPr/>
          <p:nvPr/>
        </p:nvGrpSpPr>
        <p:grpSpPr>
          <a:xfrm>
            <a:off x="4300855" y="2033270"/>
            <a:ext cx="899531" cy="621293"/>
            <a:chOff x="4077" y="1479"/>
            <a:chExt cx="1053" cy="842"/>
          </a:xfrm>
        </p:grpSpPr>
        <p:sp>
          <p:nvSpPr>
            <p:cNvPr id="44" name="Rectangle 26"/>
            <p:cNvSpPr>
              <a:spLocks noChangeArrowheads="1"/>
            </p:cNvSpPr>
            <p:nvPr/>
          </p:nvSpPr>
          <p:spPr bwMode="auto">
            <a:xfrm>
              <a:off x="4221" y="1615"/>
              <a:ext cx="428" cy="166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5" name="Rectangle 27"/>
            <p:cNvSpPr>
              <a:spLocks noChangeArrowheads="1"/>
            </p:cNvSpPr>
            <p:nvPr/>
          </p:nvSpPr>
          <p:spPr bwMode="auto">
            <a:xfrm>
              <a:off x="4077" y="1781"/>
              <a:ext cx="753" cy="384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6" name="Text Box 28"/>
            <p:cNvSpPr txBox="1">
              <a:spLocks noChangeArrowheads="1"/>
            </p:cNvSpPr>
            <p:nvPr/>
          </p:nvSpPr>
          <p:spPr bwMode="auto">
            <a:xfrm>
              <a:off x="4114" y="1781"/>
              <a:ext cx="1016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rPr>
                <a:t>100</a:t>
              </a:r>
              <a:endParaRPr kumimoji="1" lang="en-US" altLang="zh-CN" sz="20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47" name="Rectangle 29"/>
            <p:cNvSpPr>
              <a:spLocks noChangeArrowheads="1"/>
            </p:cNvSpPr>
            <p:nvPr/>
          </p:nvSpPr>
          <p:spPr bwMode="auto">
            <a:xfrm>
              <a:off x="4126" y="1479"/>
              <a:ext cx="614" cy="160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2" name="Group 6"/>
          <p:cNvGrpSpPr/>
          <p:nvPr/>
        </p:nvGrpSpPr>
        <p:grpSpPr>
          <a:xfrm flipH="1">
            <a:off x="6236335" y="2538095"/>
            <a:ext cx="4217035" cy="1475740"/>
            <a:chOff x="1020" y="2115"/>
            <a:chExt cx="4100" cy="1406"/>
          </a:xfrm>
        </p:grpSpPr>
        <p:sp>
          <p:nvSpPr>
            <p:cNvPr id="3" name="Freeform 7"/>
            <p:cNvSpPr/>
            <p:nvPr/>
          </p:nvSpPr>
          <p:spPr bwMode="auto">
            <a:xfrm rot="21300000">
              <a:off x="1701" y="2750"/>
              <a:ext cx="2812" cy="182"/>
            </a:xfrm>
            <a:custGeom>
              <a:avLst/>
              <a:gdLst>
                <a:gd name="T0" fmla="*/ 0 w 2812"/>
                <a:gd name="T1" fmla="*/ 0 h 182"/>
                <a:gd name="T2" fmla="*/ 2812 w 2812"/>
                <a:gd name="T3" fmla="*/ 0 h 182"/>
                <a:gd name="T4" fmla="*/ 2812 w 2812"/>
                <a:gd name="T5" fmla="*/ 91 h 182"/>
                <a:gd name="T6" fmla="*/ 2676 w 2812"/>
                <a:gd name="T7" fmla="*/ 91 h 182"/>
                <a:gd name="T8" fmla="*/ 1497 w 2812"/>
                <a:gd name="T9" fmla="*/ 182 h 182"/>
                <a:gd name="T10" fmla="*/ 1315 w 2812"/>
                <a:gd name="T11" fmla="*/ 182 h 182"/>
                <a:gd name="T12" fmla="*/ 136 w 2812"/>
                <a:gd name="T13" fmla="*/ 91 h 182"/>
                <a:gd name="T14" fmla="*/ 0 w 2812"/>
                <a:gd name="T15" fmla="*/ 91 h 182"/>
                <a:gd name="T16" fmla="*/ 0 w 2812"/>
                <a:gd name="T17" fmla="*/ 0 h 1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2812"/>
                <a:gd name="T28" fmla="*/ 0 h 182"/>
                <a:gd name="T29" fmla="*/ 2812 w 2812"/>
                <a:gd name="T30" fmla="*/ 182 h 18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2812" h="182">
                  <a:moveTo>
                    <a:pt x="0" y="0"/>
                  </a:moveTo>
                  <a:lnTo>
                    <a:pt x="2812" y="0"/>
                  </a:lnTo>
                  <a:lnTo>
                    <a:pt x="2812" y="91"/>
                  </a:lnTo>
                  <a:lnTo>
                    <a:pt x="2676" y="91"/>
                  </a:lnTo>
                  <a:lnTo>
                    <a:pt x="1497" y="182"/>
                  </a:lnTo>
                  <a:lnTo>
                    <a:pt x="1315" y="182"/>
                  </a:lnTo>
                  <a:lnTo>
                    <a:pt x="136" y="91"/>
                  </a:lnTo>
                  <a:lnTo>
                    <a:pt x="0" y="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grpSp>
          <p:nvGrpSpPr>
            <p:cNvPr id="5" name="Group 8"/>
            <p:cNvGrpSpPr/>
            <p:nvPr/>
          </p:nvGrpSpPr>
          <p:grpSpPr>
            <a:xfrm>
              <a:off x="1095" y="2379"/>
              <a:ext cx="1344" cy="491"/>
              <a:chOff x="1095" y="2379"/>
              <a:chExt cx="1344" cy="491"/>
            </a:xfrm>
          </p:grpSpPr>
          <p:sp>
            <p:nvSpPr>
              <p:cNvPr id="6" name="Rectangle 9"/>
              <p:cNvSpPr>
                <a:spLocks noChangeArrowheads="1"/>
              </p:cNvSpPr>
              <p:nvPr/>
            </p:nvSpPr>
            <p:spPr bwMode="auto">
              <a:xfrm>
                <a:off x="1699" y="2523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7" name="Freeform 10"/>
              <p:cNvSpPr/>
              <p:nvPr/>
            </p:nvSpPr>
            <p:spPr bwMode="auto">
              <a:xfrm>
                <a:off x="1095" y="2379"/>
                <a:ext cx="1344" cy="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144"/>
                  </a:cxn>
                  <a:cxn ang="0">
                    <a:pos x="1248" y="144"/>
                  </a:cxn>
                  <a:cxn ang="0">
                    <a:pos x="1344" y="0"/>
                  </a:cxn>
                  <a:cxn ang="0">
                    <a:pos x="0" y="0"/>
                  </a:cxn>
                </a:cxnLst>
                <a:rect l="0" t="0" r="r" b="b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grpSp>
          <p:nvGrpSpPr>
            <p:cNvPr id="8" name="Group 11"/>
            <p:cNvGrpSpPr/>
            <p:nvPr/>
          </p:nvGrpSpPr>
          <p:grpSpPr>
            <a:xfrm>
              <a:off x="2699" y="2115"/>
              <a:ext cx="816" cy="1089"/>
              <a:chOff x="2699" y="2115"/>
              <a:chExt cx="816" cy="1089"/>
            </a:xfrm>
          </p:grpSpPr>
          <p:grpSp>
            <p:nvGrpSpPr>
              <p:cNvPr id="9" name="Group 12"/>
              <p:cNvGrpSpPr/>
              <p:nvPr/>
            </p:nvGrpSpPr>
            <p:grpSpPr>
              <a:xfrm>
                <a:off x="2699" y="2115"/>
                <a:ext cx="816" cy="635"/>
                <a:chOff x="2699" y="2115"/>
                <a:chExt cx="816" cy="635"/>
              </a:xfrm>
            </p:grpSpPr>
            <p:sp>
              <p:nvSpPr>
                <p:cNvPr id="42" name="Rectangle 13"/>
                <p:cNvSpPr>
                  <a:spLocks noChangeArrowheads="1"/>
                </p:cNvSpPr>
                <p:nvPr/>
              </p:nvSpPr>
              <p:spPr bwMode="auto">
                <a:xfrm>
                  <a:off x="3016" y="2523"/>
                  <a:ext cx="181" cy="227"/>
                </a:xfrm>
                <a:prstGeom prst="rect">
                  <a:avLst/>
                </a:prstGeom>
                <a:solidFill>
                  <a:srgbClr val="993366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grpSp>
              <p:nvGrpSpPr>
                <p:cNvPr id="49" name="Group 14"/>
                <p:cNvGrpSpPr/>
                <p:nvPr/>
              </p:nvGrpSpPr>
              <p:grpSpPr>
                <a:xfrm>
                  <a:off x="2699" y="2115"/>
                  <a:ext cx="816" cy="430"/>
                  <a:chOff x="2699" y="2137"/>
                  <a:chExt cx="816" cy="430"/>
                </a:xfrm>
              </p:grpSpPr>
              <p:sp>
                <p:nvSpPr>
                  <p:cNvPr id="50" name="AutoShape 15"/>
                  <p:cNvSpPr>
                    <a:spLocks noChangeArrowheads="1"/>
                  </p:cNvSpPr>
                  <p:nvPr/>
                </p:nvSpPr>
                <p:spPr bwMode="auto">
                  <a:xfrm rot="-5377124">
                    <a:off x="2892" y="1944"/>
                    <a:ext cx="430" cy="815"/>
                  </a:xfrm>
                  <a:prstGeom prst="flowChartDelay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sp>
                <p:nvSpPr>
                  <p:cNvPr id="51" name="Line 16"/>
                  <p:cNvSpPr>
                    <a:spLocks noChangeShapeType="1"/>
                  </p:cNvSpPr>
                  <p:nvPr/>
                </p:nvSpPr>
                <p:spPr bwMode="auto">
                  <a:xfrm rot="1157402" flipH="1">
                    <a:off x="3243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2" name="Line 17"/>
                  <p:cNvSpPr>
                    <a:spLocks noChangeShapeType="1"/>
                  </p:cNvSpPr>
                  <p:nvPr/>
                </p:nvSpPr>
                <p:spPr bwMode="auto">
                  <a:xfrm rot="-1483823" flipH="1">
                    <a:off x="2971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3" name="Line 18"/>
                  <p:cNvSpPr>
                    <a:spLocks noChangeShapeType="1"/>
                  </p:cNvSpPr>
                  <p:nvPr/>
                </p:nvSpPr>
                <p:spPr bwMode="auto">
                  <a:xfrm rot="1665513" flipH="1">
                    <a:off x="3379" y="2205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4" name="Line 19"/>
                  <p:cNvSpPr>
                    <a:spLocks noChangeShapeType="1"/>
                  </p:cNvSpPr>
                  <p:nvPr/>
                </p:nvSpPr>
                <p:spPr bwMode="auto">
                  <a:xfrm rot="-1917901" flipH="1">
                    <a:off x="2835" y="2205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5" name="Line 20"/>
                  <p:cNvSpPr>
                    <a:spLocks noChangeShapeType="1"/>
                  </p:cNvSpPr>
                  <p:nvPr/>
                </p:nvSpPr>
                <p:spPr bwMode="auto">
                  <a:xfrm rot="3697986">
                    <a:off x="3492" y="2296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6" name="Line 21"/>
                  <p:cNvSpPr>
                    <a:spLocks noChangeShapeType="1"/>
                  </p:cNvSpPr>
                  <p:nvPr/>
                </p:nvSpPr>
                <p:spPr bwMode="auto">
                  <a:xfrm rot="5670126">
                    <a:off x="3492" y="2432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7" name="Line 22"/>
                  <p:cNvSpPr>
                    <a:spLocks noChangeShapeType="1"/>
                  </p:cNvSpPr>
                  <p:nvPr/>
                </p:nvSpPr>
                <p:spPr bwMode="auto">
                  <a:xfrm rot="9017851">
                    <a:off x="2708" y="2289"/>
                    <a:ext cx="32" cy="40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8" name="Line 23"/>
                  <p:cNvSpPr>
                    <a:spLocks noChangeShapeType="1"/>
                  </p:cNvSpPr>
                  <p:nvPr/>
                </p:nvSpPr>
                <p:spPr bwMode="auto">
                  <a:xfrm rot="5670126">
                    <a:off x="2721" y="2410"/>
                    <a:ext cx="1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59" name="Line 24"/>
                  <p:cNvSpPr>
                    <a:spLocks noChangeShapeType="1"/>
                  </p:cNvSpPr>
                  <p:nvPr/>
                </p:nvSpPr>
                <p:spPr bwMode="auto">
                  <a:xfrm rot="352388" flipH="1">
                    <a:off x="3107" y="2160"/>
                    <a:ext cx="0" cy="45"/>
                  </a:xfrm>
                  <a:prstGeom prst="line">
                    <a:avLst/>
                  </a:prstGeom>
                  <a:noFill/>
                  <a:ln w="38100">
                    <a:solidFill>
                      <a:srgbClr val="FF0000"/>
                    </a:solidFill>
                    <a:rou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  <p:sp>
            <p:nvSpPr>
              <p:cNvPr id="60" name="AutoShape 25"/>
              <p:cNvSpPr>
                <a:spLocks noChangeArrowheads="1"/>
              </p:cNvSpPr>
              <p:nvPr/>
            </p:nvSpPr>
            <p:spPr bwMode="auto">
              <a:xfrm rot="9193482">
                <a:off x="2944" y="2202"/>
                <a:ext cx="122" cy="629"/>
              </a:xfrm>
              <a:prstGeom prst="flowChartMerg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61" name="AutoShape 26"/>
              <p:cNvSpPr>
                <a:spLocks noChangeArrowheads="1"/>
              </p:cNvSpPr>
              <p:nvPr/>
            </p:nvSpPr>
            <p:spPr bwMode="auto">
              <a:xfrm rot="5400000">
                <a:off x="2880" y="2886"/>
                <a:ext cx="453" cy="182"/>
              </a:xfrm>
              <a:prstGeom prst="flowChartOnlineStorag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62" name="Oval 27"/>
              <p:cNvSpPr>
                <a:spLocks noChangeArrowheads="1"/>
              </p:cNvSpPr>
              <p:nvPr/>
            </p:nvSpPr>
            <p:spPr bwMode="auto">
              <a:xfrm>
                <a:off x="3061" y="2795"/>
                <a:ext cx="92" cy="91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sp>
          <p:nvSpPr>
            <p:cNvPr id="63" name="Freeform 28"/>
            <p:cNvSpPr/>
            <p:nvPr/>
          </p:nvSpPr>
          <p:spPr bwMode="auto">
            <a:xfrm>
              <a:off x="1020" y="3067"/>
              <a:ext cx="4082" cy="454"/>
            </a:xfrm>
            <a:custGeom>
              <a:avLst/>
              <a:gdLst/>
              <a:ahLst/>
              <a:cxnLst>
                <a:cxn ang="0">
                  <a:pos x="0" y="480"/>
                </a:cxn>
                <a:cxn ang="0">
                  <a:pos x="384" y="480"/>
                </a:cxn>
                <a:cxn ang="0">
                  <a:pos x="480" y="240"/>
                </a:cxn>
                <a:cxn ang="0">
                  <a:pos x="3408" y="240"/>
                </a:cxn>
                <a:cxn ang="0">
                  <a:pos x="3600" y="480"/>
                </a:cxn>
                <a:cxn ang="0">
                  <a:pos x="3888" y="480"/>
                </a:cxn>
                <a:cxn ang="0">
                  <a:pos x="3792" y="0"/>
                </a:cxn>
                <a:cxn ang="0">
                  <a:pos x="192" y="0"/>
                </a:cxn>
                <a:cxn ang="0">
                  <a:pos x="0" y="480"/>
                </a:cxn>
              </a:cxnLst>
              <a:rect l="0" t="0" r="r" b="b"/>
              <a:pathLst>
                <a:path w="3888" h="480">
                  <a:moveTo>
                    <a:pt x="0" y="480"/>
                  </a:moveTo>
                  <a:lnTo>
                    <a:pt x="384" y="480"/>
                  </a:lnTo>
                  <a:lnTo>
                    <a:pt x="480" y="240"/>
                  </a:lnTo>
                  <a:lnTo>
                    <a:pt x="3408" y="240"/>
                  </a:lnTo>
                  <a:lnTo>
                    <a:pt x="3600" y="480"/>
                  </a:lnTo>
                  <a:lnTo>
                    <a:pt x="3888" y="480"/>
                  </a:lnTo>
                  <a:lnTo>
                    <a:pt x="3792" y="0"/>
                  </a:lnTo>
                  <a:lnTo>
                    <a:pt x="192" y="0"/>
                  </a:lnTo>
                  <a:lnTo>
                    <a:pt x="0" y="480"/>
                  </a:lnTo>
                  <a:close/>
                </a:path>
              </a:pathLst>
            </a:custGeom>
            <a:solidFill>
              <a:schemeClr val="accent1"/>
            </a:solidFill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64" name="Rectangle 29"/>
            <p:cNvSpPr>
              <a:spLocks noChangeArrowheads="1"/>
            </p:cNvSpPr>
            <p:nvPr/>
          </p:nvSpPr>
          <p:spPr bwMode="auto">
            <a:xfrm>
              <a:off x="4380" y="2285"/>
              <a:ext cx="136" cy="347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65" name="Freeform 30"/>
            <p:cNvSpPr/>
            <p:nvPr/>
          </p:nvSpPr>
          <p:spPr bwMode="auto">
            <a:xfrm>
              <a:off x="3776" y="2163"/>
              <a:ext cx="1344" cy="14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144"/>
                </a:cxn>
                <a:cxn ang="0">
                  <a:pos x="1248" y="144"/>
                </a:cxn>
                <a:cxn ang="0">
                  <a:pos x="1344" y="0"/>
                </a:cxn>
                <a:cxn ang="0">
                  <a:pos x="0" y="0"/>
                </a:cxn>
              </a:cxnLst>
              <a:rect l="0" t="0" r="r" b="b"/>
              <a:pathLst>
                <a:path w="1344" h="144">
                  <a:moveTo>
                    <a:pt x="0" y="0"/>
                  </a:moveTo>
                  <a:lnTo>
                    <a:pt x="144" y="144"/>
                  </a:lnTo>
                  <a:lnTo>
                    <a:pt x="1248" y="144"/>
                  </a:lnTo>
                  <a:lnTo>
                    <a:pt x="134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66"/>
            </a:solidFill>
            <a:ln w="12700" cmpd="sng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>
              <a:outerShdw dist="107763" dir="189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宋体" panose="02010600030101010101" pitchFamily="2" charset="-122"/>
              </a:endParaRPr>
            </a:p>
          </p:txBody>
        </p:sp>
      </p:grpSp>
      <p:pic>
        <p:nvPicPr>
          <p:cNvPr id="14355" name="Picture 104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593205" y="1628775"/>
            <a:ext cx="669290" cy="1087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Picture 40" descr="341"/>
          <p:cNvPicPr>
            <a:picLocks noChangeAspect="1" noChangeArrowheads="1"/>
          </p:cNvPicPr>
          <p:nvPr/>
        </p:nvPicPr>
        <p:blipFill>
          <a:blip r:embed="rId7" cstate="email"/>
          <a:stretch>
            <a:fillRect/>
          </a:stretch>
        </p:blipFill>
        <p:spPr bwMode="auto">
          <a:xfrm>
            <a:off x="6593205" y="1617980"/>
            <a:ext cx="760730" cy="1000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0" name="Group 25"/>
          <p:cNvGrpSpPr/>
          <p:nvPr/>
        </p:nvGrpSpPr>
        <p:grpSpPr>
          <a:xfrm>
            <a:off x="9034780" y="2224405"/>
            <a:ext cx="811543" cy="621293"/>
            <a:chOff x="4077" y="1479"/>
            <a:chExt cx="950" cy="842"/>
          </a:xfrm>
        </p:grpSpPr>
        <p:sp>
          <p:nvSpPr>
            <p:cNvPr id="71" name="Rectangle 26"/>
            <p:cNvSpPr>
              <a:spLocks noChangeArrowheads="1"/>
            </p:cNvSpPr>
            <p:nvPr/>
          </p:nvSpPr>
          <p:spPr bwMode="auto">
            <a:xfrm>
              <a:off x="4221" y="1615"/>
              <a:ext cx="428" cy="166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2" name="Rectangle 27"/>
            <p:cNvSpPr>
              <a:spLocks noChangeArrowheads="1"/>
            </p:cNvSpPr>
            <p:nvPr/>
          </p:nvSpPr>
          <p:spPr bwMode="auto">
            <a:xfrm>
              <a:off x="4077" y="1781"/>
              <a:ext cx="753" cy="384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3" name="Text Box 28"/>
            <p:cNvSpPr txBox="1">
              <a:spLocks noChangeArrowheads="1"/>
            </p:cNvSpPr>
            <p:nvPr/>
          </p:nvSpPr>
          <p:spPr bwMode="auto">
            <a:xfrm>
              <a:off x="4114" y="1781"/>
              <a:ext cx="913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rPr>
                <a:t>100</a:t>
              </a:r>
              <a:endParaRPr kumimoji="1" lang="en-US" altLang="zh-CN" sz="20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4" name="Rectangle 29"/>
            <p:cNvSpPr>
              <a:spLocks noChangeArrowheads="1"/>
            </p:cNvSpPr>
            <p:nvPr/>
          </p:nvSpPr>
          <p:spPr bwMode="auto">
            <a:xfrm>
              <a:off x="4126" y="1479"/>
              <a:ext cx="614" cy="160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grpSp>
        <p:nvGrpSpPr>
          <p:cNvPr id="75" name="Group 25"/>
          <p:cNvGrpSpPr/>
          <p:nvPr/>
        </p:nvGrpSpPr>
        <p:grpSpPr>
          <a:xfrm>
            <a:off x="9723120" y="2224405"/>
            <a:ext cx="984957" cy="621293"/>
            <a:chOff x="4077" y="1479"/>
            <a:chExt cx="1153" cy="842"/>
          </a:xfrm>
        </p:grpSpPr>
        <p:sp>
          <p:nvSpPr>
            <p:cNvPr id="76" name="Rectangle 26"/>
            <p:cNvSpPr>
              <a:spLocks noChangeArrowheads="1"/>
            </p:cNvSpPr>
            <p:nvPr/>
          </p:nvSpPr>
          <p:spPr bwMode="auto">
            <a:xfrm>
              <a:off x="4221" y="1615"/>
              <a:ext cx="428" cy="166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7" name="Rectangle 27"/>
            <p:cNvSpPr>
              <a:spLocks noChangeArrowheads="1"/>
            </p:cNvSpPr>
            <p:nvPr/>
          </p:nvSpPr>
          <p:spPr bwMode="auto">
            <a:xfrm>
              <a:off x="4077" y="1781"/>
              <a:ext cx="753" cy="384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78" name="Text Box 28"/>
            <p:cNvSpPr txBox="1">
              <a:spLocks noChangeArrowheads="1"/>
            </p:cNvSpPr>
            <p:nvPr/>
          </p:nvSpPr>
          <p:spPr bwMode="auto">
            <a:xfrm>
              <a:off x="4114" y="1781"/>
              <a:ext cx="1116" cy="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rPr>
                <a:t>100</a:t>
              </a:r>
              <a:endParaRPr kumimoji="1" lang="en-US" altLang="zh-CN" sz="200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79" name="Rectangle 29"/>
            <p:cNvSpPr>
              <a:spLocks noChangeArrowheads="1"/>
            </p:cNvSpPr>
            <p:nvPr/>
          </p:nvSpPr>
          <p:spPr bwMode="auto">
            <a:xfrm>
              <a:off x="4126" y="1479"/>
              <a:ext cx="614" cy="160"/>
            </a:xfrm>
            <a:prstGeom prst="rect">
              <a:avLst/>
            </a:prstGeom>
            <a:solidFill>
              <a:srgbClr val="33CCCC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</p:grpSp>
      <p:sp>
        <p:nvSpPr>
          <p:cNvPr id="80" name="文本框 79"/>
          <p:cNvSpPr txBox="1"/>
          <p:nvPr/>
        </p:nvSpPr>
        <p:spPr>
          <a:xfrm>
            <a:off x="1397635" y="1296670"/>
            <a:ext cx="21012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  <a:sym typeface="+mn-ea"/>
              </a:rPr>
              <a:t>50+X</a:t>
            </a:r>
            <a:endParaRPr lang="en-US" altLang="zh-CN" sz="24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485890" y="1157605"/>
            <a:ext cx="172085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tx1"/>
                </a:solidFill>
                <a:sym typeface="+mn-ea"/>
              </a:rPr>
              <a:t>50+X</a:t>
            </a:r>
            <a:endParaRPr lang="en-US" altLang="zh-CN" sz="24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9157970" y="1229995"/>
            <a:ext cx="176967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/>
              <a:t>100+100</a:t>
            </a:r>
            <a:endParaRPr lang="en-US" altLang="zh-CN" sz="2000" b="1"/>
          </a:p>
        </p:txBody>
      </p:sp>
      <p:sp>
        <p:nvSpPr>
          <p:cNvPr id="48" name="文本框 47"/>
          <p:cNvSpPr txBox="1"/>
          <p:nvPr/>
        </p:nvSpPr>
        <p:spPr>
          <a:xfrm>
            <a:off x="4141470" y="1235710"/>
            <a:ext cx="12496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29845" y="-186267"/>
            <a:ext cx="12905253" cy="8093697"/>
            <a:chOff x="0" y="-238520"/>
            <a:chExt cx="1290525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38520"/>
              <a:ext cx="12761103" cy="7946844"/>
              <a:chOff x="2627224" y="-810608"/>
              <a:chExt cx="10021785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80571" y="-810608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645724" y="5213350"/>
            <a:ext cx="11218897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rgbClr val="C00000"/>
                </a:solidFill>
                <a:sym typeface="+mn-ea"/>
              </a:rPr>
              <a:t>     50+X=100+50   </a:t>
            </a:r>
            <a:r>
              <a:rPr lang="zh-CN" altLang="en-US" sz="4000" b="1">
                <a:solidFill>
                  <a:srgbClr val="C00000"/>
                </a:solidFill>
                <a:sym typeface="+mn-ea"/>
              </a:rPr>
              <a:t>或</a:t>
            </a:r>
            <a:r>
              <a:rPr lang="en-US" altLang="zh-CN" sz="4000" b="1">
                <a:solidFill>
                  <a:srgbClr val="C00000"/>
                </a:solidFill>
                <a:sym typeface="+mn-ea"/>
              </a:rPr>
              <a:t>   50+X=150</a:t>
            </a:r>
            <a:endParaRPr lang="zh-CN" altLang="en-US" sz="4000" b="1">
              <a:solidFill>
                <a:srgbClr val="C00000"/>
              </a:solidFill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770505" y="1469390"/>
            <a:ext cx="6306185" cy="3209290"/>
            <a:chOff x="4363" y="2314"/>
            <a:chExt cx="9931" cy="5054"/>
          </a:xfrm>
        </p:grpSpPr>
        <p:pic>
          <p:nvPicPr>
            <p:cNvPr id="10" name="Picture 104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5020" y="2335"/>
              <a:ext cx="1550" cy="2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3" name="Group 25"/>
            <p:cNvGrpSpPr/>
            <p:nvPr/>
          </p:nvGrpSpPr>
          <p:grpSpPr>
            <a:xfrm>
              <a:off x="11589" y="3463"/>
              <a:ext cx="1300" cy="999"/>
              <a:chOff x="3808" y="1479"/>
              <a:chExt cx="759" cy="705"/>
            </a:xfrm>
          </p:grpSpPr>
          <p:sp>
            <p:nvSpPr>
              <p:cNvPr id="44" name="Rectangle 26"/>
              <p:cNvSpPr>
                <a:spLocks noChangeArrowheads="1"/>
              </p:cNvSpPr>
              <p:nvPr/>
            </p:nvSpPr>
            <p:spPr bwMode="auto">
              <a:xfrm>
                <a:off x="3977" y="1647"/>
                <a:ext cx="428" cy="166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5" name="Rectangle 27"/>
              <p:cNvSpPr>
                <a:spLocks noChangeArrowheads="1"/>
              </p:cNvSpPr>
              <p:nvPr/>
            </p:nvSpPr>
            <p:spPr bwMode="auto">
              <a:xfrm>
                <a:off x="3808" y="1784"/>
                <a:ext cx="753" cy="384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46" name="Text Box 28"/>
              <p:cNvSpPr txBox="1">
                <a:spLocks noChangeArrowheads="1"/>
              </p:cNvSpPr>
              <p:nvPr/>
            </p:nvSpPr>
            <p:spPr bwMode="auto">
              <a:xfrm>
                <a:off x="3952" y="1741"/>
                <a:ext cx="615" cy="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100</a:t>
                </a:r>
                <a:endPara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" name="Rectangle 29"/>
              <p:cNvSpPr>
                <a:spLocks noChangeArrowheads="1"/>
              </p:cNvSpPr>
              <p:nvPr/>
            </p:nvSpPr>
            <p:spPr bwMode="auto">
              <a:xfrm>
                <a:off x="3878" y="1479"/>
                <a:ext cx="614" cy="160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  <p:grpSp>
          <p:nvGrpSpPr>
            <p:cNvPr id="3" name="Group 6"/>
            <p:cNvGrpSpPr/>
            <p:nvPr/>
          </p:nvGrpSpPr>
          <p:grpSpPr>
            <a:xfrm>
              <a:off x="4363" y="4036"/>
              <a:ext cx="9931" cy="3332"/>
              <a:chOff x="1020" y="2115"/>
              <a:chExt cx="4082" cy="1406"/>
            </a:xfrm>
          </p:grpSpPr>
          <p:sp>
            <p:nvSpPr>
              <p:cNvPr id="5125" name="Freeform 7"/>
              <p:cNvSpPr/>
              <p:nvPr/>
            </p:nvSpPr>
            <p:spPr bwMode="auto">
              <a:xfrm>
                <a:off x="1701" y="2750"/>
                <a:ext cx="2812" cy="182"/>
              </a:xfrm>
              <a:custGeom>
                <a:avLst/>
                <a:gdLst>
                  <a:gd name="T0" fmla="*/ 0 w 2812"/>
                  <a:gd name="T1" fmla="*/ 0 h 182"/>
                  <a:gd name="T2" fmla="*/ 2812 w 2812"/>
                  <a:gd name="T3" fmla="*/ 0 h 182"/>
                  <a:gd name="T4" fmla="*/ 2812 w 2812"/>
                  <a:gd name="T5" fmla="*/ 91 h 182"/>
                  <a:gd name="T6" fmla="*/ 2676 w 2812"/>
                  <a:gd name="T7" fmla="*/ 91 h 182"/>
                  <a:gd name="T8" fmla="*/ 1497 w 2812"/>
                  <a:gd name="T9" fmla="*/ 182 h 182"/>
                  <a:gd name="T10" fmla="*/ 1315 w 2812"/>
                  <a:gd name="T11" fmla="*/ 182 h 182"/>
                  <a:gd name="T12" fmla="*/ 136 w 2812"/>
                  <a:gd name="T13" fmla="*/ 91 h 182"/>
                  <a:gd name="T14" fmla="*/ 0 w 2812"/>
                  <a:gd name="T15" fmla="*/ 91 h 182"/>
                  <a:gd name="T16" fmla="*/ 0 w 2812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812"/>
                  <a:gd name="T28" fmla="*/ 0 h 182"/>
                  <a:gd name="T29" fmla="*/ 2812 w 2812"/>
                  <a:gd name="T30" fmla="*/ 182 h 18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812" h="182">
                    <a:moveTo>
                      <a:pt x="0" y="0"/>
                    </a:moveTo>
                    <a:lnTo>
                      <a:pt x="2812" y="0"/>
                    </a:lnTo>
                    <a:lnTo>
                      <a:pt x="2812" y="91"/>
                    </a:lnTo>
                    <a:lnTo>
                      <a:pt x="2676" y="91"/>
                    </a:lnTo>
                    <a:lnTo>
                      <a:pt x="1497" y="182"/>
                    </a:lnTo>
                    <a:lnTo>
                      <a:pt x="1315" y="182"/>
                    </a:lnTo>
                    <a:lnTo>
                      <a:pt x="136" y="91"/>
                    </a:lnTo>
                    <a:lnTo>
                      <a:pt x="0" y="9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grpSp>
            <p:nvGrpSpPr>
              <p:cNvPr id="5126" name="Group 8"/>
              <p:cNvGrpSpPr/>
              <p:nvPr/>
            </p:nvGrpSpPr>
            <p:grpSpPr>
              <a:xfrm>
                <a:off x="1066" y="2334"/>
                <a:ext cx="1344" cy="491"/>
                <a:chOff x="1066" y="2334"/>
                <a:chExt cx="1344" cy="491"/>
              </a:xfrm>
            </p:grpSpPr>
            <p:sp>
              <p:nvSpPr>
                <p:cNvPr id="5147" name="Rectangle 9"/>
                <p:cNvSpPr>
                  <a:spLocks noChangeArrowheads="1"/>
                </p:cNvSpPr>
                <p:nvPr/>
              </p:nvSpPr>
              <p:spPr bwMode="auto">
                <a:xfrm>
                  <a:off x="1701" y="2478"/>
                  <a:ext cx="136" cy="347"/>
                </a:xfrm>
                <a:prstGeom prst="rect">
                  <a:avLst/>
                </a:prstGeom>
                <a:solidFill>
                  <a:srgbClr val="993366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130" name="Freeform 10"/>
                <p:cNvSpPr/>
                <p:nvPr/>
              </p:nvSpPr>
              <p:spPr bwMode="auto">
                <a:xfrm>
                  <a:off x="1066" y="2334"/>
                  <a:ext cx="1344" cy="14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4" y="144"/>
                    </a:cxn>
                    <a:cxn ang="0">
                      <a:pos x="1248" y="144"/>
                    </a:cxn>
                    <a:cxn ang="0">
                      <a:pos x="1344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344" h="144">
                      <a:moveTo>
                        <a:pt x="0" y="0"/>
                      </a:moveTo>
                      <a:lnTo>
                        <a:pt x="144" y="144"/>
                      </a:lnTo>
                      <a:lnTo>
                        <a:pt x="1248" y="144"/>
                      </a:lnTo>
                      <a:lnTo>
                        <a:pt x="134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3366"/>
                </a:solidFill>
                <a:ln w="12700" cmpd="sng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>
                  <a:outerShdw dist="107763" dir="18900000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zh-CN" altLang="en-US">
                    <a:ea typeface="宋体" panose="02010600030101010101" pitchFamily="2" charset="-122"/>
                  </a:endParaRPr>
                </a:p>
              </p:txBody>
            </p:sp>
          </p:grpSp>
          <p:grpSp>
            <p:nvGrpSpPr>
              <p:cNvPr id="5127" name="Group 11"/>
              <p:cNvGrpSpPr/>
              <p:nvPr/>
            </p:nvGrpSpPr>
            <p:grpSpPr>
              <a:xfrm>
                <a:off x="2699" y="2115"/>
                <a:ext cx="816" cy="1088"/>
                <a:chOff x="2699" y="2115"/>
                <a:chExt cx="816" cy="1088"/>
              </a:xfrm>
            </p:grpSpPr>
            <p:grpSp>
              <p:nvGrpSpPr>
                <p:cNvPr id="5131" name="Group 12"/>
                <p:cNvGrpSpPr/>
                <p:nvPr/>
              </p:nvGrpSpPr>
              <p:grpSpPr>
                <a:xfrm>
                  <a:off x="2699" y="2115"/>
                  <a:ext cx="816" cy="635"/>
                  <a:chOff x="2699" y="2115"/>
                  <a:chExt cx="816" cy="635"/>
                </a:xfrm>
              </p:grpSpPr>
              <p:sp>
                <p:nvSpPr>
                  <p:cNvPr id="513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3016" y="2523"/>
                    <a:ext cx="181" cy="227"/>
                  </a:xfrm>
                  <a:prstGeom prst="rect">
                    <a:avLst/>
                  </a:prstGeom>
                  <a:solidFill>
                    <a:srgbClr val="993366"/>
                  </a:solidFill>
                  <a:ln w="9525">
                    <a:solidFill>
                      <a:schemeClr val="tx1"/>
                    </a:solidFill>
                    <a:miter lim="800000"/>
                  </a:ln>
                </p:spPr>
                <p:txBody>
                  <a:bodyPr wrap="none" anchor="ctr"/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  <p:grpSp>
                <p:nvGrpSpPr>
                  <p:cNvPr id="5136" name="Group 14"/>
                  <p:cNvGrpSpPr/>
                  <p:nvPr/>
                </p:nvGrpSpPr>
                <p:grpSpPr>
                  <a:xfrm>
                    <a:off x="2699" y="2115"/>
                    <a:ext cx="816" cy="430"/>
                    <a:chOff x="2699" y="2137"/>
                    <a:chExt cx="816" cy="430"/>
                  </a:xfrm>
                </p:grpSpPr>
                <p:sp>
                  <p:nvSpPr>
                    <p:cNvPr id="5137" name="AutoShape 15"/>
                    <p:cNvSpPr>
                      <a:spLocks noChangeArrowheads="1"/>
                    </p:cNvSpPr>
                    <p:nvPr/>
                  </p:nvSpPr>
                  <p:spPr bwMode="auto">
                    <a:xfrm rot="-5377124">
                      <a:off x="2892" y="1944"/>
                      <a:ext cx="430" cy="815"/>
                    </a:xfrm>
                    <a:prstGeom prst="flowChartDelay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:ln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eaLnBrk="1" hangingPunct="1"/>
                      <a:endParaRPr lang="zh-CN" altLang="en-US"/>
                    </a:p>
                  </p:txBody>
                </p:sp>
                <p:sp>
                  <p:nvSpPr>
                    <p:cNvPr id="5138" name="Line 16"/>
                    <p:cNvSpPr>
                      <a:spLocks noChangeShapeType="1"/>
                    </p:cNvSpPr>
                    <p:nvPr/>
                  </p:nvSpPr>
                  <p:spPr bwMode="auto">
                    <a:xfrm rot="1157402" flipH="1">
                      <a:off x="3243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139" name="Line 17"/>
                    <p:cNvSpPr>
                      <a:spLocks noChangeShapeType="1"/>
                    </p:cNvSpPr>
                    <p:nvPr/>
                  </p:nvSpPr>
                  <p:spPr bwMode="auto">
                    <a:xfrm rot="-1483823" flipH="1">
                      <a:off x="2971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140" name="Line 18"/>
                    <p:cNvSpPr>
                      <a:spLocks noChangeShapeType="1"/>
                    </p:cNvSpPr>
                    <p:nvPr/>
                  </p:nvSpPr>
                  <p:spPr bwMode="auto">
                    <a:xfrm rot="1665513" flipH="1">
                      <a:off x="3379" y="2205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141" name="Line 19"/>
                    <p:cNvSpPr>
                      <a:spLocks noChangeShapeType="1"/>
                    </p:cNvSpPr>
                    <p:nvPr/>
                  </p:nvSpPr>
                  <p:spPr bwMode="auto">
                    <a:xfrm rot="-1917901" flipH="1">
                      <a:off x="2835" y="2205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142" name="Line 20"/>
                    <p:cNvSpPr>
                      <a:spLocks noChangeShapeType="1"/>
                    </p:cNvSpPr>
                    <p:nvPr/>
                  </p:nvSpPr>
                  <p:spPr bwMode="auto">
                    <a:xfrm rot="3697986">
                      <a:off x="3492" y="2296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143" name="Line 21"/>
                    <p:cNvSpPr>
                      <a:spLocks noChangeShapeType="1"/>
                    </p:cNvSpPr>
                    <p:nvPr/>
                  </p:nvSpPr>
                  <p:spPr bwMode="auto">
                    <a:xfrm rot="5670126">
                      <a:off x="3492" y="2432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144" name="Line 22"/>
                    <p:cNvSpPr>
                      <a:spLocks noChangeShapeType="1"/>
                    </p:cNvSpPr>
                    <p:nvPr/>
                  </p:nvSpPr>
                  <p:spPr bwMode="auto">
                    <a:xfrm rot="9017851">
                      <a:off x="2708" y="2289"/>
                      <a:ext cx="32" cy="40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145" name="Line 23"/>
                    <p:cNvSpPr>
                      <a:spLocks noChangeShapeType="1"/>
                    </p:cNvSpPr>
                    <p:nvPr/>
                  </p:nvSpPr>
                  <p:spPr bwMode="auto">
                    <a:xfrm rot="5670126">
                      <a:off x="2721" y="2410"/>
                      <a:ext cx="1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5146" name="Line 24"/>
                    <p:cNvSpPr>
                      <a:spLocks noChangeShapeType="1"/>
                    </p:cNvSpPr>
                    <p:nvPr/>
                  </p:nvSpPr>
                  <p:spPr bwMode="auto">
                    <a:xfrm rot="352388" flipH="1">
                      <a:off x="3107" y="2160"/>
                      <a:ext cx="0" cy="45"/>
                    </a:xfrm>
                    <a:prstGeom prst="line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rou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/>
                    </a:p>
                  </p:txBody>
                </p:sp>
              </p:grpSp>
            </p:grpSp>
            <p:sp>
              <p:nvSpPr>
                <p:cNvPr id="5132" name="AutoShape 25"/>
                <p:cNvSpPr>
                  <a:spLocks noChangeArrowheads="1"/>
                </p:cNvSpPr>
                <p:nvPr/>
              </p:nvSpPr>
              <p:spPr bwMode="auto">
                <a:xfrm rot="-10786517">
                  <a:off x="3061" y="2203"/>
                  <a:ext cx="80" cy="683"/>
                </a:xfrm>
                <a:prstGeom prst="flowChartMerge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133" name="AutoShape 26"/>
                <p:cNvSpPr>
                  <a:spLocks noChangeArrowheads="1"/>
                </p:cNvSpPr>
                <p:nvPr/>
              </p:nvSpPr>
              <p:spPr bwMode="auto">
                <a:xfrm rot="5400000">
                  <a:off x="2880" y="2886"/>
                  <a:ext cx="453" cy="182"/>
                </a:xfrm>
                <a:prstGeom prst="flowChartOnlineStorag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5134" name="Oval 27"/>
                <p:cNvSpPr>
                  <a:spLocks noChangeArrowheads="1"/>
                </p:cNvSpPr>
                <p:nvPr/>
              </p:nvSpPr>
              <p:spPr bwMode="auto">
                <a:xfrm>
                  <a:off x="3061" y="2795"/>
                  <a:ext cx="92" cy="9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</p:grpSp>
          <p:sp>
            <p:nvSpPr>
              <p:cNvPr id="5148" name="Freeform 28"/>
              <p:cNvSpPr/>
              <p:nvPr/>
            </p:nvSpPr>
            <p:spPr bwMode="auto">
              <a:xfrm>
                <a:off x="1020" y="3067"/>
                <a:ext cx="4082" cy="454"/>
              </a:xfrm>
              <a:custGeom>
                <a:avLst/>
                <a:gdLst/>
                <a:ahLst/>
                <a:cxnLst>
                  <a:cxn ang="0">
                    <a:pos x="0" y="480"/>
                  </a:cxn>
                  <a:cxn ang="0">
                    <a:pos x="384" y="480"/>
                  </a:cxn>
                  <a:cxn ang="0">
                    <a:pos x="480" y="240"/>
                  </a:cxn>
                  <a:cxn ang="0">
                    <a:pos x="3408" y="240"/>
                  </a:cxn>
                  <a:cxn ang="0">
                    <a:pos x="3600" y="480"/>
                  </a:cxn>
                  <a:cxn ang="0">
                    <a:pos x="3888" y="480"/>
                  </a:cxn>
                  <a:cxn ang="0">
                    <a:pos x="3792" y="0"/>
                  </a:cxn>
                  <a:cxn ang="0">
                    <a:pos x="192" y="0"/>
                  </a:cxn>
                  <a:cxn ang="0">
                    <a:pos x="0" y="480"/>
                  </a:cxn>
                </a:cxnLst>
                <a:rect l="0" t="0" r="r" b="b"/>
                <a:pathLst>
                  <a:path w="3888" h="480">
                    <a:moveTo>
                      <a:pt x="0" y="480"/>
                    </a:moveTo>
                    <a:lnTo>
                      <a:pt x="384" y="480"/>
                    </a:lnTo>
                    <a:lnTo>
                      <a:pt x="480" y="240"/>
                    </a:lnTo>
                    <a:lnTo>
                      <a:pt x="3408" y="240"/>
                    </a:lnTo>
                    <a:lnTo>
                      <a:pt x="3600" y="480"/>
                    </a:lnTo>
                    <a:lnTo>
                      <a:pt x="3888" y="480"/>
                    </a:lnTo>
                    <a:lnTo>
                      <a:pt x="3792" y="0"/>
                    </a:lnTo>
                    <a:lnTo>
                      <a:pt x="192" y="0"/>
                    </a:lnTo>
                    <a:lnTo>
                      <a:pt x="0" y="4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  <p:sp>
            <p:nvSpPr>
              <p:cNvPr id="5129" name="Rectangle 29"/>
              <p:cNvSpPr>
                <a:spLocks noChangeArrowheads="1"/>
              </p:cNvSpPr>
              <p:nvPr/>
            </p:nvSpPr>
            <p:spPr bwMode="auto">
              <a:xfrm>
                <a:off x="4377" y="2493"/>
                <a:ext cx="136" cy="347"/>
              </a:xfrm>
              <a:prstGeom prst="rect">
                <a:avLst/>
              </a:prstGeom>
              <a:solidFill>
                <a:srgbClr val="993366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5150" name="Freeform 30"/>
              <p:cNvSpPr/>
              <p:nvPr/>
            </p:nvSpPr>
            <p:spPr bwMode="auto">
              <a:xfrm>
                <a:off x="3742" y="2349"/>
                <a:ext cx="1344" cy="14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4" y="144"/>
                  </a:cxn>
                  <a:cxn ang="0">
                    <a:pos x="1248" y="144"/>
                  </a:cxn>
                  <a:cxn ang="0">
                    <a:pos x="1344" y="0"/>
                  </a:cxn>
                  <a:cxn ang="0">
                    <a:pos x="0" y="0"/>
                  </a:cxn>
                </a:cxnLst>
                <a:rect l="0" t="0" r="r" b="b"/>
                <a:pathLst>
                  <a:path w="1344" h="144">
                    <a:moveTo>
                      <a:pt x="0" y="0"/>
                    </a:moveTo>
                    <a:lnTo>
                      <a:pt x="144" y="144"/>
                    </a:lnTo>
                    <a:lnTo>
                      <a:pt x="1248" y="144"/>
                    </a:lnTo>
                    <a:lnTo>
                      <a:pt x="13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3366"/>
              </a:solidFill>
              <a:ln w="12700" cmpd="sng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107763" dir="18900000" algn="ctr" rotWithShape="0">
                  <a:schemeClr val="bg2"/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>
                  <a:ea typeface="宋体" panose="02010600030101010101" pitchFamily="2" charset="-122"/>
                </a:endParaRPr>
              </a:p>
            </p:txBody>
          </p:sp>
        </p:grpSp>
        <p:pic>
          <p:nvPicPr>
            <p:cNvPr id="4" name="Picture 40" descr="341"/>
            <p:cNvPicPr preferRelativeResize="0">
              <a:picLocks noChangeAspect="1" noChangeArrowheads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5020" y="2314"/>
              <a:ext cx="1734" cy="227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25"/>
            <p:cNvGrpSpPr/>
            <p:nvPr/>
          </p:nvGrpSpPr>
          <p:grpSpPr>
            <a:xfrm>
              <a:off x="12879" y="3474"/>
              <a:ext cx="1206" cy="1030"/>
              <a:chOff x="4126" y="1479"/>
              <a:chExt cx="704" cy="727"/>
            </a:xfrm>
          </p:grpSpPr>
          <p:sp>
            <p:nvSpPr>
              <p:cNvPr id="7" name="Rectangle 26"/>
              <p:cNvSpPr>
                <a:spLocks noChangeArrowheads="1"/>
              </p:cNvSpPr>
              <p:nvPr/>
            </p:nvSpPr>
            <p:spPr bwMode="auto">
              <a:xfrm>
                <a:off x="4221" y="1615"/>
                <a:ext cx="428" cy="166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8" name="Rectangle 27"/>
              <p:cNvSpPr>
                <a:spLocks noChangeArrowheads="1"/>
              </p:cNvSpPr>
              <p:nvPr/>
            </p:nvSpPr>
            <p:spPr bwMode="auto">
              <a:xfrm>
                <a:off x="4127" y="1781"/>
                <a:ext cx="703" cy="384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  <p:sp>
            <p:nvSpPr>
              <p:cNvPr id="9" name="Text Box 28"/>
              <p:cNvSpPr txBox="1">
                <a:spLocks noChangeArrowheads="1"/>
              </p:cNvSpPr>
              <p:nvPr/>
            </p:nvSpPr>
            <p:spPr bwMode="auto">
              <a:xfrm>
                <a:off x="4214" y="1763"/>
                <a:ext cx="615" cy="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>
                    <a:solidFill>
                      <a:srgbClr val="FF0000"/>
                    </a:solidFill>
                    <a:latin typeface="Times New Roman" panose="02020603050405020304" pitchFamily="18" charset="0"/>
                  </a:rPr>
                  <a:t>50</a:t>
                </a:r>
                <a:endParaRPr kumimoji="1" lang="en-US" altLang="zh-CN" sz="2000">
                  <a:solidFill>
                    <a:srgbClr val="FF0000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29"/>
              <p:cNvSpPr>
                <a:spLocks noChangeArrowheads="1"/>
              </p:cNvSpPr>
              <p:nvPr/>
            </p:nvSpPr>
            <p:spPr bwMode="auto">
              <a:xfrm>
                <a:off x="4126" y="1479"/>
                <a:ext cx="614" cy="160"/>
              </a:xfrm>
              <a:prstGeom prst="rect">
                <a:avLst/>
              </a:prstGeom>
              <a:solidFill>
                <a:srgbClr val="33CCCC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en-US"/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>
            <a:off x="1038860" y="1677035"/>
            <a:ext cx="21488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>
                <a:solidFill>
                  <a:schemeClr val="tx1"/>
                </a:solidFill>
                <a:sym typeface="+mn-ea"/>
              </a:rPr>
              <a:t>50+X</a:t>
            </a:r>
            <a:endParaRPr lang="en-US" altLang="zh-CN" sz="28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325610" y="1568450"/>
            <a:ext cx="1934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/>
              <a:t>100+50</a:t>
            </a:r>
            <a:endParaRPr lang="en-US" altLang="zh-CN" sz="2800" b="1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3020" y="-419947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pic>
        <p:nvPicPr>
          <p:cNvPr id="4" name="Picture 33" descr="87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445510" y="1617980"/>
            <a:ext cx="4722495" cy="2342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855980" y="333375"/>
            <a:ext cx="4467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请表示出图</a:t>
            </a:r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中的数量关系</a:t>
            </a:r>
            <a:r>
              <a:rPr lang="zh-CN" altLang="en-US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。</a:t>
            </a:r>
            <a:endParaRPr lang="zh-CN" altLang="en-US" sz="20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38930" y="4522470"/>
            <a:ext cx="481774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C00000"/>
                </a:solidFill>
              </a:rPr>
              <a:t>  3</a:t>
            </a:r>
            <a:r>
              <a:rPr lang="en-US" altLang="zh-CN" sz="4400" b="1">
                <a:solidFill>
                  <a:srgbClr val="C00000"/>
                </a:solidFill>
                <a:sym typeface="+mn-ea"/>
              </a:rPr>
              <a:t>X=2.4</a:t>
            </a:r>
            <a:endParaRPr lang="en-US" altLang="zh-CN" sz="4400" b="1">
              <a:solidFill>
                <a:srgbClr val="C00000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27455" y="3876675"/>
            <a:ext cx="37242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tx1"/>
                </a:solidFill>
              </a:rPr>
              <a:t>单价</a:t>
            </a:r>
            <a:r>
              <a:rPr lang="en-US" altLang="zh-CN" sz="2400" b="1">
                <a:solidFill>
                  <a:schemeClr val="tx1"/>
                </a:solidFill>
                <a:latin typeface="Arial" panose="020B0604020202020204" pitchFamily="34" charset="0"/>
              </a:rPr>
              <a:t>×</a:t>
            </a:r>
            <a:r>
              <a:rPr lang="zh-CN" altLang="en-US" sz="2400" b="1">
                <a:solidFill>
                  <a:schemeClr val="tx1"/>
                </a:solidFill>
              </a:rPr>
              <a:t>数量</a:t>
            </a:r>
            <a:r>
              <a:rPr lang="en-US" altLang="zh-CN" sz="2400" b="1">
                <a:solidFill>
                  <a:schemeClr val="tx1"/>
                </a:solidFill>
              </a:rPr>
              <a:t>=</a:t>
            </a:r>
            <a:r>
              <a:rPr lang="zh-CN" altLang="en-US" sz="2400" b="1">
                <a:solidFill>
                  <a:schemeClr val="tx1"/>
                </a:solidFill>
              </a:rPr>
              <a:t>总价</a:t>
            </a:r>
            <a:endParaRPr lang="zh-CN" altLang="en-US" sz="24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1430" y="-419947"/>
            <a:ext cx="12895093" cy="8093697"/>
            <a:chOff x="0" y="-221063"/>
            <a:chExt cx="12895093" cy="7946844"/>
          </a:xfrm>
        </p:grpSpPr>
        <p:sp>
          <p:nvSpPr>
            <p:cNvPr id="29" name="矩形 2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9AD6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144150" y="-221063"/>
              <a:ext cx="12750943" cy="7946844"/>
              <a:chOff x="2627224" y="-795141"/>
              <a:chExt cx="10013806" cy="7040780"/>
            </a:xfrm>
          </p:grpSpPr>
          <p:sp>
            <p:nvSpPr>
              <p:cNvPr id="31" name="矩形 30"/>
              <p:cNvSpPr/>
              <p:nvPr>
                <p:custDataLst>
                  <p:tags r:id="rId1"/>
                </p:custDataLst>
              </p:nvPr>
            </p:nvSpPr>
            <p:spPr>
              <a:xfrm>
                <a:off x="2627224" y="-599283"/>
                <a:ext cx="5758249" cy="5957676"/>
              </a:xfrm>
              <a:prstGeom prst="rect">
                <a:avLst/>
              </a:prstGeom>
              <a:blipFill dpi="0" rotWithShape="1">
                <a:blip r:embed="rId2">
                  <a:alphaModFix amt="17000"/>
                  <a:lum bright="70000" contrast="-70000"/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colorTemperature colorTemp="11200"/>
                          </a14:imgEffect>
                          <a14:imgEffect>
                            <a14:saturation sat="400000"/>
                          </a14:imgEffect>
                        </a14:imgLayer>
                      </a14:imgProps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>
                <p:custDataLst>
                  <p:tags r:id="rId4"/>
                </p:custDataLst>
              </p:nvPr>
            </p:nvSpPr>
            <p:spPr>
              <a:xfrm rot="10601959">
                <a:off x="6872592" y="-795141"/>
                <a:ext cx="5768438" cy="7040780"/>
              </a:xfrm>
              <a:prstGeom prst="rect">
                <a:avLst/>
              </a:prstGeom>
              <a:blipFill dpi="0" rotWithShape="1">
                <a:blip r:embed="rId5">
                  <a:alphaModFix amt="17000"/>
                  <a:lum bright="70000" contrast="-70000"/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文本框 38"/>
          <p:cNvSpPr txBox="1"/>
          <p:nvPr/>
        </p:nvSpPr>
        <p:spPr>
          <a:xfrm>
            <a:off x="326390" y="75565"/>
            <a:ext cx="21304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汉真广标简体" panose="02000000000000000000" pitchFamily="2" charset="-122"/>
                <a:ea typeface="方正汉真广标简体" panose="02000000000000000000" pitchFamily="2" charset="-122"/>
              </a:defRPr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616075" y="1229995"/>
            <a:ext cx="4817745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C00000"/>
                </a:solidFill>
              </a:rPr>
              <a:t> </a:t>
            </a:r>
            <a:r>
              <a:rPr lang="en-US" altLang="zh-CN" sz="4400" b="1">
                <a:solidFill>
                  <a:schemeClr val="tx1"/>
                </a:solidFill>
                <a:sym typeface="+mn-ea"/>
              </a:rPr>
              <a:t>50+X=150</a:t>
            </a:r>
            <a:endParaRPr lang="en-US" altLang="zh-CN" sz="4400" b="1">
              <a:solidFill>
                <a:schemeClr val="tx1"/>
              </a:solidFill>
              <a:sym typeface="+mn-ea"/>
            </a:endParaRPr>
          </a:p>
          <a:p>
            <a:endParaRPr lang="en-US" altLang="zh-CN" sz="4400" b="1">
              <a:solidFill>
                <a:schemeClr val="tx1"/>
              </a:solidFill>
              <a:sym typeface="+mn-ea"/>
            </a:endParaRPr>
          </a:p>
          <a:p>
            <a:r>
              <a:rPr lang="en-US" altLang="zh-CN" sz="4400" b="1">
                <a:solidFill>
                  <a:schemeClr val="tx1"/>
                </a:solidFill>
              </a:rPr>
              <a:t> 3</a:t>
            </a:r>
            <a:r>
              <a:rPr lang="en-US" altLang="zh-CN" sz="4400" b="1">
                <a:solidFill>
                  <a:schemeClr val="tx1"/>
                </a:solidFill>
                <a:sym typeface="+mn-ea"/>
              </a:rPr>
              <a:t>X=2.4</a:t>
            </a:r>
            <a:endParaRPr lang="en-US" altLang="zh-CN" sz="4400" b="1">
              <a:solidFill>
                <a:schemeClr val="tx1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34635" y="1310005"/>
            <a:ext cx="5253355" cy="891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/>
              <a:t>像这样的等式称为</a:t>
            </a:r>
            <a:r>
              <a:rPr lang="zh-CN" altLang="en-US" sz="3200" b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方程</a:t>
            </a:r>
            <a:r>
              <a:rPr lang="zh-CN" altLang="en-US" sz="2800" b="1"/>
              <a:t>。</a:t>
            </a:r>
            <a:endParaRPr lang="zh-CN" altLang="en-US" sz="2800" b="1"/>
          </a:p>
          <a:p>
            <a:endParaRPr lang="zh-CN" altLang="en-US" sz="2000"/>
          </a:p>
        </p:txBody>
      </p:sp>
      <p:sp>
        <p:nvSpPr>
          <p:cNvPr id="7" name="文本框 6"/>
          <p:cNvSpPr txBox="1"/>
          <p:nvPr/>
        </p:nvSpPr>
        <p:spPr>
          <a:xfrm>
            <a:off x="2928620" y="3975735"/>
            <a:ext cx="74453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C00000"/>
                </a:solidFill>
              </a:rPr>
              <a:t>含有未知数</a:t>
            </a:r>
            <a:r>
              <a:rPr lang="zh-CN" altLang="en-US" sz="2800" b="1">
                <a:solidFill>
                  <a:schemeClr val="tx1"/>
                </a:solidFill>
              </a:rPr>
              <a:t>的</a:t>
            </a:r>
            <a:r>
              <a:rPr lang="zh-CN" altLang="en-US" sz="4000" b="1">
                <a:solidFill>
                  <a:srgbClr val="C00000"/>
                </a:solidFill>
              </a:rPr>
              <a:t>等式</a:t>
            </a:r>
            <a:r>
              <a:rPr lang="zh-CN" altLang="en-US" sz="2800" b="1">
                <a:solidFill>
                  <a:schemeClr val="tx1"/>
                </a:solidFill>
              </a:rPr>
              <a:t>叫做方程</a:t>
            </a:r>
            <a:r>
              <a:rPr lang="zh-CN" altLang="en-US" sz="2800">
                <a:solidFill>
                  <a:schemeClr val="tx1"/>
                </a:solidFill>
              </a:rPr>
              <a:t>。</a:t>
            </a:r>
            <a:endParaRPr lang="zh-CN" altLang="en-US" sz="28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10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11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12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13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14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15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16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17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18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19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2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20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21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22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23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24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25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26.xml><?xml version="1.0" encoding="utf-8"?>
<p:tagLst xmlns:p="http://schemas.openxmlformats.org/presentationml/2006/main">
  <p:tag name="KSO_WM_UNIT_PLACING_PICTURE_USER_VIEWPORT" val="{&quot;height&quot;:9277,&quot;width&quot;:9263}"/>
</p:tagLst>
</file>

<file path=ppt/tags/tag27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28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29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3.xml><?xml version="1.0" encoding="utf-8"?>
<p:tagLst xmlns:p="http://schemas.openxmlformats.org/presentationml/2006/main">
  <p:tag name="KSO_WM_UNIT_PLACING_PICTURE_USER_VIEWPORT" val="{&quot;height&quot;:9277,&quot;width&quot;:9263}"/>
</p:tagLst>
</file>

<file path=ppt/tags/tag30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31.xml><?xml version="1.0" encoding="utf-8"?>
<p:tagLst xmlns:p="http://schemas.openxmlformats.org/presentationml/2006/main">
  <p:tag name="KSO_WM_UNIT_PLACING_PICTURE_USER_VIEWPORT" val="{&quot;height&quot;:6047.4992125984254,&quot;width&quot;:9470}"/>
</p:tagLst>
</file>

<file path=ppt/tags/tag3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PRING_PRESENTATION_TITLE" val="儿童教育PPT"/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5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6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7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ags/tag8.xml><?xml version="1.0" encoding="utf-8"?>
<p:tagLst xmlns:p="http://schemas.openxmlformats.org/presentationml/2006/main">
  <p:tag name="KSO_WM_UNIT_PLACING_PICTURE_USER_VIEWPORT" val="{&quot;height&quot;:10785.227819620826,&quot;width&quot;:11546.752219839149}"/>
</p:tagLst>
</file>

<file path=ppt/tags/tag9.xml><?xml version="1.0" encoding="utf-8"?>
<p:tagLst xmlns:p="http://schemas.openxmlformats.org/presentationml/2006/main">
  <p:tag name="KSO_WM_UNIT_PLACING_PICTURE_USER_VIEWPORT" val="{&quot;height&quot;:12745.979527559055,&quot;width&quot;:11567.183753516825}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1634</Words>
  <Application>WPS 演示</Application>
  <PresentationFormat>自定义</PresentationFormat>
  <Paragraphs>171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Arial</vt:lpstr>
      <vt:lpstr>宋体</vt:lpstr>
      <vt:lpstr>Wingdings</vt:lpstr>
      <vt:lpstr>方正汉真广标简体</vt:lpstr>
      <vt:lpstr>微软雅黑</vt:lpstr>
      <vt:lpstr>Calibri</vt:lpstr>
      <vt:lpstr>Times New Roman</vt:lpstr>
      <vt:lpstr>楷体_GB2312</vt:lpstr>
      <vt:lpstr>新宋体</vt:lpstr>
      <vt:lpstr>黑体</vt:lpstr>
      <vt:lpstr>Verdana</vt:lpstr>
      <vt:lpstr>Arial</vt:lpstr>
      <vt:lpstr>等线</vt:lpstr>
      <vt:lpstr>Arial Unicode MS</vt:lpstr>
      <vt:lpstr>等线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2021-04-19T20:13:00Z</cp:lastPrinted>
  <dcterms:created xsi:type="dcterms:W3CDTF">2021-04-19T20:13:00Z</dcterms:created>
  <dcterms:modified xsi:type="dcterms:W3CDTF">2023-10-28T09:40:45Z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8BAFEF5C5F534451AB2BFAEDB74868CA_12</vt:lpwstr>
  </property>
  <property fmtid="{D5CDD505-2E9C-101B-9397-08002B2CF9AE}" pid="3" name="KSOProductBuildVer">
    <vt:lpwstr>2052-12.1.0.15712</vt:lpwstr>
  </property>
</Properties>
</file>