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562" r:id="rId3"/>
    <p:sldId id="569" r:id="rId4"/>
    <p:sldId id="877" r:id="rId5"/>
    <p:sldId id="576" r:id="rId6"/>
    <p:sldId id="1069" r:id="rId7"/>
    <p:sldId id="1070" r:id="rId8"/>
    <p:sldId id="1051" r:id="rId9"/>
    <p:sldId id="1071" r:id="rId10"/>
    <p:sldId id="1052" r:id="rId11"/>
    <p:sldId id="1028" r:id="rId12"/>
    <p:sldId id="962" r:id="rId13"/>
    <p:sldId id="1072" r:id="rId14"/>
    <p:sldId id="1073" r:id="rId15"/>
    <p:sldId id="689" r:id="rId16"/>
    <p:sldId id="1074" r:id="rId17"/>
    <p:sldId id="1075" r:id="rId18"/>
    <p:sldId id="1076" r:id="rId19"/>
    <p:sldId id="929" r:id="rId20"/>
    <p:sldId id="1058" r:id="rId21"/>
    <p:sldId id="1077" r:id="rId22"/>
    <p:sldId id="625" r:id="rId23"/>
    <p:sldId id="580" r:id="rId25"/>
    <p:sldId id="587" r:id="rId26"/>
  </p:sldIdLst>
  <p:sldSz cx="12601575" cy="7091045"/>
  <p:notesSz cx="7103745" cy="10234295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67" userDrawn="1">
          <p15:clr>
            <a:srgbClr val="A4A3A4"/>
          </p15:clr>
        </p15:guide>
        <p15:guide id="2" pos="406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71807" autoAdjust="0"/>
  </p:normalViewPr>
  <p:slideViewPr>
    <p:cSldViewPr snapToGrid="0">
      <p:cViewPr>
        <p:scale>
          <a:sx n="100" d="100"/>
          <a:sy n="100" d="100"/>
        </p:scale>
        <p:origin x="-72" y="-312"/>
      </p:cViewPr>
      <p:guideLst>
        <p:guide orient="horz" pos="2367"/>
        <p:guide pos="406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66.xml"/><Relationship Id="rId30" Type="http://schemas.openxmlformats.org/officeDocument/2006/relationships/commentAuthors" Target="commentAuthors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C2917-7612-40BA-BD7C-108AEF1E65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239072" y="945473"/>
            <a:ext cx="10128392" cy="265774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2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239072" y="3681388"/>
            <a:ext cx="10128392" cy="1522434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80" spc="200"/>
            </a:lvl1pPr>
            <a:lvl2pPr marL="472440" indent="0" algn="ctr">
              <a:buNone/>
              <a:defRPr sz="2065"/>
            </a:lvl2pPr>
            <a:lvl3pPr marL="944880" indent="0" algn="ctr">
              <a:buNone/>
              <a:defRPr sz="1860"/>
            </a:lvl3pPr>
            <a:lvl4pPr marL="1417955" indent="0" algn="ctr">
              <a:buNone/>
              <a:defRPr sz="1655"/>
            </a:lvl4pPr>
            <a:lvl5pPr marL="1890395" indent="0" algn="ctr">
              <a:buNone/>
              <a:defRPr sz="1655"/>
            </a:lvl5pPr>
            <a:lvl6pPr marL="2362835" indent="0" algn="ctr">
              <a:buNone/>
              <a:defRPr sz="1655"/>
            </a:lvl6pPr>
            <a:lvl7pPr marL="2835275" indent="0" algn="ctr">
              <a:buNone/>
              <a:defRPr sz="1655"/>
            </a:lvl7pPr>
            <a:lvl8pPr marL="3307715" indent="0" algn="ctr">
              <a:buNone/>
              <a:defRPr sz="1655"/>
            </a:lvl8pPr>
            <a:lvl9pPr marL="3780790" indent="0" algn="ctr">
              <a:buNone/>
              <a:defRPr sz="1655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838" y="800302"/>
            <a:ext cx="11341418" cy="56691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39072" y="2568410"/>
            <a:ext cx="10128392" cy="105342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2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239072" y="3681388"/>
            <a:ext cx="10128392" cy="487626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8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838" y="1541046"/>
            <a:ext cx="11337697" cy="4920925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057678" y="3979174"/>
            <a:ext cx="8029783" cy="792857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55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2057678" y="4772031"/>
            <a:ext cx="8029783" cy="89708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6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7244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94488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5pPr>
            <a:lvl6pPr marL="236283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6pPr>
            <a:lvl7pPr marL="283527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7pPr>
            <a:lvl8pPr marL="330771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8pPr>
            <a:lvl9pPr marL="378079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838" y="1552213"/>
            <a:ext cx="5350708" cy="4909758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26990" y="1552213"/>
            <a:ext cx="5350708" cy="4909758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28838" y="1477766"/>
            <a:ext cx="5521871" cy="394567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6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72440" indent="0">
              <a:buNone/>
              <a:defRPr sz="2065" b="1"/>
            </a:lvl2pPr>
            <a:lvl3pPr marL="944880" indent="0">
              <a:buNone/>
              <a:defRPr sz="1860" b="1"/>
            </a:lvl3pPr>
            <a:lvl4pPr marL="1417955" indent="0">
              <a:buNone/>
              <a:defRPr sz="1655" b="1"/>
            </a:lvl4pPr>
            <a:lvl5pPr marL="1890395" indent="0">
              <a:buNone/>
              <a:defRPr sz="1655" b="1"/>
            </a:lvl5pPr>
            <a:lvl6pPr marL="2362835" indent="0">
              <a:buNone/>
              <a:defRPr sz="1655" b="1"/>
            </a:lvl6pPr>
            <a:lvl7pPr marL="2835275" indent="0">
              <a:buNone/>
              <a:defRPr sz="1655" b="1"/>
            </a:lvl7pPr>
            <a:lvl8pPr marL="3307715" indent="0">
              <a:buNone/>
              <a:defRPr sz="1655" b="1"/>
            </a:lvl8pPr>
            <a:lvl9pPr marL="3780790" indent="0">
              <a:buNone/>
              <a:defRPr sz="1655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8838" y="1917002"/>
            <a:ext cx="5521871" cy="4544969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445232" y="1470041"/>
            <a:ext cx="5521871" cy="394567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6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72440" indent="0">
              <a:buNone/>
              <a:defRPr sz="2065" b="1"/>
            </a:lvl2pPr>
            <a:lvl3pPr marL="944880" indent="0">
              <a:buNone/>
              <a:defRPr sz="1860" b="1"/>
            </a:lvl3pPr>
            <a:lvl4pPr marL="1417955" indent="0">
              <a:buNone/>
              <a:defRPr sz="1655" b="1"/>
            </a:lvl4pPr>
            <a:lvl5pPr marL="1890395" indent="0">
              <a:buNone/>
              <a:defRPr sz="1655" b="1"/>
            </a:lvl5pPr>
            <a:lvl6pPr marL="2362835" indent="0">
              <a:buNone/>
              <a:defRPr sz="1655" b="1"/>
            </a:lvl6pPr>
            <a:lvl7pPr marL="2835275" indent="0">
              <a:buNone/>
              <a:defRPr sz="1655" b="1"/>
            </a:lvl7pPr>
            <a:lvl8pPr marL="3307715" indent="0">
              <a:buNone/>
              <a:defRPr sz="1655" b="1"/>
            </a:lvl8pPr>
            <a:lvl9pPr marL="3780790" indent="0">
              <a:buNone/>
              <a:defRPr sz="1655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445232" y="1917002"/>
            <a:ext cx="5521871" cy="4544969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28838" y="1608048"/>
            <a:ext cx="5408876" cy="4764587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55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563734" y="1608048"/>
            <a:ext cx="5402801" cy="4764587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55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578625" y="945473"/>
            <a:ext cx="1079072" cy="52001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9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45118" y="945473"/>
            <a:ext cx="9477228" cy="5200100"/>
          </a:xfrm>
        </p:spPr>
        <p:txBody>
          <a:bodyPr vert="eaVert" lIns="46800" tIns="46800" rIns="46800" bIns="46800"/>
          <a:lstStyle>
            <a:lvl1pPr marL="236220" indent="-236220">
              <a:spcAft>
                <a:spcPts val="1000"/>
              </a:spcAft>
              <a:defRPr spc="300"/>
            </a:lvl1pPr>
            <a:lvl2pPr marL="708660" indent="-236220">
              <a:defRPr spc="300"/>
            </a:lvl2pPr>
            <a:lvl3pPr marL="1181100" indent="-236220">
              <a:defRPr spc="300"/>
            </a:lvl3pPr>
            <a:lvl4pPr marL="1654175" indent="-236220">
              <a:defRPr spc="300"/>
            </a:lvl4pPr>
            <a:lvl5pPr marL="2126615" indent="-23622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2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838" y="629074"/>
            <a:ext cx="11337697" cy="729577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838" y="1541046"/>
            <a:ext cx="11337697" cy="49209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32559" y="6528973"/>
            <a:ext cx="2790703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254272" y="6528973"/>
            <a:ext cx="4093031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9175832" y="6528973"/>
            <a:ext cx="2790703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4880" rtl="0" eaLnBrk="1" fontAlgn="auto" latinLnBrk="0" hangingPunct="1">
        <a:lnSpc>
          <a:spcPct val="100000"/>
        </a:lnSpc>
        <a:spcBef>
          <a:spcPct val="0"/>
        </a:spcBef>
        <a:buNone/>
        <a:defRPr sz="372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36220" indent="-236220" algn="l" defTabSz="94488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708660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63700" algn="l"/>
        </a:tabLst>
        <a:defRPr sz="165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81100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5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54175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4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126615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4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9905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49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393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7010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83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27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71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79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tif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tif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tiff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1.xml"/><Relationship Id="rId24" Type="http://schemas.openxmlformats.org/officeDocument/2006/relationships/image" Target="../media/image13.tiff"/><Relationship Id="rId23" Type="http://schemas.openxmlformats.org/officeDocument/2006/relationships/image" Target="../media/image12.tiff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tags" Target="../tags/tag64.xml"/><Relationship Id="rId4" Type="http://schemas.openxmlformats.org/officeDocument/2006/relationships/image" Target="../media/image7.tiff"/><Relationship Id="rId3" Type="http://schemas.openxmlformats.org/officeDocument/2006/relationships/tags" Target="../tags/tag63.xml"/><Relationship Id="rId2" Type="http://schemas.openxmlformats.org/officeDocument/2006/relationships/image" Target="../media/image6.tiff"/><Relationship Id="rId1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1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1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tiff"/><Relationship Id="rId2" Type="http://schemas.openxmlformats.org/officeDocument/2006/relationships/tags" Target="../tags/tag65.xml"/><Relationship Id="rId1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984037"/>
            <a:ext cx="1260157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101E83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简易方程</a:t>
            </a:r>
            <a:endParaRPr lang="en-US" altLang="zh-CN" sz="4800" b="1" dirty="0" smtClean="0">
              <a:solidFill>
                <a:srgbClr val="101E83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" y="2732224"/>
            <a:ext cx="12601575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6600" b="1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实际问题与方程</a:t>
            </a:r>
            <a:endParaRPr lang="en-US" altLang="zh-CN" sz="6600" b="1" dirty="0" smtClean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课时</a:t>
            </a:r>
            <a:endParaRPr lang="en-US" altLang="zh-CN" sz="3200" b="1" dirty="0" smtClean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6510" y="2323254"/>
            <a:ext cx="12585065" cy="1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8925" y="1145540"/>
            <a:ext cx="1200721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3600" b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charset="0"/>
                <a:ea typeface="楷体" panose="02010609060101010101" pitchFamily="49" charset="-122"/>
              </a:rPr>
              <a:t>归纳总结：</a:t>
            </a:r>
            <a:endParaRPr lang="zh-CN" altLang="en-US" sz="3600" b="1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charset="0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在用方程解决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</a:rPr>
              <a:t>“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比几倍多（少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）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几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</a:rPr>
              <a:t>”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的实际问题时，一般设标准量（较小的量）为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，根据题中的等量关系列出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形如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±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b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=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c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的方程，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再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根据等式的性质，求出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的值。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注意：要先把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看作一个整体，求出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值后，再求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的值。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500380" y="1061085"/>
            <a:ext cx="1156208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解下列方程。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练习十六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3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+6=18                2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－7.5=8.5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16+8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=40              4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－3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9=29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500380" y="1061085"/>
            <a:ext cx="1156208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解下列方程。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练习十六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 3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+6=18                                      2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－7.5=8.5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69975" y="3270250"/>
            <a:ext cx="32219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+6－6=18－6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246630" y="4020185"/>
            <a:ext cx="13576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=12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56180" y="5695950"/>
            <a:ext cx="9004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58925" y="4869180"/>
            <a:ext cx="27330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3=12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8750" y="3270250"/>
            <a:ext cx="11010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解：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40550" y="3223260"/>
            <a:ext cx="41662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－7.5+7.5=8.5+7.5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761095" y="4022725"/>
            <a:ext cx="13576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=16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95410" y="5699125"/>
            <a:ext cx="9004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=8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79105" y="4869180"/>
            <a:ext cx="27330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2=16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29325" y="3222625"/>
            <a:ext cx="911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解：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2" grpId="0"/>
      <p:bldP spid="5" grpId="0"/>
      <p:bldP spid="6" grpId="0"/>
      <p:bldP spid="7" grpId="0"/>
      <p:bldP spid="8" grpId="0"/>
      <p:bldP spid="9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500380" y="1061085"/>
            <a:ext cx="1156208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解下列方程。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练习十六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   16+8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=40                                 4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－3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9=29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1069975" y="3270250"/>
            <a:ext cx="39077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16+8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－16=40－16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717165" y="4053205"/>
            <a:ext cx="13576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8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=24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67990" y="5695950"/>
            <a:ext cx="9004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=3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29460" y="4869180"/>
            <a:ext cx="27330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8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8=24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8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40550" y="3223260"/>
            <a:ext cx="41681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－3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9+27=29+27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30970" y="4062095"/>
            <a:ext cx="13576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=56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43060" y="5699125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326755" y="4871720"/>
            <a:ext cx="27330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4=56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29325" y="3235325"/>
            <a:ext cx="911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解：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8760" y="3235325"/>
            <a:ext cx="911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解：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2" grpId="0"/>
      <p:bldP spid="5" grpId="0"/>
      <p:bldP spid="7" grpId="0"/>
      <p:bldP spid="8" grpId="0"/>
      <p:bldP spid="9" grpId="0"/>
      <p:bldP spid="11" grpId="0"/>
      <p:bldP spid="1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06654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每平方米阔叶林每天释放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75g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氧气，是每平方米草地每天释放氧气的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倍，每平方米草地每天能释放多少克氧气？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练习十六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101340" y="4194810"/>
            <a:ext cx="13576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=75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29940" y="4808855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=15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85290" y="3348990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设每平方米草地每天能释放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克氧气。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85290" y="5584825"/>
            <a:ext cx="855916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答：每平方米草地每天能释放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15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克氧气。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06654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3.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1428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个网球，每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个装一筒，装完后还剩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个。一共装了多少筒？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练习十六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674620" y="3726180"/>
            <a:ext cx="23037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+3=1428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23920" y="4471035"/>
            <a:ext cx="13576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=285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34160" y="2873375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一共装了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筒。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27530" y="5407660"/>
            <a:ext cx="4655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答：一共装了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285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筒。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06654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故宫博物院的面积是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72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万平方米，比天安门广场面积的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倍少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16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万平方米。天安门广场的面积是多少万平方米？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练习十六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101340" y="4194810"/>
            <a:ext cx="22739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－16=72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229735" y="4808855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=44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85290" y="3348990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设天安门广场的面积是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万平方米。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85290" y="5584825"/>
            <a:ext cx="81000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答：天安门广场的面积是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44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万平方米。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06654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猎豹是世界跑得最快的动物，它每小时能跑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110 km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，比大象的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倍还多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30 km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。大象每小时能跑多少千米？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P74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练习十六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8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85290" y="3348990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设大象每小时能跑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km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85290" y="5584825"/>
            <a:ext cx="60947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答：大象每小时能跑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40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km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01340" y="4194810"/>
            <a:ext cx="22783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+30=110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64635" y="4808855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=40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0380" y="1289685"/>
            <a:ext cx="1156208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3.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爷爷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今年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63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岁，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爷爷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比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小明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年龄的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倍还多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岁，设小明今年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岁，下面所列方程正确的是（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）。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A.  5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=63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B.  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+3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=63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C. 5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－12=63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D. 5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+3=63</a:t>
            </a:r>
            <a:endParaRPr lang="en-US" altLang="zh-CN" sz="3600" b="1" i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31200" y="1835150"/>
            <a:ext cx="513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D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0380" y="1289685"/>
            <a:ext cx="102743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4. 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乙数是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1.3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，乙数比甲数的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倍少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0.7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，这两个数的和是多少？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773680" y="3498215"/>
            <a:ext cx="28454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2.5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0.7=1.3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358005" y="4242435"/>
            <a:ext cx="12433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=0.8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527810" y="2620645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设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甲数是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21790" y="5680710"/>
            <a:ext cx="54597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答：这两个数的和是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2.1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10510" y="4928870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0.8+1.3=2.1</a:t>
            </a:r>
            <a:endParaRPr 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5" grpId="0"/>
      <p:bldP spid="57" grpId="0"/>
      <p:bldP spid="1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38200" y="1422400"/>
            <a:ext cx="11292840" cy="42468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1245" y="1992630"/>
            <a:ext cx="10958830" cy="3304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  <a:buNone/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会解形如</a:t>
            </a:r>
            <a:r>
              <a:rPr lang="zh-CN" altLang="en-US" sz="2400" i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ax</a:t>
            </a:r>
            <a:r>
              <a:rPr lang="zh-CN" altLang="en-US" sz="2400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±</a:t>
            </a:r>
            <a:r>
              <a:rPr lang="zh-CN" altLang="en-US" sz="2400" i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</a:t>
            </a:r>
            <a:r>
              <a:rPr lang="zh-CN" altLang="en-US" sz="2400" i="1" dirty="0" smtClean="0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的方程，初步学会列方程解决“比几倍多（少）几”的实际问题。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（重点）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分析稍复杂的两步实际问题的数量关系，找等量关系式列方程。在经历列方程解决实际问题的过程中发展方程意识。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（难点）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56235" indent="-356235" algn="l">
              <a:lnSpc>
                <a:spcPct val="150000"/>
              </a:lnSpc>
              <a:buClrTx/>
              <a:buSzTx/>
              <a:buFontTx/>
            </a:pPr>
            <a:r>
              <a:rPr lang="en-US" altLang="zh-CN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感受数学与实际生活的紧密联系，培养数学应用意识，提高抽象思维能力和思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356235" indent="-356235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维水平。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1510" y="38735"/>
            <a:ext cx="645795" cy="6457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0380" y="1289685"/>
            <a:ext cx="102743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5. 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看图列方程并求出方程的解。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089265" y="3293110"/>
            <a:ext cx="20751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+12=63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84945" y="4191635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=17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923415" y="2032000"/>
            <a:ext cx="5005070" cy="3413125"/>
            <a:chOff x="5890" y="3309"/>
            <a:chExt cx="7882" cy="5375"/>
          </a:xfrm>
        </p:grpSpPr>
        <p:grpSp>
          <p:nvGrpSpPr>
            <p:cNvPr id="9" name="组合 8"/>
            <p:cNvGrpSpPr/>
            <p:nvPr/>
          </p:nvGrpSpPr>
          <p:grpSpPr>
            <a:xfrm>
              <a:off x="5890" y="3309"/>
              <a:ext cx="7882" cy="3958"/>
              <a:chOff x="5890" y="3309"/>
              <a:chExt cx="7882" cy="3958"/>
            </a:xfrm>
          </p:grpSpPr>
          <p:grpSp>
            <p:nvGrpSpPr>
              <p:cNvPr id="36" name="组合 35"/>
              <p:cNvGrpSpPr/>
              <p:nvPr/>
            </p:nvGrpSpPr>
            <p:grpSpPr>
              <a:xfrm>
                <a:off x="5890" y="3309"/>
                <a:ext cx="6222" cy="3958"/>
                <a:chOff x="12018" y="3281"/>
                <a:chExt cx="6222" cy="3958"/>
              </a:xfrm>
            </p:grpSpPr>
            <p:sp>
              <p:nvSpPr>
                <p:cNvPr id="15" name="文本框 14"/>
                <p:cNvSpPr txBox="1"/>
                <p:nvPr/>
              </p:nvSpPr>
              <p:spPr>
                <a:xfrm>
                  <a:off x="12018" y="4191"/>
                  <a:ext cx="2457" cy="1016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 anchor="t">
                  <a:spAutoFit/>
                </a:bodyPr>
                <a:lstStyle/>
                <a:p>
                  <a:pPr algn="l">
                    <a:lnSpc>
                      <a:spcPct val="100000"/>
                    </a:lnSpc>
                  </a:pPr>
                  <a:r>
                    <a:rPr lang="zh-CN" altLang="en-US" sz="3600" b="1">
                      <a:solidFill>
                        <a:schemeClr val="tx1"/>
                      </a:solidFill>
                      <a:latin typeface="Times New Roman" panose="02020603050405020304" charset="0"/>
                      <a:ea typeface="楷体" panose="02010609060101010101" pitchFamily="49" charset="-122"/>
                      <a:cs typeface="Times New Roman" panose="02020603050405020304" charset="0"/>
                      <a:sym typeface="+mn-ea"/>
                    </a:rPr>
                    <a:t>玩具：</a:t>
                  </a:r>
                  <a:endParaRPr lang="zh-CN" altLang="en-US" sz="3600" b="1">
                    <a:solidFill>
                      <a:schemeClr val="tx1"/>
                    </a:solidFill>
                    <a:latin typeface="Times New Roman" panose="02020603050405020304" charset="0"/>
                    <a:ea typeface="楷体" panose="02010609060101010101" pitchFamily="49" charset="-122"/>
                    <a:cs typeface="Times New Roman" panose="02020603050405020304" charset="0"/>
                    <a:sym typeface="+mn-ea"/>
                  </a:endParaRPr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12018" y="6223"/>
                  <a:ext cx="2457" cy="1016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 anchor="t">
                  <a:spAutoFit/>
                </a:bodyPr>
                <a:lstStyle/>
                <a:p>
                  <a:pPr algn="l">
                    <a:lnSpc>
                      <a:spcPct val="100000"/>
                    </a:lnSpc>
                  </a:pPr>
                  <a:r>
                    <a:rPr lang="zh-CN" altLang="en-US" sz="3600" b="1">
                      <a:latin typeface="Times New Roman" panose="02020603050405020304" charset="0"/>
                      <a:ea typeface="楷体" panose="02010609060101010101" pitchFamily="49" charset="-122"/>
                      <a:cs typeface="Times New Roman" panose="02020603050405020304" charset="0"/>
                      <a:sym typeface="+mn-ea"/>
                    </a:rPr>
                    <a:t>文具：</a:t>
                  </a:r>
                  <a:endParaRPr lang="zh-CN" altLang="en-US" sz="3600" b="1">
                    <a:solidFill>
                      <a:schemeClr val="tx1"/>
                    </a:solidFill>
                    <a:latin typeface="Times New Roman" panose="02020603050405020304" charset="0"/>
                    <a:ea typeface="楷体" panose="02010609060101010101" pitchFamily="49" charset="-122"/>
                    <a:cs typeface="Times New Roman" panose="02020603050405020304" charset="0"/>
                    <a:sym typeface="+mn-ea"/>
                  </a:endParaRPr>
                </a:p>
              </p:txBody>
            </p:sp>
            <p:sp>
              <p:nvSpPr>
                <p:cNvPr id="22" name="左中括号 21"/>
                <p:cNvSpPr/>
                <p:nvPr/>
              </p:nvSpPr>
              <p:spPr>
                <a:xfrm rot="16200000">
                  <a:off x="14816" y="4151"/>
                  <a:ext cx="132" cy="1342"/>
                </a:xfrm>
                <a:prstGeom prst="leftBracket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左大括号 26"/>
                <p:cNvSpPr/>
                <p:nvPr/>
              </p:nvSpPr>
              <p:spPr>
                <a:xfrm rot="5400000">
                  <a:off x="14726" y="3783"/>
                  <a:ext cx="310" cy="1343"/>
                </a:xfrm>
                <a:prstGeom prst="leftBrace">
                  <a:avLst/>
                </a:prstGeom>
                <a:solidFill>
                  <a:srgbClr val="000000">
                    <a:alpha val="0"/>
                  </a:srgbClr>
                </a:solidFill>
                <a:ln w="28575">
                  <a:solidFill>
                    <a:schemeClr val="accent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14142" y="3281"/>
                  <a:ext cx="1371" cy="1016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 anchor="t">
                  <a:spAutoFit/>
                </a:bodyPr>
                <a:lstStyle/>
                <a:p>
                  <a:pPr algn="l">
                    <a:lnSpc>
                      <a:spcPct val="100000"/>
                    </a:lnSpc>
                  </a:pPr>
                  <a:r>
                    <a:rPr lang="en-US" altLang="zh-CN" sz="3600" b="1" i="1">
                      <a:latin typeface="Times New Roman" panose="02020603050405020304" charset="0"/>
                      <a:ea typeface="楷体" panose="02010609060101010101" pitchFamily="49" charset="-122"/>
                      <a:cs typeface="Times New Roman" panose="02020603050405020304" charset="0"/>
                      <a:sym typeface="+mn-ea"/>
                    </a:rPr>
                    <a:t>x</a:t>
                  </a:r>
                  <a:r>
                    <a:rPr lang="zh-CN" altLang="en-US" sz="3600" b="1">
                      <a:latin typeface="Times New Roman" panose="02020603050405020304" charset="0"/>
                      <a:ea typeface="楷体" panose="02010609060101010101" pitchFamily="49" charset="-122"/>
                      <a:cs typeface="Times New Roman" panose="02020603050405020304" charset="0"/>
                      <a:sym typeface="+mn-ea"/>
                    </a:rPr>
                    <a:t>元</a:t>
                  </a:r>
                  <a:endParaRPr lang="zh-CN" altLang="en-US" sz="3600" b="1">
                    <a:solidFill>
                      <a:schemeClr val="tx1"/>
                    </a:solidFill>
                    <a:latin typeface="Times New Roman" panose="02020603050405020304" charset="0"/>
                    <a:ea typeface="楷体" panose="02010609060101010101" pitchFamily="49" charset="-122"/>
                    <a:cs typeface="Times New Roman" panose="02020603050405020304" charset="0"/>
                    <a:sym typeface="+mn-ea"/>
                  </a:endParaRPr>
                </a:p>
              </p:txBody>
            </p:sp>
            <p:grpSp>
              <p:nvGrpSpPr>
                <p:cNvPr id="32" name="组合 31"/>
                <p:cNvGrpSpPr/>
                <p:nvPr/>
              </p:nvGrpSpPr>
              <p:grpSpPr>
                <a:xfrm>
                  <a:off x="14210" y="6343"/>
                  <a:ext cx="4030" cy="609"/>
                  <a:chOff x="14210" y="6343"/>
                  <a:chExt cx="4030" cy="609"/>
                </a:xfrm>
              </p:grpSpPr>
              <p:grpSp>
                <p:nvGrpSpPr>
                  <p:cNvPr id="26" name="组合 25"/>
                  <p:cNvGrpSpPr/>
                  <p:nvPr/>
                </p:nvGrpSpPr>
                <p:grpSpPr>
                  <a:xfrm>
                    <a:off x="14211" y="6820"/>
                    <a:ext cx="4026" cy="132"/>
                    <a:chOff x="14344" y="5686"/>
                    <a:chExt cx="4026" cy="132"/>
                  </a:xfrm>
                </p:grpSpPr>
                <p:sp>
                  <p:nvSpPr>
                    <p:cNvPr id="23" name="左中括号 22"/>
                    <p:cNvSpPr/>
                    <p:nvPr/>
                  </p:nvSpPr>
                  <p:spPr>
                    <a:xfrm rot="16200000">
                      <a:off x="14949" y="5081"/>
                      <a:ext cx="132" cy="1342"/>
                    </a:xfrm>
                    <a:prstGeom prst="leftBracket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" name="左中括号 23"/>
                    <p:cNvSpPr/>
                    <p:nvPr/>
                  </p:nvSpPr>
                  <p:spPr>
                    <a:xfrm rot="16200000">
                      <a:off x="16291" y="5081"/>
                      <a:ext cx="132" cy="1342"/>
                    </a:xfrm>
                    <a:prstGeom prst="leftBracket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左中括号 24"/>
                    <p:cNvSpPr/>
                    <p:nvPr/>
                  </p:nvSpPr>
                  <p:spPr>
                    <a:xfrm rot="16200000">
                      <a:off x="17633" y="5081"/>
                      <a:ext cx="132" cy="1342"/>
                    </a:xfrm>
                    <a:prstGeom prst="leftBracket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9" name="左大括号 28"/>
                  <p:cNvSpPr/>
                  <p:nvPr/>
                </p:nvSpPr>
                <p:spPr>
                  <a:xfrm rot="5400000">
                    <a:off x="16056" y="4497"/>
                    <a:ext cx="338" cy="4030"/>
                  </a:xfrm>
                  <a:prstGeom prst="leftBrace">
                    <a:avLst/>
                  </a:prstGeom>
                  <a:solidFill>
                    <a:srgbClr val="000000">
                      <a:alpha val="0"/>
                    </a:srgbClr>
                  </a:solidFill>
                  <a:ln w="28575">
                    <a:solidFill>
                      <a:schemeClr val="accent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5" name="文本框 34"/>
                <p:cNvSpPr txBox="1"/>
                <p:nvPr/>
              </p:nvSpPr>
              <p:spPr>
                <a:xfrm>
                  <a:off x="13186" y="5267"/>
                  <a:ext cx="4986" cy="1016"/>
                </a:xfrm>
                <a:prstGeom prst="rect">
                  <a:avLst/>
                </a:prstGeom>
                <a:noFill/>
                <a:ln w="28575">
                  <a:noFill/>
                </a:ln>
              </p:spPr>
              <p:txBody>
                <a:bodyPr wrap="none" rtlCol="0" anchor="t">
                  <a:spAutoFit/>
                </a:bodyPr>
                <a:lstStyle/>
                <a:p>
                  <a:pPr algn="l">
                    <a:lnSpc>
                      <a:spcPct val="100000"/>
                    </a:lnSpc>
                  </a:pPr>
                  <a:r>
                    <a:rPr lang="zh-CN" altLang="en-US" sz="3600" b="1">
                      <a:solidFill>
                        <a:schemeClr val="tx1"/>
                      </a:solidFill>
                      <a:latin typeface="Times New Roman" panose="02020603050405020304" charset="0"/>
                      <a:ea typeface="楷体" panose="02010609060101010101" pitchFamily="49" charset="-122"/>
                      <a:cs typeface="Times New Roman" panose="02020603050405020304" charset="0"/>
                      <a:sym typeface="+mn-ea"/>
                    </a:rPr>
                    <a:t>玩具钱数的</a:t>
                  </a:r>
                  <a:r>
                    <a:rPr lang="en-US" altLang="zh-CN" sz="3600" b="1">
                      <a:solidFill>
                        <a:schemeClr val="tx1"/>
                      </a:solidFill>
                      <a:latin typeface="Times New Roman" panose="02020603050405020304" charset="0"/>
                      <a:ea typeface="楷体" panose="02010609060101010101" pitchFamily="49" charset="-122"/>
                      <a:cs typeface="Times New Roman" panose="02020603050405020304" charset="0"/>
                      <a:sym typeface="+mn-ea"/>
                    </a:rPr>
                    <a:t>3</a:t>
                  </a:r>
                  <a:r>
                    <a:rPr lang="zh-CN" altLang="en-US" sz="3600" b="1">
                      <a:solidFill>
                        <a:schemeClr val="tx1"/>
                      </a:solidFill>
                      <a:latin typeface="Times New Roman" panose="02020603050405020304" charset="0"/>
                      <a:ea typeface="楷体" panose="02010609060101010101" pitchFamily="49" charset="-122"/>
                      <a:cs typeface="Times New Roman" panose="02020603050405020304" charset="0"/>
                      <a:sym typeface="+mn-ea"/>
                    </a:rPr>
                    <a:t>倍</a:t>
                  </a:r>
                  <a:endParaRPr lang="zh-CN" altLang="en-US" sz="3600" b="1">
                    <a:solidFill>
                      <a:schemeClr val="tx1"/>
                    </a:solidFill>
                    <a:latin typeface="Times New Roman" panose="02020603050405020304" charset="0"/>
                    <a:ea typeface="楷体" panose="02010609060101010101" pitchFamily="49" charset="-122"/>
                    <a:cs typeface="Times New Roman" panose="02020603050405020304" charset="0"/>
                    <a:sym typeface="+mn-ea"/>
                  </a:endParaRPr>
                </a:p>
              </p:txBody>
            </p:sp>
          </p:grpSp>
          <p:sp>
            <p:nvSpPr>
              <p:cNvPr id="6" name="左中括号 5"/>
              <p:cNvSpPr/>
              <p:nvPr/>
            </p:nvSpPr>
            <p:spPr>
              <a:xfrm rot="16200000">
                <a:off x="12490" y="6467"/>
                <a:ext cx="132" cy="894"/>
              </a:xfrm>
              <a:prstGeom prst="leftBracket">
                <a:avLst/>
              </a:prstGeom>
              <a:ln w="28575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12041" y="5346"/>
                <a:ext cx="1731" cy="1016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none" rtlCol="0" anchor="t">
                <a:spAutoFit/>
              </a:bodyPr>
              <a:lstStyle/>
              <a:p>
                <a:pPr algn="l">
                  <a:lnSpc>
                    <a:spcPct val="100000"/>
                  </a:lnSpc>
                </a:pPr>
                <a:r>
                  <a:rPr lang="en-US" altLang="zh-CN" sz="3600" b="1">
                    <a:latin typeface="Times New Roman" panose="02020603050405020304" charset="0"/>
                    <a:ea typeface="楷体" panose="02010609060101010101" pitchFamily="49" charset="-122"/>
                    <a:cs typeface="Times New Roman" panose="02020603050405020304" charset="0"/>
                    <a:sym typeface="+mn-ea"/>
                  </a:rPr>
                  <a:t>12</a:t>
                </a:r>
                <a:r>
                  <a:rPr lang="zh-CN" altLang="en-US" sz="3600" b="1">
                    <a:latin typeface="Times New Roman" panose="02020603050405020304" charset="0"/>
                    <a:ea typeface="楷体" panose="02010609060101010101" pitchFamily="49" charset="-122"/>
                    <a:cs typeface="Times New Roman" panose="02020603050405020304" charset="0"/>
                    <a:sym typeface="+mn-ea"/>
                  </a:rPr>
                  <a:t>元</a:t>
                </a:r>
                <a:endParaRPr lang="zh-CN" altLang="en-US" sz="3600" b="1">
                  <a:solidFill>
                    <a:schemeClr val="tx1"/>
                  </a:solidFill>
                  <a:latin typeface="Times New Roman" panose="02020603050405020304" charset="0"/>
                  <a:ea typeface="楷体" panose="02010609060101010101" pitchFamily="49" charset="-122"/>
                  <a:cs typeface="Times New Roman" panose="02020603050405020304" charset="0"/>
                  <a:sym typeface="+mn-ea"/>
                </a:endParaRPr>
              </a:p>
            </p:txBody>
          </p:sp>
          <p:sp>
            <p:nvSpPr>
              <p:cNvPr id="8" name="左大括号 7"/>
              <p:cNvSpPr/>
              <p:nvPr/>
            </p:nvSpPr>
            <p:spPr>
              <a:xfrm rot="5400000">
                <a:off x="12402" y="6094"/>
                <a:ext cx="310" cy="891"/>
              </a:xfrm>
              <a:prstGeom prst="leftBrace">
                <a:avLst/>
              </a:prstGeom>
              <a:solidFill>
                <a:srgbClr val="000000">
                  <a:alpha val="0"/>
                </a:srgbClr>
              </a:solidFill>
              <a:ln w="2857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左大括号 17"/>
            <p:cNvSpPr/>
            <p:nvPr/>
          </p:nvSpPr>
          <p:spPr>
            <a:xfrm rot="16200000" flipV="1">
              <a:off x="10382" y="4946"/>
              <a:ext cx="330" cy="4913"/>
            </a:xfrm>
            <a:prstGeom prst="leftBrace">
              <a:avLst/>
            </a:prstGeom>
            <a:solidFill>
              <a:srgbClr val="000000">
                <a:alpha val="0"/>
              </a:srgbClr>
            </a:solidFill>
            <a:ln w="28575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838" y="7668"/>
              <a:ext cx="1731" cy="1016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 anchor="t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lang="en-US" altLang="zh-CN" sz="3600" b="1">
                  <a:latin typeface="Times New Roman" panose="02020603050405020304" charset="0"/>
                  <a:ea typeface="楷体" panose="02010609060101010101" pitchFamily="49" charset="-122"/>
                  <a:cs typeface="Times New Roman" panose="02020603050405020304" charset="0"/>
                  <a:sym typeface="+mn-ea"/>
                </a:rPr>
                <a:t>63</a:t>
              </a:r>
              <a:r>
                <a:rPr lang="zh-CN" altLang="en-US" sz="3600" b="1">
                  <a:latin typeface="Times New Roman" panose="02020603050405020304" charset="0"/>
                  <a:ea typeface="楷体" panose="02010609060101010101" pitchFamily="49" charset="-122"/>
                  <a:cs typeface="Times New Roman" panose="02020603050405020304" charset="0"/>
                  <a:sym typeface="+mn-ea"/>
                </a:rPr>
                <a:t>元</a:t>
              </a:r>
              <a:endPara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091467" y="2447717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1556385" y="1490980"/>
            <a:ext cx="8640445" cy="2277110"/>
          </a:xfrm>
          <a:prstGeom prst="cloudCallou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 w="25400">
            <a:solidFill>
              <a:schemeClr val="tx1"/>
            </a:solidFill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36871" name="矩形 2"/>
          <p:cNvSpPr>
            <a:spLocks noChangeArrowheads="1"/>
          </p:cNvSpPr>
          <p:nvPr/>
        </p:nvSpPr>
        <p:spPr bwMode="auto">
          <a:xfrm>
            <a:off x="2837567" y="2166764"/>
            <a:ext cx="66103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楷体" panose="02010609060101010101" pitchFamily="49" charset="-122"/>
              </a:rPr>
              <a:t>学习完本节课，你有什么收获？</a:t>
            </a:r>
            <a:endParaRPr lang="zh-CN" altLang="en-US" sz="3600" b="1">
              <a:latin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6969" y="6894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4458970" y="55245"/>
            <a:ext cx="678815" cy="6788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100580" y="3685540"/>
            <a:ext cx="1175385" cy="219392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815" cy="6788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36969" y="6894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5615" y="1536700"/>
            <a:ext cx="1118171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zh-CN" sz="3600" b="1" kern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在解决</a:t>
            </a:r>
            <a:r>
              <a:rPr lang="zh-CN" sz="3600" b="1" kern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比一个量的几倍多（少）几</a:t>
            </a:r>
            <a:r>
              <a:rPr lang="zh-CN" sz="3600" b="1" kern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的实际问题时，一般设较小的量为</a:t>
            </a:r>
            <a:r>
              <a:rPr lang="en-US" altLang="zh-CN" sz="3600" b="1" i="1" kern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 kern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，根据等量关系式列出形如</a:t>
            </a:r>
            <a:r>
              <a:rPr lang="en-US" altLang="zh-CN" sz="3600" b="1" i="1" kern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ax</a:t>
            </a:r>
            <a:r>
              <a:rPr lang="en-US" altLang="zh-CN" sz="3600" b="1" kern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±</a:t>
            </a:r>
            <a:r>
              <a:rPr lang="en-US" altLang="zh-CN" sz="3600" b="1" i="1" kern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3600" b="1" kern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</a:t>
            </a:r>
            <a:r>
              <a:rPr lang="en-US" altLang="zh-CN" sz="3600" b="1" i="1" kern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3600" b="1" kern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的方程后，根据等式的性质解方程。</a:t>
            </a:r>
            <a:endParaRPr lang="zh-CN" altLang="en-US" sz="3600" b="1" kern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defTabSz="685800">
              <a:lnSpc>
                <a:spcPct val="150000"/>
              </a:lnSpc>
              <a:defRPr/>
            </a:pPr>
            <a:r>
              <a:rPr lang="zh-CN" altLang="en-US" sz="3600" b="1" kern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有时可以通过画线段图的方法梳理题中的数量关系。</a:t>
            </a:r>
            <a:endParaRPr lang="zh-CN" altLang="en-US" sz="3600" b="1" kern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/>
          <p:nvPr/>
        </p:nvSpPr>
        <p:spPr>
          <a:xfrm>
            <a:off x="2729230" y="2309495"/>
            <a:ext cx="7409815" cy="247205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从课后习题中选取；</a:t>
            </a:r>
            <a:endParaRPr lang="zh-CN" altLang="en-US" sz="36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6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7604" y="88626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82550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136969" y="97516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情境导入</a:t>
            </a:r>
            <a:endParaRPr lang="zh-CN" altLang="en-US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73575" y="55245"/>
            <a:ext cx="645160" cy="645160"/>
          </a:xfrm>
          <a:prstGeom prst="rect">
            <a:avLst/>
          </a:prstGeom>
        </p:spPr>
      </p:pic>
      <p:sp>
        <p:nvSpPr>
          <p:cNvPr id="7" name="Rectangle 2"/>
          <p:cNvSpPr/>
          <p:nvPr/>
        </p:nvSpPr>
        <p:spPr>
          <a:xfrm>
            <a:off x="7465060" y="2360295"/>
            <a:ext cx="10024745" cy="1373505"/>
          </a:xfrm>
          <a:prstGeom prst="rect">
            <a:avLst/>
          </a:prstGeom>
          <a:noFill/>
          <a:ln w="9525">
            <a:noFill/>
          </a:ln>
        </p:spPr>
        <p:txBody>
          <a:bodyPr lIns="112526" tIns="56263" rIns="112526" bIns="56263" anchor="t"/>
          <a:lstStyle/>
          <a:p>
            <a:pPr marL="422275" indent="-422275"/>
            <a:endParaRPr 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9405" y="1062355"/>
            <a:ext cx="1047496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填空：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）甲数是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，乙数是甲数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倍，乙数是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_______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l">
              <a:lnSpc>
                <a:spcPct val="20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）一个篮球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元，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一个足球的价格是它的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倍，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20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一个足球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_______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148445" y="2143125"/>
            <a:ext cx="640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3495" y="4206875"/>
            <a:ext cx="640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61160" y="5226050"/>
            <a:ext cx="7987665" cy="645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none" rtlCol="0">
            <a:spAutoFit/>
          </a:bodyPr>
          <a:lstStyle/>
          <a:p>
            <a:pPr algn="l"/>
            <a:r>
              <a:rPr 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求一个数的几倍是多少，用乘法计算。</a:t>
            </a:r>
            <a:endParaRPr lang="zh-CN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pic>
        <p:nvPicPr>
          <p:cNvPr id="5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160000" y="12217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4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13635" y="1104900"/>
            <a:ext cx="2827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P73  </a:t>
            </a:r>
            <a:r>
              <a:rPr lang="zh-CN" altLang="en-US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7)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997585" y="1894840"/>
            <a:ext cx="1077277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足球上黑色的皮都是五边形的，白色的皮都是六边形的。白色皮共有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20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块，比黑色皮的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倍少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块。黑色皮共有几块？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736725" y="991870"/>
            <a:ext cx="676910" cy="735330"/>
            <a:chOff x="2088" y="1641"/>
            <a:chExt cx="1066" cy="1158"/>
          </a:xfrm>
        </p:grpSpPr>
        <p:pic>
          <p:nvPicPr>
            <p:cNvPr id="73" name="图片 72" descr="图标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88" y="1641"/>
              <a:ext cx="1066" cy="1097"/>
            </a:xfrm>
            <a:prstGeom prst="rect">
              <a:avLst/>
            </a:prstGeom>
          </p:spPr>
        </p:pic>
        <p:sp>
          <p:nvSpPr>
            <p:cNvPr id="74" name="文本框 73"/>
            <p:cNvSpPr txBox="1"/>
            <p:nvPr/>
          </p:nvSpPr>
          <p:spPr>
            <a:xfrm>
              <a:off x="2275" y="1686"/>
              <a:ext cx="76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>
                  <a:solidFill>
                    <a:srgbClr val="01AACD"/>
                  </a:solidFill>
                  <a:latin typeface="Times New Roman" panose="02020603050405020304" charset="0"/>
                  <a:ea typeface="Arial Unicode MS" panose="020B0604020202020204" charset="-122"/>
                  <a:cs typeface="Times New Roman" panose="02020603050405020304" charset="0"/>
                </a:rPr>
                <a:t>7</a:t>
              </a:r>
              <a:endParaRPr lang="en-US" altLang="zh-CN" sz="4000" b="1">
                <a:solidFill>
                  <a:srgbClr val="01AACD"/>
                </a:solidFill>
                <a:latin typeface="Times New Roman" panose="02020603050405020304" charset="0"/>
                <a:ea typeface="Arial Unicode MS" panose="020B0604020202020204" charset="-122"/>
                <a:cs typeface="Times New Roman" panose="0202060305040502030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12330" y="999015"/>
            <a:ext cx="750570" cy="750570"/>
            <a:chOff x="7795905" y="4322049"/>
            <a:chExt cx="864096" cy="864096"/>
          </a:xfrm>
        </p:grpSpPr>
        <p:sp>
          <p:nvSpPr>
            <p:cNvPr id="76" name="椭圆 75"/>
            <p:cNvSpPr/>
            <p:nvPr/>
          </p:nvSpPr>
          <p:spPr>
            <a:xfrm>
              <a:off x="7867913" y="4394057"/>
              <a:ext cx="720080" cy="720080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795905" y="4322049"/>
              <a:ext cx="864096" cy="864096"/>
            </a:xfrm>
            <a:prstGeom prst="ellipse">
              <a:avLst/>
            </a:prstGeom>
            <a:noFill/>
            <a:ln w="3175">
              <a:solidFill>
                <a:srgbClr val="A0D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zoom-in-tool_77322"/>
            <p:cNvSpPr>
              <a:spLocks noChangeAspect="1"/>
            </p:cNvSpPr>
            <p:nvPr/>
          </p:nvSpPr>
          <p:spPr bwMode="auto">
            <a:xfrm>
              <a:off x="8044858" y="4571301"/>
              <a:ext cx="366189" cy="365591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8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grpSp>
        <p:nvGrpSpPr>
          <p:cNvPr id="5" name="组合 4"/>
          <p:cNvGrpSpPr/>
          <p:nvPr/>
        </p:nvGrpSpPr>
        <p:grpSpPr>
          <a:xfrm>
            <a:off x="812165" y="4233545"/>
            <a:ext cx="4770755" cy="1968500"/>
            <a:chOff x="1279" y="6667"/>
            <a:chExt cx="7513" cy="3100"/>
          </a:xfrm>
        </p:grpSpPr>
        <p:pic>
          <p:nvPicPr>
            <p:cNvPr id="22" name="图片 21" descr="男孩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79" y="6667"/>
              <a:ext cx="2203" cy="3101"/>
            </a:xfrm>
            <a:prstGeom prst="rect">
              <a:avLst/>
            </a:prstGeom>
          </p:spPr>
        </p:pic>
        <p:sp>
          <p:nvSpPr>
            <p:cNvPr id="3" name="AutoShape 27"/>
            <p:cNvSpPr>
              <a:spLocks noChangeArrowheads="1"/>
            </p:cNvSpPr>
            <p:nvPr/>
          </p:nvSpPr>
          <p:spPr bwMode="auto">
            <a:xfrm>
              <a:off x="3482" y="7165"/>
              <a:ext cx="5311" cy="1154"/>
            </a:xfrm>
            <a:prstGeom prst="wedgeRoundRectCallout">
              <a:avLst>
                <a:gd name="adj1" fmla="val -56271"/>
                <a:gd name="adj2" fmla="val 3353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怎样列方程呢？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88150" y="4332605"/>
            <a:ext cx="4723765" cy="1771015"/>
            <a:chOff x="10690" y="6543"/>
            <a:chExt cx="7439" cy="2789"/>
          </a:xfrm>
        </p:grpSpPr>
        <p:pic>
          <p:nvPicPr>
            <p:cNvPr id="24" name="图片 23" descr="女孩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940" y="6543"/>
              <a:ext cx="2189" cy="2789"/>
            </a:xfrm>
            <a:prstGeom prst="rect">
              <a:avLst/>
            </a:prstGeom>
          </p:spPr>
        </p:pic>
        <p:sp>
          <p:nvSpPr>
            <p:cNvPr id="13" name="AutoShape 27"/>
            <p:cNvSpPr>
              <a:spLocks noChangeArrowheads="1"/>
            </p:cNvSpPr>
            <p:nvPr/>
          </p:nvSpPr>
          <p:spPr bwMode="auto">
            <a:xfrm>
              <a:off x="10690" y="6758"/>
              <a:ext cx="4896" cy="1823"/>
            </a:xfrm>
            <a:prstGeom prst="wedgeRoundRectCallout">
              <a:avLst>
                <a:gd name="adj1" fmla="val 60130"/>
                <a:gd name="adj2" fmla="val -63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先找出问题中的等量关系。</a:t>
              </a:r>
              <a:endPara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7070090" y="4150995"/>
            <a:ext cx="3197860" cy="645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白色皮的块数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3635" y="1104900"/>
            <a:ext cx="2827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P73  </a:t>
            </a:r>
            <a:r>
              <a:rPr lang="zh-CN" altLang="en-US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7)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997585" y="1894840"/>
            <a:ext cx="1077277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足球上黑色的皮都是五边形的，白色的皮都是六边形的。白色皮共有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20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块，比黑色皮的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倍少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块。黑色皮共有几块？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736725" y="991870"/>
            <a:ext cx="676910" cy="735330"/>
            <a:chOff x="2088" y="1641"/>
            <a:chExt cx="1066" cy="1158"/>
          </a:xfrm>
        </p:grpSpPr>
        <p:pic>
          <p:nvPicPr>
            <p:cNvPr id="73" name="图片 72" descr="图标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88" y="1641"/>
              <a:ext cx="1066" cy="1097"/>
            </a:xfrm>
            <a:prstGeom prst="rect">
              <a:avLst/>
            </a:prstGeom>
          </p:spPr>
        </p:pic>
        <p:sp>
          <p:nvSpPr>
            <p:cNvPr id="74" name="文本框 73"/>
            <p:cNvSpPr txBox="1"/>
            <p:nvPr/>
          </p:nvSpPr>
          <p:spPr>
            <a:xfrm>
              <a:off x="2275" y="1686"/>
              <a:ext cx="76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>
                  <a:solidFill>
                    <a:srgbClr val="01AACD"/>
                  </a:solidFill>
                  <a:latin typeface="Times New Roman" panose="02020603050405020304" charset="0"/>
                  <a:ea typeface="Arial Unicode MS" panose="020B0604020202020204" charset="-122"/>
                  <a:cs typeface="Times New Roman" panose="02020603050405020304" charset="0"/>
                </a:rPr>
                <a:t>7</a:t>
              </a:r>
              <a:endParaRPr lang="en-US" altLang="zh-CN" sz="4000" b="1">
                <a:solidFill>
                  <a:srgbClr val="01AACD"/>
                </a:solidFill>
                <a:latin typeface="Times New Roman" panose="02020603050405020304" charset="0"/>
                <a:ea typeface="Arial Unicode MS" panose="020B0604020202020204" charset="-122"/>
                <a:cs typeface="Times New Roman" panose="0202060305040502030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12330" y="999015"/>
            <a:ext cx="750570" cy="750570"/>
            <a:chOff x="7795905" y="4322049"/>
            <a:chExt cx="864096" cy="864096"/>
          </a:xfrm>
        </p:grpSpPr>
        <p:sp>
          <p:nvSpPr>
            <p:cNvPr id="76" name="椭圆 75"/>
            <p:cNvSpPr/>
            <p:nvPr/>
          </p:nvSpPr>
          <p:spPr>
            <a:xfrm>
              <a:off x="7867913" y="4394057"/>
              <a:ext cx="720080" cy="720080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795905" y="4322049"/>
              <a:ext cx="864096" cy="864096"/>
            </a:xfrm>
            <a:prstGeom prst="ellipse">
              <a:avLst/>
            </a:prstGeom>
            <a:noFill/>
            <a:ln w="3175">
              <a:solidFill>
                <a:srgbClr val="A0D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zoom-in-tool_77322"/>
            <p:cNvSpPr>
              <a:spLocks noChangeAspect="1"/>
            </p:cNvSpPr>
            <p:nvPr/>
          </p:nvSpPr>
          <p:spPr bwMode="auto">
            <a:xfrm>
              <a:off x="8044858" y="4571301"/>
              <a:ext cx="366189" cy="365591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8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2" name="文本框 1"/>
          <p:cNvSpPr txBox="1"/>
          <p:nvPr/>
        </p:nvSpPr>
        <p:spPr>
          <a:xfrm>
            <a:off x="6131560" y="2449195"/>
            <a:ext cx="2508885" cy="64516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18" name="直接箭头连接符 17"/>
          <p:cNvCxnSpPr>
            <a:stCxn id="2" idx="2"/>
            <a:endCxn id="6" idx="0"/>
          </p:cNvCxnSpPr>
          <p:nvPr/>
        </p:nvCxnSpPr>
        <p:spPr>
          <a:xfrm flipH="1">
            <a:off x="4301490" y="3094355"/>
            <a:ext cx="3084830" cy="10566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413635" y="4150995"/>
            <a:ext cx="3775710" cy="64516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黑色皮的块数×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712200" y="2448560"/>
            <a:ext cx="1120775" cy="645160"/>
          </a:xfrm>
          <a:prstGeom prst="rect">
            <a:avLst/>
          </a:prstGeom>
          <a:noFill/>
          <a:ln w="190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11" name="直接箭头连接符 10"/>
          <p:cNvCxnSpPr>
            <a:stCxn id="9" idx="2"/>
            <a:endCxn id="15" idx="0"/>
          </p:cNvCxnSpPr>
          <p:nvPr/>
        </p:nvCxnSpPr>
        <p:spPr>
          <a:xfrm flipH="1">
            <a:off x="6629400" y="3093720"/>
            <a:ext cx="2643505" cy="1057275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188710" y="4150995"/>
            <a:ext cx="881380" cy="645160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6" grpId="0" animBg="1"/>
      <p:bldP spid="9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13635" y="1104900"/>
            <a:ext cx="2827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P73  </a:t>
            </a:r>
            <a:r>
              <a:rPr lang="zh-CN" altLang="en-US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7)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997585" y="1894840"/>
            <a:ext cx="1077277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足球上黑色的皮都是五边形的，白色的皮都是六边形的。白色皮共有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20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块，比黑色皮的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倍少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块。黑色皮共有几块？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736725" y="991870"/>
            <a:ext cx="676910" cy="735330"/>
            <a:chOff x="2088" y="1641"/>
            <a:chExt cx="1066" cy="1158"/>
          </a:xfrm>
        </p:grpSpPr>
        <p:pic>
          <p:nvPicPr>
            <p:cNvPr id="73" name="图片 72" descr="图标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88" y="1641"/>
              <a:ext cx="1066" cy="1097"/>
            </a:xfrm>
            <a:prstGeom prst="rect">
              <a:avLst/>
            </a:prstGeom>
          </p:spPr>
        </p:pic>
        <p:sp>
          <p:nvSpPr>
            <p:cNvPr id="74" name="文本框 73"/>
            <p:cNvSpPr txBox="1"/>
            <p:nvPr/>
          </p:nvSpPr>
          <p:spPr>
            <a:xfrm>
              <a:off x="2275" y="1686"/>
              <a:ext cx="76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>
                  <a:solidFill>
                    <a:srgbClr val="01AACD"/>
                  </a:solidFill>
                  <a:latin typeface="Times New Roman" panose="02020603050405020304" charset="0"/>
                  <a:ea typeface="Arial Unicode MS" panose="020B0604020202020204" charset="-122"/>
                  <a:cs typeface="Times New Roman" panose="02020603050405020304" charset="0"/>
                </a:rPr>
                <a:t>7</a:t>
              </a:r>
              <a:endParaRPr lang="en-US" altLang="zh-CN" sz="4000" b="1">
                <a:solidFill>
                  <a:srgbClr val="01AACD"/>
                </a:solidFill>
                <a:latin typeface="Times New Roman" panose="02020603050405020304" charset="0"/>
                <a:ea typeface="Arial Unicode MS" panose="020B0604020202020204" charset="-122"/>
                <a:cs typeface="Times New Roman" panose="0202060305040502030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12330" y="999015"/>
            <a:ext cx="750570" cy="750570"/>
            <a:chOff x="7795905" y="4322049"/>
            <a:chExt cx="864096" cy="864096"/>
          </a:xfrm>
        </p:grpSpPr>
        <p:sp>
          <p:nvSpPr>
            <p:cNvPr id="76" name="椭圆 75"/>
            <p:cNvSpPr/>
            <p:nvPr/>
          </p:nvSpPr>
          <p:spPr>
            <a:xfrm>
              <a:off x="7867913" y="4394057"/>
              <a:ext cx="720080" cy="720080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795905" y="4322049"/>
              <a:ext cx="864096" cy="864096"/>
            </a:xfrm>
            <a:prstGeom prst="ellipse">
              <a:avLst/>
            </a:prstGeom>
            <a:noFill/>
            <a:ln w="3175">
              <a:solidFill>
                <a:srgbClr val="A0D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zoom-in-tool_77322"/>
            <p:cNvSpPr>
              <a:spLocks noChangeAspect="1"/>
            </p:cNvSpPr>
            <p:nvPr/>
          </p:nvSpPr>
          <p:spPr bwMode="auto">
            <a:xfrm>
              <a:off x="8044858" y="4571301"/>
              <a:ext cx="366189" cy="365591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8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12" name="文本框 11"/>
          <p:cNvSpPr txBox="1"/>
          <p:nvPr/>
        </p:nvSpPr>
        <p:spPr>
          <a:xfrm>
            <a:off x="2342515" y="4243070"/>
            <a:ext cx="7327900" cy="645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黑色皮的块数×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4=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白色皮的块数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1093470" y="1741805"/>
            <a:ext cx="20453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4=20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10870" y="2462530"/>
            <a:ext cx="30232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－4+4=20+4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781175" y="3223260"/>
            <a:ext cx="13576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=24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595745" y="3401060"/>
            <a:ext cx="5600700" cy="1228725"/>
            <a:chOff x="10693" y="7062"/>
            <a:chExt cx="8820" cy="1935"/>
          </a:xfrm>
        </p:grpSpPr>
        <p:pic>
          <p:nvPicPr>
            <p:cNvPr id="13" name="图片 12" descr="课件2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600" y="7062"/>
              <a:ext cx="1913" cy="1790"/>
            </a:xfrm>
            <a:prstGeom prst="rect">
              <a:avLst/>
            </a:prstGeom>
          </p:spPr>
        </p:pic>
        <p:sp>
          <p:nvSpPr>
            <p:cNvPr id="14" name="AutoShape 27"/>
            <p:cNvSpPr>
              <a:spLocks noChangeArrowheads="1"/>
            </p:cNvSpPr>
            <p:nvPr/>
          </p:nvSpPr>
          <p:spPr bwMode="auto">
            <a:xfrm>
              <a:off x="10693" y="7206"/>
              <a:ext cx="6567" cy="1791"/>
            </a:xfrm>
            <a:prstGeom prst="wedgeRoundRectCallout">
              <a:avLst>
                <a:gd name="adj1" fmla="val 57522"/>
                <a:gd name="adj2" fmla="val -1479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sz="36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charset="0"/>
                  <a:ea typeface="楷体" panose="02010609060101010101" pitchFamily="49" charset="-122"/>
                  <a:cs typeface="Times New Roman" panose="02020603050405020304" charset="0"/>
                </a:rPr>
                <a:t>你是怎样列方程的？记住最后要检验。</a:t>
              </a:r>
              <a:endParaRPr kumimoji="0" lang="zh-CN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22885" y="985520"/>
            <a:ext cx="51168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解：设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黑色皮共有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75" y="4838700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=12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83945" y="3983990"/>
            <a:ext cx="27330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=24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34890" y="2462530"/>
            <a:ext cx="45453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把什么看作一个整体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?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6" name="直接箭头连接符 5"/>
          <p:cNvCxnSpPr>
            <a:stCxn id="5" idx="1"/>
          </p:cNvCxnSpPr>
          <p:nvPr/>
        </p:nvCxnSpPr>
        <p:spPr>
          <a:xfrm flipH="1">
            <a:off x="3557905" y="2785110"/>
            <a:ext cx="1276985" cy="209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4637405" y="4820285"/>
            <a:ext cx="339471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黑色皮有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12" name="直接箭头连接符 11"/>
          <p:cNvCxnSpPr>
            <a:stCxn id="9" idx="1"/>
          </p:cNvCxnSpPr>
          <p:nvPr/>
        </p:nvCxnSpPr>
        <p:spPr>
          <a:xfrm flipH="1">
            <a:off x="3360420" y="5142865"/>
            <a:ext cx="1276985" cy="209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137150" y="1808480"/>
            <a:ext cx="38538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把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看作一个整体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4" grpId="0"/>
      <p:bldP spid="55" grpId="0"/>
      <p:bldP spid="2" grpId="0"/>
      <p:bldP spid="3" grpId="0"/>
      <p:bldP spid="4" grpId="0"/>
      <p:bldP spid="5" grpId="0"/>
      <p:bldP spid="9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618355" y="1729105"/>
            <a:ext cx="5720080" cy="3415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检验：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方程左边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			   =2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12－4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			   =20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			   =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方程右边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所以，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=12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是原方程的解。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93470" y="1741805"/>
            <a:ext cx="20453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4=20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10870" y="2462530"/>
            <a:ext cx="30232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－4+4=20+4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781175" y="3223260"/>
            <a:ext cx="13576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=24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885" y="985520"/>
            <a:ext cx="51168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解：设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黑色皮共有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75" y="4838700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=12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83945" y="3983990"/>
            <a:ext cx="27330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=24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12240" y="5811520"/>
            <a:ext cx="63722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黑色皮共有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________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块。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431155" y="5811520"/>
            <a:ext cx="640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60400" y="1426210"/>
            <a:ext cx="102831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大家一起讨论：列方程解决实际问题有哪些步骤？</a:t>
            </a:r>
            <a:endParaRPr 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6760" y="2576830"/>
            <a:ext cx="11544300" cy="25844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1.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找出未知数，用字母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表示；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2.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分析实际问题中的数量关系，找出等量关系，列方程；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解方程并检验。作答。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3101,&quot;width&quot;:2203}"/>
</p:tagLst>
</file>

<file path=ppt/tags/tag64.xml><?xml version="1.0" encoding="utf-8"?>
<p:tagLst xmlns:p="http://schemas.openxmlformats.org/presentationml/2006/main">
  <p:tag name="KSO_WM_UNIT_PLACING_PICTURE_USER_VIEWPORT" val="{&quot;height&quot;:2789,&quot;width&quot;:2189}"/>
</p:tagLst>
</file>

<file path=ppt/tags/tag65.xml><?xml version="1.0" encoding="utf-8"?>
<p:tagLst xmlns:p="http://schemas.openxmlformats.org/presentationml/2006/main">
  <p:tag name="KSO_WM_UNIT_PLACING_PICTURE_USER_VIEWPORT" val="{&quot;height&quot;:2726,&quot;width&quot;:2914}"/>
</p:tagLst>
</file>

<file path=ppt/tags/tag6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3045</Words>
  <Application>WPS 演示</Application>
  <PresentationFormat>自定义</PresentationFormat>
  <Paragraphs>301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Wingdings</vt:lpstr>
      <vt:lpstr>微软雅黑</vt:lpstr>
      <vt:lpstr>楷体</vt:lpstr>
      <vt:lpstr>Times New Roman</vt:lpstr>
      <vt:lpstr>黑体</vt:lpstr>
      <vt:lpstr>Arial Unicode MS</vt:lpstr>
      <vt:lpstr>Arial Unicode MS</vt:lpstr>
      <vt:lpstr>Calibri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2022-09-23T11:08:00Z</cp:lastPrinted>
  <dcterms:created xsi:type="dcterms:W3CDTF">2022-09-23T11:08:00Z</dcterms:created>
  <dcterms:modified xsi:type="dcterms:W3CDTF">2023-10-28T09:44:11Z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010ED92B43B447CBAC43AB98870F8C20_12</vt:lpwstr>
  </property>
  <property fmtid="{D5CDD505-2E9C-101B-9397-08002B2CF9AE}" pid="3" name="KSOProductBuildVer">
    <vt:lpwstr>2052-12.1.0.15712</vt:lpwstr>
  </property>
</Properties>
</file>