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562" r:id="rId3"/>
    <p:sldId id="569" r:id="rId4"/>
    <p:sldId id="877" r:id="rId5"/>
    <p:sldId id="576" r:id="rId6"/>
    <p:sldId id="1089" r:id="rId7"/>
    <p:sldId id="1090" r:id="rId8"/>
    <p:sldId id="1028" r:id="rId9"/>
    <p:sldId id="1091" r:id="rId10"/>
    <p:sldId id="1074" r:id="rId11"/>
    <p:sldId id="962" r:id="rId12"/>
    <p:sldId id="689" r:id="rId13"/>
    <p:sldId id="1075" r:id="rId14"/>
    <p:sldId id="1076" r:id="rId15"/>
    <p:sldId id="1092" r:id="rId16"/>
    <p:sldId id="625" r:id="rId17"/>
    <p:sldId id="580" r:id="rId19"/>
    <p:sldId id="587" r:id="rId20"/>
  </p:sldIdLst>
  <p:sldSz cx="12601575" cy="7091045"/>
  <p:notesSz cx="7103745" cy="10234295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3" userDrawn="1">
          <p15:clr>
            <a:srgbClr val="A4A3A4"/>
          </p15:clr>
        </p15:guide>
        <p15:guide id="2" pos="405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p" initials="h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61" autoAdjust="0"/>
    <p:restoredTop sz="71807" autoAdjust="0"/>
  </p:normalViewPr>
  <p:slideViewPr>
    <p:cSldViewPr snapToGrid="0">
      <p:cViewPr>
        <p:scale>
          <a:sx n="100" d="100"/>
          <a:sy n="100" d="100"/>
        </p:scale>
        <p:origin x="-72" y="-312"/>
      </p:cViewPr>
      <p:guideLst>
        <p:guide orient="horz" pos="2313"/>
        <p:guide pos="405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65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EC2917-7612-40BA-BD7C-108AEF1E651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68CA37-4DC7-4D5F-94CA-5BB6ADFB89C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239072" y="945473"/>
            <a:ext cx="10128392" cy="2657746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2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239072" y="3681388"/>
            <a:ext cx="10128392" cy="1522434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80" spc="200"/>
            </a:lvl1pPr>
            <a:lvl2pPr marL="472440" indent="0" algn="ctr">
              <a:buNone/>
              <a:defRPr sz="2065"/>
            </a:lvl2pPr>
            <a:lvl3pPr marL="944880" indent="0" algn="ctr">
              <a:buNone/>
              <a:defRPr sz="1860"/>
            </a:lvl3pPr>
            <a:lvl4pPr marL="1417955" indent="0" algn="ctr">
              <a:buNone/>
              <a:defRPr sz="1655"/>
            </a:lvl4pPr>
            <a:lvl5pPr marL="1890395" indent="0" algn="ctr">
              <a:buNone/>
              <a:defRPr sz="1655"/>
            </a:lvl5pPr>
            <a:lvl6pPr marL="2362835" indent="0" algn="ctr">
              <a:buNone/>
              <a:defRPr sz="1655"/>
            </a:lvl6pPr>
            <a:lvl7pPr marL="2835275" indent="0" algn="ctr">
              <a:buNone/>
              <a:defRPr sz="1655"/>
            </a:lvl7pPr>
            <a:lvl8pPr marL="3307715" indent="0" algn="ctr">
              <a:buNone/>
              <a:defRPr sz="1655"/>
            </a:lvl8pPr>
            <a:lvl9pPr marL="3780790" indent="0" algn="ctr">
              <a:buNone/>
              <a:defRPr sz="1655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28838" y="800302"/>
            <a:ext cx="11341418" cy="566911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39072" y="2568410"/>
            <a:ext cx="10128392" cy="105342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2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239072" y="3681388"/>
            <a:ext cx="10128392" cy="487626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8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838" y="1541046"/>
            <a:ext cx="11337697" cy="4920925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2057678" y="3979174"/>
            <a:ext cx="8029783" cy="792857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55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2057678" y="4772031"/>
            <a:ext cx="8029783" cy="897082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6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72440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2pPr>
            <a:lvl3pPr marL="944880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5pPr>
            <a:lvl6pPr marL="236283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6pPr>
            <a:lvl7pPr marL="283527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7pPr>
            <a:lvl8pPr marL="3307715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8pPr>
            <a:lvl9pPr marL="3780790" indent="0">
              <a:buNone/>
              <a:defRPr sz="165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28838" y="1552213"/>
            <a:ext cx="5350708" cy="4909758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26990" y="1552213"/>
            <a:ext cx="5350708" cy="4909758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28838" y="1477766"/>
            <a:ext cx="5521871" cy="394567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6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72440" indent="0">
              <a:buNone/>
              <a:defRPr sz="2065" b="1"/>
            </a:lvl2pPr>
            <a:lvl3pPr marL="944880" indent="0">
              <a:buNone/>
              <a:defRPr sz="1860" b="1"/>
            </a:lvl3pPr>
            <a:lvl4pPr marL="1417955" indent="0">
              <a:buNone/>
              <a:defRPr sz="1655" b="1"/>
            </a:lvl4pPr>
            <a:lvl5pPr marL="1890395" indent="0">
              <a:buNone/>
              <a:defRPr sz="1655" b="1"/>
            </a:lvl5pPr>
            <a:lvl6pPr marL="2362835" indent="0">
              <a:buNone/>
              <a:defRPr sz="1655" b="1"/>
            </a:lvl6pPr>
            <a:lvl7pPr marL="2835275" indent="0">
              <a:buNone/>
              <a:defRPr sz="1655" b="1"/>
            </a:lvl7pPr>
            <a:lvl8pPr marL="3307715" indent="0">
              <a:buNone/>
              <a:defRPr sz="1655" b="1"/>
            </a:lvl8pPr>
            <a:lvl9pPr marL="3780790" indent="0">
              <a:buNone/>
              <a:defRPr sz="1655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8838" y="1917002"/>
            <a:ext cx="5521871" cy="4544969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445232" y="1470041"/>
            <a:ext cx="5521871" cy="394567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65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72440" indent="0">
              <a:buNone/>
              <a:defRPr sz="2065" b="1"/>
            </a:lvl2pPr>
            <a:lvl3pPr marL="944880" indent="0">
              <a:buNone/>
              <a:defRPr sz="1860" b="1"/>
            </a:lvl3pPr>
            <a:lvl4pPr marL="1417955" indent="0">
              <a:buNone/>
              <a:defRPr sz="1655" b="1"/>
            </a:lvl4pPr>
            <a:lvl5pPr marL="1890395" indent="0">
              <a:buNone/>
              <a:defRPr sz="1655" b="1"/>
            </a:lvl5pPr>
            <a:lvl6pPr marL="2362835" indent="0">
              <a:buNone/>
              <a:defRPr sz="1655" b="1"/>
            </a:lvl6pPr>
            <a:lvl7pPr marL="2835275" indent="0">
              <a:buNone/>
              <a:defRPr sz="1655" b="1"/>
            </a:lvl7pPr>
            <a:lvl8pPr marL="3307715" indent="0">
              <a:buNone/>
              <a:defRPr sz="1655" b="1"/>
            </a:lvl8pPr>
            <a:lvl9pPr marL="3780790" indent="0">
              <a:buNone/>
              <a:defRPr sz="1655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445232" y="1917002"/>
            <a:ext cx="5521871" cy="4544969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28838" y="629074"/>
            <a:ext cx="11337697" cy="729577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28838" y="1608048"/>
            <a:ext cx="5408876" cy="4764587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55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563734" y="1608048"/>
            <a:ext cx="5402801" cy="4764587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55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578625" y="945473"/>
            <a:ext cx="1079072" cy="52001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95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45118" y="945473"/>
            <a:ext cx="9477228" cy="5200100"/>
          </a:xfrm>
        </p:spPr>
        <p:txBody>
          <a:bodyPr vert="eaVert" lIns="46800" tIns="46800" rIns="46800" bIns="46800"/>
          <a:lstStyle>
            <a:lvl1pPr marL="236220" indent="-236220">
              <a:spcAft>
                <a:spcPts val="1000"/>
              </a:spcAft>
              <a:defRPr spc="300"/>
            </a:lvl1pPr>
            <a:lvl2pPr marL="708660" indent="-236220">
              <a:defRPr spc="300"/>
            </a:lvl2pPr>
            <a:lvl3pPr marL="1181100" indent="-236220">
              <a:defRPr spc="300"/>
            </a:lvl3pPr>
            <a:lvl4pPr marL="1654175" indent="-236220">
              <a:defRPr spc="300"/>
            </a:lvl4pPr>
            <a:lvl5pPr marL="2126615" indent="-23622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62.xml"/><Relationship Id="rId18" Type="http://schemas.openxmlformats.org/officeDocument/2006/relationships/image" Target="file:///D:\qq&#25991;&#20214;\712321467\Image\C2C\Image2\%7b75232B38-A165-1FB7-499C-2E1C792CACB5%7d.png" TargetMode="External"/><Relationship Id="rId17" Type="http://schemas.openxmlformats.org/officeDocument/2006/relationships/image" Target="../media/image1.png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28838" y="629074"/>
            <a:ext cx="11337697" cy="729577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28838" y="1541046"/>
            <a:ext cx="11337697" cy="492092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32559" y="6528973"/>
            <a:ext cx="2790703" cy="327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3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254272" y="6528973"/>
            <a:ext cx="4093031" cy="327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3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9175832" y="6528973"/>
            <a:ext cx="2790703" cy="3275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35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7" r:link="rId1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4880" rtl="0" eaLnBrk="1" fontAlgn="auto" latinLnBrk="0" hangingPunct="1">
        <a:lnSpc>
          <a:spcPct val="100000"/>
        </a:lnSpc>
        <a:spcBef>
          <a:spcPct val="0"/>
        </a:spcBef>
        <a:buNone/>
        <a:defRPr sz="372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36220" indent="-236220" algn="l" defTabSz="94488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6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708660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63700" algn="l"/>
        </a:tabLst>
        <a:defRPr sz="165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81100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5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54175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4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126615" indent="-236220" algn="l" defTabSz="94488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45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9905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307149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543935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4017010" indent="-236220" algn="l" defTabSz="944880" rtl="0" eaLnBrk="1" latinLnBrk="0" hangingPunct="1">
        <a:lnSpc>
          <a:spcPct val="90000"/>
        </a:lnSpc>
        <a:spcBef>
          <a:spcPct val="104000"/>
        </a:spcBef>
        <a:buFont typeface="Arial" panose="020B0604020202020204" pitchFamily="34" charset="0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2pPr>
      <a:lvl3pPr marL="94488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36283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283527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307715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3780790" algn="l" defTabSz="944880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4.xml"/><Relationship Id="rId1" Type="http://schemas.openxmlformats.org/officeDocument/2006/relationships/image" Target="../media/image9.tif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tif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tiff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1.xml"/><Relationship Id="rId24" Type="http://schemas.openxmlformats.org/officeDocument/2006/relationships/image" Target="../media/image11.tiff"/><Relationship Id="rId23" Type="http://schemas.openxmlformats.org/officeDocument/2006/relationships/image" Target="../media/image10.tiff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tif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tiff"/><Relationship Id="rId1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tiff"/><Relationship Id="rId2" Type="http://schemas.openxmlformats.org/officeDocument/2006/relationships/tags" Target="../tags/tag63.xml"/><Relationship Id="rId1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984037"/>
            <a:ext cx="12601575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rgbClr val="101E83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简易方程</a:t>
            </a:r>
            <a:endParaRPr lang="en-US" altLang="zh-CN" sz="4800" b="1" dirty="0" smtClean="0">
              <a:solidFill>
                <a:srgbClr val="101E83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4"/>
          <p:cNvSpPr txBox="1"/>
          <p:nvPr/>
        </p:nvSpPr>
        <p:spPr>
          <a:xfrm>
            <a:off x="-1" y="2732224"/>
            <a:ext cx="12601575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sz="6600" b="1" dirty="0" smtClean="0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实际问题与方程</a:t>
            </a:r>
            <a:endParaRPr lang="en-US" altLang="zh-CN" sz="6600" b="1" dirty="0" smtClean="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第</a:t>
            </a:r>
            <a:r>
              <a:rPr lang="en-US" altLang="zh-CN" sz="32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zh-CN" altLang="en-US" sz="32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课时</a:t>
            </a:r>
            <a:endParaRPr lang="en-US" altLang="zh-CN" sz="3200" b="1" dirty="0" smtClean="0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16510" y="2323254"/>
            <a:ext cx="12585065" cy="1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00380" y="1061085"/>
            <a:ext cx="11562080" cy="36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解下列方程。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P79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练习十七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－2.6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=8                 5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+1.5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=17.5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8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－6.2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=41.6          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－3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）÷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2=7.5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233420" y="3030220"/>
            <a:ext cx="12433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=6.6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889240" y="3030220"/>
            <a:ext cx="9004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=2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260725" y="4803140"/>
            <a:ext cx="14465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=11.4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71790" y="4803140"/>
            <a:ext cx="11290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=18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506095" y="1314450"/>
            <a:ext cx="1066546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2.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小明收集了一些易拉罐和塑料瓶，卖到废品回收站，每个都是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0.12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元，一共卖了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1.8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元。其中易拉罐有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6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个，塑料瓶有几个？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P79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练习十七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85290" y="3348990"/>
            <a:ext cx="84188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设</a:t>
            </a:r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塑料瓶有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个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698750" y="5726430"/>
            <a:ext cx="41986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</a:t>
            </a:r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塑料瓶有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9</a:t>
            </a:r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个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842895" y="4126230"/>
            <a:ext cx="39096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6+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）×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0.12=1.8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97830" y="4926330"/>
            <a:ext cx="9004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=9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51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506095" y="1314450"/>
            <a:ext cx="10665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3.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请算出每个盘子多少钱？</a:t>
            </a:r>
            <a:endParaRPr lang="zh-CN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8189595" y="3065145"/>
            <a:ext cx="28771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5.8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=74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12350" y="3848100"/>
            <a:ext cx="14719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=12.7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65060" y="2183130"/>
            <a:ext cx="41363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每个盘子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28535" y="4815840"/>
            <a:ext cx="47701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答：每个盘子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12.7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676910" y="2106930"/>
          <a:ext cx="6651625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3525"/>
                <a:gridCol w="1183640"/>
                <a:gridCol w="2028825"/>
                <a:gridCol w="1905635"/>
              </a:tblGrid>
              <a:tr h="6400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产品</a:t>
                      </a:r>
                      <a:endParaRPr lang="zh-CN" altLang="en-US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>
                    <a:lnL w="19050" cmpd="sng">
                      <a:solidFill>
                        <a:schemeClr val="tx1"/>
                      </a:solidFill>
                      <a:prstDash val="solid"/>
                    </a:lnL>
                    <a:lnT w="19050" cmpd="sng">
                      <a:solidFill>
                        <a:schemeClr val="tx1"/>
                      </a:solidFill>
                      <a:prstDash val="soli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数量</a:t>
                      </a:r>
                      <a:endParaRPr lang="zh-CN" altLang="en-US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>
                    <a:lnT w="19050" cmpd="sng">
                      <a:solidFill>
                        <a:schemeClr val="tx1"/>
                      </a:solidFill>
                      <a:prstDash val="soli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单价</a:t>
                      </a:r>
                      <a:endParaRPr lang="zh-CN" altLang="en-US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>
                    <a:lnT w="19050" cmpd="sng">
                      <a:solidFill>
                        <a:schemeClr val="tx1"/>
                      </a:solidFill>
                      <a:prstDash val="soli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金额</a:t>
                      </a:r>
                      <a:r>
                        <a:rPr lang="en-US" altLang="zh-CN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/</a:t>
                      </a:r>
                      <a:r>
                        <a:rPr lang="zh-CN" altLang="en-US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元</a:t>
                      </a:r>
                      <a:endParaRPr lang="zh-CN" altLang="en-US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>
                    <a:lnR w="19050" cmpd="sng">
                      <a:solidFill>
                        <a:schemeClr val="tx1"/>
                      </a:solidFill>
                      <a:prstDash val="solid"/>
                    </a:lnR>
                    <a:lnT w="19050" cmpd="sng">
                      <a:solidFill>
                        <a:schemeClr val="tx1"/>
                      </a:solidFill>
                      <a:prstDash val="soli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碗</a:t>
                      </a:r>
                      <a:endParaRPr lang="zh-CN" altLang="en-US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>
                    <a:lnL w="19050" cmpd="sng">
                      <a:solidFill>
                        <a:schemeClr val="tx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4</a:t>
                      </a:r>
                      <a:endParaRPr lang="en-US" altLang="zh-CN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5.8</a:t>
                      </a:r>
                      <a:r>
                        <a:rPr lang="zh-CN" altLang="en-US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元</a:t>
                      </a:r>
                      <a:endParaRPr lang="zh-CN" altLang="en-US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23.2</a:t>
                      </a:r>
                      <a:endParaRPr lang="en-US" altLang="zh-CN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>
                    <a:lnR w="19050" cmpd="sng">
                      <a:solidFill>
                        <a:schemeClr val="tx1"/>
                      </a:solidFill>
                      <a:prstDash val="solid"/>
                    </a:lnR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盘子</a:t>
                      </a:r>
                      <a:endParaRPr lang="zh-CN" altLang="en-US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>
                    <a:lnL w="19050" cmpd="sng">
                      <a:solidFill>
                        <a:schemeClr val="tx1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4</a:t>
                      </a:r>
                      <a:endParaRPr lang="en-US" altLang="zh-CN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12.7</a:t>
                      </a:r>
                      <a:r>
                        <a:rPr lang="zh-CN" altLang="en-US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元</a:t>
                      </a:r>
                      <a:endParaRPr lang="zh-CN" altLang="en-US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50.8</a:t>
                      </a:r>
                      <a:endParaRPr lang="en-US" altLang="zh-CN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>
                    <a:lnR w="19050" cmpd="sng">
                      <a:solidFill>
                        <a:schemeClr val="tx1"/>
                      </a:solidFill>
                      <a:prstDash val="solid"/>
                    </a:lnR>
                  </a:tcPr>
                </a:tc>
              </a:tr>
              <a:tr h="640080">
                <a:tc gridSpan="3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总计金额</a:t>
                      </a:r>
                      <a:endParaRPr lang="zh-CN" altLang="en-US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>
                    <a:lnL w="19050" cmpd="sng">
                      <a:solidFill>
                        <a:schemeClr val="tx1"/>
                      </a:solidFill>
                      <a:prstDash val="solid"/>
                    </a:lnL>
                    <a:lnB w="1905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B w="1905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hMerge="1">
                  <a:tcPr>
                    <a:lnB w="1905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3600" b="1">
                          <a:latin typeface="Times New Roman" panose="02020603050405020304" charset="0"/>
                          <a:ea typeface="楷体" panose="02010609060101010101" pitchFamily="49" charset="-122"/>
                          <a:cs typeface="Times New Roman" panose="02020603050405020304" charset="0"/>
                        </a:rPr>
                        <a:t>74</a:t>
                      </a:r>
                      <a:endParaRPr lang="en-US" altLang="zh-CN" sz="3600" b="1">
                        <a:latin typeface="Times New Roman" panose="02020603050405020304" charset="0"/>
                        <a:ea typeface="楷体" panose="02010609060101010101" pitchFamily="49" charset="-122"/>
                        <a:cs typeface="Times New Roman" panose="02020603050405020304" charset="0"/>
                      </a:endParaRPr>
                    </a:p>
                  </a:txBody>
                  <a:tcPr>
                    <a:lnR w="19050" cmpd="sng">
                      <a:solidFill>
                        <a:schemeClr val="tx1"/>
                      </a:solidFill>
                      <a:prstDash val="solid"/>
                    </a:lnR>
                    <a:lnB w="1905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任意多边形 2"/>
          <p:cNvSpPr/>
          <p:nvPr/>
        </p:nvSpPr>
        <p:spPr>
          <a:xfrm>
            <a:off x="3214370" y="2769870"/>
            <a:ext cx="3931920" cy="1550670"/>
          </a:xfrm>
          <a:custGeom>
            <a:avLst/>
            <a:gdLst>
              <a:gd name="connsiteX0" fmla="*/ 4226 w 6192"/>
              <a:gd name="connsiteY0" fmla="*/ 342 h 2442"/>
              <a:gd name="connsiteX1" fmla="*/ 4226 w 6192"/>
              <a:gd name="connsiteY1" fmla="*/ 228 h 2442"/>
              <a:gd name="connsiteX2" fmla="*/ 4275 w 6192"/>
              <a:gd name="connsiteY2" fmla="*/ 114 h 2442"/>
              <a:gd name="connsiteX3" fmla="*/ 4388 w 6192"/>
              <a:gd name="connsiteY3" fmla="*/ 65 h 2442"/>
              <a:gd name="connsiteX4" fmla="*/ 4502 w 6192"/>
              <a:gd name="connsiteY4" fmla="*/ 82 h 2442"/>
              <a:gd name="connsiteX5" fmla="*/ 4616 w 6192"/>
              <a:gd name="connsiteY5" fmla="*/ 114 h 2442"/>
              <a:gd name="connsiteX6" fmla="*/ 4746 w 6192"/>
              <a:gd name="connsiteY6" fmla="*/ 179 h 2442"/>
              <a:gd name="connsiteX7" fmla="*/ 4860 w 6192"/>
              <a:gd name="connsiteY7" fmla="*/ 179 h 2442"/>
              <a:gd name="connsiteX8" fmla="*/ 4990 w 6192"/>
              <a:gd name="connsiteY8" fmla="*/ 114 h 2442"/>
              <a:gd name="connsiteX9" fmla="*/ 5104 w 6192"/>
              <a:gd name="connsiteY9" fmla="*/ 98 h 2442"/>
              <a:gd name="connsiteX10" fmla="*/ 5217 w 6192"/>
              <a:gd name="connsiteY10" fmla="*/ 82 h 2442"/>
              <a:gd name="connsiteX11" fmla="*/ 5331 w 6192"/>
              <a:gd name="connsiteY11" fmla="*/ 65 h 2442"/>
              <a:gd name="connsiteX12" fmla="*/ 5445 w 6192"/>
              <a:gd name="connsiteY12" fmla="*/ 65 h 2442"/>
              <a:gd name="connsiteX13" fmla="*/ 5575 w 6192"/>
              <a:gd name="connsiteY13" fmla="*/ 33 h 2442"/>
              <a:gd name="connsiteX14" fmla="*/ 5689 w 6192"/>
              <a:gd name="connsiteY14" fmla="*/ 0 h 2442"/>
              <a:gd name="connsiteX15" fmla="*/ 5819 w 6192"/>
              <a:gd name="connsiteY15" fmla="*/ 0 h 2442"/>
              <a:gd name="connsiteX16" fmla="*/ 5916 w 6192"/>
              <a:gd name="connsiteY16" fmla="*/ 114 h 2442"/>
              <a:gd name="connsiteX17" fmla="*/ 6030 w 6192"/>
              <a:gd name="connsiteY17" fmla="*/ 228 h 2442"/>
              <a:gd name="connsiteX18" fmla="*/ 6046 w 6192"/>
              <a:gd name="connsiteY18" fmla="*/ 342 h 2442"/>
              <a:gd name="connsiteX19" fmla="*/ 6079 w 6192"/>
              <a:gd name="connsiteY19" fmla="*/ 455 h 2442"/>
              <a:gd name="connsiteX20" fmla="*/ 6079 w 6192"/>
              <a:gd name="connsiteY20" fmla="*/ 569 h 2442"/>
              <a:gd name="connsiteX21" fmla="*/ 6079 w 6192"/>
              <a:gd name="connsiteY21" fmla="*/ 683 h 2442"/>
              <a:gd name="connsiteX22" fmla="*/ 6062 w 6192"/>
              <a:gd name="connsiteY22" fmla="*/ 797 h 2442"/>
              <a:gd name="connsiteX23" fmla="*/ 6030 w 6192"/>
              <a:gd name="connsiteY23" fmla="*/ 910 h 2442"/>
              <a:gd name="connsiteX24" fmla="*/ 6046 w 6192"/>
              <a:gd name="connsiteY24" fmla="*/ 1041 h 2442"/>
              <a:gd name="connsiteX25" fmla="*/ 6160 w 6192"/>
              <a:gd name="connsiteY25" fmla="*/ 1171 h 2442"/>
              <a:gd name="connsiteX26" fmla="*/ 6192 w 6192"/>
              <a:gd name="connsiteY26" fmla="*/ 1284 h 2442"/>
              <a:gd name="connsiteX27" fmla="*/ 6192 w 6192"/>
              <a:gd name="connsiteY27" fmla="*/ 1398 h 2442"/>
              <a:gd name="connsiteX28" fmla="*/ 6046 w 6192"/>
              <a:gd name="connsiteY28" fmla="*/ 1414 h 2442"/>
              <a:gd name="connsiteX29" fmla="*/ 5932 w 6192"/>
              <a:gd name="connsiteY29" fmla="*/ 1414 h 2442"/>
              <a:gd name="connsiteX30" fmla="*/ 5819 w 6192"/>
              <a:gd name="connsiteY30" fmla="*/ 1496 h 2442"/>
              <a:gd name="connsiteX31" fmla="*/ 5754 w 6192"/>
              <a:gd name="connsiteY31" fmla="*/ 1609 h 2442"/>
              <a:gd name="connsiteX32" fmla="*/ 5624 w 6192"/>
              <a:gd name="connsiteY32" fmla="*/ 1658 h 2442"/>
              <a:gd name="connsiteX33" fmla="*/ 5461 w 6192"/>
              <a:gd name="connsiteY33" fmla="*/ 1691 h 2442"/>
              <a:gd name="connsiteX34" fmla="*/ 5282 w 6192"/>
              <a:gd name="connsiteY34" fmla="*/ 1691 h 2442"/>
              <a:gd name="connsiteX35" fmla="*/ 5152 w 6192"/>
              <a:gd name="connsiteY35" fmla="*/ 1691 h 2442"/>
              <a:gd name="connsiteX36" fmla="*/ 5039 w 6192"/>
              <a:gd name="connsiteY36" fmla="*/ 1691 h 2442"/>
              <a:gd name="connsiteX37" fmla="*/ 4908 w 6192"/>
              <a:gd name="connsiteY37" fmla="*/ 1674 h 2442"/>
              <a:gd name="connsiteX38" fmla="*/ 4795 w 6192"/>
              <a:gd name="connsiteY38" fmla="*/ 1658 h 2442"/>
              <a:gd name="connsiteX39" fmla="*/ 4616 w 6192"/>
              <a:gd name="connsiteY39" fmla="*/ 1658 h 2442"/>
              <a:gd name="connsiteX40" fmla="*/ 4470 w 6192"/>
              <a:gd name="connsiteY40" fmla="*/ 1658 h 2442"/>
              <a:gd name="connsiteX41" fmla="*/ 4465 w 6192"/>
              <a:gd name="connsiteY41" fmla="*/ 1775 h 2442"/>
              <a:gd name="connsiteX42" fmla="*/ 4242 w 6192"/>
              <a:gd name="connsiteY42" fmla="*/ 1723 h 2442"/>
              <a:gd name="connsiteX43" fmla="*/ 4161 w 6192"/>
              <a:gd name="connsiteY43" fmla="*/ 1837 h 2442"/>
              <a:gd name="connsiteX44" fmla="*/ 4156 w 6192"/>
              <a:gd name="connsiteY44" fmla="*/ 2052 h 2442"/>
              <a:gd name="connsiteX45" fmla="*/ 3885 w 6192"/>
              <a:gd name="connsiteY45" fmla="*/ 1999 h 2442"/>
              <a:gd name="connsiteX46" fmla="*/ 4026 w 6192"/>
              <a:gd name="connsiteY46" fmla="*/ 2279 h 2442"/>
              <a:gd name="connsiteX47" fmla="*/ 3766 w 6192"/>
              <a:gd name="connsiteY47" fmla="*/ 2377 h 2442"/>
              <a:gd name="connsiteX48" fmla="*/ 3523 w 6192"/>
              <a:gd name="connsiteY48" fmla="*/ 2442 h 2442"/>
              <a:gd name="connsiteX49" fmla="*/ 3494 w 6192"/>
              <a:gd name="connsiteY49" fmla="*/ 1674 h 2442"/>
              <a:gd name="connsiteX50" fmla="*/ 3364 w 6192"/>
              <a:gd name="connsiteY50" fmla="*/ 1674 h 2442"/>
              <a:gd name="connsiteX51" fmla="*/ 3251 w 6192"/>
              <a:gd name="connsiteY51" fmla="*/ 1674 h 2442"/>
              <a:gd name="connsiteX52" fmla="*/ 3088 w 6192"/>
              <a:gd name="connsiteY52" fmla="*/ 1691 h 2442"/>
              <a:gd name="connsiteX53" fmla="*/ 2958 w 6192"/>
              <a:gd name="connsiteY53" fmla="*/ 1707 h 2442"/>
              <a:gd name="connsiteX54" fmla="*/ 2812 w 6192"/>
              <a:gd name="connsiteY54" fmla="*/ 1756 h 2442"/>
              <a:gd name="connsiteX55" fmla="*/ 2698 w 6192"/>
              <a:gd name="connsiteY55" fmla="*/ 1756 h 2442"/>
              <a:gd name="connsiteX56" fmla="*/ 2584 w 6192"/>
              <a:gd name="connsiteY56" fmla="*/ 1756 h 2442"/>
              <a:gd name="connsiteX57" fmla="*/ 2471 w 6192"/>
              <a:gd name="connsiteY57" fmla="*/ 1756 h 2442"/>
              <a:gd name="connsiteX58" fmla="*/ 2324 w 6192"/>
              <a:gd name="connsiteY58" fmla="*/ 1756 h 2442"/>
              <a:gd name="connsiteX59" fmla="*/ 2210 w 6192"/>
              <a:gd name="connsiteY59" fmla="*/ 1756 h 2442"/>
              <a:gd name="connsiteX60" fmla="*/ 2080 w 6192"/>
              <a:gd name="connsiteY60" fmla="*/ 1756 h 2442"/>
              <a:gd name="connsiteX61" fmla="*/ 1967 w 6192"/>
              <a:gd name="connsiteY61" fmla="*/ 1756 h 2442"/>
              <a:gd name="connsiteX62" fmla="*/ 1853 w 6192"/>
              <a:gd name="connsiteY62" fmla="*/ 1756 h 2442"/>
              <a:gd name="connsiteX63" fmla="*/ 1723 w 6192"/>
              <a:gd name="connsiteY63" fmla="*/ 1756 h 2442"/>
              <a:gd name="connsiteX64" fmla="*/ 1609 w 6192"/>
              <a:gd name="connsiteY64" fmla="*/ 1756 h 2442"/>
              <a:gd name="connsiteX65" fmla="*/ 1495 w 6192"/>
              <a:gd name="connsiteY65" fmla="*/ 1756 h 2442"/>
              <a:gd name="connsiteX66" fmla="*/ 1382 w 6192"/>
              <a:gd name="connsiteY66" fmla="*/ 1723 h 2442"/>
              <a:gd name="connsiteX67" fmla="*/ 1268 w 6192"/>
              <a:gd name="connsiteY67" fmla="*/ 1658 h 2442"/>
              <a:gd name="connsiteX68" fmla="*/ 1138 w 6192"/>
              <a:gd name="connsiteY68" fmla="*/ 1674 h 2442"/>
              <a:gd name="connsiteX69" fmla="*/ 1024 w 6192"/>
              <a:gd name="connsiteY69" fmla="*/ 1756 h 2442"/>
              <a:gd name="connsiteX70" fmla="*/ 878 w 6192"/>
              <a:gd name="connsiteY70" fmla="*/ 1756 h 2442"/>
              <a:gd name="connsiteX71" fmla="*/ 748 w 6192"/>
              <a:gd name="connsiteY71" fmla="*/ 1756 h 2442"/>
              <a:gd name="connsiteX72" fmla="*/ 618 w 6192"/>
              <a:gd name="connsiteY72" fmla="*/ 1756 h 2442"/>
              <a:gd name="connsiteX73" fmla="*/ 488 w 6192"/>
              <a:gd name="connsiteY73" fmla="*/ 1756 h 2442"/>
              <a:gd name="connsiteX74" fmla="*/ 358 w 6192"/>
              <a:gd name="connsiteY74" fmla="*/ 1821 h 2442"/>
              <a:gd name="connsiteX75" fmla="*/ 228 w 6192"/>
              <a:gd name="connsiteY75" fmla="*/ 1918 h 2442"/>
              <a:gd name="connsiteX76" fmla="*/ 114 w 6192"/>
              <a:gd name="connsiteY76" fmla="*/ 1983 h 2442"/>
              <a:gd name="connsiteX77" fmla="*/ 0 w 6192"/>
              <a:gd name="connsiteY77" fmla="*/ 2016 h 2442"/>
              <a:gd name="connsiteX78" fmla="*/ 33 w 6192"/>
              <a:gd name="connsiteY78" fmla="*/ 1869 h 2442"/>
              <a:gd name="connsiteX79" fmla="*/ 98 w 6192"/>
              <a:gd name="connsiteY79" fmla="*/ 1739 h 2442"/>
              <a:gd name="connsiteX80" fmla="*/ 244 w 6192"/>
              <a:gd name="connsiteY80" fmla="*/ 1658 h 2442"/>
              <a:gd name="connsiteX81" fmla="*/ 374 w 6192"/>
              <a:gd name="connsiteY81" fmla="*/ 1593 h 2442"/>
              <a:gd name="connsiteX82" fmla="*/ 504 w 6192"/>
              <a:gd name="connsiteY82" fmla="*/ 1496 h 2442"/>
              <a:gd name="connsiteX83" fmla="*/ 618 w 6192"/>
              <a:gd name="connsiteY83" fmla="*/ 1414 h 2442"/>
              <a:gd name="connsiteX84" fmla="*/ 748 w 6192"/>
              <a:gd name="connsiteY84" fmla="*/ 1333 h 2442"/>
              <a:gd name="connsiteX85" fmla="*/ 861 w 6192"/>
              <a:gd name="connsiteY85" fmla="*/ 1268 h 2442"/>
              <a:gd name="connsiteX86" fmla="*/ 992 w 6192"/>
              <a:gd name="connsiteY86" fmla="*/ 1187 h 2442"/>
              <a:gd name="connsiteX87" fmla="*/ 1105 w 6192"/>
              <a:gd name="connsiteY87" fmla="*/ 1138 h 2442"/>
              <a:gd name="connsiteX88" fmla="*/ 1219 w 6192"/>
              <a:gd name="connsiteY88" fmla="*/ 1122 h 2442"/>
              <a:gd name="connsiteX89" fmla="*/ 1365 w 6192"/>
              <a:gd name="connsiteY89" fmla="*/ 1122 h 2442"/>
              <a:gd name="connsiteX90" fmla="*/ 1479 w 6192"/>
              <a:gd name="connsiteY90" fmla="*/ 1122 h 2442"/>
              <a:gd name="connsiteX91" fmla="*/ 1593 w 6192"/>
              <a:gd name="connsiteY91" fmla="*/ 1171 h 2442"/>
              <a:gd name="connsiteX92" fmla="*/ 1707 w 6192"/>
              <a:gd name="connsiteY92" fmla="*/ 1236 h 2442"/>
              <a:gd name="connsiteX93" fmla="*/ 1642 w 6192"/>
              <a:gd name="connsiteY93" fmla="*/ 1190 h 2442"/>
              <a:gd name="connsiteX94" fmla="*/ 1934 w 6192"/>
              <a:gd name="connsiteY94" fmla="*/ 1284 h 2442"/>
              <a:gd name="connsiteX95" fmla="*/ 2048 w 6192"/>
              <a:gd name="connsiteY95" fmla="*/ 1284 h 2442"/>
              <a:gd name="connsiteX96" fmla="*/ 2178 w 6192"/>
              <a:gd name="connsiteY96" fmla="*/ 1284 h 2442"/>
              <a:gd name="connsiteX97" fmla="*/ 2032 w 6192"/>
              <a:gd name="connsiteY97" fmla="*/ 1044 h 2442"/>
              <a:gd name="connsiteX98" fmla="*/ 2552 w 6192"/>
              <a:gd name="connsiteY98" fmla="*/ 1109 h 2442"/>
              <a:gd name="connsiteX99" fmla="*/ 2584 w 6192"/>
              <a:gd name="connsiteY99" fmla="*/ 1284 h 2442"/>
              <a:gd name="connsiteX100" fmla="*/ 2698 w 6192"/>
              <a:gd name="connsiteY100" fmla="*/ 1284 h 2442"/>
              <a:gd name="connsiteX101" fmla="*/ 2812 w 6192"/>
              <a:gd name="connsiteY101" fmla="*/ 1284 h 2442"/>
              <a:gd name="connsiteX102" fmla="*/ 2926 w 6192"/>
              <a:gd name="connsiteY102" fmla="*/ 1284 h 2442"/>
              <a:gd name="connsiteX103" fmla="*/ 3039 w 6192"/>
              <a:gd name="connsiteY103" fmla="*/ 1284 h 2442"/>
              <a:gd name="connsiteX104" fmla="*/ 3429 w 6192"/>
              <a:gd name="connsiteY104" fmla="*/ 931 h 2442"/>
              <a:gd name="connsiteX105" fmla="*/ 3393 w 6192"/>
              <a:gd name="connsiteY105" fmla="*/ 1125 h 2442"/>
              <a:gd name="connsiteX106" fmla="*/ 3576 w 6192"/>
              <a:gd name="connsiteY106" fmla="*/ 1012 h 2442"/>
              <a:gd name="connsiteX107" fmla="*/ 3571 w 6192"/>
              <a:gd name="connsiteY107" fmla="*/ 1190 h 2442"/>
              <a:gd name="connsiteX108" fmla="*/ 3734 w 6192"/>
              <a:gd name="connsiteY108" fmla="*/ 1223 h 2442"/>
              <a:gd name="connsiteX109" fmla="*/ 3803 w 6192"/>
              <a:gd name="connsiteY109" fmla="*/ 1349 h 2442"/>
              <a:gd name="connsiteX110" fmla="*/ 3880 w 6192"/>
              <a:gd name="connsiteY110" fmla="*/ 1190 h 2442"/>
              <a:gd name="connsiteX111" fmla="*/ 4031 w 6192"/>
              <a:gd name="connsiteY111" fmla="*/ 1187 h 2442"/>
              <a:gd name="connsiteX112" fmla="*/ 4112 w 6192"/>
              <a:gd name="connsiteY112" fmla="*/ 1024 h 2442"/>
              <a:gd name="connsiteX113" fmla="*/ 4161 w 6192"/>
              <a:gd name="connsiteY113" fmla="*/ 878 h 2442"/>
              <a:gd name="connsiteX114" fmla="*/ 4226 w 6192"/>
              <a:gd name="connsiteY114" fmla="*/ 748 h 2442"/>
              <a:gd name="connsiteX115" fmla="*/ 4242 w 6192"/>
              <a:gd name="connsiteY115" fmla="*/ 634 h 2442"/>
              <a:gd name="connsiteX116" fmla="*/ 4242 w 6192"/>
              <a:gd name="connsiteY116" fmla="*/ 520 h 2442"/>
              <a:gd name="connsiteX117" fmla="*/ 4226 w 6192"/>
              <a:gd name="connsiteY117" fmla="*/ 407 h 2442"/>
              <a:gd name="connsiteX118" fmla="*/ 4242 w 6192"/>
              <a:gd name="connsiteY118" fmla="*/ 212 h 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6192" h="2442">
                <a:moveTo>
                  <a:pt x="4226" y="342"/>
                </a:moveTo>
                <a:lnTo>
                  <a:pt x="4226" y="228"/>
                </a:lnTo>
                <a:lnTo>
                  <a:pt x="4275" y="114"/>
                </a:lnTo>
                <a:lnTo>
                  <a:pt x="4388" y="65"/>
                </a:lnTo>
                <a:lnTo>
                  <a:pt x="4502" y="82"/>
                </a:lnTo>
                <a:lnTo>
                  <a:pt x="4616" y="114"/>
                </a:lnTo>
                <a:lnTo>
                  <a:pt x="4746" y="179"/>
                </a:lnTo>
                <a:lnTo>
                  <a:pt x="4860" y="179"/>
                </a:lnTo>
                <a:lnTo>
                  <a:pt x="4990" y="114"/>
                </a:lnTo>
                <a:lnTo>
                  <a:pt x="5104" y="98"/>
                </a:lnTo>
                <a:lnTo>
                  <a:pt x="5217" y="82"/>
                </a:lnTo>
                <a:lnTo>
                  <a:pt x="5331" y="65"/>
                </a:lnTo>
                <a:lnTo>
                  <a:pt x="5445" y="65"/>
                </a:lnTo>
                <a:lnTo>
                  <a:pt x="5575" y="33"/>
                </a:lnTo>
                <a:lnTo>
                  <a:pt x="5689" y="0"/>
                </a:lnTo>
                <a:lnTo>
                  <a:pt x="5819" y="0"/>
                </a:lnTo>
                <a:lnTo>
                  <a:pt x="5916" y="114"/>
                </a:lnTo>
                <a:lnTo>
                  <a:pt x="6030" y="228"/>
                </a:lnTo>
                <a:lnTo>
                  <a:pt x="6046" y="342"/>
                </a:lnTo>
                <a:lnTo>
                  <a:pt x="6079" y="455"/>
                </a:lnTo>
                <a:lnTo>
                  <a:pt x="6079" y="569"/>
                </a:lnTo>
                <a:lnTo>
                  <a:pt x="6079" y="683"/>
                </a:lnTo>
                <a:lnTo>
                  <a:pt x="6062" y="797"/>
                </a:lnTo>
                <a:lnTo>
                  <a:pt x="6030" y="910"/>
                </a:lnTo>
                <a:lnTo>
                  <a:pt x="6046" y="1041"/>
                </a:lnTo>
                <a:lnTo>
                  <a:pt x="6160" y="1171"/>
                </a:lnTo>
                <a:lnTo>
                  <a:pt x="6192" y="1284"/>
                </a:lnTo>
                <a:lnTo>
                  <a:pt x="6192" y="1398"/>
                </a:lnTo>
                <a:lnTo>
                  <a:pt x="6046" y="1414"/>
                </a:lnTo>
                <a:lnTo>
                  <a:pt x="5932" y="1414"/>
                </a:lnTo>
                <a:lnTo>
                  <a:pt x="5819" y="1496"/>
                </a:lnTo>
                <a:lnTo>
                  <a:pt x="5754" y="1609"/>
                </a:lnTo>
                <a:lnTo>
                  <a:pt x="5624" y="1658"/>
                </a:lnTo>
                <a:lnTo>
                  <a:pt x="5461" y="1691"/>
                </a:lnTo>
                <a:lnTo>
                  <a:pt x="5282" y="1691"/>
                </a:lnTo>
                <a:lnTo>
                  <a:pt x="5152" y="1691"/>
                </a:lnTo>
                <a:lnTo>
                  <a:pt x="5039" y="1691"/>
                </a:lnTo>
                <a:lnTo>
                  <a:pt x="4908" y="1674"/>
                </a:lnTo>
                <a:lnTo>
                  <a:pt x="4795" y="1658"/>
                </a:lnTo>
                <a:lnTo>
                  <a:pt x="4616" y="1658"/>
                </a:lnTo>
                <a:lnTo>
                  <a:pt x="4470" y="1658"/>
                </a:lnTo>
                <a:lnTo>
                  <a:pt x="4465" y="1775"/>
                </a:lnTo>
                <a:lnTo>
                  <a:pt x="4242" y="1723"/>
                </a:lnTo>
                <a:lnTo>
                  <a:pt x="4161" y="1837"/>
                </a:lnTo>
                <a:lnTo>
                  <a:pt x="4156" y="2052"/>
                </a:lnTo>
                <a:lnTo>
                  <a:pt x="3885" y="1999"/>
                </a:lnTo>
                <a:lnTo>
                  <a:pt x="4026" y="2279"/>
                </a:lnTo>
                <a:lnTo>
                  <a:pt x="3766" y="2377"/>
                </a:lnTo>
                <a:lnTo>
                  <a:pt x="3523" y="2442"/>
                </a:lnTo>
                <a:lnTo>
                  <a:pt x="3494" y="1674"/>
                </a:lnTo>
                <a:lnTo>
                  <a:pt x="3364" y="1674"/>
                </a:lnTo>
                <a:lnTo>
                  <a:pt x="3251" y="1674"/>
                </a:lnTo>
                <a:lnTo>
                  <a:pt x="3088" y="1691"/>
                </a:lnTo>
                <a:lnTo>
                  <a:pt x="2958" y="1707"/>
                </a:lnTo>
                <a:lnTo>
                  <a:pt x="2812" y="1756"/>
                </a:lnTo>
                <a:lnTo>
                  <a:pt x="2698" y="1756"/>
                </a:lnTo>
                <a:lnTo>
                  <a:pt x="2584" y="1756"/>
                </a:lnTo>
                <a:lnTo>
                  <a:pt x="2471" y="1756"/>
                </a:lnTo>
                <a:lnTo>
                  <a:pt x="2324" y="1756"/>
                </a:lnTo>
                <a:lnTo>
                  <a:pt x="2210" y="1756"/>
                </a:lnTo>
                <a:lnTo>
                  <a:pt x="2080" y="1756"/>
                </a:lnTo>
                <a:lnTo>
                  <a:pt x="1967" y="1756"/>
                </a:lnTo>
                <a:lnTo>
                  <a:pt x="1853" y="1756"/>
                </a:lnTo>
                <a:lnTo>
                  <a:pt x="1723" y="1756"/>
                </a:lnTo>
                <a:lnTo>
                  <a:pt x="1609" y="1756"/>
                </a:lnTo>
                <a:lnTo>
                  <a:pt x="1495" y="1756"/>
                </a:lnTo>
                <a:lnTo>
                  <a:pt x="1382" y="1723"/>
                </a:lnTo>
                <a:lnTo>
                  <a:pt x="1268" y="1658"/>
                </a:lnTo>
                <a:lnTo>
                  <a:pt x="1138" y="1674"/>
                </a:lnTo>
                <a:lnTo>
                  <a:pt x="1024" y="1756"/>
                </a:lnTo>
                <a:lnTo>
                  <a:pt x="878" y="1756"/>
                </a:lnTo>
                <a:lnTo>
                  <a:pt x="748" y="1756"/>
                </a:lnTo>
                <a:lnTo>
                  <a:pt x="618" y="1756"/>
                </a:lnTo>
                <a:lnTo>
                  <a:pt x="488" y="1756"/>
                </a:lnTo>
                <a:lnTo>
                  <a:pt x="358" y="1821"/>
                </a:lnTo>
                <a:lnTo>
                  <a:pt x="228" y="1918"/>
                </a:lnTo>
                <a:lnTo>
                  <a:pt x="114" y="1983"/>
                </a:lnTo>
                <a:lnTo>
                  <a:pt x="0" y="2016"/>
                </a:lnTo>
                <a:lnTo>
                  <a:pt x="33" y="1869"/>
                </a:lnTo>
                <a:lnTo>
                  <a:pt x="98" y="1739"/>
                </a:lnTo>
                <a:lnTo>
                  <a:pt x="244" y="1658"/>
                </a:lnTo>
                <a:lnTo>
                  <a:pt x="374" y="1593"/>
                </a:lnTo>
                <a:lnTo>
                  <a:pt x="504" y="1496"/>
                </a:lnTo>
                <a:lnTo>
                  <a:pt x="618" y="1414"/>
                </a:lnTo>
                <a:lnTo>
                  <a:pt x="748" y="1333"/>
                </a:lnTo>
                <a:lnTo>
                  <a:pt x="861" y="1268"/>
                </a:lnTo>
                <a:lnTo>
                  <a:pt x="992" y="1187"/>
                </a:lnTo>
                <a:lnTo>
                  <a:pt x="1105" y="1138"/>
                </a:lnTo>
                <a:lnTo>
                  <a:pt x="1219" y="1122"/>
                </a:lnTo>
                <a:lnTo>
                  <a:pt x="1365" y="1122"/>
                </a:lnTo>
                <a:lnTo>
                  <a:pt x="1479" y="1122"/>
                </a:lnTo>
                <a:lnTo>
                  <a:pt x="1593" y="1171"/>
                </a:lnTo>
                <a:lnTo>
                  <a:pt x="1707" y="1236"/>
                </a:lnTo>
                <a:lnTo>
                  <a:pt x="1642" y="1190"/>
                </a:lnTo>
                <a:lnTo>
                  <a:pt x="1934" y="1284"/>
                </a:lnTo>
                <a:lnTo>
                  <a:pt x="2048" y="1284"/>
                </a:lnTo>
                <a:lnTo>
                  <a:pt x="2178" y="1284"/>
                </a:lnTo>
                <a:lnTo>
                  <a:pt x="2032" y="1044"/>
                </a:lnTo>
                <a:lnTo>
                  <a:pt x="2552" y="1109"/>
                </a:lnTo>
                <a:lnTo>
                  <a:pt x="2584" y="1284"/>
                </a:lnTo>
                <a:lnTo>
                  <a:pt x="2698" y="1284"/>
                </a:lnTo>
                <a:lnTo>
                  <a:pt x="2812" y="1284"/>
                </a:lnTo>
                <a:lnTo>
                  <a:pt x="2926" y="1284"/>
                </a:lnTo>
                <a:lnTo>
                  <a:pt x="3039" y="1284"/>
                </a:lnTo>
                <a:lnTo>
                  <a:pt x="3429" y="931"/>
                </a:lnTo>
                <a:lnTo>
                  <a:pt x="3393" y="1125"/>
                </a:lnTo>
                <a:lnTo>
                  <a:pt x="3576" y="1012"/>
                </a:lnTo>
                <a:lnTo>
                  <a:pt x="3571" y="1190"/>
                </a:lnTo>
                <a:lnTo>
                  <a:pt x="3734" y="1223"/>
                </a:lnTo>
                <a:lnTo>
                  <a:pt x="3803" y="1349"/>
                </a:lnTo>
                <a:lnTo>
                  <a:pt x="3880" y="1190"/>
                </a:lnTo>
                <a:lnTo>
                  <a:pt x="4031" y="1187"/>
                </a:lnTo>
                <a:lnTo>
                  <a:pt x="4112" y="1024"/>
                </a:lnTo>
                <a:lnTo>
                  <a:pt x="4161" y="878"/>
                </a:lnTo>
                <a:lnTo>
                  <a:pt x="4226" y="748"/>
                </a:lnTo>
                <a:lnTo>
                  <a:pt x="4242" y="634"/>
                </a:lnTo>
                <a:lnTo>
                  <a:pt x="4242" y="520"/>
                </a:lnTo>
                <a:lnTo>
                  <a:pt x="4226" y="407"/>
                </a:lnTo>
                <a:lnTo>
                  <a:pt x="4242" y="212"/>
                </a:lnTo>
              </a:path>
            </a:pathLst>
          </a:custGeom>
          <a:solidFill>
            <a:schemeClr val="bg1">
              <a:lumMod val="85000"/>
            </a:schemeClr>
          </a:solidFill>
          <a:ln w="25400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506095" y="1314450"/>
            <a:ext cx="106654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4.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（易错题）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小梦今年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8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岁，再过五年，爷爷的年龄刚好是小梦的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倍，爷爷今年多少岁？</a:t>
            </a:r>
            <a:endParaRPr lang="zh-CN" altLang="en-US" sz="3600" b="1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85290" y="2804795"/>
            <a:ext cx="84188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爷爷今年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岁。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00630" y="5521325"/>
            <a:ext cx="44272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答：爷爷今年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60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岁。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71140" y="3741420"/>
            <a:ext cx="348424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+5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5=8+5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66640" y="4519930"/>
            <a:ext cx="11290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=60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506095" y="1314450"/>
            <a:ext cx="106654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5.</a:t>
            </a:r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妈妈买了果汁和汽水各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瓶，共用去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52.5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元。每瓶果汁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6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元钱，每瓶汽水多少钱？</a:t>
            </a:r>
            <a:endParaRPr lang="zh-CN" altLang="en-US" sz="3600" b="1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4429" y="8418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当堂检测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180" cy="67818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85290" y="2804795"/>
            <a:ext cx="84188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</a:t>
            </a:r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每瓶汽水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00630" y="5521325"/>
            <a:ext cx="505777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</a:t>
            </a:r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每瓶汽水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4.5</a:t>
            </a:r>
            <a:r>
              <a:rPr 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71140" y="3741420"/>
            <a:ext cx="35667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+6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）×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5=52.5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66640" y="4519930"/>
            <a:ext cx="12433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=4.5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723964" y="2409081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1556385" y="1490980"/>
            <a:ext cx="8640445" cy="2277110"/>
          </a:xfrm>
          <a:prstGeom prst="cloudCallout">
            <a:avLst/>
          </a:prstGeom>
          <a:gradFill>
            <a:gsLst>
              <a:gs pos="0">
                <a:srgbClr val="9EE256"/>
              </a:gs>
              <a:gs pos="100000">
                <a:srgbClr val="52762D"/>
              </a:gs>
            </a:gsLst>
            <a:lin ang="5400000" scaled="0"/>
          </a:gradFill>
          <a:ln w="25400">
            <a:solidFill>
              <a:schemeClr val="tx1"/>
            </a:solidFill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36871" name="矩形 2"/>
          <p:cNvSpPr>
            <a:spLocks noChangeArrowheads="1"/>
          </p:cNvSpPr>
          <p:nvPr/>
        </p:nvSpPr>
        <p:spPr bwMode="auto">
          <a:xfrm>
            <a:off x="2837567" y="2166764"/>
            <a:ext cx="6610350" cy="645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</a:defRPr>
            </a:lvl9pPr>
          </a:lstStyle>
          <a:p>
            <a:pPr eaLnBrk="1" hangingPunct="1"/>
            <a:r>
              <a:rPr lang="zh-CN" altLang="en-US" sz="3600" b="1">
                <a:latin typeface="楷体" panose="02010609060101010101" pitchFamily="49" charset="-122"/>
              </a:rPr>
              <a:t>学习完本节课，你有什么收获？</a:t>
            </a:r>
            <a:endParaRPr lang="zh-CN" altLang="en-US" sz="3600" b="1">
              <a:latin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6969" y="6894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4458970" y="55245"/>
            <a:ext cx="678815" cy="6788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100580" y="3685540"/>
            <a:ext cx="1175385" cy="219392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55245"/>
            <a:ext cx="678815" cy="67881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136969" y="6894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课堂小结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5615" y="1536700"/>
            <a:ext cx="1118171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685800">
              <a:lnSpc>
                <a:spcPct val="150000"/>
              </a:lnSpc>
              <a:defRPr/>
            </a:pPr>
            <a:r>
              <a:rPr lang="zh-CN" sz="3600" b="1" kern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所列方程形如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×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x</a:t>
            </a:r>
            <a:r>
              <a:rPr lang="en-US" altLang="zh-CN" sz="3600" b="1" dirty="0" err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＋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×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b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=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c</a:t>
            </a:r>
            <a:r>
              <a:rPr lang="zh-CN" sz="3600" b="1" kern="0" noProof="0" dirty="0">
                <a:ln>
                  <a:noFill/>
                </a:ln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或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×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x</a:t>
            </a:r>
            <a:r>
              <a:rPr lang="en-US" altLang="zh-CN" sz="3600" b="1" dirty="0" err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－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×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b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=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c</a:t>
            </a:r>
            <a:r>
              <a:rPr lang="zh-CN" sz="3600" b="1" kern="0" noProof="0" dirty="0">
                <a:ln>
                  <a:noFill/>
                </a:ln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时，可以根据乘法分配律，写成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x</a:t>
            </a:r>
            <a:r>
              <a:rPr lang="en-US" altLang="zh-CN" sz="3600" b="1" dirty="0" err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±</a:t>
            </a:r>
            <a:r>
              <a:rPr lang="en-US" altLang="zh-CN" sz="3600" b="1" i="1" dirty="0" err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b</a:t>
            </a:r>
            <a:r>
              <a:rPr lang="zh-CN" altLang="en-US" sz="36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）</a:t>
            </a:r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=</a:t>
            </a:r>
            <a:r>
              <a:rPr lang="en-US" altLang="zh-CN" sz="3600" b="1" i="1" dirty="0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c</a:t>
            </a:r>
            <a:r>
              <a:rPr lang="zh-CN" sz="3600" b="1" kern="0" noProof="0" dirty="0">
                <a:ln>
                  <a:noFill/>
                </a:ln>
                <a:effectLst/>
                <a:uLnTx/>
                <a:uFillTx/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的形式，再解方程。</a:t>
            </a:r>
            <a:endParaRPr lang="zh-CN" altLang="en-US" sz="3600" b="1" i="1" kern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/>
          <p:nvPr/>
        </p:nvSpPr>
        <p:spPr>
          <a:xfrm>
            <a:off x="2729230" y="2309495"/>
            <a:ext cx="7409815" cy="2472055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从课后习题中选取；</a:t>
            </a:r>
            <a:endParaRPr lang="zh-CN" altLang="en-US" sz="36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完成练习册本课时的习题。</a:t>
            </a:r>
            <a:endParaRPr lang="zh-CN" altLang="en-US" sz="360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7604" y="88626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970" y="82550"/>
            <a:ext cx="678815" cy="67881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838200" y="1422400"/>
            <a:ext cx="11292840" cy="42468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71245" y="1992630"/>
            <a:ext cx="1095883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lnSpc>
                <a:spcPct val="150000"/>
              </a:lnSpc>
              <a:buNone/>
            </a:pPr>
            <a:r>
              <a:rPr lang="en-US" altLang="zh-CN" sz="24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进一步掌握形如</a:t>
            </a:r>
            <a:r>
              <a:rPr lang="en-US" altLang="zh-CN" sz="2400" i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ax</a:t>
            </a:r>
            <a:r>
              <a:rPr lang="en-US" altLang="zh-CN" sz="2400" err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±</a:t>
            </a:r>
            <a:r>
              <a:rPr lang="en-US" altLang="zh-CN" sz="2400" i="1" err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zh-CN" altLang="en-US" sz="240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＝</a:t>
            </a:r>
            <a:r>
              <a:rPr lang="en-US" altLang="zh-CN" sz="24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的方程的解法，能将部分形如</a:t>
            </a:r>
            <a:r>
              <a:rPr lang="en-US" altLang="zh-CN" sz="2400" i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ax</a:t>
            </a:r>
            <a:r>
              <a:rPr lang="en-US" altLang="zh-CN" sz="2400" err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±</a:t>
            </a:r>
            <a:r>
              <a:rPr lang="en-US" altLang="zh-CN" sz="2400" i="1" err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zh-CN" altLang="en-US" sz="240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＝</a:t>
            </a:r>
            <a:r>
              <a:rPr lang="en-US" altLang="zh-CN" sz="24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的方程写成</a:t>
            </a:r>
            <a:r>
              <a:rPr lang="en-US" altLang="zh-CN" sz="2400" i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a</a:t>
            </a:r>
            <a:r>
              <a:rPr lang="en-US" altLang="zh-CN" sz="2400" smtClean="0">
                <a:cs typeface="Times New Roman" panose="02020603050405020304" charset="0"/>
                <a:sym typeface="+mn-ea"/>
              </a:rPr>
              <a:t>(</a:t>
            </a:r>
            <a:r>
              <a:rPr lang="en-US" altLang="zh-CN" sz="2400" i="1" err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2400" err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±</a:t>
            </a:r>
            <a:r>
              <a:rPr lang="en-US" altLang="zh-CN" sz="2400" i="1" err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en-US" altLang="zh-CN" sz="2400" smtClean="0">
                <a:cs typeface="Times New Roman" panose="02020603050405020304" charset="0"/>
                <a:sym typeface="+mn-ea"/>
              </a:rPr>
              <a:t>)</a:t>
            </a:r>
            <a:r>
              <a:rPr lang="zh-CN" altLang="en-US" sz="240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＝</a:t>
            </a:r>
            <a:r>
              <a:rPr lang="en-US" altLang="zh-CN" sz="24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的形式并正确解方程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（重点）</a:t>
            </a:r>
            <a:endParaRPr lang="zh-CN" altLang="en-US" sz="24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会根据具体情境，解答类似两积之和或差即</a:t>
            </a:r>
            <a:r>
              <a:rPr lang="en-US" altLang="zh-CN" sz="2400" i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a</a:t>
            </a:r>
            <a:r>
              <a:rPr lang="en-US" altLang="zh-CN" sz="2400" smtClean="0">
                <a:cs typeface="Times New Roman" panose="02020603050405020304" charset="0"/>
                <a:sym typeface="+mn-ea"/>
              </a:rPr>
              <a:t>(</a:t>
            </a:r>
            <a:r>
              <a:rPr lang="en-US" altLang="zh-CN" sz="2400" i="1" err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2400" err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±</a:t>
            </a:r>
            <a:r>
              <a:rPr lang="en-US" altLang="zh-CN" sz="2400" i="1" err="1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en-US" altLang="zh-CN" sz="2400" smtClean="0">
                <a:cs typeface="Times New Roman" panose="02020603050405020304" charset="0"/>
                <a:sym typeface="+mn-ea"/>
              </a:rPr>
              <a:t>)</a:t>
            </a:r>
            <a:r>
              <a:rPr lang="zh-CN" altLang="en-US" sz="240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＝</a:t>
            </a:r>
            <a:r>
              <a:rPr lang="en-US" altLang="zh-CN" sz="2400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形式的解方程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问题。</a:t>
            </a:r>
            <a:r>
              <a:rPr lang="zh-CN" altLang="en-US" sz="24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（难点）</a:t>
            </a:r>
            <a:endParaRPr lang="zh-CN" altLang="en-US" sz="24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56235" indent="-356235" algn="l">
              <a:lnSpc>
                <a:spcPct val="150000"/>
              </a:lnSpc>
              <a:buClrTx/>
              <a:buSzTx/>
              <a:buFontTx/>
            </a:pPr>
            <a:r>
              <a:rPr lang="en-US" altLang="zh-CN" sz="24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经历利用迁移类推的方法去解决实际问题的过程，培养方程意识和解决问题的</a:t>
            </a:r>
            <a:endParaRPr lang="zh-CN" altLang="en-US" sz="240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marL="356235" indent="-356235" algn="l">
              <a:lnSpc>
                <a:spcPct val="150000"/>
              </a:lnSpc>
              <a:buClrTx/>
              <a:buSzTx/>
              <a:buFontTx/>
            </a:pP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策略方法。</a:t>
            </a:r>
            <a:endParaRPr lang="en-US" altLang="zh-CN" sz="240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学习目标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1510" y="38735"/>
            <a:ext cx="645795" cy="64579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136969" y="97516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回顾复习</a:t>
            </a:r>
            <a:endParaRPr lang="zh-CN" altLang="en-US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73575" y="55245"/>
            <a:ext cx="645160" cy="645160"/>
          </a:xfrm>
          <a:prstGeom prst="rect">
            <a:avLst/>
          </a:prstGeom>
        </p:spPr>
      </p:pic>
      <p:sp>
        <p:nvSpPr>
          <p:cNvPr id="7" name="Rectangle 2"/>
          <p:cNvSpPr/>
          <p:nvPr/>
        </p:nvSpPr>
        <p:spPr>
          <a:xfrm>
            <a:off x="7465060" y="2360295"/>
            <a:ext cx="10024745" cy="1373505"/>
          </a:xfrm>
          <a:prstGeom prst="rect">
            <a:avLst/>
          </a:prstGeom>
          <a:noFill/>
          <a:ln w="9525">
            <a:noFill/>
          </a:ln>
        </p:spPr>
        <p:txBody>
          <a:bodyPr lIns="112526" tIns="56263" rIns="112526" bIns="56263" anchor="t"/>
          <a:lstStyle/>
          <a:p>
            <a:pPr marL="422275" indent="-422275"/>
            <a:endParaRPr 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9405" y="1062355"/>
            <a:ext cx="12197715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填空：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（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）乘法分配律用字母表示是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_________________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l">
              <a:lnSpc>
                <a:spcPct val="200000"/>
              </a:lnSpc>
            </a:pP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）根据乘法分配律，把下列式子写成几个数相乘的形式。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lnSpc>
                <a:spcPct val="200000"/>
              </a:lnSpc>
            </a:pPr>
            <a:r>
              <a:rPr 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2</a:t>
            </a:r>
            <a:r>
              <a:rPr lang="en-US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x</a:t>
            </a:r>
            <a:r>
              <a:rPr 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+4=                        3</a:t>
            </a:r>
            <a:r>
              <a:rPr lang="en-US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</a:t>
            </a:r>
            <a:r>
              <a:rPr 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6=</a:t>
            </a:r>
            <a:r>
              <a:rPr 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            </a:t>
            </a:r>
            <a:r>
              <a:rPr 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5</a:t>
            </a:r>
            <a:r>
              <a:rPr lang="en-US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+1.5=   </a:t>
            </a:r>
            <a:endParaRPr 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  <a:p>
            <a:pPr algn="l">
              <a:lnSpc>
                <a:spcPct val="200000"/>
              </a:lnSpc>
            </a:pPr>
            <a:r>
              <a:rPr 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      7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4</a:t>
            </a:r>
            <a:r>
              <a:rPr lang="en-US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                    21</a:t>
            </a:r>
            <a:r>
              <a:rPr lang="en-US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+63=                   9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en-US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6654165" y="2072005"/>
            <a:ext cx="34061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ac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bc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a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b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c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6335" y="4247515"/>
            <a:ext cx="20472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+2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46825" y="4247515"/>
            <a:ext cx="22459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275570" y="4247515"/>
            <a:ext cx="23285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5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+0.3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47815" y="5377815"/>
            <a:ext cx="22758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21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+3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62555" y="5406390"/>
            <a:ext cx="24745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7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201910" y="5355590"/>
            <a:ext cx="231521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pic>
        <p:nvPicPr>
          <p:cNvPr id="5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204700" y="113919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4" grpId="0"/>
      <p:bldP spid="2" grpId="0"/>
      <p:bldP spid="3" grpId="0"/>
      <p:bldP spid="8" grpId="0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413635" y="1104900"/>
            <a:ext cx="282765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(</a:t>
            </a:r>
            <a:r>
              <a:rPr lang="zh-CN" altLang="en-US" sz="3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教材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P76  </a:t>
            </a:r>
            <a:r>
              <a:rPr lang="zh-CN" altLang="en-US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例</a:t>
            </a:r>
            <a:r>
              <a:rPr lang="en-US" altLang="zh-CN" sz="3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8)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37" name="文本框 36"/>
          <p:cNvSpPr txBox="1"/>
          <p:nvPr/>
        </p:nvSpPr>
        <p:spPr>
          <a:xfrm>
            <a:off x="997585" y="1894840"/>
            <a:ext cx="101854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妈妈买苹果和梨各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 kg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，共花费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16.4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元。梨每千克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3.8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元，苹果每千克多少钱？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grpSp>
        <p:nvGrpSpPr>
          <p:cNvPr id="72" name="组合 71"/>
          <p:cNvGrpSpPr/>
          <p:nvPr/>
        </p:nvGrpSpPr>
        <p:grpSpPr>
          <a:xfrm>
            <a:off x="1736725" y="991870"/>
            <a:ext cx="676910" cy="735330"/>
            <a:chOff x="2088" y="1641"/>
            <a:chExt cx="1066" cy="1158"/>
          </a:xfrm>
        </p:grpSpPr>
        <p:pic>
          <p:nvPicPr>
            <p:cNvPr id="73" name="图片 72" descr="图标1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088" y="1641"/>
              <a:ext cx="1066" cy="1097"/>
            </a:xfrm>
            <a:prstGeom prst="rect">
              <a:avLst/>
            </a:prstGeom>
          </p:spPr>
        </p:pic>
        <p:sp>
          <p:nvSpPr>
            <p:cNvPr id="74" name="文本框 73"/>
            <p:cNvSpPr txBox="1"/>
            <p:nvPr/>
          </p:nvSpPr>
          <p:spPr>
            <a:xfrm>
              <a:off x="2275" y="1686"/>
              <a:ext cx="767" cy="1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b="1">
                  <a:solidFill>
                    <a:srgbClr val="01AACD"/>
                  </a:solidFill>
                  <a:latin typeface="Times New Roman" panose="02020603050405020304" charset="0"/>
                  <a:ea typeface="Arial Unicode MS" panose="020B0604020202020204" charset="-122"/>
                  <a:cs typeface="Times New Roman" panose="02020603050405020304" charset="0"/>
                </a:rPr>
                <a:t>8</a:t>
              </a:r>
              <a:endParaRPr lang="en-US" altLang="zh-CN" sz="4000" b="1">
                <a:solidFill>
                  <a:srgbClr val="01AACD"/>
                </a:solidFill>
                <a:latin typeface="Times New Roman" panose="02020603050405020304" charset="0"/>
                <a:ea typeface="Arial Unicode MS" panose="020B0604020202020204" charset="-122"/>
                <a:cs typeface="Times New Roman" panose="02020603050405020304" charset="0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12330" y="999015"/>
            <a:ext cx="750570" cy="750570"/>
            <a:chOff x="7795905" y="4322049"/>
            <a:chExt cx="864096" cy="864096"/>
          </a:xfrm>
        </p:grpSpPr>
        <p:sp>
          <p:nvSpPr>
            <p:cNvPr id="76" name="椭圆 75"/>
            <p:cNvSpPr/>
            <p:nvPr/>
          </p:nvSpPr>
          <p:spPr>
            <a:xfrm>
              <a:off x="7867913" y="4394057"/>
              <a:ext cx="720080" cy="720080"/>
            </a:xfrm>
            <a:prstGeom prst="ellipse">
              <a:avLst/>
            </a:prstGeom>
            <a:solidFill>
              <a:srgbClr val="A0D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795905" y="4322049"/>
              <a:ext cx="864096" cy="864096"/>
            </a:xfrm>
            <a:prstGeom prst="ellipse">
              <a:avLst/>
            </a:prstGeom>
            <a:noFill/>
            <a:ln w="3175">
              <a:solidFill>
                <a:srgbClr val="A0D3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zoom-in-tool_77322"/>
            <p:cNvSpPr>
              <a:spLocks noChangeAspect="1"/>
            </p:cNvSpPr>
            <p:nvPr/>
          </p:nvSpPr>
          <p:spPr bwMode="auto">
            <a:xfrm>
              <a:off x="8044858" y="4571301"/>
              <a:ext cx="366189" cy="365591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8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/>
          </p:txBody>
        </p:sp>
      </p:grpSp>
      <p:sp>
        <p:nvSpPr>
          <p:cNvPr id="2" name="文本框 1"/>
          <p:cNvSpPr txBox="1"/>
          <p:nvPr/>
        </p:nvSpPr>
        <p:spPr>
          <a:xfrm>
            <a:off x="1028700" y="3301365"/>
            <a:ext cx="59207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解：设苹果每千克多少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68830" y="4219575"/>
            <a:ext cx="6212840" cy="645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苹果的总价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梨的总价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总价钱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073400" y="5138420"/>
            <a:ext cx="32200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3.8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2=16.4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77900" y="1324610"/>
            <a:ext cx="592074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解：设苹果每千克多少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049780" y="2198370"/>
            <a:ext cx="32200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3.8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2=16.4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95450" y="2967355"/>
            <a:ext cx="4848860" cy="286131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</a:t>
            </a:r>
            <a:r>
              <a:rPr 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7.6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=16.4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</a:t>
            </a:r>
            <a:r>
              <a:rPr 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7.6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－7.6=16.4－7.6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       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=8.8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 2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2=8.8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         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=4.4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77900" y="1324610"/>
            <a:ext cx="339661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还可以这样想：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049780" y="2198370"/>
            <a:ext cx="39096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3.8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+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2=16.4</a:t>
            </a:r>
            <a:endParaRPr lang="en-US" altLang="zh-CN" sz="3600" b="1">
              <a:solidFill>
                <a:schemeClr val="tx1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06980" y="4568825"/>
            <a:ext cx="4726305" cy="13379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3.8+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－3.8=8.2－3.8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algn="l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                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=4.4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18305" y="1429385"/>
            <a:ext cx="6640195" cy="6451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两种水果的单价总和×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2=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总价钱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62075" y="2898140"/>
            <a:ext cx="528510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3.8+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）×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2=16.4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÷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55695" y="3678555"/>
            <a:ext cx="20751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3.8+</a:t>
            </a:r>
            <a:r>
              <a:rPr lang="en-US" altLang="zh-CN" sz="3600" b="1" i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=8.2</a:t>
            </a:r>
            <a:endParaRPr lang="en-US" altLang="zh-CN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507490" y="6032500"/>
            <a:ext cx="68179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______________________ 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55900" y="6032500"/>
            <a:ext cx="44272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苹果每千克多少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4.4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52690" y="3033395"/>
            <a:ext cx="45453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把什么看作一个整体</a:t>
            </a:r>
            <a:r>
              <a:rPr lang="en-US" altLang="zh-CN" sz="36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?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11" name="直接箭头连接符 10"/>
          <p:cNvCxnSpPr>
            <a:stCxn id="9" idx="1"/>
            <a:endCxn id="4" idx="3"/>
          </p:cNvCxnSpPr>
          <p:nvPr/>
        </p:nvCxnSpPr>
        <p:spPr>
          <a:xfrm flipH="1" flipV="1">
            <a:off x="6647180" y="3220720"/>
            <a:ext cx="905510" cy="13525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7773035" y="3678555"/>
            <a:ext cx="445706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把</a:t>
            </a:r>
            <a:r>
              <a:rPr lang="en-US" alt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3.8+</a:t>
            </a:r>
            <a:r>
              <a:rPr lang="en-US" altLang="zh-CN" sz="3600" b="1" i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看作一个整体</a:t>
            </a:r>
            <a:endParaRPr lang="en-US" altLang="zh-CN" sz="36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3" grpId="0" animBg="1"/>
      <p:bldP spid="12" grpId="0" animBg="1"/>
      <p:bldP spid="4" grpId="0"/>
      <p:bldP spid="5" grpId="0"/>
      <p:bldP spid="17" grpId="0"/>
      <p:bldP spid="6" grpId="0"/>
      <p:bldP spid="9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探索新知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495" y="55245"/>
            <a:ext cx="650240" cy="65024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88925" y="1145540"/>
            <a:ext cx="12296775" cy="6462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3600" b="1">
                <a:solidFill>
                  <a:srgbClr val="FF0000"/>
                </a:solidFill>
                <a:highlight>
                  <a:srgbClr val="FFFF00"/>
                </a:highlight>
                <a:latin typeface="Times New Roman" panose="02020603050405020304" charset="0"/>
                <a:ea typeface="楷体" panose="02010609060101010101" pitchFamily="49" charset="-122"/>
              </a:rPr>
              <a:t>归纳总结：</a:t>
            </a:r>
            <a:endParaRPr lang="zh-CN" altLang="en-US" sz="3600" b="1">
              <a:solidFill>
                <a:srgbClr val="FF0000"/>
              </a:solidFill>
              <a:highlight>
                <a:srgbClr val="FFFF00"/>
              </a:highlight>
              <a:latin typeface="Times New Roman" panose="02020603050405020304" charset="0"/>
              <a:ea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1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）解形如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±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ab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=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c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的方程，可以先把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看作一个整体，求出</a:t>
            </a:r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的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值后，再求</a:t>
            </a:r>
            <a:r>
              <a:rPr lang="en-US" altLang="zh-CN" sz="3600" b="1" i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</a:rPr>
              <a:t>的值。或者，先转化为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±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b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）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=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c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的方程再解方程。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）解形如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a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（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±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b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）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=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c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的方程，先把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±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b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看作一个整体，求出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±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b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的值后，再求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x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sym typeface="+mn-ea"/>
              </a:rPr>
              <a:t>的值。</a:t>
            </a: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endParaRPr lang="zh-CN" altLang="en-US" sz="3600" b="1">
              <a:latin typeface="Times New Roman" panose="02020603050405020304" charset="0"/>
              <a:ea typeface="楷体" panose="02010609060101010101" pitchFamily="49" charset="-122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7521575" y="3357245"/>
            <a:ext cx="4387850" cy="2286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7523480" y="3357245"/>
            <a:ext cx="47739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sz="3600" b="1">
                <a:solidFill>
                  <a:schemeClr val="accent5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这个方法的步骤更简洁</a:t>
            </a:r>
            <a:endParaRPr lang="zh-CN" sz="3600" b="1">
              <a:solidFill>
                <a:schemeClr val="accent5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 flipH="1">
            <a:off x="11899900" y="2778125"/>
            <a:ext cx="9525" cy="61976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7521575" y="2737485"/>
            <a:ext cx="4387850" cy="4381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512685" y="2729865"/>
            <a:ext cx="10795" cy="629285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735965" y="1510665"/>
            <a:ext cx="1002728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1.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爸爸、妈妈带小明、小丽去公园游玩，买了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4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张门票共花了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11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元，其中成人票每张</a:t>
            </a:r>
            <a:r>
              <a:rPr lang="en-US" altLang="zh-CN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4</a:t>
            </a:r>
            <a:r>
              <a:rPr lang="zh-CN" altLang="en-US" sz="3600" b="1">
                <a:solidFill>
                  <a:schemeClr val="tx1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元，儿童票每张多少钱？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（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P76</a:t>
            </a:r>
            <a:r>
              <a:rPr 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做一做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随堂小练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335" y="55245"/>
            <a:ext cx="678815" cy="6788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718310" y="3372485"/>
            <a:ext cx="50025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解：设儿童票每张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842895" y="4126230"/>
            <a:ext cx="319849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4+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）×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2=11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09820" y="5006340"/>
            <a:ext cx="12433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=1.5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13000" y="5886450"/>
            <a:ext cx="48863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答：儿童票每张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1.5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615950" y="815340"/>
            <a:ext cx="2515235" cy="675640"/>
            <a:chOff x="1431" y="1315"/>
            <a:chExt cx="3961" cy="1064"/>
          </a:xfrm>
        </p:grpSpPr>
        <p:pic>
          <p:nvPicPr>
            <p:cNvPr id="70" name="图片 69" descr="图标2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email"/>
            <a:stretch>
              <a:fillRect/>
            </a:stretch>
          </p:blipFill>
          <p:spPr>
            <a:xfrm>
              <a:off x="1431" y="1353"/>
              <a:ext cx="3224" cy="878"/>
            </a:xfrm>
            <a:prstGeom prst="rect">
              <a:avLst/>
            </a:prstGeom>
          </p:spPr>
        </p:pic>
        <p:sp>
          <p:nvSpPr>
            <p:cNvPr id="71" name="文本框 70"/>
            <p:cNvSpPr txBox="1"/>
            <p:nvPr/>
          </p:nvSpPr>
          <p:spPr>
            <a:xfrm>
              <a:off x="2060" y="1315"/>
              <a:ext cx="3333" cy="1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800" b="1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做一做</a:t>
              </a:r>
              <a:endParaRPr lang="zh-CN" altLang="en-US" sz="3800" b="1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1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506095" y="1314450"/>
            <a:ext cx="1166939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2.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小红买两套丛书一共花了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92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元。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“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科学家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”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丛书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12.5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/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本，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“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发明家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”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丛书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14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元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/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本。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其中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“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科学家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”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丛书有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4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本，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“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发明家</a:t>
            </a:r>
            <a:r>
              <a:rPr lang="en-US" altLang="zh-CN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”</a:t>
            </a:r>
            <a:r>
              <a:rPr lang="zh-CN" altLang="en-US" sz="3600" b="1"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丛书有多少本？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（教材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P79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练习十七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第</a:t>
            </a:r>
            <a:r>
              <a:rPr lang="en-US" altLang="zh-CN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3600">
                <a:solidFill>
                  <a:srgbClr val="000AE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题）</a:t>
            </a:r>
            <a:endParaRPr lang="zh-CN" altLang="en-US" sz="3600">
              <a:solidFill>
                <a:srgbClr val="000AE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0" y="761365"/>
            <a:ext cx="12585065" cy="46355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577975" y="3067685"/>
            <a:ext cx="84188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解：“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发明家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”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丛书有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本。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005330" y="5638800"/>
            <a:ext cx="581914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答：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“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发明家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”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丛书有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3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本。</a:t>
            </a:r>
            <a:endParaRPr lang="zh-CN" altLang="en-US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2573655" y="3842385"/>
            <a:ext cx="333438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12.5</a:t>
            </a:r>
            <a:r>
              <a:rPr lang="zh-CN" altLang="en-US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×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4+14</a:t>
            </a:r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=92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799330" y="4642485"/>
            <a:ext cx="90043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3600" b="1" i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3600" b="1">
                <a:solidFill>
                  <a:srgbClr val="FF0000"/>
                </a:solidFill>
                <a:latin typeface="Times New Roman" panose="02020603050405020304" charset="0"/>
                <a:ea typeface="楷体" panose="02010609060101010101" pitchFamily="49" charset="-122"/>
                <a:cs typeface="Times New Roman" panose="02020603050405020304" charset="0"/>
              </a:rPr>
              <a:t>=3</a:t>
            </a:r>
            <a:endParaRPr lang="en-US" altLang="zh-CN" sz="3600" b="1">
              <a:solidFill>
                <a:srgbClr val="FF0000"/>
              </a:solidFill>
              <a:latin typeface="Times New Roman" panose="02020603050405020304" charset="0"/>
              <a:ea typeface="楷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36969" y="38461"/>
            <a:ext cx="2011680" cy="64516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zh-CN" sz="3600" b="1">
                <a:solidFill>
                  <a:srgbClr val="FF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随堂小练</a:t>
            </a:r>
            <a:endParaRPr lang="zh-CN" altLang="zh-CN" sz="3600" b="1">
              <a:solidFill>
                <a:srgbClr val="FF0000"/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58335" y="55245"/>
            <a:ext cx="678815" cy="67881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51" grpId="0"/>
      <p:bldP spid="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UNIT_PLACING_PICTURE_USER_VIEWPORT" val="{&quot;height&quot;:878,&quot;width&quot;:3224}"/>
</p:tagLst>
</file>

<file path=ppt/tags/tag64.xml><?xml version="1.0" encoding="utf-8"?>
<p:tagLst xmlns:p="http://schemas.openxmlformats.org/presentationml/2006/main">
  <p:tag name="KSO_WM_UNIT_TABLE_BEAUTIFY" val="smartTable{5eb73e9b-f3aa-4168-8855-a0ffcab680df}"/>
</p:tagLst>
</file>

<file path=ppt/tags/tag65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jk5N2NlY2M3YTYxOWZiOGYxNjRiYWQ5ODRlZGVhYmYifQ==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2640</Words>
  <Application>WPS 演示</Application>
  <PresentationFormat>自定义</PresentationFormat>
  <Paragraphs>242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Wingdings</vt:lpstr>
      <vt:lpstr>微软雅黑</vt:lpstr>
      <vt:lpstr>楷体</vt:lpstr>
      <vt:lpstr>Times New Roman</vt:lpstr>
      <vt:lpstr>黑体</vt:lpstr>
      <vt:lpstr>Arial Unicode MS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2022-09-23T11:08:00Z</cp:lastPrinted>
  <dcterms:created xsi:type="dcterms:W3CDTF">2022-09-23T11:08:00Z</dcterms:created>
  <dcterms:modified xsi:type="dcterms:W3CDTF">2023-10-28T09:45:06Z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B98B5451D7AC4654BD19A9DD5086AF17_12</vt:lpwstr>
  </property>
  <property fmtid="{D5CDD505-2E9C-101B-9397-08002B2CF9AE}" pid="3" name="KSOProductBuildVer">
    <vt:lpwstr>2052-12.1.0.15712</vt:lpwstr>
  </property>
</Properties>
</file>