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3.svg" ContentType="image/svg+xml"/>
  <Override PartName="/ppt/media/image15.svg" ContentType="image/svg+xml"/>
  <Override PartName="/ppt/media/image17.svg" ContentType="image/svg+xml"/>
  <Override PartName="/ppt/media/image20.svg" ContentType="image/svg+xml"/>
  <Override PartName="/ppt/media/image23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12" r:id="rId3"/>
    <p:sldId id="281" r:id="rId4"/>
    <p:sldId id="290" r:id="rId5"/>
    <p:sldId id="282" r:id="rId6"/>
    <p:sldId id="284" r:id="rId7"/>
    <p:sldId id="325" r:id="rId8"/>
    <p:sldId id="324" r:id="rId9"/>
    <p:sldId id="329" r:id="rId10"/>
    <p:sldId id="328" r:id="rId11"/>
  </p:sldIdLst>
  <p:sldSz cx="12192000" cy="6858000"/>
  <p:notesSz cx="7103745" cy="10234295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338" y="-660"/>
      </p:cViewPr>
      <p:guideLst>
        <p:guide orient="horz" pos="21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47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/>
        </p:nvPicPr>
        <p:blipFill>
          <a:blip r:embed="rId2" cstate="email"/>
          <a:srcRect l="8620" t="3590" r="8936" b="3781"/>
          <a:stretch>
            <a:fillRect/>
          </a:stretch>
        </p:blipFill>
        <p:spPr bwMode="auto">
          <a:xfrm>
            <a:off x="-114300" y="-57150"/>
            <a:ext cx="12372975" cy="700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/>
          <p:cNvPicPr>
            <a:picLocks noChangeAspect="1"/>
          </p:cNvPicPr>
          <p:nvPr/>
        </p:nvPicPr>
        <p:blipFill>
          <a:blip r:embed="rId3" cstate="email"/>
          <a:srcRect l="8492" r="9126"/>
          <a:stretch>
            <a:fillRect/>
          </a:stretch>
        </p:blipFill>
        <p:spPr bwMode="auto">
          <a:xfrm>
            <a:off x="-133350" y="374650"/>
            <a:ext cx="12363450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1"/>
          <p:cNvPicPr>
            <a:picLocks noChangeAspect="1"/>
          </p:cNvPicPr>
          <p:nvPr/>
        </p:nvPicPr>
        <p:blipFill>
          <a:blip r:embed="rId4" cstate="email"/>
          <a:srcRect l="6715" t="5943" r="10674" b="8716"/>
          <a:stretch>
            <a:fillRect/>
          </a:stretch>
        </p:blipFill>
        <p:spPr bwMode="auto">
          <a:xfrm>
            <a:off x="-133350" y="247650"/>
            <a:ext cx="12398375" cy="11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4"/>
          <p:cNvPicPr>
            <a:picLocks noChangeAspect="1"/>
          </p:cNvPicPr>
          <p:nvPr/>
        </p:nvPicPr>
        <p:blipFill>
          <a:blip r:embed="rId4" cstate="email"/>
          <a:srcRect l="6715" t="5943" r="10674" b="8716"/>
          <a:stretch>
            <a:fillRect/>
          </a:stretch>
        </p:blipFill>
        <p:spPr bwMode="auto">
          <a:xfrm>
            <a:off x="-127000" y="6437313"/>
            <a:ext cx="12398375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/>
          <p:nvPr/>
        </p:nvSpPr>
        <p:spPr>
          <a:xfrm>
            <a:off x="2676525" y="9525"/>
            <a:ext cx="6838950" cy="6838950"/>
          </a:xfrm>
          <a:prstGeom prst="ellipse">
            <a:avLst/>
          </a:prstGeom>
          <a:solidFill>
            <a:srgbClr val="EAE1CE"/>
          </a:solidFill>
          <a:ln>
            <a:noFill/>
          </a:ln>
          <a:effectLst>
            <a:outerShdw blurRad="635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9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800350" y="127000"/>
            <a:ext cx="6591300" cy="66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687763" y="1020763"/>
            <a:ext cx="4816475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52700" y="2128837"/>
            <a:ext cx="7086600" cy="2047875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476625" y="4257676"/>
            <a:ext cx="5238750" cy="100012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A4D9F-75FD-47E4-BD13-946D59FFA661}" type="datetimeFigureOut">
              <a:rPr lang="zh-CN" altLang="en-US"/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EDCAB-0D04-463E-BEBB-2D0CB34941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693738"/>
            <a:ext cx="10515600" cy="5534025"/>
          </a:xfrm>
        </p:spPr>
        <p:txBody>
          <a:bodyPr anchor="ctr"/>
          <a:lstStyle>
            <a:lvl1pPr marL="0" indent="0">
              <a:lnSpc>
                <a:spcPct val="120000"/>
              </a:lnSpc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A91BB-E1FB-4579-961A-06EEF899B66C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E884D-A005-428C-8824-F315388CF9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solidFill>
                  <a:srgbClr val="CE9995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 marL="0" indent="0">
              <a:lnSpc>
                <a:spcPct val="120000"/>
              </a:lnSpc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95C50-861B-4C61-8313-59001A9DF86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96913-ACD9-4807-91C6-02557FCBB7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/>
          </p:cNvPicPr>
          <p:nvPr/>
        </p:nvPicPr>
        <p:blipFill>
          <a:blip r:embed="rId2" cstate="email"/>
          <a:srcRect l="9251" t="3542" r="9254" b="3287"/>
          <a:stretch>
            <a:fillRect/>
          </a:stretch>
        </p:blipFill>
        <p:spPr bwMode="auto">
          <a:xfrm>
            <a:off x="-19050" y="-57150"/>
            <a:ext cx="122301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0"/>
          <p:cNvPicPr>
            <a:picLocks noChangeAspect="1"/>
          </p:cNvPicPr>
          <p:nvPr/>
        </p:nvPicPr>
        <p:blipFill>
          <a:blip r:embed="rId3" cstate="email"/>
          <a:srcRect l="9128" r="9380"/>
          <a:stretch>
            <a:fillRect/>
          </a:stretch>
        </p:blipFill>
        <p:spPr bwMode="auto">
          <a:xfrm>
            <a:off x="-38100" y="374650"/>
            <a:ext cx="12230100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15888" y="374650"/>
            <a:ext cx="3711575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524875" y="3638550"/>
            <a:ext cx="36861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1"/>
          <p:cNvPicPr>
            <a:picLocks noChangeAspect="1"/>
          </p:cNvPicPr>
          <p:nvPr/>
        </p:nvPicPr>
        <p:blipFill>
          <a:blip r:embed="rId6" cstate="email"/>
          <a:srcRect l="8365" t="-27457" r="10143" b="-11087"/>
          <a:stretch>
            <a:fillRect/>
          </a:stretch>
        </p:blipFill>
        <p:spPr bwMode="auto">
          <a:xfrm>
            <a:off x="-19050" y="6362700"/>
            <a:ext cx="122301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2"/>
          <p:cNvPicPr>
            <a:picLocks noChangeAspect="1"/>
          </p:cNvPicPr>
          <p:nvPr/>
        </p:nvPicPr>
        <p:blipFill>
          <a:blip r:embed="rId6" cstate="email"/>
          <a:srcRect l="8365" t="-27457" r="10143" b="-11087"/>
          <a:stretch>
            <a:fillRect/>
          </a:stretch>
        </p:blipFill>
        <p:spPr bwMode="auto">
          <a:xfrm>
            <a:off x="0" y="274638"/>
            <a:ext cx="122301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直接连接符 56"/>
          <p:cNvSpPr>
            <a:spLocks noChangeShapeType="1"/>
          </p:cNvSpPr>
          <p:nvPr/>
        </p:nvSpPr>
        <p:spPr bwMode="auto">
          <a:xfrm rot="5400000" flipH="1">
            <a:off x="6096001" y="1585912"/>
            <a:ext cx="0" cy="4943475"/>
          </a:xfrm>
          <a:prstGeom prst="line">
            <a:avLst/>
          </a:prstGeom>
          <a:noFill/>
          <a:ln w="12700">
            <a:solidFill>
              <a:srgbClr val="A6757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36725" y="3054350"/>
            <a:ext cx="8718550" cy="86998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774730" y="4151313"/>
            <a:ext cx="6642539" cy="1500187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A04BA-D91C-402A-B2B5-217A5F5813C8}" type="datetimeFigureOut">
              <a:rPr lang="zh-CN" altLang="en-US"/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F789B-88C7-41EF-908E-21368A24BA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0000"/>
              </a:lnSpc>
              <a:defRPr sz="4000">
                <a:solidFill>
                  <a:srgbClr val="CE9995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anchor="ctr"/>
          <a:lstStyle>
            <a:lvl1pPr marL="0" indent="0">
              <a:lnSpc>
                <a:spcPct val="120000"/>
              </a:lnSpc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anchor="ctr"/>
          <a:lstStyle>
            <a:lvl1pPr marL="0" indent="0">
              <a:lnSpc>
                <a:spcPct val="120000"/>
              </a:lnSpc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DDB88-C768-424E-9271-173ED033E1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698DF-F4B2-4B8E-B194-E1F87CD46C0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852699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759825"/>
            <a:ext cx="5157787" cy="3429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852699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759825"/>
            <a:ext cx="5183188" cy="3429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20608-EAD1-44BF-BBAA-2794054EBC79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0827E-6423-4E26-8430-588D9B8317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/>
          <p:cNvPicPr>
            <a:picLocks noChangeAspect="1"/>
          </p:cNvPicPr>
          <p:nvPr/>
        </p:nvPicPr>
        <p:blipFill>
          <a:blip r:embed="rId2" cstate="email"/>
          <a:srcRect l="8620" t="3590" r="8936" b="3781"/>
          <a:stretch>
            <a:fillRect/>
          </a:stretch>
        </p:blipFill>
        <p:spPr bwMode="auto">
          <a:xfrm>
            <a:off x="-114300" y="-57150"/>
            <a:ext cx="12372975" cy="700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/>
          <p:cNvPicPr>
            <a:picLocks noChangeAspect="1"/>
          </p:cNvPicPr>
          <p:nvPr/>
        </p:nvPicPr>
        <p:blipFill>
          <a:blip r:embed="rId3" cstate="email"/>
          <a:srcRect l="8492" r="9126"/>
          <a:stretch>
            <a:fillRect/>
          </a:stretch>
        </p:blipFill>
        <p:spPr bwMode="auto">
          <a:xfrm>
            <a:off x="-133350" y="374650"/>
            <a:ext cx="12363450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1"/>
          <p:cNvPicPr>
            <a:picLocks noChangeAspect="1"/>
          </p:cNvPicPr>
          <p:nvPr/>
        </p:nvPicPr>
        <p:blipFill>
          <a:blip r:embed="rId4" cstate="email"/>
          <a:srcRect l="6715" t="5943" r="10674" b="8716"/>
          <a:stretch>
            <a:fillRect/>
          </a:stretch>
        </p:blipFill>
        <p:spPr bwMode="auto">
          <a:xfrm>
            <a:off x="-133350" y="247650"/>
            <a:ext cx="12398375" cy="11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4"/>
          <p:cNvPicPr>
            <a:picLocks noChangeAspect="1"/>
          </p:cNvPicPr>
          <p:nvPr/>
        </p:nvPicPr>
        <p:blipFill>
          <a:blip r:embed="rId4" cstate="email"/>
          <a:srcRect l="6715" t="5943" r="10674" b="8716"/>
          <a:stretch>
            <a:fillRect/>
          </a:stretch>
        </p:blipFill>
        <p:spPr bwMode="auto">
          <a:xfrm>
            <a:off x="-127000" y="6437313"/>
            <a:ext cx="12398375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2676525" y="9525"/>
            <a:ext cx="6838950" cy="6838950"/>
          </a:xfrm>
          <a:prstGeom prst="ellipse">
            <a:avLst/>
          </a:prstGeom>
          <a:solidFill>
            <a:srgbClr val="EAE1CE"/>
          </a:solidFill>
          <a:ln>
            <a:noFill/>
          </a:ln>
          <a:effectLst>
            <a:outerShdw blurRad="635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0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800350" y="127000"/>
            <a:ext cx="6591300" cy="66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687763" y="1020763"/>
            <a:ext cx="4816475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标题 1"/>
          <p:cNvSpPr>
            <a:spLocks noGrp="1"/>
          </p:cNvSpPr>
          <p:nvPr>
            <p:ph type="ctrTitle" hasCustomPrompt="1"/>
          </p:nvPr>
        </p:nvSpPr>
        <p:spPr>
          <a:xfrm>
            <a:off x="3495675" y="3159126"/>
            <a:ext cx="5200650" cy="1017586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17" name="副标题 2"/>
          <p:cNvSpPr>
            <a:spLocks noGrp="1"/>
          </p:cNvSpPr>
          <p:nvPr>
            <p:ph type="subTitle" idx="1"/>
          </p:nvPr>
        </p:nvSpPr>
        <p:spPr>
          <a:xfrm>
            <a:off x="3476625" y="4257676"/>
            <a:ext cx="5238750" cy="100012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8" name="文本占位符 2"/>
          <p:cNvSpPr>
            <a:spLocks noGrp="1"/>
          </p:cNvSpPr>
          <p:nvPr>
            <p:ph type="body" idx="13" hasCustomPrompt="1"/>
          </p:nvPr>
        </p:nvSpPr>
        <p:spPr>
          <a:xfrm>
            <a:off x="3578115" y="2247900"/>
            <a:ext cx="5035769" cy="838202"/>
          </a:xfrm>
        </p:spPr>
        <p:txBody>
          <a:bodyPr anchor="b"/>
          <a:lstStyle>
            <a:lvl1pPr marL="0" indent="0" algn="ctr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  <p:sp>
        <p:nvSpPr>
          <p:cNvPr id="12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980CB-085B-409E-BF39-38485484A1E0}" type="datetimeFigureOut">
              <a:rPr lang="zh-CN" altLang="en-US"/>
            </a:fld>
            <a:endParaRPr lang="zh-CN" altLang="en-US"/>
          </a:p>
        </p:txBody>
      </p:sp>
      <p:sp>
        <p:nvSpPr>
          <p:cNvPr id="13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343D8-5C9E-4D22-8655-46CA9C431B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AAD90-84B6-403D-A656-9A029B02413F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14EBF-FAFF-4DDC-A4EC-E1F6B588ADE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4000">
                <a:solidFill>
                  <a:srgbClr val="CE9995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anchor="ctr"/>
          <a:lstStyle>
            <a:lvl1pPr marL="0" indent="0">
              <a:lnSpc>
                <a:spcPct val="120000"/>
              </a:lnSpc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D17E6-B332-41C0-8DE6-7EE03AA2DB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5D29B-A85E-4740-874F-6F1FB7C7B2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08E8D-2BC3-41AF-8557-D92F630E4F8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B6BE1-5182-4F00-8330-E8567463C9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11.png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2D3F6DD-144D-4B96-B3F9-D112DFEE5D8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EEC9FDF-2840-4FCC-A79A-6064BFD56E56}" type="slidenum">
              <a:rPr lang="zh-CN" altLang="en-US"/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4.xml"/><Relationship Id="rId4" Type="http://schemas.openxmlformats.org/officeDocument/2006/relationships/image" Target="../media/image15.svg"/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7.xml"/><Relationship Id="rId4" Type="http://schemas.openxmlformats.org/officeDocument/2006/relationships/image" Target="../media/image17.svg"/><Relationship Id="rId3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4" Type="http://schemas.openxmlformats.org/officeDocument/2006/relationships/slideLayout" Target="../slideLayouts/slideLayout2.xml"/><Relationship Id="rId33" Type="http://schemas.openxmlformats.org/officeDocument/2006/relationships/tags" Target="../tags/tag12.xml"/><Relationship Id="rId32" Type="http://schemas.openxmlformats.org/officeDocument/2006/relationships/image" Target="../media/image17.svg"/><Relationship Id="rId31" Type="http://schemas.openxmlformats.org/officeDocument/2006/relationships/image" Target="../media/image16.png"/><Relationship Id="rId30" Type="http://schemas.openxmlformats.org/officeDocument/2006/relationships/tags" Target="../tags/tag11.xml"/><Relationship Id="rId3" Type="http://schemas.openxmlformats.org/officeDocument/2006/relationships/hyperlink" Target="http://www.1ppt.com/beijing/" TargetMode="External"/><Relationship Id="rId29" Type="http://schemas.openxmlformats.org/officeDocument/2006/relationships/image" Target="../media/image21.png"/><Relationship Id="rId28" Type="http://schemas.openxmlformats.org/officeDocument/2006/relationships/tags" Target="../tags/tag10.xml"/><Relationship Id="rId27" Type="http://schemas.openxmlformats.org/officeDocument/2006/relationships/image" Target="../media/image20.svg"/><Relationship Id="rId26" Type="http://schemas.openxmlformats.org/officeDocument/2006/relationships/image" Target="../media/image19.png"/><Relationship Id="rId25" Type="http://schemas.openxmlformats.org/officeDocument/2006/relationships/tags" Target="../tags/tag9.xml"/><Relationship Id="rId24" Type="http://schemas.openxmlformats.org/officeDocument/2006/relationships/image" Target="../media/image18.png"/><Relationship Id="rId23" Type="http://schemas.openxmlformats.org/officeDocument/2006/relationships/tags" Target="../tags/tag8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7.xml"/><Relationship Id="rId8" Type="http://schemas.openxmlformats.org/officeDocument/2006/relationships/tags" Target="../tags/tag16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20.xml"/><Relationship Id="rId11" Type="http://schemas.openxmlformats.org/officeDocument/2006/relationships/tags" Target="../tags/tag19.xml"/><Relationship Id="rId10" Type="http://schemas.openxmlformats.org/officeDocument/2006/relationships/tags" Target="../tags/tag18.xml"/><Relationship Id="rId1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2.xml"/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tags" Target="../tags/tag2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image" Target="../media/image25.png"/><Relationship Id="rId5" Type="http://schemas.openxmlformats.org/officeDocument/2006/relationships/tags" Target="../tags/tag24.xml"/><Relationship Id="rId4" Type="http://schemas.openxmlformats.org/officeDocument/2006/relationships/image" Target="../media/image17.svg"/><Relationship Id="rId3" Type="http://schemas.openxmlformats.org/officeDocument/2006/relationships/image" Target="../media/image16.png"/><Relationship Id="rId2" Type="http://schemas.openxmlformats.org/officeDocument/2006/relationships/tags" Target="../tags/tag23.xml"/><Relationship Id="rId1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image" Target="../media/image26.png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image" Target="../media/image17.svg"/><Relationship Id="rId3" Type="http://schemas.openxmlformats.org/officeDocument/2006/relationships/image" Target="../media/image16.png"/><Relationship Id="rId2" Type="http://schemas.openxmlformats.org/officeDocument/2006/relationships/tags" Target="../tags/tag28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35.xml"/><Relationship Id="rId4" Type="http://schemas.openxmlformats.org/officeDocument/2006/relationships/image" Target="../media/image17.svg"/><Relationship Id="rId3" Type="http://schemas.openxmlformats.org/officeDocument/2006/relationships/image" Target="../media/image16.png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svg"/><Relationship Id="rId8" Type="http://schemas.openxmlformats.org/officeDocument/2006/relationships/image" Target="../media/image22.png"/><Relationship Id="rId7" Type="http://schemas.openxmlformats.org/officeDocument/2006/relationships/tags" Target="../tags/tag39.xml"/><Relationship Id="rId6" Type="http://schemas.openxmlformats.org/officeDocument/2006/relationships/image" Target="../media/image17.svg"/><Relationship Id="rId5" Type="http://schemas.openxmlformats.org/officeDocument/2006/relationships/image" Target="../media/image28.png"/><Relationship Id="rId4" Type="http://schemas.openxmlformats.org/officeDocument/2006/relationships/tags" Target="../tags/tag38.xml"/><Relationship Id="rId3" Type="http://schemas.openxmlformats.org/officeDocument/2006/relationships/image" Target="../media/image27.png"/><Relationship Id="rId2" Type="http://schemas.openxmlformats.org/officeDocument/2006/relationships/tags" Target="../tags/tag37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46.xml"/><Relationship Id="rId16" Type="http://schemas.openxmlformats.org/officeDocument/2006/relationships/image" Target="../media/image29.png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tags" Target="../tags/tag41.xml"/><Relationship Id="rId10" Type="http://schemas.openxmlformats.org/officeDocument/2006/relationships/tags" Target="../tags/tag40.xml"/><Relationship Id="rId1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云朵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988310" y="516255"/>
            <a:ext cx="6741160" cy="1360805"/>
          </a:xfrm>
          <a:prstGeom prst="rect">
            <a:avLst/>
          </a:prstGeom>
        </p:spPr>
      </p:pic>
      <p:sp>
        <p:nvSpPr>
          <p:cNvPr id="6146" name="标题 1"/>
          <p:cNvSpPr>
            <a:spLocks noGrp="1"/>
          </p:cNvSpPr>
          <p:nvPr/>
        </p:nvSpPr>
        <p:spPr>
          <a:xfrm>
            <a:off x="391795" y="646164"/>
            <a:ext cx="12192000" cy="110045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6600">
                <a:solidFill>
                  <a:srgbClr val="7030A0"/>
                </a:solidFill>
                <a:latin typeface="方正中等线简体"/>
                <a:ea typeface="华文隶书" panose="02010800040101010101" pitchFamily="2" charset="-122"/>
              </a:rPr>
              <a:t>平行四边形面积</a:t>
            </a:r>
            <a:endParaRPr lang="zh-CN" altLang="en-US" sz="6600">
              <a:solidFill>
                <a:srgbClr val="7030A0"/>
              </a:solidFill>
              <a:latin typeface="方正中等线简体"/>
              <a:ea typeface="华文隶书" panose="02010800040101010101" pitchFamily="2" charset="-122"/>
            </a:endParaRPr>
          </a:p>
        </p:txBody>
      </p:sp>
      <p:pic>
        <p:nvPicPr>
          <p:cNvPr id="13" name="图片 12" descr="暂无记录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36" y="0"/>
            <a:ext cx="12192635" cy="68580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5540" y="240030"/>
            <a:ext cx="10515600" cy="1325563"/>
          </a:xfrm>
        </p:spPr>
        <p:txBody>
          <a:bodyPr/>
          <a:lstStyle/>
          <a:p>
            <a:r>
              <a:rPr lang="zh-CN" altLang="en-US" sz="3600" b="1" dirty="0">
                <a:solidFill>
                  <a:schemeClr val="tx2"/>
                </a:solidFill>
                <a:latin typeface="+mj-ea"/>
              </a:rPr>
              <a:t>复习导入</a:t>
            </a:r>
            <a:br>
              <a:rPr lang="zh-CN" altLang="en-US" sz="3600" dirty="0"/>
            </a:br>
            <a:r>
              <a:rPr lang="zh-CN" altLang="en-US" sz="3600" b="1" dirty="0">
                <a:solidFill>
                  <a:schemeClr val="tx2"/>
                </a:solidFill>
                <a:latin typeface="+mj-ea"/>
              </a:rPr>
              <a:t>说一说图形的面积是多少？</a:t>
            </a:r>
            <a:endParaRPr lang="zh-CN" altLang="en-US" sz="3600" b="1" dirty="0">
              <a:solidFill>
                <a:schemeClr val="tx2"/>
              </a:solidFill>
              <a:latin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82890" y="1683385"/>
            <a:ext cx="2879090" cy="27362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589145" y="3020695"/>
            <a:ext cx="748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5cm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8925560" y="4662170"/>
            <a:ext cx="7937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5cm</a:t>
            </a:r>
            <a:endParaRPr lang="en-US" altLang="zh-CN"/>
          </a:p>
        </p:txBody>
      </p:sp>
      <p:sp>
        <p:nvSpPr>
          <p:cNvPr id="12" name="矩形 11"/>
          <p:cNvSpPr/>
          <p:nvPr/>
        </p:nvSpPr>
        <p:spPr>
          <a:xfrm>
            <a:off x="611505" y="1654175"/>
            <a:ext cx="4036060" cy="27362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193280" y="2945765"/>
            <a:ext cx="689610" cy="3683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/>
              <a:t>5cm</a:t>
            </a:r>
            <a:endParaRPr lang="en-US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2205990" y="4570730"/>
            <a:ext cx="9099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8cm</a:t>
            </a:r>
            <a:endParaRPr lang="en-US" altLang="zh-CN"/>
          </a:p>
        </p:txBody>
      </p:sp>
      <p:sp>
        <p:nvSpPr>
          <p:cNvPr id="4106" name="Rectangle 12"/>
          <p:cNvSpPr/>
          <p:nvPr/>
        </p:nvSpPr>
        <p:spPr>
          <a:xfrm>
            <a:off x="1226027" y="5202820"/>
            <a:ext cx="2675255" cy="436880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74999" tIns="38999" rIns="74999" bIns="38999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335" dirty="0">
                <a:latin typeface="Calibri" panose="020F0502020204030204"/>
              </a:rPr>
              <a:t>长方形面积</a:t>
            </a:r>
            <a:r>
              <a:rPr lang="en-US" altLang="zh-CN" sz="2335" dirty="0">
                <a:latin typeface="Calibri" panose="020F0502020204030204"/>
              </a:rPr>
              <a:t>=</a:t>
            </a:r>
            <a:r>
              <a:rPr lang="zh-CN" altLang="en-US" sz="2335" dirty="0">
                <a:latin typeface="Calibri" panose="020F0502020204030204"/>
              </a:rPr>
              <a:t>长</a:t>
            </a:r>
            <a:r>
              <a:rPr lang="en-US" altLang="zh-CN" sz="2335" dirty="0">
                <a:latin typeface="Calibri" panose="020F0502020204030204"/>
              </a:rPr>
              <a:t>×</a:t>
            </a:r>
            <a:r>
              <a:rPr lang="zh-CN" altLang="en-US" sz="2335" dirty="0">
                <a:latin typeface="Calibri" panose="020F0502020204030204"/>
              </a:rPr>
              <a:t>宽</a:t>
            </a:r>
            <a:endParaRPr lang="zh-CN" altLang="en-US" sz="2335" dirty="0">
              <a:latin typeface="Calibri" panose="020F0502020204030204"/>
            </a:endParaRPr>
          </a:p>
        </p:txBody>
      </p:sp>
      <p:sp>
        <p:nvSpPr>
          <p:cNvPr id="4107" name="Rectangle 13"/>
          <p:cNvSpPr/>
          <p:nvPr/>
        </p:nvSpPr>
        <p:spPr>
          <a:xfrm>
            <a:off x="7687152" y="5202714"/>
            <a:ext cx="3269615" cy="436880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74999" tIns="38999" rIns="74999" bIns="38999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335">
                <a:latin typeface="Calibri" panose="020F0502020204030204"/>
              </a:rPr>
              <a:t>正方形面积</a:t>
            </a:r>
            <a:r>
              <a:rPr lang="en-US" altLang="zh-CN" sz="2335">
                <a:latin typeface="Calibri" panose="020F0502020204030204"/>
              </a:rPr>
              <a:t>=</a:t>
            </a:r>
            <a:r>
              <a:rPr lang="zh-CN" altLang="en-US" sz="2335">
                <a:latin typeface="Calibri" panose="020F0502020204030204"/>
              </a:rPr>
              <a:t>边长</a:t>
            </a:r>
            <a:r>
              <a:rPr lang="en-US" altLang="zh-CN" sz="2335">
                <a:latin typeface="Calibri" panose="020F0502020204030204"/>
              </a:rPr>
              <a:t>×</a:t>
            </a:r>
            <a:r>
              <a:rPr lang="zh-CN" altLang="en-US" sz="2335">
                <a:latin typeface="Calibri" panose="020F0502020204030204"/>
              </a:rPr>
              <a:t>边长</a:t>
            </a:r>
            <a:endParaRPr lang="zh-CN" altLang="en-US" sz="2335">
              <a:latin typeface="Calibri" panose="020F0502020204030204"/>
            </a:endParaRPr>
          </a:p>
        </p:txBody>
      </p:sp>
      <p:sp>
        <p:nvSpPr>
          <p:cNvPr id="23" name="新月形 22"/>
          <p:cNvSpPr/>
          <p:nvPr/>
        </p:nvSpPr>
        <p:spPr>
          <a:xfrm>
            <a:off x="10139045" y="0"/>
            <a:ext cx="750570" cy="68389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新月形 23"/>
          <p:cNvSpPr/>
          <p:nvPr>
            <p:custDataLst>
              <p:tags r:id="rId1"/>
            </p:custDataLst>
          </p:nvPr>
        </p:nvSpPr>
        <p:spPr>
          <a:xfrm flipV="1">
            <a:off x="10889615" y="240030"/>
            <a:ext cx="1417955" cy="100965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新月形 24"/>
          <p:cNvSpPr/>
          <p:nvPr>
            <p:custDataLst>
              <p:tags r:id="rId2"/>
            </p:custDataLst>
          </p:nvPr>
        </p:nvSpPr>
        <p:spPr>
          <a:xfrm>
            <a:off x="11420475" y="1249680"/>
            <a:ext cx="625475" cy="68389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学习 (1)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91440" y="374015"/>
            <a:ext cx="1317625" cy="74104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12" grpId="0" animBg="1"/>
      <p:bldP spid="13" grpId="0" animBg="1"/>
      <p:bldP spid="14" grpId="0"/>
      <p:bldP spid="4106" grpId="0" animBg="1"/>
      <p:bldP spid="410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580049" y="470958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Picture 21" descr="31"/>
          <p:cNvPicPr>
            <a:picLocks noChangeAspect="1" noChangeArrowheads="1"/>
          </p:cNvPicPr>
          <p:nvPr>
            <p:custDataLst>
              <p:tags r:id="rId23"/>
            </p:custDataLst>
          </p:nvPr>
        </p:nvPicPr>
        <p:blipFill>
          <a:blip r:embed="rId24" cstate="email"/>
          <a:srcRect r="-475"/>
          <a:stretch>
            <a:fillRect/>
          </a:stretch>
        </p:blipFill>
        <p:spPr bwMode="auto">
          <a:xfrm>
            <a:off x="1689100" y="819150"/>
            <a:ext cx="6322695" cy="219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1426210" y="258445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chemeClr val="tx2"/>
                </a:solidFill>
                <a:sym typeface="+mn-ea"/>
              </a:rPr>
              <a:t>猜一猜，它们的面积是多少？</a:t>
            </a:r>
            <a:endParaRPr lang="zh-CN" altLang="en-US" sz="3600" b="1">
              <a:solidFill>
                <a:schemeClr val="tx2"/>
              </a:solidFill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51914" y="3409994"/>
            <a:ext cx="900747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dirty="0">
                <a:solidFill>
                  <a:schemeClr val="tx2"/>
                </a:solidFill>
                <a:sym typeface="+mn-ea"/>
              </a:rPr>
              <a:t>在方格纸上数一数，然后填写下表。（一个方格代表1m ，不满一格的都按半格计算。）</a:t>
            </a:r>
            <a:endParaRPr lang="zh-CN" altLang="en-US" sz="2400" dirty="0">
              <a:solidFill>
                <a:schemeClr val="tx2"/>
              </a:solidFill>
              <a:sym typeface="+mn-ea"/>
            </a:endParaRPr>
          </a:p>
        </p:txBody>
      </p:sp>
      <p:sp>
        <p:nvSpPr>
          <p:cNvPr id="18" name="圆角矩形标注 17"/>
          <p:cNvSpPr/>
          <p:nvPr>
            <p:custDataLst>
              <p:tags r:id="rId25"/>
            </p:custDataLst>
          </p:nvPr>
        </p:nvSpPr>
        <p:spPr>
          <a:xfrm>
            <a:off x="7799705" y="4417695"/>
            <a:ext cx="1931670" cy="1669415"/>
          </a:xfrm>
          <a:prstGeom prst="wedgeRoundRectCallout">
            <a:avLst>
              <a:gd name="adj1" fmla="val 61637"/>
              <a:gd name="adj2" fmla="val 27329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tx1"/>
                </a:solidFill>
              </a:rPr>
              <a:t>不数方格，能不能计算平行四边形的面积呢？</a:t>
            </a:r>
            <a:endParaRPr lang="zh-CN" altLang="en-US" sz="2000">
              <a:solidFill>
                <a:schemeClr val="tx1"/>
              </a:solidFill>
            </a:endParaRPr>
          </a:p>
        </p:txBody>
      </p:sp>
      <p:pic>
        <p:nvPicPr>
          <p:cNvPr id="20" name="图片 19" descr="学习"/>
          <p:cNvPicPr>
            <a:picLocks noChangeAspect="1"/>
          </p:cNvPicPr>
          <p:nvPr/>
        </p:nvPicPr>
        <p:blipFill>
          <a:blip r:embed="rId26" cstate="email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9891395" y="4891405"/>
            <a:ext cx="1905000" cy="1905000"/>
          </a:xfrm>
          <a:prstGeom prst="rect">
            <a:avLst/>
          </a:prstGeom>
        </p:spPr>
      </p:pic>
      <p:pic>
        <p:nvPicPr>
          <p:cNvPr id="21" name="Picture 21" descr="31"/>
          <p:cNvPicPr>
            <a:picLocks noChangeAspect="1" noChangeArrowheads="1"/>
          </p:cNvPicPr>
          <p:nvPr>
            <p:custDataLst>
              <p:tags r:id="rId28"/>
            </p:custDataLst>
          </p:nvPr>
        </p:nvPicPr>
        <p:blipFill>
          <a:blip r:embed="rId29" cstate="email"/>
          <a:srcRect b="-9056"/>
          <a:stretch>
            <a:fillRect/>
          </a:stretch>
        </p:blipFill>
        <p:spPr bwMode="auto">
          <a:xfrm>
            <a:off x="1426313" y="4498652"/>
            <a:ext cx="5536406" cy="150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学习 (1)"/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31" cstate="email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8585" y="258445"/>
            <a:ext cx="1317625" cy="741045"/>
          </a:xfrm>
          <a:prstGeom prst="rect">
            <a:avLst/>
          </a:prstGeom>
        </p:spPr>
      </p:pic>
    </p:spTree>
    <p:custDataLst>
      <p:tags r:id="rId3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/>
          <p:cNvSpPr/>
          <p:nvPr/>
        </p:nvSpPr>
        <p:spPr>
          <a:xfrm>
            <a:off x="2734945" y="1742440"/>
            <a:ext cx="5116830" cy="2972435"/>
          </a:xfrm>
          <a:prstGeom prst="parallelogram">
            <a:avLst/>
          </a:prstGeom>
          <a:solidFill>
            <a:srgbClr val="A574D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H="1" flipV="1">
            <a:off x="7136765" y="1742440"/>
            <a:ext cx="0" cy="2726055"/>
          </a:xfrm>
          <a:prstGeom prst="line">
            <a:avLst/>
          </a:prstGeom>
          <a:ln w="190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7611110" y="2921635"/>
            <a:ext cx="8274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5cm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5145405" y="4714875"/>
            <a:ext cx="829945" cy="5251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/>
              <a:t>6cm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6247765" y="3009265"/>
            <a:ext cx="8578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4cm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1317625" y="459105"/>
            <a:ext cx="5433695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0" fontAlgn="base" hangingPunct="0">
              <a:lnSpc>
                <a:spcPct val="90000"/>
              </a:lnSpc>
              <a:buClrTx/>
              <a:buSzTx/>
              <a:buFontTx/>
            </a:pPr>
            <a:r>
              <a:rPr lang="zh-CN" altLang="en-US" sz="3600" b="1">
                <a:solidFill>
                  <a:schemeClr val="tx2"/>
                </a:solidFill>
                <a:latin typeface="+mj-ea"/>
                <a:ea typeface="+mj-ea"/>
                <a:cs typeface="+mj-cs"/>
              </a:rPr>
              <a:t>平行四边形面积的计算</a:t>
            </a:r>
            <a:endParaRPr lang="zh-CN" altLang="en-US" sz="3600" b="1">
              <a:solidFill>
                <a:schemeClr val="tx2"/>
              </a:solidFill>
              <a:latin typeface="+mj-ea"/>
              <a:ea typeface="+mj-ea"/>
              <a:cs typeface="+mj-cs"/>
            </a:endParaRPr>
          </a:p>
        </p:txBody>
      </p:sp>
      <p:pic>
        <p:nvPicPr>
          <p:cNvPr id="10" name="图片 9" descr="学习 (1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77190"/>
            <a:ext cx="1317625" cy="741045"/>
          </a:xfrm>
          <a:prstGeom prst="rect">
            <a:avLst/>
          </a:prstGeom>
        </p:spPr>
      </p:pic>
      <p:pic>
        <p:nvPicPr>
          <p:cNvPr id="13" name="图片 12" descr="花丛"/>
          <p:cNvPicPr>
            <a:picLocks noChangeAspect="1"/>
          </p:cNvPicPr>
          <p:nvPr/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4305" y="5621020"/>
            <a:ext cx="1685925" cy="1219200"/>
          </a:xfrm>
          <a:prstGeom prst="rect">
            <a:avLst/>
          </a:prstGeom>
        </p:spPr>
      </p:pic>
      <p:pic>
        <p:nvPicPr>
          <p:cNvPr id="14" name="图片 13" descr="花丛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40230" y="5638800"/>
            <a:ext cx="1685925" cy="1219200"/>
          </a:xfrm>
          <a:prstGeom prst="rect">
            <a:avLst/>
          </a:prstGeom>
        </p:spPr>
      </p:pic>
      <p:pic>
        <p:nvPicPr>
          <p:cNvPr id="15" name="图片 14" descr="花丛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26155" y="5638800"/>
            <a:ext cx="1685925" cy="1219200"/>
          </a:xfrm>
          <a:prstGeom prst="rect">
            <a:avLst/>
          </a:prstGeom>
        </p:spPr>
      </p:pic>
      <p:pic>
        <p:nvPicPr>
          <p:cNvPr id="17" name="图片 16" descr="花丛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21620" y="5621020"/>
            <a:ext cx="1685925" cy="1219200"/>
          </a:xfrm>
          <a:prstGeom prst="rect">
            <a:avLst/>
          </a:prstGeom>
        </p:spPr>
      </p:pic>
      <p:pic>
        <p:nvPicPr>
          <p:cNvPr id="18" name="图片 17" descr="花丛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35695" y="5621020"/>
            <a:ext cx="1685925" cy="1219200"/>
          </a:xfrm>
          <a:prstGeom prst="rect">
            <a:avLst/>
          </a:prstGeom>
        </p:spPr>
      </p:pic>
      <p:pic>
        <p:nvPicPr>
          <p:cNvPr id="19" name="图片 18" descr="花丛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49770" y="5638800"/>
            <a:ext cx="1685925" cy="1219200"/>
          </a:xfrm>
          <a:prstGeom prst="rect">
            <a:avLst/>
          </a:prstGeom>
        </p:spPr>
      </p:pic>
      <p:pic>
        <p:nvPicPr>
          <p:cNvPr id="20" name="图片 19" descr="花丛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66385" y="5638800"/>
            <a:ext cx="1685925" cy="121920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798320" y="1332230"/>
          <a:ext cx="4654550" cy="4654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455"/>
                <a:gridCol w="465455"/>
                <a:gridCol w="465455"/>
                <a:gridCol w="465455"/>
                <a:gridCol w="465455"/>
                <a:gridCol w="465455"/>
                <a:gridCol w="465455"/>
                <a:gridCol w="465455"/>
                <a:gridCol w="465455"/>
                <a:gridCol w="465455"/>
              </a:tblGrid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465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平行四边形 7"/>
          <p:cNvSpPr/>
          <p:nvPr/>
        </p:nvSpPr>
        <p:spPr>
          <a:xfrm>
            <a:off x="2755900" y="2745740"/>
            <a:ext cx="3216275" cy="1827530"/>
          </a:xfrm>
          <a:prstGeom prst="parallelogram">
            <a:avLst/>
          </a:prstGeom>
          <a:solidFill>
            <a:srgbClr val="A574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2" name="直角三角形 1"/>
          <p:cNvSpPr/>
          <p:nvPr/>
        </p:nvSpPr>
        <p:spPr>
          <a:xfrm rot="10800000" flipH="1">
            <a:off x="5503545" y="2745740"/>
            <a:ext cx="468630" cy="1838325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rot="10800000" flipH="1">
            <a:off x="5503545" y="2734945"/>
            <a:ext cx="468630" cy="1838325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 flipH="1">
            <a:off x="2755900" y="2734945"/>
            <a:ext cx="468630" cy="1838325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317625" y="377190"/>
            <a:ext cx="44411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2"/>
                </a:solidFill>
                <a:latin typeface="+mj-ea"/>
                <a:ea typeface="+mj-ea"/>
                <a:cs typeface="+mj-cs"/>
              </a:rPr>
              <a:t>平移转化法：</a:t>
            </a:r>
            <a:endParaRPr lang="zh-CN" altLang="en-US" sz="4000" b="1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09105" y="2244725"/>
            <a:ext cx="4095115" cy="1383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</a:rPr>
              <a:t>把平行四边形右边的三角形平移到左边，变成长方形，再数格子。</a:t>
            </a:r>
            <a:endParaRPr lang="zh-CN" altLang="en-US" sz="2800" dirty="0">
              <a:solidFill>
                <a:schemeClr val="tx2"/>
              </a:solidFill>
            </a:endParaRPr>
          </a:p>
        </p:txBody>
      </p:sp>
      <p:pic>
        <p:nvPicPr>
          <p:cNvPr id="16" name="图片 15" descr="学习 (1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77190"/>
            <a:ext cx="1317625" cy="74104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人教版小学数学五年级上册-2"/>
          <p:cNvPicPr>
            <a:picLocks noChangeAspect="1"/>
          </p:cNvPicPr>
          <p:nvPr/>
        </p:nvPicPr>
        <p:blipFill>
          <a:blip r:embed="rId1" cstate="email"/>
          <a:srcRect r="-1750"/>
          <a:stretch>
            <a:fillRect/>
          </a:stretch>
        </p:blipFill>
        <p:spPr>
          <a:xfrm>
            <a:off x="861060" y="1365250"/>
            <a:ext cx="9973945" cy="27197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254125" y="374650"/>
            <a:ext cx="42583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600" b="1">
                <a:solidFill>
                  <a:schemeClr val="tx2"/>
                </a:solidFill>
                <a:latin typeface="+mj-ea"/>
                <a:ea typeface="+mj-ea"/>
                <a:cs typeface="+mj-cs"/>
              </a:rPr>
              <a:t>平移转化法</a:t>
            </a:r>
            <a:endParaRPr lang="zh-CN" altLang="en-US" sz="3600" b="1">
              <a:solidFill>
                <a:schemeClr val="tx2"/>
              </a:solidFill>
              <a:latin typeface="+mj-ea"/>
              <a:ea typeface="+mj-ea"/>
              <a:cs typeface="+mj-cs"/>
            </a:endParaRPr>
          </a:p>
        </p:txBody>
      </p:sp>
      <p:pic>
        <p:nvPicPr>
          <p:cNvPr id="2" name="图片 1" descr="学习 (1)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377190"/>
            <a:ext cx="1317625" cy="7410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254125" y="4430395"/>
            <a:ext cx="4105910" cy="2023110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V="1">
            <a:off x="5360035" y="5277485"/>
            <a:ext cx="1475105" cy="825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>
            <p:custDataLst>
              <p:tags r:id="rId7"/>
            </p:custDataLst>
          </p:nvPr>
        </p:nvSpPr>
        <p:spPr>
          <a:xfrm>
            <a:off x="7199630" y="5065395"/>
            <a:ext cx="4656455" cy="465455"/>
          </a:xfrm>
          <a:prstGeom prst="rect">
            <a:avLst/>
          </a:prstGeom>
          <a:solidFill>
            <a:srgbClr val="92D050"/>
          </a:solidFill>
        </p:spPr>
        <p:txBody>
          <a:bodyPr wrap="square" lIns="68580" tIns="34290" rIns="68580" bIns="34290">
            <a:noAutofit/>
          </a:bodyPr>
          <a:lstStyle/>
          <a:p>
            <a:pPr algn="l" eaLnBrk="0" fontAlgn="base" hangingPunct="0">
              <a:lnSpc>
                <a:spcPct val="90000"/>
              </a:lnSpc>
              <a:buClrTx/>
              <a:buSzTx/>
              <a:buFontTx/>
            </a:pPr>
            <a:r>
              <a:rPr lang="zh-CN" altLang="en-US" sz="2800" b="1">
                <a:solidFill>
                  <a:schemeClr val="tx2"/>
                </a:solidFill>
                <a:latin typeface="+mj-ea"/>
                <a:ea typeface="+mj-ea"/>
                <a:cs typeface="+mj-cs"/>
              </a:rPr>
              <a:t>平行四边形的面积=底×高</a:t>
            </a:r>
            <a:endParaRPr lang="zh-CN" altLang="en-US" sz="2800" b="1">
              <a:solidFill>
                <a:schemeClr val="tx2"/>
              </a:solidFill>
              <a:latin typeface="+mj-ea"/>
              <a:ea typeface="+mj-ea"/>
              <a:cs typeface="+mj-cs"/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454660" y="1520825"/>
            <a:ext cx="10460990" cy="3197860"/>
          </a:xfrm>
          <a:prstGeom prst="rect">
            <a:avLst/>
          </a:prstGeom>
        </p:spPr>
        <p:txBody>
          <a:bodyPr wrap="square" lIns="68580" tIns="34290" rIns="68580" bIns="34290">
            <a:noAutofit/>
          </a:bodyPr>
          <a:lstStyle/>
          <a:p>
            <a:pPr algn="l" eaLnBrk="0" fontAlgn="base" hangingPunct="0">
              <a:lnSpc>
                <a:spcPct val="900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chemeClr val="tx2"/>
                </a:solidFill>
                <a:latin typeface="+mj-ea"/>
                <a:ea typeface="+mj-ea"/>
                <a:cs typeface="+mj-cs"/>
              </a:rPr>
              <a:t>如果用S表示平行四边的面积，用a表示平行四边形的底，用h表示平行四边形的高，那么平行四边形的面积计算公式可以写成：</a:t>
            </a:r>
            <a:endParaRPr lang="zh-CN" altLang="en-US" sz="2800" b="1" dirty="0">
              <a:solidFill>
                <a:schemeClr val="tx2"/>
              </a:solidFill>
              <a:latin typeface="+mj-ea"/>
              <a:ea typeface="+mj-ea"/>
              <a:cs typeface="+mj-cs"/>
            </a:endParaRPr>
          </a:p>
          <a:p>
            <a:pPr indent="485775">
              <a:lnSpc>
                <a:spcPct val="150000"/>
              </a:lnSpc>
            </a:pPr>
            <a:endParaRPr lang="en-US" altLang="zh-CN" sz="2800" b="1" dirty="0">
              <a:solidFill>
                <a:schemeClr val="tx2"/>
              </a:solidFill>
              <a:latin typeface="+mj-ea"/>
              <a:ea typeface="+mj-ea"/>
              <a:cs typeface="+mj-cs"/>
            </a:endParaRPr>
          </a:p>
          <a:p>
            <a:pPr indent="485775">
              <a:lnSpc>
                <a:spcPct val="150000"/>
              </a:lnSpc>
            </a:pPr>
            <a:r>
              <a:rPr lang="en-US" altLang="zh-CN" sz="2400" b="1" i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</a:t>
            </a:r>
            <a:r>
              <a:rPr lang="en-US" altLang="zh-CN" sz="4400" b="1" i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S=ah</a:t>
            </a:r>
            <a:endParaRPr lang="en-US" altLang="zh-CN" sz="4400" b="1" i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 descr="学习 (1)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377190"/>
            <a:ext cx="1317625" cy="741045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317625" y="459105"/>
            <a:ext cx="5433695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0" fontAlgn="base" hangingPunct="0">
              <a:lnSpc>
                <a:spcPct val="90000"/>
              </a:lnSpc>
              <a:buClrTx/>
              <a:buSzTx/>
              <a:buFontTx/>
            </a:pPr>
            <a:r>
              <a:rPr lang="zh-CN" altLang="en-US" sz="3600" b="1">
                <a:solidFill>
                  <a:schemeClr val="tx2"/>
                </a:solidFill>
                <a:latin typeface="+mj-ea"/>
                <a:ea typeface="+mj-ea"/>
                <a:cs typeface="+mj-cs"/>
              </a:rPr>
              <a:t>小结</a:t>
            </a:r>
            <a:endParaRPr lang="zh-CN" altLang="en-US" sz="3600" b="1">
              <a:solidFill>
                <a:schemeClr val="tx2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13" name="矩形 12"/>
          <p:cNvSpPr/>
          <p:nvPr>
            <p:custDataLst>
              <p:tags r:id="rId6"/>
            </p:custDataLst>
          </p:nvPr>
        </p:nvSpPr>
        <p:spPr>
          <a:xfrm>
            <a:off x="2510790" y="4578985"/>
            <a:ext cx="5890895" cy="465455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noAutofit/>
          </a:bodyPr>
          <a:lstStyle/>
          <a:p>
            <a:pPr algn="l" eaLnBrk="0" fontAlgn="base" hangingPunct="0">
              <a:lnSpc>
                <a:spcPct val="90000"/>
              </a:lnSpc>
              <a:buClrTx/>
              <a:buSzTx/>
              <a:buFontTx/>
            </a:pPr>
            <a:r>
              <a:rPr lang="zh-CN" altLang="en-US" sz="3600" b="1">
                <a:solidFill>
                  <a:srgbClr val="7030A0"/>
                </a:solidFill>
                <a:highlight>
                  <a:srgbClr val="C0C0C0"/>
                </a:highlight>
                <a:latin typeface="+mj-ea"/>
                <a:ea typeface="+mj-ea"/>
                <a:cs typeface="+mj-cs"/>
              </a:rPr>
              <a:t>平行四边形的面积=底×高</a:t>
            </a:r>
            <a:endParaRPr lang="zh-CN" altLang="en-US" sz="3600" b="1">
              <a:solidFill>
                <a:srgbClr val="7030A0"/>
              </a:solidFill>
              <a:highlight>
                <a:srgbClr val="C0C0C0"/>
              </a:highlight>
              <a:latin typeface="+mj-ea"/>
              <a:ea typeface="+mj-ea"/>
              <a:cs typeface="+mj-cs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7402195" y="2508885"/>
            <a:ext cx="2511425" cy="192849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380490" y="473075"/>
            <a:ext cx="360553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>
                <a:solidFill>
                  <a:schemeClr val="tx2"/>
                </a:solidFill>
                <a:latin typeface="+mj-ea"/>
                <a:ea typeface="+mj-ea"/>
                <a:cs typeface="+mj-cs"/>
              </a:rPr>
              <a:t>我会算</a:t>
            </a:r>
            <a:endParaRPr lang="zh-CN" altLang="en-US" sz="4400" b="1">
              <a:solidFill>
                <a:schemeClr val="tx2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15645" y="1607185"/>
          <a:ext cx="4654550" cy="4801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455"/>
                <a:gridCol w="465455"/>
                <a:gridCol w="465455"/>
                <a:gridCol w="465455"/>
                <a:gridCol w="465455"/>
                <a:gridCol w="465455"/>
                <a:gridCol w="465455"/>
                <a:gridCol w="465455"/>
                <a:gridCol w="465455"/>
                <a:gridCol w="465455"/>
              </a:tblGrid>
              <a:tr h="42354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5010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7" name="图片 16" descr="学习 (1)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377190"/>
            <a:ext cx="1317625" cy="741045"/>
          </a:xfrm>
          <a:prstGeom prst="rect">
            <a:avLst/>
          </a:prstGeom>
        </p:spPr>
      </p:pic>
      <p:sp>
        <p:nvSpPr>
          <p:cNvPr id="18" name="平行四边形 17"/>
          <p:cNvSpPr/>
          <p:nvPr/>
        </p:nvSpPr>
        <p:spPr>
          <a:xfrm>
            <a:off x="2563495" y="3978910"/>
            <a:ext cx="1885950" cy="208407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平行四边形 23"/>
          <p:cNvSpPr/>
          <p:nvPr/>
        </p:nvSpPr>
        <p:spPr>
          <a:xfrm>
            <a:off x="1625600" y="2040255"/>
            <a:ext cx="3274695" cy="1008380"/>
          </a:xfrm>
          <a:prstGeom prst="parallelogram">
            <a:avLst>
              <a:gd name="adj" fmla="val 4730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192520" y="2595245"/>
            <a:ext cx="271272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S=6</a:t>
            </a:r>
            <a:r>
              <a:rPr lang="en-US" altLang="zh-CN" sz="2800">
                <a:latin typeface="Arial" panose="020B0604020202020204" pitchFamily="34" charset="0"/>
              </a:rPr>
              <a:t>×2=12</a:t>
            </a:r>
            <a:endParaRPr lang="en-US" altLang="zh-CN" sz="2800">
              <a:latin typeface="Arial" panose="020B0604020202020204" pitchFamily="34" charset="0"/>
            </a:endParaRPr>
          </a:p>
          <a:p>
            <a:endParaRPr lang="en-US" altLang="zh-CN" sz="2800">
              <a:latin typeface="Arial" panose="020B0604020202020204" pitchFamily="34" charset="0"/>
            </a:endParaRPr>
          </a:p>
          <a:p>
            <a:r>
              <a:rPr lang="en-US" altLang="zh-CN" sz="2800">
                <a:latin typeface="Arial" panose="020B0604020202020204" pitchFamily="34" charset="0"/>
              </a:rPr>
              <a:t>S=3×4=12</a:t>
            </a:r>
            <a:endParaRPr lang="en-US" altLang="zh-CN" sz="2800">
              <a:latin typeface="Arial" panose="020B0604020202020204" pitchFamily="34" charset="0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54405" y="548640"/>
            <a:ext cx="2835910" cy="583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600" b="1">
                <a:solidFill>
                  <a:schemeClr val="tx2"/>
                </a:solidFill>
                <a:latin typeface="+mj-ea"/>
                <a:ea typeface="+mj-ea"/>
                <a:cs typeface="+mj-cs"/>
              </a:rPr>
              <a:t>课后作业</a:t>
            </a:r>
            <a:endParaRPr lang="zh-CN" altLang="en-US" sz="4000">
              <a:solidFill>
                <a:schemeClr val="tx2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08754" y="1516380"/>
            <a:ext cx="90735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</a:t>
            </a:r>
            <a:r>
              <a:rPr lang="zh-CN" altLang="en-US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平行四边形花坛的底是6m，高是4m，它的面积是多少？</a:t>
            </a:r>
            <a:endParaRPr lang="zh-CN" altLang="en-US" sz="280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1153905" y="2292758"/>
            <a:ext cx="5826760" cy="49911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2.计算下面每个平行四边形的面积。</a:t>
            </a:r>
            <a:endParaRPr lang="zh-CN" altLang="en-US" sz="280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7" name="Picture 10" descr="3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1479468" y="3165644"/>
            <a:ext cx="6904355" cy="209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 descr="学习 (1)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469900"/>
            <a:ext cx="954405" cy="741045"/>
          </a:xfrm>
          <a:prstGeom prst="rect">
            <a:avLst/>
          </a:prstGeom>
        </p:spPr>
      </p:pic>
      <p:pic>
        <p:nvPicPr>
          <p:cNvPr id="13" name="图片 12" descr="花丛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2555" y="5638800"/>
            <a:ext cx="1685925" cy="1219200"/>
          </a:xfrm>
          <a:prstGeom prst="rect">
            <a:avLst/>
          </a:prstGeom>
        </p:spPr>
      </p:pic>
      <p:pic>
        <p:nvPicPr>
          <p:cNvPr id="12" name="图片 11" descr="花丛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31035" y="5611495"/>
            <a:ext cx="1685925" cy="1219200"/>
          </a:xfrm>
          <a:prstGeom prst="rect">
            <a:avLst/>
          </a:prstGeom>
        </p:spPr>
      </p:pic>
      <p:pic>
        <p:nvPicPr>
          <p:cNvPr id="14" name="图片 13" descr="花丛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60140" y="5638800"/>
            <a:ext cx="1685925" cy="1219200"/>
          </a:xfrm>
          <a:prstGeom prst="rect">
            <a:avLst/>
          </a:prstGeom>
        </p:spPr>
      </p:pic>
      <p:pic>
        <p:nvPicPr>
          <p:cNvPr id="15" name="图片 14" descr="花丛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29250" y="5638800"/>
            <a:ext cx="1685925" cy="1219200"/>
          </a:xfrm>
          <a:prstGeom prst="rect">
            <a:avLst/>
          </a:prstGeom>
        </p:spPr>
      </p:pic>
      <p:pic>
        <p:nvPicPr>
          <p:cNvPr id="16" name="图片 15" descr="花丛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56450" y="5600700"/>
            <a:ext cx="1685925" cy="1219200"/>
          </a:xfrm>
          <a:prstGeom prst="rect">
            <a:avLst/>
          </a:prstGeom>
        </p:spPr>
      </p:pic>
      <p:pic>
        <p:nvPicPr>
          <p:cNvPr id="17" name="图片 16" descr="花丛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820150" y="5621020"/>
            <a:ext cx="1685925" cy="1219200"/>
          </a:xfrm>
          <a:prstGeom prst="rect">
            <a:avLst/>
          </a:prstGeom>
        </p:spPr>
      </p:pic>
      <p:pic>
        <p:nvPicPr>
          <p:cNvPr id="18" name="图片 17" descr="花丛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06075" y="5621020"/>
            <a:ext cx="1685925" cy="1219200"/>
          </a:xfrm>
          <a:prstGeom prst="rect">
            <a:avLst/>
          </a:prstGeom>
        </p:spPr>
      </p:pic>
      <p:pic>
        <p:nvPicPr>
          <p:cNvPr id="19" name="New picture"/>
          <p:cNvPicPr/>
          <p:nvPr/>
        </p:nvPicPr>
        <p:blipFill>
          <a:blip r:embed="rId16"/>
          <a:stretch>
            <a:fillRect/>
          </a:stretch>
        </p:blipFill>
        <p:spPr>
          <a:xfrm>
            <a:off x="10223500" y="11798300"/>
            <a:ext cx="330200" cy="241300"/>
          </a:xfrm>
          <a:prstGeom prst="cube">
            <a:avLst/>
          </a:prstGeom>
        </p:spPr>
      </p:pic>
    </p:spTree>
    <p:custDataLst>
      <p:tags r:id="rId17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TAG_VERSION" val="1.0"/>
  <p:tag name="KSO_WM_TEMPLATE_CATEGORY" val="basetag"/>
  <p:tag name="KSO_WM_TEMPLATE_INDEX" val="20163673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#wm#"/>
  <p:tag name="KSO_WM_TEMPLATE_CATEGORY" val="basetag"/>
  <p:tag name="KSO_WM_TEMPLATE_INDEX" val="20163673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TAG_VERSION" val="1.0"/>
  <p:tag name="KSO_WM_TEMPLATE_CATEGORY" val="basetag"/>
  <p:tag name="KSO_WM_TEMPLATE_INDEX" val="20163673"/>
</p:tagLst>
</file>

<file path=ppt/tags/tag20.xml><?xml version="1.0" encoding="utf-8"?>
<p:tagLst xmlns:p="http://schemas.openxmlformats.org/presentationml/2006/main">
  <p:tag name="KSO_WM_BEAUTIFY_FLAG" val="#wm#"/>
  <p:tag name="KSO_WM_TEMPLATE_CATEGORY" val="basetag"/>
  <p:tag name="KSO_WM_TEMPLATE_INDEX" val="20163673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#wm#"/>
  <p:tag name="KSO_WM_TEMPLATE_CATEGORY" val="basetag"/>
  <p:tag name="KSO_WM_TEMPLATE_INDEX" val="20163673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#wm#"/>
  <p:tag name="KSO_WM_TEMPLATE_CATEGORY" val="basetag"/>
  <p:tag name="KSO_WM_TEMPLATE_INDEX" val="20163673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basetag"/>
  <p:tag name="KSO_WM_TEMPLATE_INDEX" val="20163673"/>
  <p:tag name="KSO_WM_TEMPLATE_THUMBS_INDEX" val="1、6、7、9、10、12、13、18、20、23、26、27、33、35、36、37、38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#wm#"/>
  <p:tag name="KSO_WM_TEMPLATE_CATEGORY" val="basetag"/>
  <p:tag name="KSO_WM_TEMPLATE_INDEX" val="20163673"/>
</p:tagLst>
</file>

<file path=ppt/tags/tag33.xml><?xml version="1.0" encoding="utf-8"?>
<p:tagLst xmlns:p="http://schemas.openxmlformats.org/presentationml/2006/main">
  <p:tag name="KSO_WM_BEAUTIFY_FLAG" val=""/>
  <p:tag name="KSO_WM_UNIT_TABLE_BEAUTIFY" val="smartTable{87358491-7eb5-41e4-ad6d-a5a509f0efd4}"/>
  <p:tag name="TABLE_ENDDRAG_ORIGIN_RECT" val="366*372"/>
  <p:tag name="TABLE_ENDDRAG_RECT" val="56*132*366*372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#wm#"/>
  <p:tag name="KSO_WM_TEMPLATE_CATEGORY" val="basetag"/>
  <p:tag name="KSO_WM_TEMPLATE_INDEX" val="20163673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#wm#"/>
  <p:tag name="KSO_WM_TEMPLATE_CATEGORY" val="basetag"/>
  <p:tag name="KSO_WM_TEMPLATE_INDEX" val="20163673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#wm#"/>
  <p:tag name="KSO_WM_TEMPLATE_CATEGORY" val="basetag"/>
  <p:tag name="KSO_WM_TEMPLATE_INDEX" val="20163673"/>
</p:tagLst>
</file>

<file path=ppt/tags/tag4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WQ4ZDM4NzM5MTM0MmI3NjQxNjM5Mzk1ZDJlMDViMmMifQ=="/>
  <p:tag name="KSO_WPP_MARK_KEY" val="f92ecafe-eaee-4f2c-937d-85b26caba07d"/>
  <p:tag name="commondata" val="eyJoZGlkIjoiN2YzNjBkOTgyNWQ1YTMxYzM3MzMwNWFiODNmOWIzYWMifQ==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#wm#"/>
  <p:tag name="KSO_WM_TEMPLATE_CATEGORY" val="basetag"/>
  <p:tag name="KSO_WM_TEMPLATE_INDEX" val="20163673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1198</Words>
  <Application>WPS 演示</Application>
  <PresentationFormat>自定义</PresentationFormat>
  <Paragraphs>71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Arial</vt:lpstr>
      <vt:lpstr>宋体</vt:lpstr>
      <vt:lpstr>Wingdings</vt:lpstr>
      <vt:lpstr>黑体</vt:lpstr>
      <vt:lpstr>Calibri Light</vt:lpstr>
      <vt:lpstr>方正中等线简体</vt:lpstr>
      <vt:lpstr>RomanS</vt:lpstr>
      <vt:lpstr>华文隶书</vt:lpstr>
      <vt:lpstr>微软雅黑</vt:lpstr>
      <vt:lpstr>Calibri</vt:lpstr>
      <vt:lpstr>华文楷体</vt:lpstr>
      <vt:lpstr>华文新魏</vt:lpstr>
      <vt:lpstr>华文行楷</vt:lpstr>
      <vt:lpstr>Arial</vt:lpstr>
      <vt:lpstr>Arial Unicode MS</vt:lpstr>
      <vt:lpstr>第一PPT模板网-WWW.1PPT.COM</vt:lpstr>
      <vt:lpstr>PowerPoint 演示文稿</vt:lpstr>
      <vt:lpstr>复习导入 说一说图形的面积是多少？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人教版五年级数学上册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2023-01-27T16:40:00Z</cp:lastPrinted>
  <dcterms:created xsi:type="dcterms:W3CDTF">2023-01-27T16:40:00Z</dcterms:created>
  <dcterms:modified xsi:type="dcterms:W3CDTF">2023-10-28T09:45:58Z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4B2CDA23B1CA4452914ED5B3A2F7F4E8_12</vt:lpwstr>
  </property>
  <property fmtid="{D5CDD505-2E9C-101B-9397-08002B2CF9AE}" pid="3" name="KSOProductBuildVer">
    <vt:lpwstr>2052-12.1.0.15712</vt:lpwstr>
  </property>
</Properties>
</file>