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3"/>
    <p:sldId id="405" r:id="rId4"/>
    <p:sldId id="406" r:id="rId5"/>
    <p:sldId id="374" r:id="rId6"/>
    <p:sldId id="400" r:id="rId7"/>
    <p:sldId id="409" r:id="rId8"/>
    <p:sldId id="410" r:id="rId9"/>
    <p:sldId id="411" r:id="rId10"/>
    <p:sldId id="412" r:id="rId11"/>
    <p:sldId id="413" r:id="rId12"/>
    <p:sldId id="414" r:id="rId13"/>
    <p:sldId id="439" r:id="rId14"/>
    <p:sldId id="415" r:id="rId15"/>
    <p:sldId id="416" r:id="rId16"/>
    <p:sldId id="417" r:id="rId17"/>
    <p:sldId id="403" r:id="rId18"/>
    <p:sldId id="398" r:id="rId19"/>
    <p:sldId id="367" r:id="rId20"/>
    <p:sldId id="363" r:id="rId21"/>
    <p:sldId id="364" r:id="rId22"/>
    <p:sldId id="365" r:id="rId23"/>
    <p:sldId id="341" r:id="rId24"/>
    <p:sldId id="352" r:id="rId25"/>
    <p:sldId id="353" r:id="rId26"/>
    <p:sldId id="373" r:id="rId27"/>
    <p:sldId id="327" r:id="rId28"/>
    <p:sldId id="339" r:id="rId29"/>
    <p:sldId id="369" r:id="rId30"/>
  </p:sldIdLst>
  <p:sldSz cx="9144000" cy="5143500" type="screen16x9"/>
  <p:notesSz cx="6858000" cy="9144000"/>
  <p:custDataLst>
    <p:tags r:id="rId3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5930" indent="-11303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3130" indent="-22733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0330" indent="-34163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7530" indent="-45593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2" userDrawn="1">
          <p15:clr>
            <a:srgbClr val="A4A3A4"/>
          </p15:clr>
        </p15:guide>
        <p15:guide id="2" pos="27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6249" autoAdjust="0"/>
  </p:normalViewPr>
  <p:slideViewPr>
    <p:cSldViewPr snapToGrid="0">
      <p:cViewPr>
        <p:scale>
          <a:sx n="140" d="100"/>
          <a:sy n="140" d="100"/>
        </p:scale>
        <p:origin x="-804" y="-330"/>
      </p:cViewPr>
      <p:guideLst>
        <p:guide orient="horz" pos="1572"/>
        <p:guide pos="27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982"/>
    </p:cViewPr>
  </p:sorterViewPr>
  <p:notesViewPr>
    <p:cSldViewPr snapToGrid="0">
      <p:cViewPr varScale="1">
        <p:scale>
          <a:sx n="68" d="100"/>
          <a:sy n="68" d="100"/>
        </p:scale>
        <p:origin x="-2856" y="-108"/>
      </p:cViewPr>
      <p:guideLst>
        <p:guide orient="horz" pos="2794"/>
        <p:guide pos="205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gs" Target="tags/tag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黑体" panose="0201060906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黑体" panose="02010609060101010101" pitchFamily="2" charset="-122"/>
              </a:defRPr>
            </a:lvl1pPr>
          </a:lstStyle>
          <a:p>
            <a:pPr>
              <a:defRPr/>
            </a:pPr>
            <a:fld id="{481B345A-5308-4EE9-BF7C-0020138CC60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黑体" panose="0201060906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>
                <a:ea typeface="黑体" panose="02010609060101010101" pitchFamily="2" charset="-122"/>
              </a:defRPr>
            </a:lvl1pPr>
          </a:lstStyle>
          <a:p>
            <a:pPr>
              <a:defRPr/>
            </a:pPr>
            <a:fld id="{5F4267C7-816D-45DB-AFE0-DDA31D25080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024EF64-9FD5-44BE-9150-FC156475F29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FD6A6F49-6ED4-4555-8485-9025DA2816F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11750"/>
          </a:xfrm>
          <a:prstGeom prst="rect">
            <a:avLst/>
          </a:prstGeom>
        </p:spPr>
      </p:pic>
      <p:pic>
        <p:nvPicPr>
          <p:cNvPr id="5" name="图片 6"/>
          <p:cNvPicPr>
            <a:picLocks noChangeAspect="1"/>
          </p:cNvPicPr>
          <p:nvPr userDrawn="1"/>
        </p:nvPicPr>
        <p:blipFill>
          <a:blip r:embed="rId3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1593197" y="3025587"/>
            <a:ext cx="1316691" cy="100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</a:rPr>
            </a:fld>
            <a:endParaRPr lang="zh-CN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485900"/>
            <a:ext cx="7772400" cy="30861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</p:spPr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6300"/>
            <a:ext cx="2895600" cy="342900"/>
          </a:xfrm>
        </p:spPr>
        <p:txBody>
          <a:bodyPr/>
          <a:lstStyle/>
          <a:p>
            <a:pPr lvl="0"/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6300"/>
            <a:ext cx="1905000" cy="342900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>
                <a:latin typeface="Times New Roman" panose="02020603050405020304" pitchFamily="18" charset="0"/>
              </a:rPr>
            </a:fld>
            <a:endParaRPr lang="zh-CN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172200" y="4643438"/>
            <a:ext cx="2476500" cy="35718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42AB813-4F34-4552-ABEB-92E4219551C7}" type="datetimeFigureOut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914400" y="4629150"/>
            <a:ext cx="3962400" cy="3429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46050" y="4657725"/>
            <a:ext cx="457200" cy="342900"/>
          </a:xfrm>
        </p:spPr>
        <p:txBody>
          <a:bodyPr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file:///D:\qq&#25991;&#20214;\712321467\Image\C2C\Image2\%7b75232B38-A165-1FB7-499C-2E1C792CACB5%7d.png" TargetMode="Externa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图片 2"/>
          <p:cNvPicPr>
            <a:picLocks noChangeAspect="1"/>
          </p:cNvPicPr>
          <p:nvPr userDrawn="1"/>
        </p:nvPicPr>
        <p:blipFill>
          <a:blip r:embed="rId8" cstate="email">
            <a:grayscl/>
          </a:blip>
          <a:stretch>
            <a:fillRect/>
          </a:stretch>
        </p:blipFill>
        <p:spPr bwMode="auto">
          <a:xfrm>
            <a:off x="3005138" y="2571750"/>
            <a:ext cx="15668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图片 1073743875" descr="学科网 zxxk.com"/>
          <p:cNvPicPr>
            <a:picLocks noChangeAspect="1"/>
          </p:cNvPicPr>
          <p:nvPr/>
        </p:nvPicPr>
        <p:blipFill>
          <a:blip r:embed="rId9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</a:defRPr>
      </a:lvl9pPr>
    </p:titleStyle>
    <p:bodyStyle>
      <a:lvl1pPr marL="227330" indent="-22733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.xml"/><Relationship Id="rId1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1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936536" y="2040408"/>
            <a:ext cx="4112165" cy="86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zh-CN" altLang="en-US" sz="4400" b="1" dirty="0">
                <a:ln>
                  <a:solidFill>
                    <a:srgbClr val="216951"/>
                  </a:solidFill>
                </a:ln>
                <a:solidFill>
                  <a:srgbClr val="21695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三角形的面积</a:t>
            </a:r>
            <a:endParaRPr lang="zh-CN" altLang="en-US" sz="4400" b="1" dirty="0">
              <a:ln>
                <a:solidFill>
                  <a:srgbClr val="216951"/>
                </a:solidFill>
              </a:ln>
              <a:solidFill>
                <a:srgbClr val="21695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87" name="矩形 9"/>
          <p:cNvSpPr>
            <a:spLocks noChangeArrowheads="1"/>
          </p:cNvSpPr>
          <p:nvPr/>
        </p:nvSpPr>
        <p:spPr bwMode="auto">
          <a:xfrm>
            <a:off x="1443038" y="1153795"/>
            <a:ext cx="174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000">
                <a:ln>
                  <a:solidFill>
                    <a:srgbClr val="216951"/>
                  </a:solidFill>
                </a:ln>
                <a:solidFill>
                  <a:srgbClr val="21695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R·</a:t>
            </a:r>
            <a:r>
              <a:rPr lang="zh-CN" altLang="en-US" sz="2000">
                <a:ln>
                  <a:solidFill>
                    <a:srgbClr val="216951"/>
                  </a:solidFill>
                </a:ln>
                <a:solidFill>
                  <a:srgbClr val="21695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五年级上册</a:t>
            </a:r>
            <a:endParaRPr lang="zh-CN" altLang="en-US" sz="1100">
              <a:ln>
                <a:solidFill>
                  <a:srgbClr val="216951"/>
                </a:solidFill>
              </a:ln>
              <a:solidFill>
                <a:srgbClr val="21695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未知"/>
          <p:cNvSpPr/>
          <p:nvPr/>
        </p:nvSpPr>
        <p:spPr>
          <a:xfrm>
            <a:off x="2681288" y="1221581"/>
            <a:ext cx="1728788" cy="9179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rect l="l" t="t" r="r" b="b"/>
            <a:pathLst>
              <a:path w="1452" h="771">
                <a:moveTo>
                  <a:pt x="0" y="0"/>
                </a:moveTo>
                <a:lnTo>
                  <a:pt x="363" y="771"/>
                </a:lnTo>
                <a:lnTo>
                  <a:pt x="1452" y="771"/>
                </a:lnTo>
                <a:lnTo>
                  <a:pt x="0" y="0"/>
                </a:lnTo>
                <a:close/>
              </a:path>
            </a:pathLst>
          </a:cu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2" name="Group 3"/>
          <p:cNvGrpSpPr/>
          <p:nvPr/>
        </p:nvGrpSpPr>
        <p:grpSpPr>
          <a:xfrm>
            <a:off x="2681288" y="1221581"/>
            <a:ext cx="3457575" cy="1835944"/>
            <a:chOff x="0" y="0"/>
            <a:chExt cx="2904" cy="1542"/>
          </a:xfrm>
        </p:grpSpPr>
        <p:sp>
          <p:nvSpPr>
            <p:cNvPr id="14339" name="未知"/>
            <p:cNvSpPr/>
            <p:nvPr/>
          </p:nvSpPr>
          <p:spPr>
            <a:xfrm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4340" name="未知"/>
            <p:cNvSpPr/>
            <p:nvPr/>
          </p:nvSpPr>
          <p:spPr>
            <a:xfrm flipH="1" flipV="1">
              <a:off x="1452" y="771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3318" name="未知"/>
          <p:cNvSpPr/>
          <p:nvPr/>
        </p:nvSpPr>
        <p:spPr>
          <a:xfrm flipH="1" flipV="1">
            <a:off x="4410075" y="2139554"/>
            <a:ext cx="1728788" cy="9179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rect l="l" t="t" r="r" b="b"/>
            <a:pathLst>
              <a:path w="1452" h="771">
                <a:moveTo>
                  <a:pt x="0" y="0"/>
                </a:moveTo>
                <a:lnTo>
                  <a:pt x="363" y="771"/>
                </a:lnTo>
                <a:lnTo>
                  <a:pt x="1452" y="771"/>
                </a:lnTo>
                <a:lnTo>
                  <a:pt x="0" y="0"/>
                </a:lnTo>
                <a:close/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14342" name="Group 7"/>
          <p:cNvGrpSpPr/>
          <p:nvPr/>
        </p:nvGrpSpPr>
        <p:grpSpPr>
          <a:xfrm>
            <a:off x="1385888" y="3381375"/>
            <a:ext cx="3024188" cy="917972"/>
            <a:chOff x="0" y="0"/>
            <a:chExt cx="2540" cy="771"/>
          </a:xfrm>
        </p:grpSpPr>
        <p:sp>
          <p:nvSpPr>
            <p:cNvPr id="14343" name="未知"/>
            <p:cNvSpPr/>
            <p:nvPr/>
          </p:nvSpPr>
          <p:spPr>
            <a:xfrm flipH="1" flipV="1"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4344" name="未知"/>
            <p:cNvSpPr/>
            <p:nvPr/>
          </p:nvSpPr>
          <p:spPr>
            <a:xfrm>
              <a:off x="1088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2681288" y="1221581"/>
            <a:ext cx="2160985" cy="1835944"/>
            <a:chOff x="0" y="0"/>
            <a:chExt cx="1815" cy="1542"/>
          </a:xfrm>
        </p:grpSpPr>
        <p:sp>
          <p:nvSpPr>
            <p:cNvPr id="14346" name="未知"/>
            <p:cNvSpPr/>
            <p:nvPr/>
          </p:nvSpPr>
          <p:spPr>
            <a:xfrm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4347" name="未知"/>
            <p:cNvSpPr/>
            <p:nvPr/>
          </p:nvSpPr>
          <p:spPr>
            <a:xfrm flipH="1" flipV="1">
              <a:off x="363" y="771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5" name="Group 13"/>
          <p:cNvGrpSpPr/>
          <p:nvPr/>
        </p:nvGrpSpPr>
        <p:grpSpPr>
          <a:xfrm>
            <a:off x="4188460" y="2902585"/>
            <a:ext cx="2160985" cy="1835944"/>
            <a:chOff x="0" y="0"/>
            <a:chExt cx="1815" cy="1542"/>
          </a:xfrm>
        </p:grpSpPr>
        <p:sp>
          <p:nvSpPr>
            <p:cNvPr id="14349" name="未知"/>
            <p:cNvSpPr/>
            <p:nvPr/>
          </p:nvSpPr>
          <p:spPr>
            <a:xfrm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4350" name="未知"/>
            <p:cNvSpPr/>
            <p:nvPr/>
          </p:nvSpPr>
          <p:spPr>
            <a:xfrm flipH="1" flipV="1">
              <a:off x="363" y="771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920274" y="241618"/>
            <a:ext cx="4050506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 fontAlgn="auto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钝角三角形</a:t>
            </a:r>
            <a:endParaRPr kumimoji="1" lang="zh-CN" altLang="en-US" sz="28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469136 L -0.143333 0.00296296" pathEditMode="relative" rAng="0" ptsTypes="">
                                      <p:cBhvr>
                                        <p:cTn id="21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0123457 L 0.165139 0.325802" pathEditMode="relative" rAng="0" ptsTypes="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未知"/>
          <p:cNvSpPr/>
          <p:nvPr/>
        </p:nvSpPr>
        <p:spPr>
          <a:xfrm>
            <a:off x="2681288" y="1221581"/>
            <a:ext cx="1728788" cy="9179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rect l="l" t="t" r="r" b="b"/>
            <a:pathLst>
              <a:path w="1452" h="771">
                <a:moveTo>
                  <a:pt x="0" y="0"/>
                </a:moveTo>
                <a:lnTo>
                  <a:pt x="363" y="771"/>
                </a:lnTo>
                <a:lnTo>
                  <a:pt x="1452" y="771"/>
                </a:lnTo>
                <a:lnTo>
                  <a:pt x="0" y="0"/>
                </a:lnTo>
                <a:close/>
              </a:path>
            </a:pathLst>
          </a:cu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2" name="Group 3"/>
          <p:cNvGrpSpPr/>
          <p:nvPr/>
        </p:nvGrpSpPr>
        <p:grpSpPr>
          <a:xfrm>
            <a:off x="2681288" y="1221581"/>
            <a:ext cx="3457575" cy="1835944"/>
            <a:chOff x="0" y="0"/>
            <a:chExt cx="2904" cy="1542"/>
          </a:xfrm>
        </p:grpSpPr>
        <p:sp>
          <p:nvSpPr>
            <p:cNvPr id="15363" name="未知"/>
            <p:cNvSpPr/>
            <p:nvPr/>
          </p:nvSpPr>
          <p:spPr>
            <a:xfrm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5364" name="未知"/>
            <p:cNvSpPr/>
            <p:nvPr/>
          </p:nvSpPr>
          <p:spPr>
            <a:xfrm flipH="1" flipV="1">
              <a:off x="1452" y="771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4342" name="未知"/>
          <p:cNvSpPr/>
          <p:nvPr/>
        </p:nvSpPr>
        <p:spPr>
          <a:xfrm flipH="1" flipV="1">
            <a:off x="4410075" y="2139554"/>
            <a:ext cx="1728788" cy="9179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rect l="l" t="t" r="r" b="b"/>
            <a:pathLst>
              <a:path w="1452" h="771">
                <a:moveTo>
                  <a:pt x="0" y="0"/>
                </a:moveTo>
                <a:lnTo>
                  <a:pt x="363" y="771"/>
                </a:lnTo>
                <a:lnTo>
                  <a:pt x="1452" y="771"/>
                </a:lnTo>
                <a:lnTo>
                  <a:pt x="0" y="0"/>
                </a:lnTo>
                <a:close/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15366" name="Group 7"/>
          <p:cNvGrpSpPr/>
          <p:nvPr/>
        </p:nvGrpSpPr>
        <p:grpSpPr>
          <a:xfrm>
            <a:off x="1385888" y="3381375"/>
            <a:ext cx="3024188" cy="917972"/>
            <a:chOff x="0" y="0"/>
            <a:chExt cx="2540" cy="771"/>
          </a:xfrm>
        </p:grpSpPr>
        <p:sp>
          <p:nvSpPr>
            <p:cNvPr id="15367" name="未知"/>
            <p:cNvSpPr/>
            <p:nvPr/>
          </p:nvSpPr>
          <p:spPr>
            <a:xfrm flipH="1" flipV="1"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5368" name="未知"/>
            <p:cNvSpPr/>
            <p:nvPr/>
          </p:nvSpPr>
          <p:spPr>
            <a:xfrm>
              <a:off x="1088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15369" name="Group 10"/>
          <p:cNvGrpSpPr/>
          <p:nvPr/>
        </p:nvGrpSpPr>
        <p:grpSpPr>
          <a:xfrm>
            <a:off x="3924300" y="3057525"/>
            <a:ext cx="2160985" cy="1835944"/>
            <a:chOff x="0" y="0"/>
            <a:chExt cx="1815" cy="1542"/>
          </a:xfrm>
        </p:grpSpPr>
        <p:sp>
          <p:nvSpPr>
            <p:cNvPr id="15370" name="未知"/>
            <p:cNvSpPr/>
            <p:nvPr/>
          </p:nvSpPr>
          <p:spPr>
            <a:xfrm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5371" name="未知"/>
            <p:cNvSpPr/>
            <p:nvPr/>
          </p:nvSpPr>
          <p:spPr>
            <a:xfrm flipH="1" flipV="1">
              <a:off x="363" y="771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5" name="Group 13"/>
          <p:cNvGrpSpPr/>
          <p:nvPr/>
        </p:nvGrpSpPr>
        <p:grpSpPr>
          <a:xfrm>
            <a:off x="2681288" y="1221581"/>
            <a:ext cx="1728788" cy="917972"/>
            <a:chOff x="0" y="0"/>
            <a:chExt cx="1452" cy="771"/>
          </a:xfrm>
        </p:grpSpPr>
        <p:sp>
          <p:nvSpPr>
            <p:cNvPr id="15373" name="未知"/>
            <p:cNvSpPr/>
            <p:nvPr/>
          </p:nvSpPr>
          <p:spPr>
            <a:xfrm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5374" name="未知"/>
            <p:cNvSpPr/>
            <p:nvPr/>
          </p:nvSpPr>
          <p:spPr>
            <a:xfrm flipH="1" flipV="1"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6" name="Group 16"/>
          <p:cNvGrpSpPr/>
          <p:nvPr/>
        </p:nvGrpSpPr>
        <p:grpSpPr>
          <a:xfrm>
            <a:off x="6772514" y="3320177"/>
            <a:ext cx="1728788" cy="917972"/>
            <a:chOff x="0" y="0"/>
            <a:chExt cx="1452" cy="771"/>
          </a:xfrm>
        </p:grpSpPr>
        <p:sp>
          <p:nvSpPr>
            <p:cNvPr id="15376" name="未知"/>
            <p:cNvSpPr/>
            <p:nvPr/>
          </p:nvSpPr>
          <p:spPr>
            <a:xfrm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5377" name="未知"/>
            <p:cNvSpPr/>
            <p:nvPr/>
          </p:nvSpPr>
          <p:spPr>
            <a:xfrm flipH="1" flipV="1"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890429" y="253683"/>
            <a:ext cx="4050506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 fontAlgn="auto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钝角三角形</a:t>
            </a:r>
            <a:endParaRPr kumimoji="1" lang="zh-CN" altLang="en-US" sz="28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5492909" y="713581"/>
            <a:ext cx="3077766" cy="1362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7500" tIns="35100" rIns="67500" bIns="351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两个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完全一样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的钝角三角形，可以拼成一个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平行四边形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68055 -0.00814815 L -0.192639 -0.179257" pathEditMode="relative" rAng="0" ptsTypes="">
                                      <p:cBhvr>
                                        <p:cTn id="19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-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1.44509E-06 L 0.44878 0.40902" pathEditMode="relative" ptsTypes="AA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3"/>
          <p:cNvSpPr/>
          <p:nvPr/>
        </p:nvSpPr>
        <p:spPr>
          <a:xfrm>
            <a:off x="3113485" y="1383506"/>
            <a:ext cx="1241822" cy="809625"/>
          </a:xfrm>
          <a:prstGeom prst="rtTriangle">
            <a:avLst/>
          </a:pr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/>
          <a:p>
            <a:endParaRPr lang="zh-CN" altLang="en-US" sz="100">
              <a:latin typeface="Perpetua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3113485" y="1383506"/>
            <a:ext cx="2484834" cy="1620441"/>
            <a:chOff x="0" y="0"/>
            <a:chExt cx="2087" cy="1270"/>
          </a:xfrm>
        </p:grpSpPr>
        <p:sp>
          <p:nvSpPr>
            <p:cNvPr id="17411" name="AutoShape 5"/>
            <p:cNvSpPr/>
            <p:nvPr/>
          </p:nvSpPr>
          <p:spPr>
            <a:xfrm>
              <a:off x="0" y="0"/>
              <a:ext cx="1043" cy="635"/>
            </a:xfrm>
            <a:prstGeom prst="rtTriangle">
              <a:avLst/>
            </a:pr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412" name="AutoShape 6"/>
            <p:cNvSpPr/>
            <p:nvPr/>
          </p:nvSpPr>
          <p:spPr>
            <a:xfrm flipH="1" flipV="1">
              <a:off x="1044" y="635"/>
              <a:ext cx="1043" cy="635"/>
            </a:xfrm>
            <a:prstGeom prst="rtTriangle">
              <a:avLst/>
            </a:prstGeom>
            <a:noFill/>
            <a:ln w="9525">
              <a:noFill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6391" name="AutoShape 7"/>
          <p:cNvSpPr/>
          <p:nvPr/>
        </p:nvSpPr>
        <p:spPr>
          <a:xfrm flipH="1" flipV="1">
            <a:off x="4356497" y="2193131"/>
            <a:ext cx="1241822" cy="810816"/>
          </a:xfrm>
          <a:prstGeom prst="rtTriangle">
            <a:avLst/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/>
          <a:p>
            <a:endParaRPr lang="zh-CN" altLang="en-US" sz="100">
              <a:latin typeface="Perpetua" pitchFamily="18" charset="0"/>
              <a:ea typeface="宋体" panose="02010600030101010101" pitchFamily="2" charset="-122"/>
            </a:endParaRPr>
          </a:p>
        </p:txBody>
      </p:sp>
      <p:grpSp>
        <p:nvGrpSpPr>
          <p:cNvPr id="17417" name="Group 11"/>
          <p:cNvGrpSpPr/>
          <p:nvPr/>
        </p:nvGrpSpPr>
        <p:grpSpPr>
          <a:xfrm>
            <a:off x="1547813" y="2733675"/>
            <a:ext cx="1241822" cy="756047"/>
            <a:chOff x="0" y="0"/>
            <a:chExt cx="1043" cy="635"/>
          </a:xfrm>
        </p:grpSpPr>
        <p:sp>
          <p:nvSpPr>
            <p:cNvPr id="17418" name="AutoShape 12"/>
            <p:cNvSpPr/>
            <p:nvPr/>
          </p:nvSpPr>
          <p:spPr>
            <a:xfrm>
              <a:off x="0" y="0"/>
              <a:ext cx="1043" cy="635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13"/>
            <p:cNvSpPr/>
            <p:nvPr/>
          </p:nvSpPr>
          <p:spPr>
            <a:xfrm flipH="1" flipV="1">
              <a:off x="0" y="0"/>
              <a:ext cx="1043" cy="635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92309" y="255588"/>
            <a:ext cx="4050506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 fontAlgn="auto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直角三角形</a:t>
            </a:r>
            <a:endParaRPr kumimoji="1" lang="zh-CN" altLang="en-US" sz="28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05 -0.000246914 L -0.129306 -0.152593" pathEditMode="relative" rAng="0" ptsTypes="">
                                      <p:cBhvr>
                                        <p:cTn id="14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  <p:bldP spid="1639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3"/>
          <p:cNvSpPr/>
          <p:nvPr/>
        </p:nvSpPr>
        <p:spPr>
          <a:xfrm>
            <a:off x="3113485" y="1383506"/>
            <a:ext cx="1241822" cy="809625"/>
          </a:xfrm>
          <a:prstGeom prst="rtTriangle">
            <a:avLst/>
          </a:pr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/>
          <a:p>
            <a:endParaRPr lang="zh-CN" altLang="en-US" sz="100">
              <a:latin typeface="Perpetua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3113485" y="1383506"/>
            <a:ext cx="2484834" cy="1620441"/>
            <a:chOff x="0" y="0"/>
            <a:chExt cx="2087" cy="1270"/>
          </a:xfrm>
        </p:grpSpPr>
        <p:sp>
          <p:nvSpPr>
            <p:cNvPr id="17411" name="AutoShape 5"/>
            <p:cNvSpPr/>
            <p:nvPr/>
          </p:nvSpPr>
          <p:spPr>
            <a:xfrm>
              <a:off x="0" y="0"/>
              <a:ext cx="1043" cy="635"/>
            </a:xfrm>
            <a:prstGeom prst="rtTriangle">
              <a:avLst/>
            </a:pr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412" name="AutoShape 6"/>
            <p:cNvSpPr/>
            <p:nvPr/>
          </p:nvSpPr>
          <p:spPr>
            <a:xfrm flipH="1" flipV="1">
              <a:off x="1044" y="635"/>
              <a:ext cx="1043" cy="635"/>
            </a:xfrm>
            <a:prstGeom prst="rtTriangle">
              <a:avLst/>
            </a:prstGeom>
            <a:noFill/>
            <a:ln w="9525">
              <a:noFill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6391" name="AutoShape 7"/>
          <p:cNvSpPr/>
          <p:nvPr/>
        </p:nvSpPr>
        <p:spPr>
          <a:xfrm flipH="1" flipV="1">
            <a:off x="4356497" y="2193131"/>
            <a:ext cx="1241822" cy="810816"/>
          </a:xfrm>
          <a:prstGeom prst="rtTriangle">
            <a:avLst/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/>
          <a:p>
            <a:endParaRPr lang="zh-CN" altLang="en-US" sz="100">
              <a:latin typeface="Perpetua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Group 8"/>
          <p:cNvGrpSpPr/>
          <p:nvPr/>
        </p:nvGrpSpPr>
        <p:grpSpPr>
          <a:xfrm>
            <a:off x="3113485" y="1383506"/>
            <a:ext cx="1241822" cy="1620441"/>
            <a:chOff x="0" y="0"/>
            <a:chExt cx="1043" cy="1361"/>
          </a:xfrm>
        </p:grpSpPr>
        <p:sp>
          <p:nvSpPr>
            <p:cNvPr id="17415" name="AutoShape 9"/>
            <p:cNvSpPr/>
            <p:nvPr/>
          </p:nvSpPr>
          <p:spPr>
            <a:xfrm>
              <a:off x="0" y="0"/>
              <a:ext cx="1043" cy="681"/>
            </a:xfrm>
            <a:prstGeom prst="rtTriangle">
              <a:avLst/>
            </a:prstGeom>
            <a:solidFill>
              <a:srgbClr val="FF99CC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416" name="AutoShape 10"/>
            <p:cNvSpPr/>
            <p:nvPr/>
          </p:nvSpPr>
          <p:spPr>
            <a:xfrm flipH="1" flipV="1">
              <a:off x="0" y="680"/>
              <a:ext cx="1043" cy="681"/>
            </a:xfrm>
            <a:prstGeom prst="rtTriangle">
              <a:avLst/>
            </a:pr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417" name="Group 11"/>
          <p:cNvGrpSpPr/>
          <p:nvPr/>
        </p:nvGrpSpPr>
        <p:grpSpPr>
          <a:xfrm>
            <a:off x="1182053" y="2947035"/>
            <a:ext cx="1241822" cy="756047"/>
            <a:chOff x="0" y="0"/>
            <a:chExt cx="1043" cy="635"/>
          </a:xfrm>
        </p:grpSpPr>
        <p:sp>
          <p:nvSpPr>
            <p:cNvPr id="17418" name="AutoShape 12"/>
            <p:cNvSpPr/>
            <p:nvPr/>
          </p:nvSpPr>
          <p:spPr>
            <a:xfrm>
              <a:off x="0" y="0"/>
              <a:ext cx="1043" cy="635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419" name="AutoShape 13"/>
            <p:cNvSpPr/>
            <p:nvPr/>
          </p:nvSpPr>
          <p:spPr>
            <a:xfrm flipH="1" flipV="1">
              <a:off x="0" y="0"/>
              <a:ext cx="1043" cy="635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14"/>
          <p:cNvGrpSpPr/>
          <p:nvPr/>
        </p:nvGrpSpPr>
        <p:grpSpPr>
          <a:xfrm>
            <a:off x="3321130" y="2571750"/>
            <a:ext cx="1241822" cy="1620441"/>
            <a:chOff x="0" y="0"/>
            <a:chExt cx="1043" cy="1361"/>
          </a:xfrm>
        </p:grpSpPr>
        <p:sp>
          <p:nvSpPr>
            <p:cNvPr id="17421" name="AutoShape 15"/>
            <p:cNvSpPr/>
            <p:nvPr/>
          </p:nvSpPr>
          <p:spPr>
            <a:xfrm>
              <a:off x="0" y="0"/>
              <a:ext cx="1043" cy="681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7422" name="AutoShape 16"/>
            <p:cNvSpPr/>
            <p:nvPr/>
          </p:nvSpPr>
          <p:spPr>
            <a:xfrm flipH="1" flipV="1">
              <a:off x="0" y="680"/>
              <a:ext cx="1043" cy="681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92309" y="255588"/>
            <a:ext cx="4050506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 fontAlgn="auto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直角三角形</a:t>
            </a:r>
            <a:endParaRPr kumimoji="1" lang="zh-CN" altLang="en-US" sz="28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05 -0.000123457 L -0.136806 -0.00296296" pathEditMode="relative" rAng="0" ptsTypes="">
                                      <p:cBhvr>
                                        <p:cTn id="14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4.04624E-06 L 0.02361 0.23075" pathEditMode="relative" ptsTypes="AA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  <p:bldP spid="16391" grpId="1" animBg="1"/>
      <p:bldP spid="16391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3"/>
          <p:cNvSpPr/>
          <p:nvPr/>
        </p:nvSpPr>
        <p:spPr>
          <a:xfrm>
            <a:off x="3113485" y="1383506"/>
            <a:ext cx="1241822" cy="809625"/>
          </a:xfrm>
          <a:prstGeom prst="rtTriangle">
            <a:avLst/>
          </a:pr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/>
          <a:p>
            <a:endParaRPr lang="zh-CN" altLang="en-US" sz="100">
              <a:latin typeface="Perpetua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3113485" y="1383506"/>
            <a:ext cx="2484834" cy="1620441"/>
            <a:chOff x="0" y="0"/>
            <a:chExt cx="2087" cy="1270"/>
          </a:xfrm>
        </p:grpSpPr>
        <p:sp>
          <p:nvSpPr>
            <p:cNvPr id="18435" name="AutoShape 5"/>
            <p:cNvSpPr/>
            <p:nvPr/>
          </p:nvSpPr>
          <p:spPr>
            <a:xfrm>
              <a:off x="0" y="0"/>
              <a:ext cx="1043" cy="635"/>
            </a:xfrm>
            <a:prstGeom prst="rtTriangle">
              <a:avLst/>
            </a:pr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36" name="AutoShape 6"/>
            <p:cNvSpPr/>
            <p:nvPr/>
          </p:nvSpPr>
          <p:spPr>
            <a:xfrm flipH="1" flipV="1">
              <a:off x="1044" y="635"/>
              <a:ext cx="1043" cy="635"/>
            </a:xfrm>
            <a:prstGeom prst="rtTriangle">
              <a:avLst/>
            </a:prstGeom>
            <a:noFill/>
            <a:ln w="9525">
              <a:noFill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15" name="AutoShape 7"/>
          <p:cNvSpPr/>
          <p:nvPr/>
        </p:nvSpPr>
        <p:spPr>
          <a:xfrm flipH="1" flipV="1">
            <a:off x="4356497" y="2193131"/>
            <a:ext cx="1241822" cy="810816"/>
          </a:xfrm>
          <a:prstGeom prst="rtTriangle">
            <a:avLst/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/>
          <a:p>
            <a:endParaRPr lang="zh-CN" altLang="en-US" sz="100">
              <a:latin typeface="Perpetua" pitchFamily="18" charset="0"/>
              <a:ea typeface="宋体" panose="02010600030101010101" pitchFamily="2" charset="-122"/>
            </a:endParaRPr>
          </a:p>
        </p:txBody>
      </p:sp>
      <p:grpSp>
        <p:nvGrpSpPr>
          <p:cNvPr id="18438" name="Group 8"/>
          <p:cNvGrpSpPr/>
          <p:nvPr/>
        </p:nvGrpSpPr>
        <p:grpSpPr>
          <a:xfrm>
            <a:off x="629603" y="2840355"/>
            <a:ext cx="1241822" cy="756047"/>
            <a:chOff x="0" y="0"/>
            <a:chExt cx="1043" cy="635"/>
          </a:xfrm>
        </p:grpSpPr>
        <p:sp>
          <p:nvSpPr>
            <p:cNvPr id="18439" name="AutoShape 9"/>
            <p:cNvSpPr/>
            <p:nvPr/>
          </p:nvSpPr>
          <p:spPr>
            <a:xfrm>
              <a:off x="0" y="0"/>
              <a:ext cx="1043" cy="635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40" name="AutoShape 10"/>
            <p:cNvSpPr/>
            <p:nvPr/>
          </p:nvSpPr>
          <p:spPr>
            <a:xfrm flipH="1" flipV="1">
              <a:off x="0" y="0"/>
              <a:ext cx="1043" cy="635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8441" name="Group 11"/>
          <p:cNvGrpSpPr/>
          <p:nvPr/>
        </p:nvGrpSpPr>
        <p:grpSpPr>
          <a:xfrm>
            <a:off x="3275410" y="2571750"/>
            <a:ext cx="1241822" cy="1620441"/>
            <a:chOff x="0" y="0"/>
            <a:chExt cx="1043" cy="1361"/>
          </a:xfrm>
        </p:grpSpPr>
        <p:sp>
          <p:nvSpPr>
            <p:cNvPr id="18442" name="AutoShape 12"/>
            <p:cNvSpPr/>
            <p:nvPr/>
          </p:nvSpPr>
          <p:spPr>
            <a:xfrm>
              <a:off x="0" y="0"/>
              <a:ext cx="1043" cy="681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43" name="AutoShape 13"/>
            <p:cNvSpPr/>
            <p:nvPr/>
          </p:nvSpPr>
          <p:spPr>
            <a:xfrm flipH="1" flipV="1">
              <a:off x="0" y="680"/>
              <a:ext cx="1043" cy="681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22" name="AutoShape 14"/>
          <p:cNvSpPr/>
          <p:nvPr/>
        </p:nvSpPr>
        <p:spPr>
          <a:xfrm flipH="1" flipV="1">
            <a:off x="1871663" y="2193131"/>
            <a:ext cx="1241822" cy="810816"/>
          </a:xfrm>
          <a:prstGeom prst="rtTriangle">
            <a:avLst/>
          </a:pr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7500" tIns="35100" rIns="67500" bIns="35100" anchor="ctr" anchorCtr="0"/>
          <a:lstStyle/>
          <a:p>
            <a:endParaRPr lang="zh-CN" altLang="en-US" sz="100">
              <a:latin typeface="Perpetua" pitchFamily="18" charset="0"/>
              <a:ea typeface="宋体" panose="02010600030101010101" pitchFamily="2" charset="-122"/>
            </a:endParaRPr>
          </a:p>
        </p:txBody>
      </p:sp>
      <p:grpSp>
        <p:nvGrpSpPr>
          <p:cNvPr id="5" name="Group 15"/>
          <p:cNvGrpSpPr/>
          <p:nvPr/>
        </p:nvGrpSpPr>
        <p:grpSpPr>
          <a:xfrm>
            <a:off x="1871663" y="1383506"/>
            <a:ext cx="2483644" cy="810816"/>
            <a:chOff x="0" y="0"/>
            <a:chExt cx="2086" cy="681"/>
          </a:xfrm>
        </p:grpSpPr>
        <p:sp>
          <p:nvSpPr>
            <p:cNvPr id="18446" name="AutoShape 16"/>
            <p:cNvSpPr/>
            <p:nvPr/>
          </p:nvSpPr>
          <p:spPr>
            <a:xfrm>
              <a:off x="1043" y="0"/>
              <a:ext cx="1043" cy="680"/>
            </a:xfrm>
            <a:prstGeom prst="rtTriangle">
              <a:avLst/>
            </a:prstGeom>
            <a:solidFill>
              <a:srgbClr val="FF99CC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47" name="AutoShape 17"/>
            <p:cNvSpPr/>
            <p:nvPr/>
          </p:nvSpPr>
          <p:spPr>
            <a:xfrm flipH="1" flipV="1">
              <a:off x="0" y="1"/>
              <a:ext cx="1043" cy="680"/>
            </a:xfrm>
            <a:prstGeom prst="rtTriangle">
              <a:avLst/>
            </a:pr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Group 18"/>
          <p:cNvGrpSpPr/>
          <p:nvPr/>
        </p:nvGrpSpPr>
        <p:grpSpPr>
          <a:xfrm>
            <a:off x="1679258" y="3766424"/>
            <a:ext cx="2483644" cy="810815"/>
            <a:chOff x="0" y="0"/>
            <a:chExt cx="2086" cy="681"/>
          </a:xfrm>
        </p:grpSpPr>
        <p:sp>
          <p:nvSpPr>
            <p:cNvPr id="18449" name="AutoShape 19"/>
            <p:cNvSpPr/>
            <p:nvPr/>
          </p:nvSpPr>
          <p:spPr>
            <a:xfrm>
              <a:off x="1043" y="0"/>
              <a:ext cx="1043" cy="680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lIns="67500" tIns="35100" rIns="67500" bIns="35100" anchor="ctr" anchorCtr="0"/>
            <a:lstStyle/>
            <a:p>
              <a:endParaRPr lang="zh-CN" altLang="en-US" sz="100">
                <a:latin typeface="Perpetua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0" name="AutoShape 20"/>
            <p:cNvSpPr/>
            <p:nvPr/>
          </p:nvSpPr>
          <p:spPr>
            <a:xfrm flipH="1" flipV="1">
              <a:off x="0" y="1"/>
              <a:ext cx="1043" cy="680"/>
            </a:xfrm>
            <a:prstGeom prst="rtTriangle">
              <a:avLst/>
            </a:pr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rot="10800000" wrap="none" lIns="67500" tIns="35100" rIns="67500" bIns="35100" anchor="ctr" anchorCtr="0"/>
            <a:lstStyle/>
            <a:p>
              <a:pPr algn="ctr"/>
              <a:endParaRPr lang="zh-CN" altLang="en-US" sz="2700" b="1">
                <a:latin typeface="Perpetua" pitchFamily="18" charset="0"/>
                <a:ea typeface="楷体_GB2312" panose="02010609030101010101" pitchFamily="49" charset="-122"/>
              </a:endParaRPr>
            </a:p>
          </p:txBody>
        </p:sp>
      </p:grp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692309" y="261938"/>
            <a:ext cx="4050506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 fontAlgn="auto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直角三角形</a:t>
            </a:r>
            <a:endParaRPr kumimoji="1" lang="zh-CN" altLang="en-US" sz="28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419884" y="696913"/>
            <a:ext cx="3077766" cy="1362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7500" tIns="35100" rIns="67500" bIns="351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两个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完全一样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的直角三角形，可以拼成一个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平行四边形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05 -0.00296296 L -0.145972 0.000740741" pathEditMode="relative" rAng="0" ptsTypes="">
                                      <p:cBhvr>
                                        <p:cTn id="14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2.71676E-06 L 5E-06 -0.15723" pathEditMode="relative" ptsTypes="AA">
                                      <p:cBhvr>
                                        <p:cTn id="21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7.28324E-06 L -0.02361 0.46151" pathEditMode="relative" ptsTypes="AA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33362 -0.082963 L -0.118333 -0.225185" pathEditMode="relative" rAng="0" ptsTypes="">
                                      <p:cBhvr>
                                        <p:cTn id="4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0" y="-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15" grpId="1" animBg="1"/>
      <p:bldP spid="17415" grpId="2" animBg="1"/>
      <p:bldP spid="17415" grpId="3" animBg="1"/>
      <p:bldP spid="17422" grpId="0" animBg="1"/>
      <p:bldP spid="17422" grpId="1" animBg="1"/>
      <p:bldP spid="17422" grpId="2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AutoShape 3"/>
          <p:cNvSpPr>
            <a:spLocks noChangeArrowheads="1"/>
          </p:cNvSpPr>
          <p:nvPr/>
        </p:nvSpPr>
        <p:spPr bwMode="auto">
          <a:xfrm>
            <a:off x="3275410" y="3564097"/>
            <a:ext cx="619760" cy="1106170"/>
          </a:xfrm>
          <a:prstGeom prst="rtTriangle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1222931" y="1754267"/>
            <a:ext cx="6156722" cy="10147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R="0" defTabSz="914400" rtl="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实验证明：两个</a:t>
            </a:r>
            <a:r>
              <a:rPr kumimoji="0" lang="zh-CN" altLang="en-US" sz="3000" b="1" kern="1200" cap="none" spc="0" normalizeH="0" baseline="0" noProof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完全一样</a:t>
            </a:r>
            <a:r>
              <a:rPr kumimoji="0" lang="zh-CN" altLang="en-US" sz="30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的三角形能拼成一个</a:t>
            </a:r>
            <a:r>
              <a:rPr kumimoji="0" lang="zh-CN" altLang="en-US" sz="3000" b="1" kern="1200" cap="none" spc="0" normalizeH="0" baseline="0" noProof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平行四边形</a:t>
            </a:r>
            <a:r>
              <a:rPr kumimoji="0" lang="zh-CN" altLang="en-US" sz="30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。</a:t>
            </a:r>
            <a:endParaRPr kumimoji="0" lang="zh-CN" altLang="en-US" sz="30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4234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箭头 4"/>
          <p:cNvSpPr/>
          <p:nvPr/>
        </p:nvSpPr>
        <p:spPr>
          <a:xfrm rot="19080000">
            <a:off x="3940810" y="2819400"/>
            <a:ext cx="426720" cy="6324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86435" y="936625"/>
            <a:ext cx="7564120" cy="3529965"/>
          </a:xfrm>
          <a:prstGeom prst="rect">
            <a:avLst/>
          </a:prstGeom>
          <a:solidFill>
            <a:srgbClr val="FBFAF5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22" name="标题 5121"/>
          <p:cNvSpPr>
            <a:spLocks noGrp="1"/>
          </p:cNvSpPr>
          <p:nvPr>
            <p:ph type="title" idx="4294967295"/>
          </p:nvPr>
        </p:nvSpPr>
        <p:spPr>
          <a:xfrm>
            <a:off x="532130" y="240665"/>
            <a:ext cx="5840730" cy="696595"/>
          </a:xfrm>
        </p:spPr>
        <p:txBody>
          <a:bodyPr anchor="ctr" anchorCtr="0"/>
          <a:lstStyle/>
          <a:p>
            <a:pPr algn="l"/>
            <a:r>
              <a:rPr lang="zh-CN" altLang="en-US" sz="3200" b="1">
                <a:ea typeface="黑体" panose="02010609060101010101" pitchFamily="2" charset="-122"/>
              </a:rPr>
              <a:t>小组交流：</a:t>
            </a:r>
            <a:endParaRPr lang="zh-CN" altLang="en-US" sz="3200" b="1">
              <a:ea typeface="黑体" panose="02010609060101010101" pitchFamily="2" charset="-122"/>
            </a:endParaRPr>
          </a:p>
        </p:txBody>
      </p:sp>
      <p:sp>
        <p:nvSpPr>
          <p:cNvPr id="5123" name="文本占位符 5122"/>
          <p:cNvSpPr>
            <a:spLocks noGrp="1"/>
          </p:cNvSpPr>
          <p:nvPr>
            <p:ph type="body" idx="4294967295"/>
          </p:nvPr>
        </p:nvSpPr>
        <p:spPr>
          <a:xfrm>
            <a:off x="700405" y="1182370"/>
            <a:ext cx="6323330" cy="3216275"/>
          </a:xfrm>
        </p:spPr>
        <p:txBody>
          <a:bodyPr/>
          <a:lstStyle/>
          <a:p>
            <a:pPr>
              <a:buNone/>
            </a:pPr>
            <a:r>
              <a:rPr lang="zh-CN" altLang="en-US" b="1">
                <a:latin typeface="+mj-ea"/>
                <a:ea typeface="+mj-ea"/>
                <a:cs typeface="+mj-ea"/>
              </a:rPr>
              <a:t>1、每个三角形的面积与拼成的平行四边形的面积有什么关系？</a:t>
            </a:r>
            <a:endParaRPr lang="zh-CN" altLang="en-US" b="1">
              <a:latin typeface="+mj-ea"/>
              <a:ea typeface="+mj-ea"/>
              <a:cs typeface="+mj-ea"/>
            </a:endParaRPr>
          </a:p>
          <a:p>
            <a:pPr>
              <a:buNone/>
            </a:pPr>
            <a:r>
              <a:rPr lang="en-US" altLang="zh-CN" b="1">
                <a:latin typeface="+mj-ea"/>
                <a:ea typeface="+mj-ea"/>
                <a:cs typeface="+mj-ea"/>
              </a:rPr>
              <a:t>             </a:t>
            </a:r>
            <a:endParaRPr lang="zh-CN" altLang="en-US" b="1">
              <a:latin typeface="+mj-ea"/>
              <a:ea typeface="+mj-ea"/>
              <a:cs typeface="+mj-ea"/>
            </a:endParaRPr>
          </a:p>
          <a:p>
            <a:pPr>
              <a:buNone/>
            </a:pPr>
            <a:endParaRPr lang="zh-CN" altLang="en-US" b="1">
              <a:latin typeface="+mj-ea"/>
              <a:ea typeface="+mj-ea"/>
              <a:cs typeface="+mj-ea"/>
            </a:endParaRPr>
          </a:p>
          <a:p>
            <a:pPr>
              <a:buNone/>
            </a:pPr>
            <a:r>
              <a:rPr lang="zh-CN" altLang="en-US" b="1">
                <a:latin typeface="+mj-ea"/>
                <a:ea typeface="+mj-ea"/>
                <a:cs typeface="+mj-ea"/>
              </a:rPr>
              <a:t>2、</a:t>
            </a:r>
            <a:r>
              <a:rPr lang="en-US" altLang="zh-CN" b="1" err="1">
                <a:latin typeface="+mj-ea"/>
                <a:ea typeface="+mj-ea"/>
                <a:cs typeface="+mj-ea"/>
              </a:rPr>
              <a:t>三角形的底和高与拼成的</a:t>
            </a:r>
            <a:r>
              <a:rPr lang="zh-CN" altLang="en-US" b="1">
                <a:latin typeface="+mj-ea"/>
                <a:ea typeface="+mj-ea"/>
                <a:cs typeface="+mj-ea"/>
              </a:rPr>
              <a:t>平行四边形</a:t>
            </a:r>
            <a:r>
              <a:rPr lang="en-US" altLang="zh-CN" b="1">
                <a:latin typeface="+mj-ea"/>
                <a:ea typeface="+mj-ea"/>
                <a:cs typeface="+mj-ea"/>
              </a:rPr>
              <a:t>   的底和高有什么关系？</a:t>
            </a:r>
            <a:endParaRPr lang="en-US" altLang="zh-CN" b="1">
              <a:latin typeface="+mj-ea"/>
              <a:ea typeface="+mj-ea"/>
              <a:cs typeface="+mj-ea"/>
            </a:endParaRPr>
          </a:p>
          <a:p>
            <a:pPr>
              <a:buNone/>
            </a:pPr>
            <a:r>
              <a:rPr lang="zh-CN" altLang="en-US" b="1">
                <a:latin typeface="+mj-ea"/>
                <a:ea typeface="+mj-ea"/>
                <a:cs typeface="+mj-ea"/>
              </a:rPr>
              <a:t>3</a:t>
            </a:r>
            <a:r>
              <a:rPr lang="en-US" altLang="zh-CN" b="1">
                <a:latin typeface="+mj-ea"/>
                <a:ea typeface="+mj-ea"/>
                <a:cs typeface="+mj-ea"/>
              </a:rPr>
              <a:t>、</a:t>
            </a:r>
            <a:r>
              <a:rPr lang="zh-CN" altLang="en-US" b="1">
                <a:latin typeface="+mj-ea"/>
                <a:ea typeface="+mj-ea"/>
                <a:cs typeface="+mj-ea"/>
              </a:rPr>
              <a:t>怎样推导出</a:t>
            </a:r>
            <a:r>
              <a:rPr lang="en-US" altLang="zh-CN" b="1" err="1">
                <a:latin typeface="+mj-ea"/>
                <a:ea typeface="+mj-ea"/>
                <a:cs typeface="+mj-ea"/>
              </a:rPr>
              <a:t>三角形的面积？</a:t>
            </a:r>
            <a:endParaRPr lang="en-US" altLang="zh-CN" b="1">
              <a:latin typeface="+mj-ea"/>
              <a:ea typeface="+mj-ea"/>
              <a:cs typeface="+mj-ea"/>
            </a:endParaRPr>
          </a:p>
        </p:txBody>
      </p:sp>
      <p:pic>
        <p:nvPicPr>
          <p:cNvPr id="5124" name="图片 51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10413" y="4192191"/>
            <a:ext cx="600075" cy="600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625340" y="1433195"/>
            <a:ext cx="897890" cy="452755"/>
          </a:xfrm>
          <a:prstGeom prst="rect">
            <a:avLst/>
          </a:prstGeom>
          <a:noFill/>
          <a:ln>
            <a:noFill/>
          </a:ln>
        </p:spPr>
        <p:txBody>
          <a:bodyPr wrap="none">
            <a:no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200" b="1">
                <a:solidFill>
                  <a:srgbClr val="FF3300"/>
                </a:solidFill>
                <a:ea typeface="楷体_GB2312" panose="02010609030101010101" pitchFamily="49" charset="-122"/>
              </a:rPr>
              <a:t>一半</a:t>
            </a:r>
            <a:endParaRPr lang="zh-CN" altLang="en-US" sz="22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4400" y="2209800"/>
            <a:ext cx="3241675" cy="525780"/>
          </a:xfrm>
          <a:prstGeom prst="rect">
            <a:avLst/>
          </a:prstGeom>
          <a:noFill/>
          <a:ln>
            <a:noFill/>
          </a:ln>
        </p:spPr>
        <p:txBody>
          <a:bodyPr wrap="none">
            <a:no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3300"/>
                </a:solidFill>
                <a:ea typeface="楷体_GB2312" panose="02010609030101010101" pitchFamily="49" charset="-122"/>
                <a:sym typeface="+mn-ea"/>
              </a:rPr>
              <a:t>拼成的平行四边形的底</a:t>
            </a:r>
            <a:r>
              <a:rPr lang="en-US" altLang="zh-CN" sz="2400" b="1">
                <a:solidFill>
                  <a:srgbClr val="FF3300"/>
                </a:solidFill>
                <a:ea typeface="楷体_GB2312" panose="02010609030101010101" pitchFamily="49" charset="-122"/>
                <a:sym typeface="+mn-ea"/>
              </a:rPr>
              <a:t>     </a:t>
            </a:r>
            <a:endParaRPr lang="zh-CN" altLang="en-US" sz="2400" b="1">
              <a:solidFill>
                <a:srgbClr val="FF3300"/>
              </a:solidFill>
              <a:ea typeface="楷体_GB2312" panose="02010609030101010101" pitchFamily="49" charset="-122"/>
            </a:endParaRPr>
          </a:p>
          <a:p>
            <a:pPr algn="l" eaLnBrk="1" hangingPunct="1">
              <a:lnSpc>
                <a:spcPct val="130000"/>
              </a:lnSpc>
            </a:pPr>
            <a:endParaRPr lang="zh-CN" altLang="en-US" sz="2800" b="1">
              <a:latin typeface="+mn-lt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572000" y="2209800"/>
            <a:ext cx="3243580" cy="5708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FF3300"/>
                </a:solidFill>
                <a:ea typeface="楷体_GB2312" panose="02010609030101010101" pitchFamily="49" charset="-122"/>
                <a:sym typeface="+mn-ea"/>
              </a:rPr>
              <a:t>拼成的平行四边形的高</a:t>
            </a:r>
            <a:endParaRPr lang="zh-CN" altLang="en-US" sz="2400" b="1">
              <a:latin typeface="+mn-lt"/>
              <a:ea typeface="+mn-ea"/>
            </a:endParaRPr>
          </a:p>
        </p:txBody>
      </p:sp>
      <p:sp>
        <p:nvSpPr>
          <p:cNvPr id="9" name="上箭头 8"/>
          <p:cNvSpPr/>
          <p:nvPr/>
        </p:nvSpPr>
        <p:spPr>
          <a:xfrm>
            <a:off x="2842895" y="2757805"/>
            <a:ext cx="151130" cy="2819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上箭头 9"/>
          <p:cNvSpPr/>
          <p:nvPr/>
        </p:nvSpPr>
        <p:spPr>
          <a:xfrm rot="3600000">
            <a:off x="4220210" y="2315210"/>
            <a:ext cx="92710" cy="10591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738630" y="2653030"/>
            <a:ext cx="948690" cy="49149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000" b="1">
                <a:solidFill>
                  <a:srgbClr val="5B9BD5"/>
                </a:solidFill>
                <a:latin typeface="+mn-lt"/>
                <a:ea typeface="+mn-ea"/>
              </a:rPr>
              <a:t>相当于</a:t>
            </a:r>
            <a:endParaRPr lang="zh-CN" altLang="en-US" sz="2000" b="1">
              <a:solidFill>
                <a:srgbClr val="5B9BD5"/>
              </a:solidFill>
              <a:latin typeface="+mn-lt"/>
              <a:ea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24375" y="2700020"/>
            <a:ext cx="948690" cy="49149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000" b="1">
                <a:solidFill>
                  <a:srgbClr val="5B9BD5"/>
                </a:solidFill>
                <a:latin typeface="+mn-lt"/>
                <a:ea typeface="+mn-ea"/>
              </a:rPr>
              <a:t>相当于</a:t>
            </a:r>
            <a:endParaRPr lang="zh-CN" altLang="en-US" sz="2000" b="1">
              <a:solidFill>
                <a:srgbClr val="5B9BD5"/>
              </a:solidFill>
              <a:latin typeface="+mn-lt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68400" y="3039745"/>
            <a:ext cx="1871345" cy="4337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3" name="矩形 12"/>
          <p:cNvSpPr/>
          <p:nvPr/>
        </p:nvSpPr>
        <p:spPr>
          <a:xfrm>
            <a:off x="3338830" y="3061335"/>
            <a:ext cx="433705" cy="4108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 animBg="1"/>
      <p:bldP spid="10" grpId="0" animBg="1"/>
      <p:bldP spid="6" grpId="0"/>
      <p:bldP spid="8" grpId="0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等腰三角形 6145"/>
          <p:cNvSpPr/>
          <p:nvPr/>
        </p:nvSpPr>
        <p:spPr>
          <a:xfrm flipH="1">
            <a:off x="1819275" y="1110854"/>
            <a:ext cx="2000250" cy="1649015"/>
          </a:xfrm>
          <a:prstGeom prst="triangle">
            <a:avLst>
              <a:gd name="adj" fmla="val 50000"/>
            </a:avLst>
          </a:prstGeom>
          <a:solidFill>
            <a:srgbClr val="A3A3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6147" name="等腰三角形 6146"/>
          <p:cNvSpPr/>
          <p:nvPr/>
        </p:nvSpPr>
        <p:spPr>
          <a:xfrm rot="-10800000" flipH="1">
            <a:off x="5350669" y="1109663"/>
            <a:ext cx="2002631" cy="1649016"/>
          </a:xfrm>
          <a:prstGeom prst="triangle">
            <a:avLst>
              <a:gd name="adj" fmla="val 50000"/>
            </a:avLst>
          </a:prstGeom>
          <a:solidFill>
            <a:schemeClr val="bg1">
              <a:alpha val="100000"/>
            </a:schemeClr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6148" name="直接连接符 6147"/>
          <p:cNvSpPr/>
          <p:nvPr/>
        </p:nvSpPr>
        <p:spPr>
          <a:xfrm>
            <a:off x="1818085" y="2758679"/>
            <a:ext cx="2001440" cy="119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149" name="直接连接符 6148"/>
          <p:cNvSpPr/>
          <p:nvPr/>
        </p:nvSpPr>
        <p:spPr>
          <a:xfrm flipH="1">
            <a:off x="2819400" y="1109663"/>
            <a:ext cx="0" cy="1650206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6150" name="组合 6149"/>
          <p:cNvGrpSpPr/>
          <p:nvPr/>
        </p:nvGrpSpPr>
        <p:grpSpPr>
          <a:xfrm>
            <a:off x="2819400" y="2519363"/>
            <a:ext cx="217885" cy="240506"/>
            <a:chOff x="0" y="0"/>
            <a:chExt cx="458" cy="503"/>
          </a:xfrm>
        </p:grpSpPr>
        <p:sp>
          <p:nvSpPr>
            <p:cNvPr id="6151" name="直接连接符 6150"/>
            <p:cNvSpPr/>
            <p:nvPr/>
          </p:nvSpPr>
          <p:spPr>
            <a:xfrm>
              <a:off x="2" y="503"/>
              <a:ext cx="1" cy="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6152" name="直接连接符 6151"/>
            <p:cNvSpPr/>
            <p:nvPr/>
          </p:nvSpPr>
          <p:spPr>
            <a:xfrm>
              <a:off x="0" y="0"/>
              <a:ext cx="458" cy="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6153" name="直接连接符 6152"/>
            <p:cNvSpPr/>
            <p:nvPr/>
          </p:nvSpPr>
          <p:spPr>
            <a:xfrm>
              <a:off x="458" y="1"/>
              <a:ext cx="1" cy="50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6154" name="等腰三角形 6153"/>
          <p:cNvSpPr/>
          <p:nvPr/>
        </p:nvSpPr>
        <p:spPr>
          <a:xfrm flipH="1">
            <a:off x="4350544" y="1109663"/>
            <a:ext cx="2001441" cy="1649016"/>
          </a:xfrm>
          <a:prstGeom prst="triangle">
            <a:avLst>
              <a:gd name="adj" fmla="val 50000"/>
            </a:avLst>
          </a:prstGeom>
          <a:solidFill>
            <a:schemeClr val="bg1">
              <a:alpha val="10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6155" name="直接连接符 6154"/>
          <p:cNvSpPr/>
          <p:nvPr/>
        </p:nvSpPr>
        <p:spPr>
          <a:xfrm>
            <a:off x="4350544" y="2758679"/>
            <a:ext cx="2001441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156" name="直接连接符 6155"/>
          <p:cNvSpPr/>
          <p:nvPr/>
        </p:nvSpPr>
        <p:spPr>
          <a:xfrm flipH="1">
            <a:off x="5350669" y="1109663"/>
            <a:ext cx="0" cy="1650206"/>
          </a:xfrm>
          <a:prstGeom prst="line">
            <a:avLst/>
          </a:prstGeom>
          <a:ln w="38100" cap="flat" cmpd="sng">
            <a:solidFill>
              <a:srgbClr val="0000FF"/>
            </a:solidFill>
            <a:prstDash val="dash"/>
            <a:miter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6157" name="组合 6156"/>
          <p:cNvGrpSpPr/>
          <p:nvPr/>
        </p:nvGrpSpPr>
        <p:grpSpPr>
          <a:xfrm>
            <a:off x="5350669" y="2519363"/>
            <a:ext cx="217885" cy="239316"/>
            <a:chOff x="0" y="0"/>
            <a:chExt cx="458" cy="503"/>
          </a:xfrm>
        </p:grpSpPr>
        <p:sp>
          <p:nvSpPr>
            <p:cNvPr id="6158" name="直接连接符 6157"/>
            <p:cNvSpPr/>
            <p:nvPr/>
          </p:nvSpPr>
          <p:spPr>
            <a:xfrm>
              <a:off x="2" y="503"/>
              <a:ext cx="1" cy="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6159" name="直接连接符 6158"/>
            <p:cNvSpPr/>
            <p:nvPr/>
          </p:nvSpPr>
          <p:spPr>
            <a:xfrm>
              <a:off x="0" y="0"/>
              <a:ext cx="458" cy="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6160" name="直接连接符 6159"/>
            <p:cNvSpPr/>
            <p:nvPr/>
          </p:nvSpPr>
          <p:spPr>
            <a:xfrm>
              <a:off x="458" y="1"/>
              <a:ext cx="1" cy="50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6165" name="等腰三角形 6164"/>
          <p:cNvSpPr/>
          <p:nvPr/>
        </p:nvSpPr>
        <p:spPr>
          <a:xfrm flipH="1">
            <a:off x="4350544" y="1110854"/>
            <a:ext cx="2001441" cy="1649015"/>
          </a:xfrm>
          <a:prstGeom prst="triangle">
            <a:avLst>
              <a:gd name="adj" fmla="val 50000"/>
            </a:avLst>
          </a:prstGeom>
          <a:solidFill>
            <a:srgbClr val="0000FF">
              <a:alpha val="35999"/>
            </a:srgbClr>
          </a:solidFill>
          <a:ln w="2857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6167" name="文本框 6166"/>
          <p:cNvSpPr txBox="1"/>
          <p:nvPr/>
        </p:nvSpPr>
        <p:spPr>
          <a:xfrm>
            <a:off x="2819400" y="1870472"/>
            <a:ext cx="238125" cy="1066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100" b="1">
                <a:latin typeface="Times New Roman" panose="02020603050405020304" pitchFamily="18" charset="0"/>
              </a:rPr>
              <a:t>高</a:t>
            </a:r>
            <a:endParaRPr lang="zh-CN" altLang="en-US" sz="100" b="1">
              <a:latin typeface="Times New Roman" panose="02020603050405020304" pitchFamily="18" charset="0"/>
            </a:endParaRPr>
          </a:p>
        </p:txBody>
      </p:sp>
      <p:sp>
        <p:nvSpPr>
          <p:cNvPr id="6168" name="文本框 6167"/>
          <p:cNvSpPr txBox="1"/>
          <p:nvPr/>
        </p:nvSpPr>
        <p:spPr>
          <a:xfrm>
            <a:off x="5350669" y="1870472"/>
            <a:ext cx="238125" cy="10668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100" b="1">
                <a:latin typeface="Times New Roman" panose="02020603050405020304" pitchFamily="18" charset="0"/>
              </a:rPr>
              <a:t>高</a:t>
            </a:r>
            <a:endParaRPr lang="zh-CN" altLang="en-US" sz="100" b="1">
              <a:latin typeface="Times New Roman" panose="02020603050405020304" pitchFamily="18" charset="0"/>
            </a:endParaRPr>
          </a:p>
        </p:txBody>
      </p:sp>
      <p:sp>
        <p:nvSpPr>
          <p:cNvPr id="6169" name="文本框 6168"/>
          <p:cNvSpPr txBox="1"/>
          <p:nvPr/>
        </p:nvSpPr>
        <p:spPr>
          <a:xfrm>
            <a:off x="2919413" y="2758678"/>
            <a:ext cx="236935" cy="10668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100" b="1">
                <a:latin typeface="Times New Roman" panose="02020603050405020304" pitchFamily="18" charset="0"/>
              </a:rPr>
              <a:t>底</a:t>
            </a:r>
            <a:endParaRPr lang="zh-CN" altLang="en-US" sz="100" b="1">
              <a:latin typeface="Times New Roman" panose="02020603050405020304" pitchFamily="18" charset="0"/>
            </a:endParaRPr>
          </a:p>
        </p:txBody>
      </p:sp>
      <p:sp>
        <p:nvSpPr>
          <p:cNvPr id="6170" name="文本框 6169"/>
          <p:cNvSpPr txBox="1"/>
          <p:nvPr/>
        </p:nvSpPr>
        <p:spPr>
          <a:xfrm>
            <a:off x="5485210" y="2759869"/>
            <a:ext cx="236934" cy="10668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 anchorCtr="0">
            <a:spAutoFit/>
          </a:bodyPr>
          <a:lstStyle/>
          <a:p>
            <a:r>
              <a:rPr lang="zh-CN" altLang="en-US" sz="100" b="1">
                <a:latin typeface="Times New Roman" panose="02020603050405020304" pitchFamily="18" charset="0"/>
              </a:rPr>
              <a:t>底</a:t>
            </a:r>
            <a:endParaRPr lang="zh-CN" altLang="en-US" sz="100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62200" y="2026920"/>
            <a:ext cx="450850" cy="5111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高</a:t>
            </a:r>
            <a:endParaRPr lang="zh-CN" altLang="en-US" sz="21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60620" y="2042160"/>
            <a:ext cx="450850" cy="5111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高</a:t>
            </a:r>
            <a:endParaRPr lang="zh-CN" altLang="en-US" sz="21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62835" y="2733675"/>
            <a:ext cx="450850" cy="5111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底</a:t>
            </a:r>
            <a:endParaRPr lang="zh-CN" altLang="en-US" sz="21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64430" y="2750820"/>
            <a:ext cx="450850" cy="5111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底</a:t>
            </a:r>
            <a:endParaRPr lang="zh-CN" altLang="en-US" sz="21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48822" y="3566160"/>
            <a:ext cx="5951220" cy="6235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7500" tIns="35100" rIns="67500" bIns="351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400" b="1" i="0" u="none" strike="noStrike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三角形的面积</a:t>
            </a:r>
            <a:r>
              <a:rPr kumimoji="0" lang="en-US" sz="3400" b="1" i="0" u="none" strike="noStrike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=</a:t>
            </a: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         </a:t>
            </a:r>
            <a:endParaRPr kumimoji="0" lang="en-US" sz="3600" b="1" i="0" u="none" strike="noStrike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830327" y="3575447"/>
            <a:ext cx="1972945" cy="6235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lIns="67500" tIns="35100" rIns="67500" bIns="351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底 </a:t>
            </a: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×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高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024471" y="3648710"/>
            <a:ext cx="3336131" cy="5772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7500" tIns="35100" rIns="67500" bIns="351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平形四边形面积</a:t>
            </a:r>
            <a:endParaRPr kumimoji="0" lang="zh-CN" altLang="en-US" sz="33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53300" y="3504565"/>
            <a:ext cx="796290" cy="73088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en-US" sz="3200" b="1" noProof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÷2</a:t>
            </a:r>
            <a:endParaRPr lang="zh-CN" altLang="en-US" sz="3200" b="1">
              <a:latin typeface="+mn-lt"/>
              <a:ea typeface="+mn-ea"/>
            </a:endParaRPr>
          </a:p>
        </p:txBody>
      </p:sp>
      <p:sp>
        <p:nvSpPr>
          <p:cNvPr id="8" name="等于号 7"/>
          <p:cNvSpPr/>
          <p:nvPr/>
        </p:nvSpPr>
        <p:spPr>
          <a:xfrm>
            <a:off x="3764915" y="2175510"/>
            <a:ext cx="372745" cy="23558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等于号 8"/>
          <p:cNvSpPr/>
          <p:nvPr/>
        </p:nvSpPr>
        <p:spPr>
          <a:xfrm>
            <a:off x="3764915" y="2919730"/>
            <a:ext cx="395605" cy="22034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decel="100000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5" grpId="0" animBg="1"/>
      <p:bldP spid="6167" grpId="0"/>
      <p:bldP spid="6168" grpId="0"/>
      <p:bldP spid="6169" grpId="0"/>
      <p:bldP spid="6170" grpId="0"/>
      <p:bldP spid="2" grpId="1"/>
      <p:bldP spid="3" grpId="1"/>
      <p:bldP spid="4" grpId="1"/>
      <p:bldP spid="5" grpId="1"/>
      <p:bldP spid="6" grpId="0"/>
      <p:bldP spid="20488" grpId="0"/>
      <p:bldP spid="20487" grpId="0"/>
      <p:bldP spid="20487" grpId="1"/>
      <p:bldP spid="7" grpId="0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折角 8"/>
          <p:cNvSpPr/>
          <p:nvPr/>
        </p:nvSpPr>
        <p:spPr>
          <a:xfrm>
            <a:off x="660400" y="829932"/>
            <a:ext cx="7669213" cy="2722319"/>
          </a:xfrm>
          <a:prstGeom prst="foldedCorner">
            <a:avLst/>
          </a:prstGeom>
          <a:solidFill>
            <a:srgbClr val="F8F4E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93775" y="855786"/>
            <a:ext cx="4611688" cy="196124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defRPr/>
            </a:pPr>
            <a:r>
              <a:rPr lang="zh-CN" altLang="en-US" sz="2400">
                <a:latin typeface="+mj-lt"/>
                <a:ea typeface="+mj-ea"/>
              </a:rPr>
              <a:t>        如果用 </a:t>
            </a:r>
            <a:r>
              <a:rPr lang="en-US" altLang="zh-CN" sz="2400" i="1">
                <a:latin typeface="+mj-lt"/>
                <a:ea typeface="+mj-ea"/>
              </a:rPr>
              <a:t>S </a:t>
            </a:r>
            <a:r>
              <a:rPr lang="zh-CN" altLang="en-US" sz="2400">
                <a:latin typeface="+mj-lt"/>
                <a:ea typeface="+mj-ea"/>
              </a:rPr>
              <a:t>表示三角形的面积，用 </a:t>
            </a:r>
            <a:r>
              <a:rPr lang="en-US" altLang="zh-CN" sz="2400" i="1">
                <a:latin typeface="+mj-lt"/>
                <a:ea typeface="+mj-ea"/>
              </a:rPr>
              <a:t>a </a:t>
            </a:r>
            <a:r>
              <a:rPr lang="zh-CN" altLang="en-US" sz="2400">
                <a:latin typeface="+mj-lt"/>
                <a:ea typeface="+mj-ea"/>
              </a:rPr>
              <a:t>和</a:t>
            </a:r>
            <a:r>
              <a:rPr lang="en-US" altLang="zh-CN" sz="2400" i="1">
                <a:latin typeface="+mj-lt"/>
                <a:ea typeface="+mj-ea"/>
              </a:rPr>
              <a:t>h </a:t>
            </a:r>
            <a:r>
              <a:rPr lang="zh-CN" altLang="en-US" sz="2400">
                <a:latin typeface="+mj-lt"/>
                <a:ea typeface="+mj-ea"/>
              </a:rPr>
              <a:t>表示三角形的底和高，那么三角形的面积计算公式可以写成：</a:t>
            </a:r>
            <a:endParaRPr lang="zh-CN" altLang="en-US" sz="2400">
              <a:latin typeface="+mj-lt"/>
              <a:ea typeface="+mj-ea"/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5756275" y="1303008"/>
            <a:ext cx="2346325" cy="1346200"/>
          </a:xfrm>
          <a:prstGeom prst="triangle">
            <a:avLst>
              <a:gd name="adj" fmla="val 35646"/>
            </a:avLst>
          </a:prstGeom>
          <a:noFill/>
          <a:ln w="28575">
            <a:solidFill>
              <a:srgbClr val="3F91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4" name="肘形连接符 19"/>
          <p:cNvCxnSpPr/>
          <p:nvPr/>
        </p:nvCxnSpPr>
        <p:spPr>
          <a:xfrm>
            <a:off x="6592888" y="2531733"/>
            <a:ext cx="117475" cy="114300"/>
          </a:xfrm>
          <a:prstGeom prst="bentConnector3">
            <a:avLst>
              <a:gd name="adj1" fmla="val 99900"/>
            </a:avLst>
          </a:prstGeom>
          <a:ln w="19050">
            <a:solidFill>
              <a:srgbClr val="E811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endCxn id="3" idx="3"/>
          </p:cNvCxnSpPr>
          <p:nvPr/>
        </p:nvCxnSpPr>
        <p:spPr>
          <a:xfrm flipH="1">
            <a:off x="6592888" y="1309358"/>
            <a:ext cx="0" cy="1339850"/>
          </a:xfrm>
          <a:prstGeom prst="line">
            <a:avLst/>
          </a:prstGeom>
          <a:ln w="19050">
            <a:solidFill>
              <a:srgbClr val="E81125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610350" y="1922133"/>
            <a:ext cx="438150" cy="414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100" b="1" i="1">
                <a:latin typeface="+mj-lt"/>
              </a:rPr>
              <a:t>h</a:t>
            </a:r>
            <a:endParaRPr lang="zh-CN" altLang="en-US" sz="2100" b="1" i="1">
              <a:latin typeface="+mj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05613" y="2661908"/>
            <a:ext cx="438150" cy="415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100" b="1" i="1">
                <a:latin typeface="+mj-lt"/>
              </a:rPr>
              <a:t>a</a:t>
            </a:r>
            <a:endParaRPr lang="zh-CN" altLang="en-US" sz="2100" b="1" i="1">
              <a:latin typeface="+mj-lt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759075" y="2917495"/>
            <a:ext cx="2120900" cy="46196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2400" b="1" i="1">
                <a:latin typeface="+mn-lt"/>
              </a:rPr>
              <a:t>S </a:t>
            </a:r>
            <a:r>
              <a:rPr lang="zh-CN" altLang="en-US" sz="2400" b="1">
                <a:latin typeface="+mn-lt"/>
                <a:ea typeface="楷体_GB2312" panose="02010609030101010101" pitchFamily="49" charset="-122"/>
              </a:rPr>
              <a:t>＝ </a:t>
            </a:r>
            <a:r>
              <a:rPr lang="en-US" altLang="zh-CN" sz="2400" b="1" i="1">
                <a:latin typeface="+mn-lt"/>
              </a:rPr>
              <a:t>ah </a:t>
            </a:r>
            <a:r>
              <a:rPr lang="en-US" altLang="zh-CN" sz="2400" b="1">
                <a:latin typeface="+mn-lt"/>
                <a:ea typeface="楷体_GB2312" panose="02010609030101010101" pitchFamily="49" charset="-122"/>
              </a:rPr>
              <a:t>÷ </a:t>
            </a:r>
            <a:r>
              <a:rPr lang="en-US" altLang="zh-CN" sz="2400" b="1">
                <a:latin typeface="+mn-lt"/>
              </a:rPr>
              <a:t>2</a:t>
            </a:r>
            <a:endParaRPr lang="en-US" altLang="zh-CN" sz="2400" b="1">
              <a:latin typeface="+mn-lt"/>
            </a:endParaRPr>
          </a:p>
        </p:txBody>
      </p:sp>
      <p:pic>
        <p:nvPicPr>
          <p:cNvPr id="30730" name="图片 1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696200" y="2745802"/>
            <a:ext cx="9080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211375" y="3633258"/>
            <a:ext cx="6721250" cy="728084"/>
          </a:xfrm>
          <a:prstGeom prst="rect">
            <a:avLst/>
          </a:prstGeom>
          <a:solidFill>
            <a:srgbClr val="FFFD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000" b="1">
                <a:solidFill>
                  <a:srgbClr val="E600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易错点：用三角形的面积计算公式求三角形的面积时，底与高要对应，底与高的乘积要除以</a:t>
            </a:r>
            <a:r>
              <a:rPr lang="en-US" altLang="zh-CN" sz="2000" b="1">
                <a:solidFill>
                  <a:srgbClr val="E600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>
                <a:solidFill>
                  <a:srgbClr val="E6001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>
              <a:solidFill>
                <a:srgbClr val="E6001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2124041" y="4310007"/>
            <a:ext cx="119097" cy="102670"/>
          </a:xfrm>
          <a:prstGeom prst="triangle">
            <a:avLst/>
          </a:prstGeom>
          <a:solidFill>
            <a:srgbClr val="E60013"/>
          </a:solidFill>
          <a:ln>
            <a:solidFill>
              <a:srgbClr val="E600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2383597" y="4310007"/>
            <a:ext cx="119097" cy="102670"/>
          </a:xfrm>
          <a:prstGeom prst="triangle">
            <a:avLst/>
          </a:prstGeom>
          <a:solidFill>
            <a:srgbClr val="E60013"/>
          </a:solidFill>
          <a:ln>
            <a:solidFill>
              <a:srgbClr val="E600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4680653" y="4310007"/>
            <a:ext cx="119097" cy="102670"/>
          </a:xfrm>
          <a:prstGeom prst="triangle">
            <a:avLst/>
          </a:prstGeom>
          <a:solidFill>
            <a:srgbClr val="E60013"/>
          </a:solidFill>
          <a:ln>
            <a:solidFill>
              <a:srgbClr val="E600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4940209" y="4310007"/>
            <a:ext cx="119097" cy="102670"/>
          </a:xfrm>
          <a:prstGeom prst="triangle">
            <a:avLst/>
          </a:prstGeom>
          <a:solidFill>
            <a:srgbClr val="E60013"/>
          </a:solidFill>
          <a:ln>
            <a:solidFill>
              <a:srgbClr val="E600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5140216" y="4310007"/>
            <a:ext cx="119097" cy="102670"/>
          </a:xfrm>
          <a:prstGeom prst="triangle">
            <a:avLst/>
          </a:prstGeom>
          <a:solidFill>
            <a:srgbClr val="E60013"/>
          </a:solidFill>
          <a:ln>
            <a:solidFill>
              <a:srgbClr val="E600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11" grpId="0" animBg="1"/>
      <p:bldP spid="10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12879" y="587653"/>
            <a:ext cx="1107996" cy="461665"/>
          </a:xfrm>
          <a:prstGeom prst="rect">
            <a:avLst/>
          </a:prstGeom>
          <a:solidFill>
            <a:srgbClr val="226A4D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剪拼法</a:t>
            </a:r>
            <a:endParaRPr lang="zh-CN" altLang="en-US" sz="240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7" name="等腰三角形 35"/>
          <p:cNvSpPr>
            <a:spLocks noChangeAspect="1" noChangeArrowheads="1"/>
          </p:cNvSpPr>
          <p:nvPr/>
        </p:nvSpPr>
        <p:spPr bwMode="auto">
          <a:xfrm>
            <a:off x="415925" y="2065338"/>
            <a:ext cx="2327275" cy="1970087"/>
          </a:xfrm>
          <a:prstGeom prst="triangle">
            <a:avLst>
              <a:gd name="adj" fmla="val 88861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6628" name="等腰三角形 52"/>
          <p:cNvSpPr>
            <a:spLocks noChangeArrowheads="1"/>
          </p:cNvSpPr>
          <p:nvPr/>
        </p:nvSpPr>
        <p:spPr bwMode="auto">
          <a:xfrm>
            <a:off x="1447800" y="2065338"/>
            <a:ext cx="1165225" cy="985837"/>
          </a:xfrm>
          <a:prstGeom prst="triangle">
            <a:avLst>
              <a:gd name="adj" fmla="val 88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cxnSp>
        <p:nvCxnSpPr>
          <p:cNvPr id="26629" name="直接连接符 50"/>
          <p:cNvCxnSpPr>
            <a:cxnSpLocks noChangeShapeType="1"/>
            <a:stCxn id="26627" idx="1"/>
            <a:endCxn id="26627" idx="5"/>
          </p:cNvCxnSpPr>
          <p:nvPr/>
        </p:nvCxnSpPr>
        <p:spPr bwMode="auto">
          <a:xfrm>
            <a:off x="1449388" y="3049588"/>
            <a:ext cx="11636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等腰三角形 51"/>
          <p:cNvSpPr>
            <a:spLocks noChangeArrowheads="1"/>
          </p:cNvSpPr>
          <p:nvPr/>
        </p:nvSpPr>
        <p:spPr bwMode="auto">
          <a:xfrm>
            <a:off x="1446213" y="2066925"/>
            <a:ext cx="1162050" cy="985838"/>
          </a:xfrm>
          <a:prstGeom prst="triangle">
            <a:avLst>
              <a:gd name="adj" fmla="val 88861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" name="等腰三角形 51"/>
          <p:cNvSpPr>
            <a:spLocks noChangeArrowheads="1"/>
          </p:cNvSpPr>
          <p:nvPr/>
        </p:nvSpPr>
        <p:spPr bwMode="auto">
          <a:xfrm>
            <a:off x="1441450" y="2095500"/>
            <a:ext cx="1163638" cy="984250"/>
          </a:xfrm>
          <a:prstGeom prst="triangle">
            <a:avLst>
              <a:gd name="adj" fmla="val 88861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" name="TextBox 45"/>
          <p:cNvSpPr txBox="1">
            <a:spLocks noChangeArrowheads="1"/>
          </p:cNvSpPr>
          <p:nvPr/>
        </p:nvSpPr>
        <p:spPr bwMode="auto">
          <a:xfrm>
            <a:off x="1712913" y="4049713"/>
            <a:ext cx="415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宋体" panose="02010600030101010101" pitchFamily="2" charset="-122"/>
              </a:rPr>
              <a:t>底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sp>
        <p:nvSpPr>
          <p:cNvPr id="15" name="TextBox 48"/>
          <p:cNvSpPr txBox="1">
            <a:spLocks noChangeArrowheads="1"/>
          </p:cNvSpPr>
          <p:nvPr/>
        </p:nvSpPr>
        <p:spPr bwMode="auto">
          <a:xfrm>
            <a:off x="2144713" y="3116263"/>
            <a:ext cx="415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宋体" panose="02010600030101010101" pitchFamily="2" charset="-122"/>
              </a:rPr>
              <a:t>高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sp>
        <p:nvSpPr>
          <p:cNvPr id="16" name="矩形 58"/>
          <p:cNvSpPr>
            <a:spLocks noChangeArrowheads="1"/>
          </p:cNvSpPr>
          <p:nvPr/>
        </p:nvSpPr>
        <p:spPr bwMode="auto">
          <a:xfrm>
            <a:off x="2376488" y="3932238"/>
            <a:ext cx="107950" cy="107950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cxnSp>
        <p:nvCxnSpPr>
          <p:cNvPr id="17" name="直接连接符 39"/>
          <p:cNvCxnSpPr>
            <a:cxnSpLocks noChangeShapeType="1"/>
            <a:stCxn id="26628" idx="0"/>
            <a:endCxn id="26627" idx="3"/>
          </p:cNvCxnSpPr>
          <p:nvPr/>
        </p:nvCxnSpPr>
        <p:spPr bwMode="auto">
          <a:xfrm>
            <a:off x="2482850" y="2065338"/>
            <a:ext cx="1588" cy="1970087"/>
          </a:xfrm>
          <a:prstGeom prst="line">
            <a:avLst/>
          </a:prstGeom>
          <a:noFill/>
          <a:ln w="28575">
            <a:solidFill>
              <a:srgbClr val="FF0066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021138" y="2081213"/>
            <a:ext cx="3824287" cy="4159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100" b="1">
                <a:latin typeface="+mn-lt"/>
                <a:ea typeface="黑体" panose="02010609060101010101" pitchFamily="2" charset="-122"/>
              </a:rPr>
              <a:t>平行四边形</a:t>
            </a:r>
            <a:r>
              <a:rPr lang="zh-CN" altLang="zh-CN" sz="2100" b="1">
                <a:latin typeface="+mn-lt"/>
                <a:ea typeface="黑体" panose="02010609060101010101" pitchFamily="2" charset="-122"/>
              </a:rPr>
              <a:t>的面积</a:t>
            </a:r>
            <a:r>
              <a:rPr lang="zh-CN" altLang="en-US" sz="2100" b="1">
                <a:latin typeface="+mn-lt"/>
                <a:ea typeface="黑体" panose="02010609060101010101" pitchFamily="2" charset="-122"/>
              </a:rPr>
              <a:t> </a:t>
            </a:r>
            <a:r>
              <a:rPr lang="en-US" altLang="zh-CN" sz="2100" b="1">
                <a:latin typeface="+mn-lt"/>
                <a:ea typeface="黑体" panose="02010609060101010101" pitchFamily="2" charset="-122"/>
              </a:rPr>
              <a:t>=  </a:t>
            </a:r>
            <a:r>
              <a:rPr lang="zh-CN" altLang="en-US" sz="2100" b="1">
                <a:latin typeface="+mn-lt"/>
                <a:ea typeface="黑体" panose="02010609060101010101" pitchFamily="2" charset="-122"/>
              </a:rPr>
              <a:t>底  </a:t>
            </a:r>
            <a:r>
              <a:rPr lang="zh-CN" altLang="zh-CN" sz="2100" b="1">
                <a:latin typeface="+mn-lt"/>
                <a:ea typeface="黑体" panose="02010609060101010101" pitchFamily="2" charset="-122"/>
              </a:rPr>
              <a:t>×</a:t>
            </a:r>
            <a:r>
              <a:rPr lang="en-US" altLang="zh-CN" sz="2100" b="1">
                <a:latin typeface="+mn-lt"/>
                <a:ea typeface="黑体" panose="02010609060101010101" pitchFamily="2" charset="-122"/>
              </a:rPr>
              <a:t>  </a:t>
            </a:r>
            <a:r>
              <a:rPr lang="zh-CN" altLang="en-US" sz="2100" b="1">
                <a:latin typeface="+mn-lt"/>
                <a:ea typeface="黑体" panose="02010609060101010101" pitchFamily="2" charset="-122"/>
              </a:rPr>
              <a:t>高</a:t>
            </a:r>
            <a:r>
              <a:rPr lang="zh-CN" altLang="zh-CN" sz="2100" b="1">
                <a:latin typeface="+mn-lt"/>
                <a:ea typeface="黑体" panose="02010609060101010101" pitchFamily="2" charset="-122"/>
              </a:rPr>
              <a:t> </a:t>
            </a:r>
            <a:endParaRPr lang="zh-CN" altLang="en-US" sz="2100" b="1">
              <a:latin typeface="+mn-lt"/>
              <a:ea typeface="黑体" panose="02010609060101010101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583113" y="2493963"/>
            <a:ext cx="4159250" cy="685800"/>
            <a:chOff x="6109779" y="3325086"/>
            <a:chExt cx="5546649" cy="915117"/>
          </a:xfrm>
        </p:grpSpPr>
        <p:cxnSp>
          <p:nvCxnSpPr>
            <p:cNvPr id="26641" name="直接箭头连接符 35"/>
            <p:cNvCxnSpPr>
              <a:cxnSpLocks noChangeShapeType="1"/>
            </p:cNvCxnSpPr>
            <p:nvPr/>
          </p:nvCxnSpPr>
          <p:spPr bwMode="auto">
            <a:xfrm>
              <a:off x="6828241" y="3325086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42" name="直接箭头连接符 35"/>
            <p:cNvCxnSpPr>
              <a:cxnSpLocks noChangeShapeType="1"/>
            </p:cNvCxnSpPr>
            <p:nvPr/>
          </p:nvCxnSpPr>
          <p:spPr bwMode="auto">
            <a:xfrm>
              <a:off x="8994393" y="3325086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643" name="直接箭头连接符 35"/>
            <p:cNvCxnSpPr>
              <a:cxnSpLocks noChangeShapeType="1"/>
            </p:cNvCxnSpPr>
            <p:nvPr/>
          </p:nvCxnSpPr>
          <p:spPr bwMode="auto">
            <a:xfrm>
              <a:off x="10077468" y="3325086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6109779" y="3685201"/>
              <a:ext cx="5546649" cy="55500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三角形的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面积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=  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底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×</a:t>
              </a: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（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高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÷2</a:t>
              </a:r>
              <a:r>
                <a:rPr lang="zh-CN" altLang="en-US" sz="2100">
                  <a:latin typeface="+mn-lt"/>
                  <a:ea typeface="黑体" panose="02010609060101010101" pitchFamily="2" charset="-122"/>
                </a:rPr>
                <a:t>）</a:t>
              </a:r>
              <a:endParaRPr lang="zh-CN" altLang="en-US" sz="2100">
                <a:latin typeface="+mn-lt"/>
                <a:ea typeface="黑体" panose="0201060906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18038" y="3197225"/>
            <a:ext cx="3519487" cy="757238"/>
            <a:chOff x="6157652" y="4262905"/>
            <a:chExt cx="4692488" cy="1009222"/>
          </a:xfrm>
        </p:grpSpPr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6157652" y="4717796"/>
              <a:ext cx="4692488" cy="554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三角形的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面积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=  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底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× 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高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÷2</a:t>
              </a:r>
              <a:endParaRPr lang="zh-CN" altLang="en-US" sz="2100" b="1">
                <a:latin typeface="+mn-lt"/>
                <a:ea typeface="黑体" panose="02010609060101010101" pitchFamily="2" charset="-122"/>
              </a:endParaRPr>
            </a:p>
          </p:txBody>
        </p:sp>
        <p:cxnSp>
          <p:nvCxnSpPr>
            <p:cNvPr id="26640" name="直接箭头连接符 35"/>
            <p:cNvCxnSpPr>
              <a:cxnSpLocks noChangeShapeType="1"/>
            </p:cNvCxnSpPr>
            <p:nvPr/>
          </p:nvCxnSpPr>
          <p:spPr bwMode="auto">
            <a:xfrm>
              <a:off x="7458555" y="4262905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023 L 0.12826 0.19236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32" y="960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2" grpId="1" animBg="1"/>
      <p:bldP spid="13" grpId="0" animBg="1"/>
      <p:bldP spid="14" grpId="0"/>
      <p:bldP spid="15" grpId="0"/>
      <p:bldP spid="16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E8E8E8">
                  <a:alpha val="100000"/>
                </a:srgbClr>
              </a:clrFrom>
              <a:clrTo>
                <a:srgbClr val="E8E8E8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7740" y="2872105"/>
            <a:ext cx="1062990" cy="1062990"/>
          </a:xfrm>
          <a:prstGeom prst="rect">
            <a:avLst/>
          </a:prstGeom>
          <a:effectLst>
            <a:reflection stA="97000" endPos="65000" dist="50800" dir="5400000" sy="-100000" algn="bl" rotWithShape="0"/>
          </a:effectLst>
        </p:spPr>
      </p:pic>
      <p:sp>
        <p:nvSpPr>
          <p:cNvPr id="25" name="任意多边形: 形状 24"/>
          <p:cNvSpPr/>
          <p:nvPr/>
        </p:nvSpPr>
        <p:spPr>
          <a:xfrm>
            <a:off x="1543050" y="1333500"/>
            <a:ext cx="2300288" cy="1622425"/>
          </a:xfrm>
          <a:custGeom>
            <a:avLst/>
            <a:gdLst>
              <a:gd name="connsiteX0" fmla="*/ 2473 w 3067621"/>
              <a:gd name="connsiteY0" fmla="*/ 0 h 2168525"/>
              <a:gd name="connsiteX1" fmla="*/ 3067621 w 3067621"/>
              <a:gd name="connsiteY1" fmla="*/ 0 h 2168525"/>
              <a:gd name="connsiteX2" fmla="*/ 2410081 w 3067621"/>
              <a:gd name="connsiteY2" fmla="*/ 2168525 h 2168525"/>
              <a:gd name="connsiteX3" fmla="*/ 0 w 3067621"/>
              <a:gd name="connsiteY3" fmla="*/ 2168525 h 2168525"/>
              <a:gd name="connsiteX4" fmla="*/ 0 w 3067621"/>
              <a:gd name="connsiteY4" fmla="*/ 8156 h 2168525"/>
              <a:gd name="connsiteX5" fmla="*/ 2473 w 3067621"/>
              <a:gd name="connsiteY5" fmla="*/ 0 h 2168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67621" h="2168525">
                <a:moveTo>
                  <a:pt x="2473" y="0"/>
                </a:moveTo>
                <a:lnTo>
                  <a:pt x="3067621" y="0"/>
                </a:lnTo>
                <a:lnTo>
                  <a:pt x="2410081" y="2168525"/>
                </a:lnTo>
                <a:lnTo>
                  <a:pt x="0" y="2168525"/>
                </a:lnTo>
                <a:lnTo>
                  <a:pt x="0" y="8156"/>
                </a:lnTo>
                <a:lnTo>
                  <a:pt x="2473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rgbClr val="8D64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21" name="图片 20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030288" y="1322388"/>
            <a:ext cx="525462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平行四边形 27"/>
          <p:cNvSpPr/>
          <p:nvPr/>
        </p:nvSpPr>
        <p:spPr>
          <a:xfrm>
            <a:off x="1049338" y="1323975"/>
            <a:ext cx="2792412" cy="1627188"/>
          </a:xfrm>
          <a:prstGeom prst="parallelogram">
            <a:avLst>
              <a:gd name="adj" fmla="val 30322"/>
            </a:avLst>
          </a:prstGeom>
          <a:solidFill>
            <a:schemeClr val="bg1"/>
          </a:solidFill>
          <a:ln w="38100">
            <a:solidFill>
              <a:srgbClr val="8D64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544638" y="1322388"/>
            <a:ext cx="82550" cy="1633537"/>
            <a:chOff x="2060622" y="1761756"/>
            <a:chExt cx="108000" cy="2179880"/>
          </a:xfrm>
        </p:grpSpPr>
        <p:cxnSp>
          <p:nvCxnSpPr>
            <p:cNvPr id="30" name="直接连接符 29"/>
            <p:cNvCxnSpPr/>
            <p:nvPr/>
          </p:nvCxnSpPr>
          <p:spPr>
            <a:xfrm flipH="1">
              <a:off x="2060622" y="1761756"/>
              <a:ext cx="0" cy="217988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566" name="组合 34"/>
            <p:cNvGrpSpPr/>
            <p:nvPr/>
          </p:nvGrpSpPr>
          <p:grpSpPr>
            <a:xfrm>
              <a:off x="2060622" y="3829375"/>
              <a:ext cx="108000" cy="108000"/>
              <a:chOff x="2761488" y="4572000"/>
              <a:chExt cx="108000" cy="108000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2761488" y="4571984"/>
                <a:ext cx="1080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rot="16200000">
                <a:off x="2809237" y="4626004"/>
                <a:ext cx="10804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1535113" y="1925638"/>
            <a:ext cx="495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1515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高</a:t>
            </a:r>
            <a:endParaRPr lang="zh-CN" altLang="en-US" sz="2400">
              <a:solidFill>
                <a:srgbClr val="1515FF"/>
              </a:solidFill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1911350" y="2970213"/>
            <a:ext cx="4937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1515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底</a:t>
            </a:r>
            <a:endParaRPr lang="zh-CN" altLang="en-US" sz="2400">
              <a:solidFill>
                <a:srgbClr val="1515FF"/>
              </a:solidFill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4294188" y="1408113"/>
            <a:ext cx="4221162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zh-CN" sz="2400">
                <a:solidFill>
                  <a:srgbClr val="1515FF"/>
                </a:solidFill>
                <a:latin typeface="+mj-lt"/>
                <a:ea typeface="+mj-ea"/>
              </a:rPr>
              <a:t>长方形的面积</a:t>
            </a:r>
            <a:r>
              <a:rPr lang="en-US" altLang="zh-CN" sz="2400">
                <a:solidFill>
                  <a:srgbClr val="1515FF"/>
                </a:solidFill>
                <a:latin typeface="+mj-lt"/>
                <a:ea typeface="+mj-ea"/>
              </a:rPr>
              <a:t>      =     </a:t>
            </a:r>
            <a:r>
              <a:rPr lang="zh-CN" altLang="zh-CN" sz="2400">
                <a:solidFill>
                  <a:srgbClr val="1515FF"/>
                </a:solidFill>
                <a:latin typeface="+mj-lt"/>
                <a:ea typeface="+mj-ea"/>
              </a:rPr>
              <a:t>长 × 宽 </a:t>
            </a:r>
            <a:endParaRPr lang="zh-CN" altLang="en-US" sz="2400">
              <a:solidFill>
                <a:srgbClr val="1515FF"/>
              </a:solidFill>
              <a:latin typeface="+mj-lt"/>
              <a:ea typeface="+mj-ea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020503" y="1914525"/>
            <a:ext cx="4220210" cy="933450"/>
            <a:chOff x="5361324" y="2552180"/>
            <a:chExt cx="5625287" cy="1244427"/>
          </a:xfrm>
        </p:grpSpPr>
        <p:sp>
          <p:nvSpPr>
            <p:cNvPr id="40" name="矩形 39"/>
            <p:cNvSpPr>
              <a:spLocks noChangeArrowheads="1"/>
            </p:cNvSpPr>
            <p:nvPr/>
          </p:nvSpPr>
          <p:spPr bwMode="auto">
            <a:xfrm>
              <a:off x="5361324" y="3182859"/>
              <a:ext cx="3971388" cy="6137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defRPr/>
              </a:pPr>
              <a:r>
                <a:rPr lang="zh-CN" altLang="en-US" sz="2400">
                  <a:solidFill>
                    <a:srgbClr val="1515FF"/>
                  </a:solidFill>
                  <a:latin typeface="+mj-lt"/>
                  <a:ea typeface="+mj-ea"/>
                </a:rPr>
                <a:t>平行四边形</a:t>
              </a:r>
              <a:r>
                <a:rPr lang="zh-CN" altLang="zh-CN" sz="2400">
                  <a:solidFill>
                    <a:srgbClr val="1515FF"/>
                  </a:solidFill>
                  <a:latin typeface="+mj-lt"/>
                  <a:ea typeface="+mj-ea"/>
                </a:rPr>
                <a:t>的面积</a:t>
              </a:r>
              <a:r>
                <a:rPr lang="en-US" altLang="zh-CN" sz="2400">
                  <a:solidFill>
                    <a:srgbClr val="1515FF"/>
                  </a:solidFill>
                  <a:latin typeface="+mj-lt"/>
                  <a:ea typeface="+mj-ea"/>
                </a:rPr>
                <a:t>  =    </a:t>
              </a:r>
              <a:endParaRPr lang="zh-CN" altLang="en-US" sz="2400">
                <a:solidFill>
                  <a:srgbClr val="1515FF"/>
                </a:solidFill>
                <a:latin typeface="+mj-lt"/>
                <a:ea typeface="+mj-ea"/>
              </a:endParaRPr>
            </a:p>
          </p:txBody>
        </p:sp>
        <p:sp>
          <p:nvSpPr>
            <p:cNvPr id="42" name="箭头: 下 41"/>
            <p:cNvSpPr/>
            <p:nvPr/>
          </p:nvSpPr>
          <p:spPr>
            <a:xfrm>
              <a:off x="9774119" y="2552180"/>
              <a:ext cx="167168" cy="613748"/>
            </a:xfrm>
            <a:prstGeom prst="downArrow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箭头: 下 42"/>
            <p:cNvSpPr/>
            <p:nvPr/>
          </p:nvSpPr>
          <p:spPr>
            <a:xfrm>
              <a:off x="10819443" y="2552180"/>
              <a:ext cx="167168" cy="613748"/>
            </a:xfrm>
            <a:prstGeom prst="downArrow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3360" y="320581"/>
            <a:ext cx="2319943" cy="650875"/>
            <a:chOff x="0" y="130081"/>
            <a:chExt cx="2319943" cy="65087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flipH="1">
              <a:off x="0" y="130081"/>
              <a:ext cx="2319943" cy="647287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 bwMode="auto">
            <a:xfrm>
              <a:off x="411480" y="130081"/>
              <a:ext cx="1612900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 eaLnBrk="1" hangingPunct="1">
                <a:lnSpc>
                  <a:spcPct val="130000"/>
                </a:lnSpc>
              </a:pPr>
              <a:r>
                <a:rPr lang="zh-CN" altLang="en-US" sz="2800" b="1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n-lt"/>
                  <a:ea typeface="+mn-ea"/>
                </a:rPr>
                <a:t>复习导入</a:t>
              </a:r>
              <a:endParaRPr lang="zh-CN" altLang="en-US" sz="2800" b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157720" y="2308860"/>
            <a:ext cx="429260" cy="49530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1515FF"/>
                </a:solidFill>
                <a:latin typeface="+mj-lt"/>
                <a:ea typeface="+mj-ea"/>
                <a:sym typeface="+mn-ea"/>
              </a:rPr>
              <a:t>底</a:t>
            </a:r>
            <a:endParaRPr lang="zh-CN" altLang="en-US" sz="2400" b="1">
              <a:solidFill>
                <a:srgbClr val="1515FF"/>
              </a:solidFill>
              <a:latin typeface="+mj-lt"/>
              <a:ea typeface="+mj-ea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983855" y="2301240"/>
            <a:ext cx="488950" cy="5708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400" b="1">
                <a:solidFill>
                  <a:srgbClr val="1515FF"/>
                </a:solidFill>
                <a:latin typeface="+mj-lt"/>
                <a:ea typeface="+mj-ea"/>
              </a:rPr>
              <a:t>高</a:t>
            </a:r>
            <a:endParaRPr lang="zh-CN" altLang="en-US" sz="2400" b="1">
              <a:solidFill>
                <a:srgbClr val="1515FF"/>
              </a:solidFill>
              <a:latin typeface="+mj-lt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67930" y="2279650"/>
            <a:ext cx="487680" cy="5708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zh-CN" sz="2400">
                <a:solidFill>
                  <a:srgbClr val="1515FF"/>
                </a:solidFill>
                <a:latin typeface="+mj-lt"/>
                <a:ea typeface="+mj-ea"/>
                <a:sym typeface="+mn-ea"/>
              </a:rPr>
              <a:t>×</a:t>
            </a:r>
            <a:endParaRPr lang="zh-CN" altLang="en-US" sz="2400" b="1">
              <a:latin typeface="+mn-lt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06 -1.11111E-06 L 0.25247 -1.11111E-06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7" grpId="0"/>
      <p:bldP spid="38" grpId="0"/>
      <p:bldP spid="39" grpId="0"/>
      <p:bldP spid="2" grpId="0"/>
      <p:bldP spid="3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等腰三角形 35"/>
          <p:cNvSpPr>
            <a:spLocks noChangeAspect="1" noChangeArrowheads="1"/>
          </p:cNvSpPr>
          <p:nvPr/>
        </p:nvSpPr>
        <p:spPr bwMode="auto">
          <a:xfrm>
            <a:off x="755650" y="2057400"/>
            <a:ext cx="2327275" cy="1971675"/>
          </a:xfrm>
          <a:prstGeom prst="triangle">
            <a:avLst>
              <a:gd name="adj" fmla="val 88861"/>
            </a:avLst>
          </a:prstGeom>
          <a:solidFill>
            <a:srgbClr val="FFFF00"/>
          </a:solidFill>
          <a:ln w="2857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等腰三角形 52"/>
          <p:cNvSpPr>
            <a:spLocks noChangeArrowheads="1"/>
          </p:cNvSpPr>
          <p:nvPr/>
        </p:nvSpPr>
        <p:spPr bwMode="auto">
          <a:xfrm>
            <a:off x="1793875" y="2046288"/>
            <a:ext cx="1165225" cy="985837"/>
          </a:xfrm>
          <a:prstGeom prst="triangle">
            <a:avLst>
              <a:gd name="adj" fmla="val 88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cxnSp>
        <p:nvCxnSpPr>
          <p:cNvPr id="4" name="直接连接符 50"/>
          <p:cNvCxnSpPr>
            <a:cxnSpLocks noChangeShapeType="1"/>
          </p:cNvCxnSpPr>
          <p:nvPr/>
        </p:nvCxnSpPr>
        <p:spPr bwMode="auto">
          <a:xfrm>
            <a:off x="1808163" y="3040063"/>
            <a:ext cx="1144587" cy="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矩形 24"/>
          <p:cNvSpPr>
            <a:spLocks noChangeArrowheads="1"/>
          </p:cNvSpPr>
          <p:nvPr/>
        </p:nvSpPr>
        <p:spPr bwMode="auto">
          <a:xfrm rot="-5400000">
            <a:off x="1810544" y="2032794"/>
            <a:ext cx="981075" cy="1033463"/>
          </a:xfrm>
          <a:prstGeom prst="rtTriangle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矩形 24"/>
          <p:cNvSpPr>
            <a:spLocks noChangeArrowheads="1"/>
          </p:cNvSpPr>
          <p:nvPr/>
        </p:nvSpPr>
        <p:spPr bwMode="auto">
          <a:xfrm>
            <a:off x="2817813" y="2057400"/>
            <a:ext cx="134937" cy="984250"/>
          </a:xfrm>
          <a:prstGeom prst="rtTriangle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" name="TextBox 45"/>
          <p:cNvSpPr txBox="1">
            <a:spLocks noChangeArrowheads="1"/>
          </p:cNvSpPr>
          <p:nvPr/>
        </p:nvSpPr>
        <p:spPr bwMode="auto">
          <a:xfrm>
            <a:off x="2044700" y="4051300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宋体" panose="02010600030101010101" pitchFamily="2" charset="-122"/>
              </a:rPr>
              <a:t>底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sp>
        <p:nvSpPr>
          <p:cNvPr id="8" name="TextBox 48"/>
          <p:cNvSpPr txBox="1">
            <a:spLocks noChangeArrowheads="1"/>
          </p:cNvSpPr>
          <p:nvPr/>
        </p:nvSpPr>
        <p:spPr bwMode="auto">
          <a:xfrm>
            <a:off x="2468563" y="3111500"/>
            <a:ext cx="417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latin typeface="宋体" panose="02010600030101010101" pitchFamily="2" charset="-122"/>
              </a:rPr>
              <a:t>高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sp>
        <p:nvSpPr>
          <p:cNvPr id="9" name="矩形 58"/>
          <p:cNvSpPr>
            <a:spLocks noChangeArrowheads="1"/>
          </p:cNvSpPr>
          <p:nvPr/>
        </p:nvSpPr>
        <p:spPr bwMode="auto">
          <a:xfrm>
            <a:off x="2711450" y="3916363"/>
            <a:ext cx="106363" cy="106362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 b="1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cxnSp>
        <p:nvCxnSpPr>
          <p:cNvPr id="10" name="直接连接符 39"/>
          <p:cNvCxnSpPr>
            <a:cxnSpLocks noChangeShapeType="1"/>
          </p:cNvCxnSpPr>
          <p:nvPr/>
        </p:nvCxnSpPr>
        <p:spPr bwMode="auto">
          <a:xfrm flipH="1">
            <a:off x="2817813" y="2065338"/>
            <a:ext cx="0" cy="19716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579938" y="2081213"/>
            <a:ext cx="3736975" cy="4159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100" b="1">
                <a:latin typeface="+mn-lt"/>
                <a:ea typeface="黑体" panose="02010609060101010101" pitchFamily="2" charset="-122"/>
              </a:rPr>
              <a:t>长方形</a:t>
            </a:r>
            <a:r>
              <a:rPr lang="zh-CN" altLang="zh-CN" sz="2100" b="1">
                <a:latin typeface="+mn-lt"/>
                <a:ea typeface="黑体" panose="02010609060101010101" pitchFamily="2" charset="-122"/>
              </a:rPr>
              <a:t>的面积</a:t>
            </a:r>
            <a:r>
              <a:rPr lang="zh-CN" altLang="en-US" sz="2100" b="1">
                <a:latin typeface="+mn-lt"/>
                <a:ea typeface="黑体" panose="02010609060101010101" pitchFamily="2" charset="-122"/>
              </a:rPr>
              <a:t> </a:t>
            </a:r>
            <a:r>
              <a:rPr lang="en-US" altLang="zh-CN" sz="2100" b="1">
                <a:latin typeface="+mn-lt"/>
                <a:ea typeface="黑体" panose="02010609060101010101" pitchFamily="2" charset="-122"/>
              </a:rPr>
              <a:t>=  </a:t>
            </a:r>
            <a:r>
              <a:rPr lang="zh-CN" altLang="en-US" sz="2100" b="1">
                <a:latin typeface="+mn-lt"/>
                <a:ea typeface="黑体" panose="02010609060101010101" pitchFamily="2" charset="-122"/>
              </a:rPr>
              <a:t>长  </a:t>
            </a:r>
            <a:r>
              <a:rPr lang="zh-CN" altLang="zh-CN" sz="2100" b="1">
                <a:latin typeface="+mn-lt"/>
                <a:ea typeface="黑体" panose="02010609060101010101" pitchFamily="2" charset="-122"/>
              </a:rPr>
              <a:t>×</a:t>
            </a:r>
            <a:r>
              <a:rPr lang="en-US" altLang="zh-CN" sz="2100" b="1">
                <a:latin typeface="+mn-lt"/>
                <a:ea typeface="黑体" panose="02010609060101010101" pitchFamily="2" charset="-122"/>
              </a:rPr>
              <a:t>  </a:t>
            </a:r>
            <a:r>
              <a:rPr lang="zh-CN" altLang="en-US" sz="2100" b="1">
                <a:latin typeface="+mn-lt"/>
                <a:ea typeface="黑体" panose="02010609060101010101" pitchFamily="2" charset="-122"/>
              </a:rPr>
              <a:t>宽</a:t>
            </a:r>
            <a:r>
              <a:rPr lang="zh-CN" altLang="zh-CN" sz="2100" b="1">
                <a:latin typeface="+mn-lt"/>
                <a:ea typeface="黑体" panose="02010609060101010101" pitchFamily="2" charset="-122"/>
              </a:rPr>
              <a:t> </a:t>
            </a:r>
            <a:endParaRPr lang="zh-CN" altLang="en-US" sz="2100" b="1">
              <a:latin typeface="+mn-lt"/>
              <a:ea typeface="黑体" panose="0201060906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83113" y="2493963"/>
            <a:ext cx="4159250" cy="685800"/>
            <a:chOff x="6109779" y="3325086"/>
            <a:chExt cx="5546649" cy="915117"/>
          </a:xfrm>
        </p:grpSpPr>
        <p:cxnSp>
          <p:nvCxnSpPr>
            <p:cNvPr id="27665" name="直接箭头连接符 35"/>
            <p:cNvCxnSpPr>
              <a:cxnSpLocks noChangeShapeType="1"/>
            </p:cNvCxnSpPr>
            <p:nvPr/>
          </p:nvCxnSpPr>
          <p:spPr bwMode="auto">
            <a:xfrm>
              <a:off x="6828241" y="3325086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6" name="直接箭头连接符 35"/>
            <p:cNvCxnSpPr>
              <a:cxnSpLocks noChangeShapeType="1"/>
            </p:cNvCxnSpPr>
            <p:nvPr/>
          </p:nvCxnSpPr>
          <p:spPr bwMode="auto">
            <a:xfrm>
              <a:off x="8994393" y="3325086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667" name="直接箭头连接符 35"/>
            <p:cNvCxnSpPr>
              <a:cxnSpLocks noChangeShapeType="1"/>
            </p:cNvCxnSpPr>
            <p:nvPr/>
          </p:nvCxnSpPr>
          <p:spPr bwMode="auto">
            <a:xfrm>
              <a:off x="10077468" y="3325086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矩形 16"/>
            <p:cNvSpPr>
              <a:spLocks noChangeArrowheads="1"/>
            </p:cNvSpPr>
            <p:nvPr/>
          </p:nvSpPr>
          <p:spPr bwMode="auto">
            <a:xfrm>
              <a:off x="6109779" y="3685201"/>
              <a:ext cx="5546649" cy="55500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三角形的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面积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=  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底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×</a:t>
              </a: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（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高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÷2</a:t>
              </a:r>
              <a:r>
                <a:rPr lang="zh-CN" altLang="en-US" sz="2100">
                  <a:latin typeface="+mn-lt"/>
                  <a:ea typeface="黑体" panose="02010609060101010101" pitchFamily="2" charset="-122"/>
                </a:rPr>
                <a:t>）</a:t>
              </a:r>
              <a:endParaRPr lang="zh-CN" altLang="en-US" sz="2100">
                <a:latin typeface="+mn-lt"/>
                <a:ea typeface="黑体" panose="0201060906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618038" y="3197225"/>
            <a:ext cx="3519487" cy="757238"/>
            <a:chOff x="6157652" y="4262905"/>
            <a:chExt cx="4692488" cy="1009222"/>
          </a:xfrm>
        </p:grpSpPr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6157652" y="4717796"/>
              <a:ext cx="4692488" cy="554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三角形的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面积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=  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底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× 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高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÷2</a:t>
              </a:r>
              <a:endParaRPr lang="zh-CN" altLang="en-US" sz="2100" b="1">
                <a:latin typeface="+mn-lt"/>
                <a:ea typeface="黑体" panose="02010609060101010101" pitchFamily="2" charset="-122"/>
              </a:endParaRPr>
            </a:p>
          </p:txBody>
        </p:sp>
        <p:cxnSp>
          <p:nvCxnSpPr>
            <p:cNvPr id="27664" name="直接箭头连接符 35"/>
            <p:cNvCxnSpPr>
              <a:cxnSpLocks noChangeShapeType="1"/>
            </p:cNvCxnSpPr>
            <p:nvPr/>
          </p:nvCxnSpPr>
          <p:spPr bwMode="auto">
            <a:xfrm>
              <a:off x="7458555" y="4262905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" name="矩形 1"/>
          <p:cNvSpPr/>
          <p:nvPr/>
        </p:nvSpPr>
        <p:spPr>
          <a:xfrm>
            <a:off x="812879" y="587653"/>
            <a:ext cx="1107996" cy="461665"/>
          </a:xfrm>
          <a:prstGeom prst="rect">
            <a:avLst/>
          </a:prstGeom>
          <a:solidFill>
            <a:srgbClr val="226A4D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剪拼法</a:t>
            </a:r>
            <a:endParaRPr lang="zh-CN" altLang="en-US" sz="240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0052 0.00023 L -0.11367 0.1919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64" y="958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-10800000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0052 0.00023 L 0.01537 0.19259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4" y="960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0800000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/>
      <p:bldP spid="8" grpId="0"/>
      <p:bldP spid="9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77954" y="677218"/>
            <a:ext cx="1107996" cy="461665"/>
          </a:xfrm>
          <a:prstGeom prst="rect">
            <a:avLst/>
          </a:prstGeom>
          <a:solidFill>
            <a:srgbClr val="226A4D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折叠法</a:t>
            </a:r>
            <a:endParaRPr lang="zh-CN" altLang="en-US" sz="240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75" name="等腰三角形 35"/>
          <p:cNvSpPr>
            <a:spLocks noChangeAspect="1" noChangeArrowheads="1"/>
          </p:cNvSpPr>
          <p:nvPr/>
        </p:nvSpPr>
        <p:spPr bwMode="auto">
          <a:xfrm>
            <a:off x="1090613" y="2005013"/>
            <a:ext cx="2327275" cy="1970087"/>
          </a:xfrm>
          <a:prstGeom prst="triangle">
            <a:avLst>
              <a:gd name="adj" fmla="val 88861"/>
            </a:avLst>
          </a:prstGeom>
          <a:solidFill>
            <a:srgbClr val="FFFF00"/>
          </a:solidFill>
          <a:ln w="19050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" name="等腰三角形 26"/>
          <p:cNvSpPr>
            <a:spLocks noChangeArrowheads="1"/>
          </p:cNvSpPr>
          <p:nvPr/>
        </p:nvSpPr>
        <p:spPr bwMode="auto">
          <a:xfrm flipV="1">
            <a:off x="2119313" y="2989263"/>
            <a:ext cx="1165225" cy="985837"/>
          </a:xfrm>
          <a:prstGeom prst="triangle">
            <a:avLst>
              <a:gd name="adj" fmla="val 88861"/>
            </a:avLst>
          </a:prstGeom>
          <a:solidFill>
            <a:srgbClr val="FFFF00"/>
          </a:solidFill>
          <a:ln w="19050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" name="直角三角形 47"/>
          <p:cNvSpPr>
            <a:spLocks noChangeArrowheads="1"/>
          </p:cNvSpPr>
          <p:nvPr/>
        </p:nvSpPr>
        <p:spPr bwMode="auto">
          <a:xfrm>
            <a:off x="2128838" y="2989263"/>
            <a:ext cx="1027112" cy="985837"/>
          </a:xfrm>
          <a:prstGeom prst="rtTriangle">
            <a:avLst/>
          </a:prstGeom>
          <a:solidFill>
            <a:srgbClr val="FFFF00"/>
          </a:solidFill>
          <a:ln w="19050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1" name="任意多边形: 形状 20"/>
          <p:cNvSpPr/>
          <p:nvPr/>
        </p:nvSpPr>
        <p:spPr bwMode="auto">
          <a:xfrm>
            <a:off x="3151188" y="2987675"/>
            <a:ext cx="138112" cy="987425"/>
          </a:xfrm>
          <a:custGeom>
            <a:avLst/>
            <a:gdLst>
              <a:gd name="T0" fmla="*/ 59901 w 182880"/>
              <a:gd name="T1" fmla="*/ 0 h 1315720"/>
              <a:gd name="T2" fmla="*/ 59901 w 182880"/>
              <a:gd name="T3" fmla="*/ 417307 h 1315720"/>
              <a:gd name="T4" fmla="*/ 0 w 182880"/>
              <a:gd name="T5" fmla="*/ 417307 h 1315720"/>
              <a:gd name="T6" fmla="*/ 59901 w 182880"/>
              <a:gd name="T7" fmla="*/ 0 h 13157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2880" h="1315720">
                <a:moveTo>
                  <a:pt x="182880" y="0"/>
                </a:moveTo>
                <a:lnTo>
                  <a:pt x="182880" y="1315720"/>
                </a:lnTo>
                <a:lnTo>
                  <a:pt x="0" y="1315720"/>
                </a:lnTo>
                <a:lnTo>
                  <a:pt x="182880" y="0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2" name="图片 2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98538" y="2901950"/>
            <a:ext cx="112395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85950" y="1900238"/>
            <a:ext cx="161925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294063" y="2962275"/>
            <a:ext cx="34925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4107817" y="1523207"/>
            <a:ext cx="41227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latin typeface="黑体" panose="02010609060101010101" pitchFamily="2" charset="-122"/>
                <a:ea typeface="黑体" panose="02010609060101010101" pitchFamily="2" charset="-122"/>
              </a:rPr>
              <a:t>长方形</a:t>
            </a:r>
            <a:r>
              <a:rPr lang="zh-CN" altLang="zh-CN" sz="2100" b="1">
                <a:latin typeface="黑体" panose="02010609060101010101" pitchFamily="2" charset="-122"/>
                <a:ea typeface="黑体" panose="02010609060101010101" pitchFamily="2" charset="-122"/>
              </a:rPr>
              <a:t>的面积</a:t>
            </a:r>
            <a:r>
              <a:rPr lang="zh-CN" altLang="en-US" sz="21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100" b="1"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= </a:t>
            </a:r>
            <a:r>
              <a:rPr lang="en-US" altLang="zh-CN" sz="21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100" b="1">
                <a:latin typeface="黑体" panose="02010609060101010101" pitchFamily="2" charset="-122"/>
                <a:ea typeface="黑体" panose="02010609060101010101" pitchFamily="2" charset="-122"/>
              </a:rPr>
              <a:t>长   </a:t>
            </a:r>
            <a:r>
              <a:rPr lang="en-US" altLang="zh-CN" sz="2100" b="1">
                <a:latin typeface="黑体" panose="02010609060101010101" pitchFamily="2" charset="-122"/>
                <a:ea typeface="黑体" panose="02010609060101010101" pitchFamily="2" charset="-122"/>
              </a:rPr>
              <a:t>×    </a:t>
            </a:r>
            <a:r>
              <a:rPr lang="zh-CN" altLang="en-US" sz="2100" b="1">
                <a:latin typeface="黑体" panose="02010609060101010101" pitchFamily="2" charset="-122"/>
                <a:ea typeface="黑体" panose="02010609060101010101" pitchFamily="2" charset="-122"/>
              </a:rPr>
              <a:t>宽</a:t>
            </a:r>
            <a:r>
              <a:rPr lang="zh-CN" altLang="zh-CN" sz="2100" b="1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21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371217" y="1975644"/>
            <a:ext cx="5500687" cy="693738"/>
            <a:chOff x="4875506" y="3137094"/>
            <a:chExt cx="7334250" cy="924826"/>
          </a:xfrm>
        </p:grpSpPr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4875506" y="3507448"/>
              <a:ext cx="7334250" cy="55447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三角形的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面积</a:t>
              </a: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的一半 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=</a:t>
              </a: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（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底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÷2</a:t>
              </a: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）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×</a:t>
              </a: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（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高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÷2</a:t>
              </a: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）</a:t>
              </a:r>
              <a:endParaRPr lang="zh-CN" altLang="en-US" sz="2100" b="1">
                <a:latin typeface="+mn-lt"/>
                <a:ea typeface="黑体" panose="02010609060101010101" pitchFamily="2" charset="-122"/>
              </a:endParaRPr>
            </a:p>
          </p:txBody>
        </p:sp>
        <p:cxnSp>
          <p:nvCxnSpPr>
            <p:cNvPr id="28688" name="直接箭头连接符 35"/>
            <p:cNvCxnSpPr>
              <a:cxnSpLocks noChangeShapeType="1"/>
            </p:cNvCxnSpPr>
            <p:nvPr/>
          </p:nvCxnSpPr>
          <p:spPr bwMode="auto">
            <a:xfrm>
              <a:off x="6996916" y="3137094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89" name="直接箭头连接符 35"/>
            <p:cNvCxnSpPr>
              <a:cxnSpLocks noChangeShapeType="1"/>
            </p:cNvCxnSpPr>
            <p:nvPr/>
          </p:nvCxnSpPr>
          <p:spPr bwMode="auto">
            <a:xfrm>
              <a:off x="8976637" y="3137094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690" name="直接箭头连接符 35"/>
            <p:cNvCxnSpPr>
              <a:cxnSpLocks noChangeShapeType="1"/>
            </p:cNvCxnSpPr>
            <p:nvPr/>
          </p:nvCxnSpPr>
          <p:spPr bwMode="auto">
            <a:xfrm>
              <a:off x="10956358" y="3137094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4" name="组合 33"/>
          <p:cNvGrpSpPr/>
          <p:nvPr/>
        </p:nvGrpSpPr>
        <p:grpSpPr>
          <a:xfrm>
            <a:off x="4176079" y="2647157"/>
            <a:ext cx="3654425" cy="692150"/>
            <a:chOff x="5948661" y="4031819"/>
            <a:chExt cx="4871445" cy="923026"/>
          </a:xfrm>
        </p:grpSpPr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5948661" y="4400183"/>
              <a:ext cx="4871445" cy="55466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b="1">
                  <a:latin typeface="+mn-lt"/>
                  <a:ea typeface="黑体" panose="02010609060101010101" pitchFamily="2" charset="-122"/>
                </a:rPr>
                <a:t>三角形的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面积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=  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底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  ×  </a:t>
              </a:r>
              <a:r>
                <a:rPr lang="zh-CN" altLang="zh-CN" sz="2100" b="1">
                  <a:latin typeface="+mn-lt"/>
                  <a:ea typeface="黑体" panose="02010609060101010101" pitchFamily="2" charset="-122"/>
                </a:rPr>
                <a:t>高</a:t>
              </a:r>
              <a:r>
                <a:rPr lang="en-US" altLang="zh-CN" sz="2100" b="1">
                  <a:latin typeface="+mn-lt"/>
                  <a:ea typeface="黑体" panose="02010609060101010101" pitchFamily="2" charset="-122"/>
                </a:rPr>
                <a:t>÷2</a:t>
              </a:r>
              <a:endParaRPr lang="zh-CN" altLang="en-US" sz="2100" b="1">
                <a:latin typeface="+mn-lt"/>
                <a:ea typeface="黑体" panose="02010609060101010101" pitchFamily="2" charset="-122"/>
              </a:endParaRPr>
            </a:p>
          </p:txBody>
        </p:sp>
        <p:cxnSp>
          <p:nvCxnSpPr>
            <p:cNvPr id="28686" name="直接箭头连接符 35"/>
            <p:cNvCxnSpPr>
              <a:cxnSpLocks noChangeShapeType="1"/>
            </p:cNvCxnSpPr>
            <p:nvPr/>
          </p:nvCxnSpPr>
          <p:spPr bwMode="auto">
            <a:xfrm>
              <a:off x="6996916" y="4031819"/>
              <a:ext cx="596" cy="360161"/>
            </a:xfrm>
            <a:prstGeom prst="straightConnector1">
              <a:avLst/>
            </a:prstGeom>
            <a:noFill/>
            <a:ln w="28575">
              <a:solidFill>
                <a:srgbClr val="FF0066"/>
              </a:solidFill>
              <a:rou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8"/>
          <p:cNvSpPr>
            <a:spLocks noChangeArrowheads="1"/>
          </p:cNvSpPr>
          <p:nvPr/>
        </p:nvSpPr>
        <p:spPr bwMode="auto">
          <a:xfrm>
            <a:off x="735490" y="816765"/>
            <a:ext cx="8057727" cy="49404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2250" b="1">
                <a:latin typeface="Times New Roman" panose="02020603050405020304" pitchFamily="18" charset="0"/>
                <a:ea typeface="黑体" panose="02010609060101010101" pitchFamily="2" charset="-122"/>
              </a:rPr>
              <a:t>红领巾的底是 </a:t>
            </a:r>
            <a:r>
              <a:rPr lang="en-US" altLang="zh-CN" sz="2250" b="1">
                <a:latin typeface="Times New Roman" panose="02020603050405020304" pitchFamily="18" charset="0"/>
                <a:ea typeface="黑体" panose="02010609060101010101" pitchFamily="2" charset="-122"/>
              </a:rPr>
              <a:t>120 cm</a:t>
            </a:r>
            <a:r>
              <a:rPr lang="zh-CN" altLang="en-US" sz="2250" b="1">
                <a:latin typeface="Times New Roman" panose="02020603050405020304" pitchFamily="18" charset="0"/>
                <a:ea typeface="黑体" panose="02010609060101010101" pitchFamily="2" charset="-122"/>
              </a:rPr>
              <a:t>，高 </a:t>
            </a:r>
            <a:r>
              <a:rPr lang="en-US" altLang="zh-CN" sz="2250" b="1">
                <a:latin typeface="Times New Roman" panose="02020603050405020304" pitchFamily="18" charset="0"/>
                <a:ea typeface="黑体" panose="02010609060101010101" pitchFamily="2" charset="-122"/>
              </a:rPr>
              <a:t>39.8 cm</a:t>
            </a:r>
            <a:r>
              <a:rPr lang="zh-CN" altLang="en-US" sz="2250" b="1">
                <a:latin typeface="Times New Roman" panose="02020603050405020304" pitchFamily="18" charset="0"/>
                <a:ea typeface="黑体" panose="02010609060101010101" pitchFamily="2" charset="-122"/>
              </a:rPr>
              <a:t>，它的面积是多少平方厘米？</a:t>
            </a:r>
            <a:endParaRPr lang="zh-CN" altLang="en-US" sz="2250" b="1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1020763" y="1460818"/>
            <a:ext cx="2827337" cy="1684244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i="1">
                <a:solidFill>
                  <a:srgbClr val="FF0000"/>
                </a:solidFill>
                <a:latin typeface="+mn-lt"/>
              </a:rPr>
              <a:t>S </a:t>
            </a:r>
            <a:r>
              <a:rPr lang="en-US" altLang="zh-CN" sz="2400" b="1">
                <a:solidFill>
                  <a:srgbClr val="FF0000"/>
                </a:solidFill>
                <a:latin typeface="+mn-lt"/>
              </a:rPr>
              <a:t>= </a:t>
            </a:r>
            <a:r>
              <a:rPr lang="en-US" altLang="zh-CN" sz="2400" b="1" i="1">
                <a:solidFill>
                  <a:srgbClr val="FF0000"/>
                </a:solidFill>
                <a:latin typeface="+mn-lt"/>
              </a:rPr>
              <a:t>ah</a:t>
            </a:r>
            <a:r>
              <a:rPr lang="en-US" altLang="zh-CN" sz="2400" b="1">
                <a:solidFill>
                  <a:srgbClr val="FF0000"/>
                </a:solidFill>
                <a:latin typeface="+mn-lt"/>
              </a:rPr>
              <a:t>÷2</a:t>
            </a:r>
            <a:endParaRPr lang="en-US" altLang="zh-CN" sz="2400" b="1">
              <a:solidFill>
                <a:srgbClr val="FF0000"/>
              </a:solidFill>
              <a:latin typeface="+mn-lt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>
                <a:solidFill>
                  <a:srgbClr val="FF0000"/>
                </a:solidFill>
                <a:latin typeface="+mn-lt"/>
              </a:rPr>
              <a:t>   </a:t>
            </a:r>
            <a:r>
              <a:rPr lang="en-US" altLang="zh-CN" sz="2400" b="1">
                <a:solidFill>
                  <a:srgbClr val="FF0000"/>
                </a:solidFill>
                <a:latin typeface="+mn-lt"/>
              </a:rPr>
              <a:t>= 120×39.8÷2</a:t>
            </a:r>
            <a:endParaRPr lang="en-US" altLang="zh-CN" sz="2400" b="1">
              <a:solidFill>
                <a:srgbClr val="FF0000"/>
              </a:solidFill>
              <a:latin typeface="+mn-lt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>
                <a:solidFill>
                  <a:srgbClr val="FF0000"/>
                </a:solidFill>
                <a:latin typeface="+mn-lt"/>
              </a:rPr>
              <a:t>   </a:t>
            </a:r>
            <a:r>
              <a:rPr lang="en-US" altLang="zh-CN" sz="2400" b="1">
                <a:solidFill>
                  <a:srgbClr val="FF0000"/>
                </a:solidFill>
                <a:latin typeface="+mn-lt"/>
              </a:rPr>
              <a:t>= 2388</a:t>
            </a:r>
            <a:r>
              <a:rPr lang="zh-CN" altLang="en-US" sz="2400" b="1">
                <a:solidFill>
                  <a:srgbClr val="FF0000"/>
                </a:solidFill>
                <a:latin typeface="+mn-lt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+mn-lt"/>
              </a:rPr>
              <a:t>cm</a:t>
            </a:r>
            <a:r>
              <a:rPr lang="en-US" altLang="zh-CN" sz="2400" b="1" baseline="30000">
                <a:solidFill>
                  <a:srgbClr val="FF0000"/>
                </a:solidFill>
                <a:latin typeface="+mn-lt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+mn-lt"/>
              </a:rPr>
              <a:t>）</a:t>
            </a:r>
            <a:endParaRPr lang="zh-CN" altLang="en-US" sz="24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1020763" y="3359786"/>
            <a:ext cx="3924472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</a:rPr>
              <a:t>答：它的面积是 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n-ea"/>
              </a:rPr>
              <a:t>2388 cm</a:t>
            </a:r>
            <a:r>
              <a:rPr lang="en-US" altLang="zh-CN" sz="2400" b="1" baseline="30000">
                <a:solidFill>
                  <a:srgbClr val="FF0000"/>
                </a:solidFill>
                <a:latin typeface="+mn-lt"/>
                <a:ea typeface="+mn-ea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</a:rPr>
              <a:t>。</a:t>
            </a:r>
            <a:endParaRPr lang="zh-CN" altLang="en-US" sz="24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 bwMode="auto">
          <a:xfrm>
            <a:off x="7441565" y="1375440"/>
            <a:ext cx="1351652" cy="3327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[</a:t>
            </a:r>
            <a:r>
              <a:rPr lang="zh-CN" altLang="en-US" sz="1400" b="1">
                <a:solidFill>
                  <a:srgbClr val="FF6600"/>
                </a:solidFill>
                <a:latin typeface="+mj-ea"/>
                <a:ea typeface="+mj-ea"/>
              </a:rPr>
              <a:t>教材</a:t>
            </a: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P90 </a:t>
            </a:r>
            <a:r>
              <a:rPr lang="zh-CN" altLang="en-US" sz="1400" b="1">
                <a:solidFill>
                  <a:srgbClr val="FF6600"/>
                </a:solidFill>
                <a:latin typeface="+mj-ea"/>
                <a:ea typeface="+mj-ea"/>
              </a:rPr>
              <a:t>例</a:t>
            </a: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2]</a:t>
            </a:r>
            <a:endParaRPr lang="zh-CN" altLang="en-US" sz="1400" b="1">
              <a:solidFill>
                <a:srgbClr val="FF6600"/>
              </a:solidFill>
              <a:latin typeface="+mj-ea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5719" y="904411"/>
            <a:ext cx="399772" cy="40404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49242" y="2033261"/>
            <a:ext cx="2191770" cy="7952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 bwMode="auto">
          <a:xfrm>
            <a:off x="6610699" y="801508"/>
            <a:ext cx="2159566" cy="3327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[</a:t>
            </a:r>
            <a:r>
              <a:rPr lang="zh-CN" altLang="en-US" sz="1400" b="1">
                <a:solidFill>
                  <a:srgbClr val="FF6600"/>
                </a:solidFill>
                <a:latin typeface="+mj-ea"/>
                <a:ea typeface="+mj-ea"/>
              </a:rPr>
              <a:t>教材</a:t>
            </a: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P92 </a:t>
            </a:r>
            <a:r>
              <a:rPr lang="zh-CN" altLang="en-US" sz="1400" b="1">
                <a:solidFill>
                  <a:srgbClr val="FF6600"/>
                </a:solidFill>
                <a:latin typeface="+mj-ea"/>
                <a:ea typeface="+mj-ea"/>
              </a:rPr>
              <a:t>做一做 第</a:t>
            </a: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1</a:t>
            </a:r>
            <a:r>
              <a:rPr lang="zh-CN" altLang="en-US" sz="1400" b="1">
                <a:solidFill>
                  <a:srgbClr val="FF6600"/>
                </a:solidFill>
                <a:latin typeface="+mj-ea"/>
                <a:ea typeface="+mj-ea"/>
              </a:rPr>
              <a:t>题</a:t>
            </a: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]</a:t>
            </a:r>
            <a:endParaRPr lang="zh-CN" altLang="en-US" sz="1400" b="1">
              <a:solidFill>
                <a:srgbClr val="FF6600"/>
              </a:solidFill>
              <a:latin typeface="+mj-ea"/>
              <a:ea typeface="+mj-ea"/>
            </a:endParaRPr>
          </a:p>
        </p:txBody>
      </p:sp>
      <p:sp>
        <p:nvSpPr>
          <p:cNvPr id="3" name="Rectangle 120"/>
          <p:cNvSpPr/>
          <p:nvPr/>
        </p:nvSpPr>
        <p:spPr>
          <a:xfrm>
            <a:off x="798195" y="1117464"/>
            <a:ext cx="8175625" cy="52084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noProof="1">
                <a:latin typeface="+mn-lt"/>
                <a:ea typeface="黑体" panose="02010609060101010101" pitchFamily="2" charset="-122"/>
              </a:rPr>
              <a:t>下图中平行四边形的面积是 </a:t>
            </a:r>
            <a:r>
              <a:rPr lang="en-US" altLang="zh-CN" sz="2400" b="1" noProof="1">
                <a:latin typeface="+mn-lt"/>
                <a:ea typeface="黑体" panose="02010609060101010101" pitchFamily="2" charset="-122"/>
              </a:rPr>
              <a:t>12 cm</a:t>
            </a:r>
            <a:r>
              <a:rPr lang="en-US" altLang="zh-CN" sz="2400" b="1" baseline="30000" noProof="1">
                <a:latin typeface="+mn-lt"/>
                <a:ea typeface="黑体" panose="02010609060101010101" pitchFamily="2" charset="-122"/>
              </a:rPr>
              <a:t>2</a:t>
            </a:r>
            <a:r>
              <a:rPr lang="zh-CN" altLang="en-US" sz="2400" b="1" noProof="1">
                <a:latin typeface="+mn-lt"/>
                <a:ea typeface="黑体" panose="02010609060101010101" pitchFamily="2" charset="-122"/>
              </a:rPr>
              <a:t>，求涂色三角形的面积。</a:t>
            </a:r>
            <a:endParaRPr lang="zh-CN" altLang="en-US" sz="2400" b="1" noProof="1">
              <a:latin typeface="+mn-lt"/>
              <a:ea typeface="黑体" panose="02010609060101010101" pitchFamily="2" charset="-122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952750" y="3894455"/>
            <a:ext cx="2838450" cy="5365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</a:rPr>
              <a:t>12 ÷ 2 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  <a:cs typeface="Times New Roman" panose="02020603050405020304" pitchFamily="18" charset="0"/>
              </a:rPr>
              <a:t>=  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</a:rPr>
              <a:t>6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</a:rPr>
              <a:t>cm</a:t>
            </a:r>
            <a:r>
              <a:rPr lang="en-US" altLang="zh-CN" sz="2400" b="1" baseline="30000">
                <a:solidFill>
                  <a:srgbClr val="FF0000"/>
                </a:solidFill>
                <a:latin typeface="+mn-lt"/>
                <a:ea typeface="+mj-ea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）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238250" y="3432493"/>
            <a:ext cx="7011988" cy="46196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涂色的三角形的面积是平行四边形的面积的一半。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14538" y="2098675"/>
            <a:ext cx="419417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213360" y="320581"/>
            <a:ext cx="2319943" cy="647287"/>
            <a:chOff x="0" y="130081"/>
            <a:chExt cx="2319943" cy="64728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0" y="130081"/>
              <a:ext cx="2319943" cy="647287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 bwMode="auto">
            <a:xfrm>
              <a:off x="411480" y="130081"/>
              <a:ext cx="1627369" cy="592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 eaLnBrk="1" hangingPunct="1">
                <a:lnSpc>
                  <a:spcPct val="130000"/>
                </a:lnSpc>
              </a:pPr>
              <a:r>
                <a:rPr lang="zh-CN" altLang="en-US" sz="2800" b="1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n-lt"/>
                  <a:ea typeface="+mn-ea"/>
                </a:rPr>
                <a:t>随堂练习</a:t>
              </a:r>
              <a:endParaRPr lang="zh-CN" altLang="en-US" sz="2800" b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451485" y="1204533"/>
            <a:ext cx="346710" cy="34671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ln>
                  <a:solidFill>
                    <a:schemeClr val="bg1"/>
                  </a:solidFill>
                </a:ln>
              </a:rPr>
              <a:t>1</a:t>
            </a:r>
            <a:endParaRPr lang="zh-CN" altLang="en-US" sz="2800">
              <a:ln>
                <a:solidFill>
                  <a:schemeClr val="bg1"/>
                </a:solidFill>
              </a:ln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53428" y="871675"/>
            <a:ext cx="7916227" cy="113024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>
                <a:latin typeface="+mn-lt"/>
                <a:ea typeface="黑体" panose="02010609060101010101" pitchFamily="2" charset="-122"/>
              </a:rPr>
              <a:t>如图，一种零件有一面是三角形。三角形的底是 </a:t>
            </a:r>
            <a:r>
              <a:rPr lang="en-US" altLang="zh-CN" sz="2400" b="1">
                <a:latin typeface="+mn-lt"/>
                <a:ea typeface="黑体" panose="02010609060101010101" pitchFamily="2" charset="-122"/>
              </a:rPr>
              <a:t>5.6 cm</a:t>
            </a:r>
            <a:r>
              <a:rPr lang="zh-CN" altLang="en-US" sz="2400" b="1">
                <a:latin typeface="+mn-lt"/>
                <a:ea typeface="黑体" panose="02010609060101010101" pitchFamily="2" charset="-122"/>
              </a:rPr>
              <a:t>，高是 </a:t>
            </a:r>
            <a:r>
              <a:rPr lang="en-US" altLang="zh-CN" sz="2400" b="1">
                <a:latin typeface="+mn-lt"/>
                <a:ea typeface="黑体" panose="02010609060101010101" pitchFamily="2" charset="-122"/>
              </a:rPr>
              <a:t>4 cm</a:t>
            </a:r>
            <a:r>
              <a:rPr lang="zh-CN" altLang="en-US" sz="2400" b="1">
                <a:latin typeface="+mn-lt"/>
                <a:ea typeface="黑体" panose="02010609060101010101" pitchFamily="2" charset="-122"/>
              </a:rPr>
              <a:t>，这个三角形的面积是多少平方厘米？</a:t>
            </a:r>
            <a:endParaRPr lang="zh-CN" altLang="en-US" sz="2400" b="1">
              <a:latin typeface="+mn-lt"/>
              <a:ea typeface="黑体" panose="02010609060101010101" pitchFamily="2" charset="-122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42963" y="2095183"/>
            <a:ext cx="2838450" cy="168424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b="1" i="1">
                <a:solidFill>
                  <a:srgbClr val="FF0000"/>
                </a:solidFill>
                <a:latin typeface="+mn-lt"/>
                <a:ea typeface="+mj-ea"/>
              </a:rPr>
              <a:t>S = ah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</a:rPr>
              <a:t>÷2</a:t>
            </a:r>
            <a:endParaRPr lang="en-US" altLang="zh-CN" sz="2400" b="1">
              <a:solidFill>
                <a:srgbClr val="FF0000"/>
              </a:solidFill>
              <a:latin typeface="+mn-lt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i="1">
                <a:solidFill>
                  <a:srgbClr val="FF0000"/>
                </a:solidFill>
                <a:latin typeface="+mn-lt"/>
                <a:ea typeface="+mj-ea"/>
              </a:rPr>
              <a:t>   </a:t>
            </a:r>
            <a:r>
              <a:rPr lang="en-US" altLang="zh-CN" sz="2400" b="1" i="1">
                <a:solidFill>
                  <a:srgbClr val="FF0000"/>
                </a:solidFill>
                <a:latin typeface="+mn-lt"/>
                <a:ea typeface="+mj-ea"/>
              </a:rPr>
              <a:t>= 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</a:rPr>
              <a:t>5.6×4÷2</a:t>
            </a:r>
            <a:endParaRPr lang="en-US" altLang="zh-CN" sz="2400" b="1">
              <a:solidFill>
                <a:srgbClr val="FF0000"/>
              </a:solidFill>
              <a:latin typeface="+mn-lt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i="1">
                <a:solidFill>
                  <a:srgbClr val="FF0000"/>
                </a:solidFill>
                <a:latin typeface="+mn-lt"/>
                <a:ea typeface="+mj-ea"/>
              </a:rPr>
              <a:t>   </a:t>
            </a:r>
            <a:r>
              <a:rPr lang="en-US" altLang="zh-CN" sz="2400" b="1" i="1">
                <a:solidFill>
                  <a:srgbClr val="FF0000"/>
                </a:solidFill>
                <a:latin typeface="+mn-lt"/>
                <a:ea typeface="+mj-ea"/>
              </a:rPr>
              <a:t>= 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</a:rPr>
              <a:t>11.2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</a:rPr>
              <a:t>cm</a:t>
            </a:r>
            <a:r>
              <a:rPr lang="en-US" altLang="zh-CN" sz="2400" b="1" baseline="30000">
                <a:solidFill>
                  <a:srgbClr val="FF0000"/>
                </a:solidFill>
                <a:latin typeface="+mn-lt"/>
                <a:ea typeface="+mj-ea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）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40582" y="3955556"/>
            <a:ext cx="5068887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答：这个三角形的面积是 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</a:rPr>
              <a:t>11.2 cm</a:t>
            </a:r>
            <a:r>
              <a:rPr lang="en-US" altLang="zh-CN" sz="2400" b="1" baseline="30000">
                <a:solidFill>
                  <a:srgbClr val="FF0000"/>
                </a:solidFill>
                <a:latin typeface="+mn-lt"/>
                <a:ea typeface="+mj-ea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。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 bwMode="auto">
          <a:xfrm>
            <a:off x="6373495" y="695546"/>
            <a:ext cx="2159566" cy="3327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[</a:t>
            </a:r>
            <a:r>
              <a:rPr lang="zh-CN" altLang="en-US" sz="1400" b="1">
                <a:solidFill>
                  <a:srgbClr val="FF6600"/>
                </a:solidFill>
                <a:latin typeface="+mj-ea"/>
                <a:ea typeface="+mj-ea"/>
              </a:rPr>
              <a:t>教材</a:t>
            </a: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P90 </a:t>
            </a:r>
            <a:r>
              <a:rPr lang="zh-CN" altLang="en-US" sz="1400" b="1">
                <a:solidFill>
                  <a:srgbClr val="FF6600"/>
                </a:solidFill>
                <a:latin typeface="+mj-ea"/>
                <a:ea typeface="+mj-ea"/>
              </a:rPr>
              <a:t>做一做 第</a:t>
            </a: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3</a:t>
            </a:r>
            <a:r>
              <a:rPr lang="zh-CN" altLang="en-US" sz="1400" b="1">
                <a:solidFill>
                  <a:srgbClr val="FF6600"/>
                </a:solidFill>
                <a:latin typeface="+mj-ea"/>
                <a:ea typeface="+mj-ea"/>
              </a:rPr>
              <a:t>题</a:t>
            </a:r>
            <a:r>
              <a:rPr lang="en-US" altLang="zh-CN" sz="1400" b="1">
                <a:solidFill>
                  <a:srgbClr val="FF6600"/>
                </a:solidFill>
                <a:latin typeface="+mj-ea"/>
                <a:ea typeface="+mj-ea"/>
              </a:rPr>
              <a:t>]</a:t>
            </a:r>
            <a:endParaRPr lang="zh-CN" altLang="en-US" sz="1400" b="1">
              <a:solidFill>
                <a:srgbClr val="FF6600"/>
              </a:solidFill>
              <a:latin typeface="+mj-ea"/>
              <a:ea typeface="+mj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21958" y="1044368"/>
            <a:ext cx="346710" cy="34671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ln>
                  <a:solidFill>
                    <a:schemeClr val="bg1"/>
                  </a:solidFill>
                </a:ln>
              </a:rPr>
              <a:t>3</a:t>
            </a:r>
            <a:endParaRPr lang="zh-CN" altLang="en-US" sz="280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5909468" y="2453640"/>
            <a:ext cx="1794351" cy="1303984"/>
          </a:xfrm>
          <a:prstGeom prst="triangle">
            <a:avLst>
              <a:gd name="adj" fmla="val 50000"/>
            </a:avLst>
          </a:prstGeom>
          <a:noFill/>
          <a:ln w="19050">
            <a:solidFill>
              <a:srgbClr val="2169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>
            <a:stCxn id="5" idx="0"/>
            <a:endCxn id="5" idx="3"/>
          </p:cNvCxnSpPr>
          <p:nvPr/>
        </p:nvCxnSpPr>
        <p:spPr>
          <a:xfrm flipH="1">
            <a:off x="6806644" y="2453640"/>
            <a:ext cx="0" cy="1303984"/>
          </a:xfrm>
          <a:prstGeom prst="line">
            <a:avLst/>
          </a:prstGeom>
          <a:noFill/>
          <a:ln w="19050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任意多边形: 形状 10"/>
          <p:cNvSpPr/>
          <p:nvPr/>
        </p:nvSpPr>
        <p:spPr>
          <a:xfrm>
            <a:off x="6806643" y="3635375"/>
            <a:ext cx="111682" cy="122249"/>
          </a:xfrm>
          <a:custGeom>
            <a:avLst/>
            <a:gdLst>
              <a:gd name="connsiteX0" fmla="*/ 0 w 304800"/>
              <a:gd name="connsiteY0" fmla="*/ 0 h 350520"/>
              <a:gd name="connsiteX1" fmla="*/ 304800 w 304800"/>
              <a:gd name="connsiteY1" fmla="*/ 0 h 350520"/>
              <a:gd name="connsiteX2" fmla="*/ 304800 w 304800"/>
              <a:gd name="connsiteY2" fmla="*/ 350520 h 35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" h="350520">
                <a:moveTo>
                  <a:pt x="0" y="0"/>
                </a:moveTo>
                <a:lnTo>
                  <a:pt x="304800" y="0"/>
                </a:lnTo>
                <a:lnTo>
                  <a:pt x="304800" y="350520"/>
                </a:lnTo>
              </a:path>
            </a:pathLst>
          </a:custGeom>
          <a:noFill/>
          <a:ln w="19050">
            <a:solidFill>
              <a:srgbClr val="E600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465768" y="3753719"/>
            <a:ext cx="793431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1600" b="1">
                <a:latin typeface="+mn-lt"/>
                <a:ea typeface="黑体" panose="02010609060101010101" pitchFamily="2" charset="-122"/>
              </a:rPr>
              <a:t>5.6 cm</a:t>
            </a:r>
            <a:endParaRPr lang="zh-CN" altLang="en-US" sz="1600" b="1">
              <a:latin typeface="+mn-lt"/>
              <a:ea typeface="黑体" panose="02010609060101010101" pitchFamily="2" charset="-122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 rot="16200000">
            <a:off x="6521610" y="2893882"/>
            <a:ext cx="793431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1600" b="1">
                <a:latin typeface="+mn-lt"/>
                <a:ea typeface="黑体" panose="02010609060101010101" pitchFamily="2" charset="-122"/>
              </a:rPr>
              <a:t>4 cm</a:t>
            </a:r>
            <a:endParaRPr lang="zh-CN" altLang="en-US" sz="1600" b="1">
              <a:latin typeface="+mn-lt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06364" y="799038"/>
            <a:ext cx="1990001" cy="46307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 bwMode="auto">
          <a:xfrm>
            <a:off x="706364" y="1539144"/>
            <a:ext cx="7431796" cy="234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        大约在两千年前，我国数学名著</a:t>
            </a:r>
            <a:r>
              <a:rPr lang="en-US" altLang="zh-CN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《</a:t>
            </a:r>
            <a:r>
              <a:rPr lang="zh-CN" altLang="en-US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九章算术</a:t>
            </a:r>
            <a:r>
              <a:rPr lang="en-US" altLang="zh-CN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》</a:t>
            </a:r>
            <a:r>
              <a:rPr lang="zh-CN" altLang="en-US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中的“方田章”就论述了平面图形面积的算法。书中说：“方田术曰，广从步数相乘得积步。”其中“方田”是指长方形田地，</a:t>
            </a:r>
            <a:r>
              <a:rPr lang="en-US" altLang="zh-CN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“</a:t>
            </a:r>
            <a:r>
              <a:rPr lang="zh-CN" altLang="en-US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广”和“从”是指长和宽。也就是说：长方形面积</a:t>
            </a:r>
            <a:r>
              <a:rPr lang="en-US" altLang="zh-CN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=</a:t>
            </a:r>
            <a:r>
              <a:rPr lang="zh-CN" altLang="en-US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长</a:t>
            </a:r>
            <a:r>
              <a:rPr lang="en-US" altLang="zh-CN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×</a:t>
            </a:r>
            <a:r>
              <a:rPr lang="zh-CN" altLang="en-US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宽。还说：“圭田术曰，半广以乘正从。”也就是说：三角形面积</a:t>
            </a:r>
            <a:r>
              <a:rPr lang="en-US" altLang="zh-CN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=</a:t>
            </a:r>
            <a:r>
              <a:rPr lang="zh-CN" altLang="en-US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底</a:t>
            </a:r>
            <a:r>
              <a:rPr lang="en-US" altLang="zh-CN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×</a:t>
            </a:r>
            <a:r>
              <a:rPr lang="zh-CN" altLang="en-US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高</a:t>
            </a:r>
            <a:r>
              <a:rPr lang="en-US" altLang="zh-CN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÷2</a:t>
            </a:r>
            <a:r>
              <a:rPr lang="zh-CN" altLang="en-US" sz="2000" dirty="0">
                <a:ln>
                  <a:solidFill>
                    <a:schemeClr val="tx1"/>
                  </a:solidFill>
                </a:ln>
                <a:latin typeface="+mn-lt"/>
                <a:ea typeface="+mn-ea"/>
              </a:rPr>
              <a:t>。</a:t>
            </a:r>
            <a:endParaRPr lang="zh-CN" altLang="en-US" sz="2000" dirty="0">
              <a:ln>
                <a:solidFill>
                  <a:schemeClr val="tx1"/>
                </a:solidFill>
              </a:ln>
              <a:latin typeface="+mn-lt"/>
              <a:ea typeface="+mn-ea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2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159500" y="4318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图片 19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63588" y="1008063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形 7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346200" y="3101975"/>
            <a:ext cx="1179513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形 9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656388" y="213995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形 5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624263" y="2784475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47" name="组合 12"/>
          <p:cNvGrpSpPr/>
          <p:nvPr/>
        </p:nvGrpSpPr>
        <p:grpSpPr>
          <a:xfrm>
            <a:off x="1252538" y="1420813"/>
            <a:ext cx="6746875" cy="1905000"/>
            <a:chOff x="833121" y="1494444"/>
            <a:chExt cx="7267786" cy="2052320"/>
          </a:xfrm>
        </p:grpSpPr>
        <p:sp>
          <p:nvSpPr>
            <p:cNvPr id="11" name="思想气泡: 云 10"/>
            <p:cNvSpPr/>
            <p:nvPr/>
          </p:nvSpPr>
          <p:spPr>
            <a:xfrm>
              <a:off x="833121" y="1494444"/>
              <a:ext cx="7267786" cy="2052320"/>
            </a:xfrm>
            <a:prstGeom prst="cloudCallout">
              <a:avLst>
                <a:gd name="adj1" fmla="val -40218"/>
                <a:gd name="adj2" fmla="val 63820"/>
              </a:avLst>
            </a:prstGeom>
            <a:solidFill>
              <a:srgbClr val="FFFEF2"/>
            </a:solidFill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849" name="矩形 2"/>
            <p:cNvSpPr>
              <a:spLocks noChangeArrowheads="1"/>
            </p:cNvSpPr>
            <p:nvPr/>
          </p:nvSpPr>
          <p:spPr bwMode="auto">
            <a:xfrm>
              <a:off x="1840026" y="2228216"/>
              <a:ext cx="6072445" cy="497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通过本节课的学习，你有什么收获？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3360" y="320581"/>
            <a:ext cx="2319943" cy="647287"/>
            <a:chOff x="0" y="130081"/>
            <a:chExt cx="2319943" cy="64728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 flipH="1">
              <a:off x="0" y="130081"/>
              <a:ext cx="2319943" cy="64728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 bwMode="auto">
            <a:xfrm>
              <a:off x="411480" y="130081"/>
              <a:ext cx="1627369" cy="592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 eaLnBrk="1" hangingPunct="1">
                <a:lnSpc>
                  <a:spcPct val="130000"/>
                </a:lnSpc>
              </a:pPr>
              <a:r>
                <a:rPr lang="zh-CN" altLang="en-US" sz="2800" b="1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n-lt"/>
                  <a:ea typeface="+mn-ea"/>
                </a:rPr>
                <a:t>课堂小结</a:t>
              </a:r>
              <a:endParaRPr lang="zh-CN" altLang="en-US" sz="2800" b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3"/>
          <p:cNvSpPr txBox="1">
            <a:spLocks noChangeArrowheads="1"/>
          </p:cNvSpPr>
          <p:nvPr/>
        </p:nvSpPr>
        <p:spPr bwMode="auto">
          <a:xfrm>
            <a:off x="456276" y="1126235"/>
            <a:ext cx="7021513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2" charset="-122"/>
              </a:rPr>
              <a:t>一、求下面三角形的面积。（单位：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cm</a:t>
            </a: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2" charset="-122"/>
              </a:rPr>
              <a:t>） </a:t>
            </a:r>
            <a:endParaRPr lang="zh-CN" altLang="en-US" sz="2400" b="1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456276" y="3536997"/>
            <a:ext cx="3067050" cy="5127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2100" b="1">
                <a:solidFill>
                  <a:srgbClr val="FF0000"/>
                </a:solidFill>
                <a:latin typeface="+mn-lt"/>
                <a:ea typeface="+mn-ea"/>
              </a:rPr>
              <a:t>14×6÷2= 42</a:t>
            </a: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（</a:t>
            </a:r>
            <a:r>
              <a:rPr lang="en-US" altLang="zh-CN" sz="2100" b="1">
                <a:solidFill>
                  <a:srgbClr val="FF0000"/>
                </a:solidFill>
                <a:latin typeface="+mn-lt"/>
                <a:ea typeface="+mn-ea"/>
              </a:rPr>
              <a:t>cm</a:t>
            </a:r>
            <a:r>
              <a:rPr lang="en-US" altLang="zh-CN" sz="2100" b="1" baseline="30000">
                <a:solidFill>
                  <a:srgbClr val="FF0000"/>
                </a:solidFill>
                <a:latin typeface="+mn-lt"/>
                <a:ea typeface="+mn-ea"/>
              </a:rPr>
              <a:t>2</a:t>
            </a: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）</a:t>
            </a:r>
            <a:endParaRPr lang="zh-CN" altLang="en-US" sz="21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9" name="文本框 8"/>
          <p:cNvSpPr txBox="1"/>
          <p:nvPr/>
        </p:nvSpPr>
        <p:spPr bwMode="auto">
          <a:xfrm>
            <a:off x="3193126" y="3536997"/>
            <a:ext cx="3067050" cy="5127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2100" b="1">
                <a:solidFill>
                  <a:srgbClr val="FF0000"/>
                </a:solidFill>
                <a:latin typeface="+mn-lt"/>
                <a:ea typeface="+mn-ea"/>
              </a:rPr>
              <a:t>13×15÷2 = 97.5</a:t>
            </a: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（</a:t>
            </a:r>
            <a:r>
              <a:rPr lang="en-US" altLang="zh-CN" sz="2100" b="1">
                <a:solidFill>
                  <a:srgbClr val="FF0000"/>
                </a:solidFill>
                <a:latin typeface="+mn-lt"/>
                <a:ea typeface="+mn-ea"/>
              </a:rPr>
              <a:t>cm</a:t>
            </a:r>
            <a:r>
              <a:rPr lang="en-US" altLang="zh-CN" sz="2100" b="1" baseline="30000">
                <a:solidFill>
                  <a:srgbClr val="FF0000"/>
                </a:solidFill>
                <a:latin typeface="+mn-lt"/>
                <a:ea typeface="+mn-ea"/>
              </a:rPr>
              <a:t>2</a:t>
            </a: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）</a:t>
            </a:r>
            <a:endParaRPr lang="zh-CN" altLang="en-US" sz="21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36870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38163" y="2151063"/>
            <a:ext cx="2022475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图片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395663" y="2047875"/>
            <a:ext cx="1860550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图片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029325" y="2008188"/>
            <a:ext cx="2354263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/>
        </p:nvSpPr>
        <p:spPr bwMode="auto">
          <a:xfrm>
            <a:off x="5513411" y="4049760"/>
            <a:ext cx="3067050" cy="5127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2100" b="1">
                <a:solidFill>
                  <a:srgbClr val="FF0000"/>
                </a:solidFill>
                <a:latin typeface="+mn-lt"/>
                <a:ea typeface="+mn-ea"/>
              </a:rPr>
              <a:t>2.8×0.6÷2 = 0.84</a:t>
            </a: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（</a:t>
            </a:r>
            <a:r>
              <a:rPr lang="en-US" altLang="zh-CN" sz="2100" b="1">
                <a:solidFill>
                  <a:srgbClr val="FF0000"/>
                </a:solidFill>
                <a:latin typeface="+mn-lt"/>
                <a:ea typeface="+mn-ea"/>
              </a:rPr>
              <a:t>cm</a:t>
            </a:r>
            <a:r>
              <a:rPr lang="en-US" altLang="zh-CN" sz="2100" b="1" baseline="30000">
                <a:solidFill>
                  <a:srgbClr val="FF0000"/>
                </a:solidFill>
                <a:latin typeface="+mn-lt"/>
                <a:ea typeface="+mn-ea"/>
              </a:rPr>
              <a:t>2</a:t>
            </a:r>
            <a:r>
              <a:rPr lang="zh-CN" altLang="en-US" sz="2100" b="1">
                <a:solidFill>
                  <a:srgbClr val="FF0000"/>
                </a:solidFill>
                <a:latin typeface="+mn-lt"/>
                <a:ea typeface="+mn-ea"/>
              </a:rPr>
              <a:t>）</a:t>
            </a:r>
            <a:endParaRPr lang="zh-CN" altLang="en-US" sz="21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3360" y="320581"/>
            <a:ext cx="2319943" cy="647287"/>
            <a:chOff x="0" y="130081"/>
            <a:chExt cx="2319943" cy="64728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flipH="1">
              <a:off x="0" y="130081"/>
              <a:ext cx="2319943" cy="647287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 bwMode="auto">
            <a:xfrm>
              <a:off x="411480" y="130081"/>
              <a:ext cx="1627369" cy="592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 eaLnBrk="1" hangingPunct="1">
                <a:lnSpc>
                  <a:spcPct val="130000"/>
                </a:lnSpc>
              </a:pPr>
              <a:r>
                <a:rPr lang="zh-CN" altLang="en-US" sz="2800" b="1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n-lt"/>
                  <a:ea typeface="+mn-ea"/>
                </a:rPr>
                <a:t>巩固练习</a:t>
              </a:r>
              <a:endParaRPr lang="zh-CN" altLang="en-US" sz="2800" b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1"/>
          <p:cNvSpPr>
            <a:spLocks noChangeArrowheads="1"/>
          </p:cNvSpPr>
          <p:nvPr/>
        </p:nvSpPr>
        <p:spPr bwMode="auto">
          <a:xfrm>
            <a:off x="542925" y="713516"/>
            <a:ext cx="7869555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2" charset="-122"/>
              </a:rPr>
              <a:t>二、如图，一种广告牌是三角形，三角形的底是 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4.5 m</a:t>
            </a: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2" charset="-122"/>
              </a:rPr>
              <a:t> ，高是 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3 m</a:t>
            </a: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2" charset="-122"/>
              </a:rPr>
              <a:t>。如果给这个广告牌的两面都涂色（两面形状相同），涂色的面积是多少？</a:t>
            </a:r>
            <a:endParaRPr lang="zh-CN" altLang="en-US" sz="2400" b="1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1019175" y="2695575"/>
            <a:ext cx="3960813" cy="5730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en-US" altLang="zh-CN" sz="2400" b="1">
                <a:solidFill>
                  <a:srgbClr val="FF0000"/>
                </a:solidFill>
                <a:latin typeface="+mn-lt"/>
                <a:ea typeface="+mn-ea"/>
              </a:rPr>
              <a:t>4.5×3÷2×2 = 13.5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n-ea"/>
              </a:rPr>
              <a:t>m</a:t>
            </a:r>
            <a:r>
              <a:rPr lang="en-US" altLang="zh-CN" sz="2400" b="1" baseline="30000">
                <a:solidFill>
                  <a:srgbClr val="FF0000"/>
                </a:solidFill>
                <a:latin typeface="+mn-lt"/>
                <a:ea typeface="+mn-ea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</a:rPr>
              <a:t>）</a:t>
            </a:r>
            <a:endParaRPr lang="zh-CN" altLang="en-US" sz="2400" b="1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37893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297488" y="2536825"/>
            <a:ext cx="24384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47725" y="3319463"/>
            <a:ext cx="3943350" cy="4619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答：涂色的面积是</a:t>
            </a:r>
            <a:r>
              <a:rPr lang="en-US" altLang="zh-CN" sz="2400" b="1">
                <a:solidFill>
                  <a:srgbClr val="FF0000"/>
                </a:solidFill>
                <a:latin typeface="+mn-lt"/>
                <a:ea typeface="+mj-ea"/>
              </a:rPr>
              <a:t>13.5 m</a:t>
            </a:r>
            <a:r>
              <a:rPr lang="en-US" altLang="zh-CN" sz="2400" b="1" baseline="30000">
                <a:solidFill>
                  <a:srgbClr val="FF0000"/>
                </a:solidFill>
                <a:latin typeface="+mn-lt"/>
                <a:ea typeface="+mj-ea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j-ea"/>
              </a:rPr>
              <a:t>。</a:t>
            </a:r>
            <a:endParaRPr lang="zh-CN" altLang="en-US" sz="2400" b="1">
              <a:solidFill>
                <a:srgbClr val="FF0000"/>
              </a:solidFill>
              <a:latin typeface="+mn-lt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96670" y="1183640"/>
            <a:ext cx="3446145" cy="3178810"/>
          </a:xfrm>
          <a:prstGeom prst="rect">
            <a:avLst/>
          </a:prstGeom>
          <a:noFill/>
          <a:ln>
            <a:noFill/>
          </a:ln>
        </p:spPr>
        <p:txBody>
          <a:bodyPr wrap="square" anchor="t">
            <a:no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+mn-lt"/>
                <a:ea typeface="+mn-ea"/>
              </a:rPr>
              <a:t>一块布料三角样,       </a:t>
            </a:r>
            <a:endParaRPr lang="zh-CN" altLang="en-US" sz="3200" b="1"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+mn-lt"/>
                <a:ea typeface="+mn-ea"/>
              </a:rPr>
              <a:t>颜色鲜红真漂亮。                      </a:t>
            </a:r>
            <a:endParaRPr lang="zh-CN" altLang="en-US" sz="3200" b="1"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+mn-lt"/>
                <a:ea typeface="+mn-ea"/>
              </a:rPr>
              <a:t>少先队员才能有, </a:t>
            </a:r>
            <a:endParaRPr lang="zh-CN" altLang="en-US" sz="3200" b="1">
              <a:latin typeface="+mn-lt"/>
              <a:ea typeface="+mn-ea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+mn-lt"/>
                <a:ea typeface="+mn-ea"/>
              </a:rPr>
              <a:t>每天佩戴不要忘。</a:t>
            </a:r>
            <a:endParaRPr lang="zh-CN" altLang="en-US" sz="3200" b="1">
              <a:latin typeface="+mn-lt"/>
              <a:ea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13360" y="320581"/>
            <a:ext cx="2319943" cy="650875"/>
            <a:chOff x="0" y="130081"/>
            <a:chExt cx="2319943" cy="65087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0" y="130081"/>
              <a:ext cx="2319943" cy="647287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 bwMode="auto">
            <a:xfrm>
              <a:off x="411480" y="130081"/>
              <a:ext cx="1612900" cy="65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 eaLnBrk="1" hangingPunct="1">
                <a:lnSpc>
                  <a:spcPct val="130000"/>
                </a:lnSpc>
              </a:pPr>
              <a:r>
                <a:rPr lang="zh-CN" altLang="en-US" sz="2800" b="1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n-lt"/>
                  <a:ea typeface="+mn-ea"/>
                </a:rPr>
                <a:t>情景导入</a:t>
              </a:r>
              <a:endParaRPr lang="zh-CN" altLang="en-US" sz="2800" b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100" name="图片 99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4742815" y="1723390"/>
            <a:ext cx="3713480" cy="8496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1" name="文本框 100"/>
          <p:cNvSpPr txBox="1"/>
          <p:nvPr/>
        </p:nvSpPr>
        <p:spPr>
          <a:xfrm>
            <a:off x="4636770" y="2470150"/>
            <a:ext cx="3042285" cy="17399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195570" y="3274060"/>
            <a:ext cx="3048000" cy="7308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3200" b="1">
                <a:latin typeface="+mn-lt"/>
                <a:ea typeface="+mn-ea"/>
              </a:rPr>
              <a:t>谜底：红领巾</a:t>
            </a:r>
            <a:endParaRPr lang="zh-CN" altLang="en-US" sz="3200" b="1">
              <a:latin typeface="+mn-lt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78857" y="1051884"/>
            <a:ext cx="6494970" cy="5762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>
                <a:latin typeface="+mn-lt"/>
                <a:ea typeface="黑体" panose="02010609060101010101" pitchFamily="2" charset="-122"/>
              </a:rPr>
              <a:t>红领巾的形状是三角形，怎样计算它的面积？</a:t>
            </a:r>
            <a:endParaRPr lang="zh-CN" altLang="en-US" sz="2400" b="1">
              <a:latin typeface="+mn-lt"/>
              <a:ea typeface="黑体" panose="0201060906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155780" y="2350533"/>
            <a:ext cx="4883619" cy="2525217"/>
          </a:xfrm>
          <a:custGeom>
            <a:avLst/>
            <a:gdLst>
              <a:gd name="connsiteX0" fmla="*/ 3962400 w 9144000"/>
              <a:gd name="connsiteY0" fmla="*/ 0 h 4728170"/>
              <a:gd name="connsiteX1" fmla="*/ 4655820 w 9144000"/>
              <a:gd name="connsiteY1" fmla="*/ 434340 h 4728170"/>
              <a:gd name="connsiteX2" fmla="*/ 5349240 w 9144000"/>
              <a:gd name="connsiteY2" fmla="*/ 373380 h 4728170"/>
              <a:gd name="connsiteX3" fmla="*/ 5669280 w 9144000"/>
              <a:gd name="connsiteY3" fmla="*/ 129540 h 4728170"/>
              <a:gd name="connsiteX4" fmla="*/ 5920740 w 9144000"/>
              <a:gd name="connsiteY4" fmla="*/ 38100 h 4728170"/>
              <a:gd name="connsiteX5" fmla="*/ 6408420 w 9144000"/>
              <a:gd name="connsiteY5" fmla="*/ 45720 h 4728170"/>
              <a:gd name="connsiteX6" fmla="*/ 6873240 w 9144000"/>
              <a:gd name="connsiteY6" fmla="*/ 601980 h 4728170"/>
              <a:gd name="connsiteX7" fmla="*/ 6926580 w 9144000"/>
              <a:gd name="connsiteY7" fmla="*/ 678180 h 4728170"/>
              <a:gd name="connsiteX8" fmla="*/ 7985760 w 9144000"/>
              <a:gd name="connsiteY8" fmla="*/ 1028700 h 4728170"/>
              <a:gd name="connsiteX9" fmla="*/ 8138160 w 9144000"/>
              <a:gd name="connsiteY9" fmla="*/ 1074420 h 4728170"/>
              <a:gd name="connsiteX10" fmla="*/ 8785860 w 9144000"/>
              <a:gd name="connsiteY10" fmla="*/ 1188720 h 4728170"/>
              <a:gd name="connsiteX11" fmla="*/ 8846820 w 9144000"/>
              <a:gd name="connsiteY11" fmla="*/ 1211580 h 4728170"/>
              <a:gd name="connsiteX12" fmla="*/ 8968740 w 9144000"/>
              <a:gd name="connsiteY12" fmla="*/ 1226820 h 4728170"/>
              <a:gd name="connsiteX13" fmla="*/ 9144000 w 9144000"/>
              <a:gd name="connsiteY13" fmla="*/ 1226820 h 4728170"/>
              <a:gd name="connsiteX14" fmla="*/ 9144000 w 9144000"/>
              <a:gd name="connsiteY14" fmla="*/ 4728170 h 4728170"/>
              <a:gd name="connsiteX15" fmla="*/ 0 w 9144000"/>
              <a:gd name="connsiteY15" fmla="*/ 4728170 h 4728170"/>
              <a:gd name="connsiteX16" fmla="*/ 0 w 9144000"/>
              <a:gd name="connsiteY16" fmla="*/ 1328803 h 4728170"/>
              <a:gd name="connsiteX17" fmla="*/ 1089660 w 9144000"/>
              <a:gd name="connsiteY17" fmla="*/ 1333500 h 4728170"/>
              <a:gd name="connsiteX18" fmla="*/ 1722120 w 9144000"/>
              <a:gd name="connsiteY18" fmla="*/ 1104900 h 4728170"/>
              <a:gd name="connsiteX19" fmla="*/ 1805940 w 9144000"/>
              <a:gd name="connsiteY19" fmla="*/ 1082040 h 4728170"/>
              <a:gd name="connsiteX20" fmla="*/ 2522220 w 9144000"/>
              <a:gd name="connsiteY20" fmla="*/ 762000 h 4728170"/>
              <a:gd name="connsiteX21" fmla="*/ 2529840 w 9144000"/>
              <a:gd name="connsiteY21" fmla="*/ 685800 h 4728170"/>
              <a:gd name="connsiteX22" fmla="*/ 2758440 w 9144000"/>
              <a:gd name="connsiteY22" fmla="*/ 68580 h 4728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144000" h="4728170">
                <a:moveTo>
                  <a:pt x="3962400" y="0"/>
                </a:moveTo>
                <a:lnTo>
                  <a:pt x="4655820" y="434340"/>
                </a:lnTo>
                <a:lnTo>
                  <a:pt x="5349240" y="373380"/>
                </a:lnTo>
                <a:lnTo>
                  <a:pt x="5669280" y="129540"/>
                </a:lnTo>
                <a:lnTo>
                  <a:pt x="5920740" y="38100"/>
                </a:lnTo>
                <a:lnTo>
                  <a:pt x="6408420" y="45720"/>
                </a:lnTo>
                <a:lnTo>
                  <a:pt x="6873240" y="601980"/>
                </a:lnTo>
                <a:cubicBezTo>
                  <a:pt x="6907816" y="671131"/>
                  <a:pt x="6884817" y="650338"/>
                  <a:pt x="6926580" y="678180"/>
                </a:cubicBezTo>
                <a:lnTo>
                  <a:pt x="7985760" y="1028700"/>
                </a:lnTo>
                <a:lnTo>
                  <a:pt x="8138160" y="1074420"/>
                </a:lnTo>
                <a:lnTo>
                  <a:pt x="8785860" y="1188720"/>
                </a:lnTo>
                <a:cubicBezTo>
                  <a:pt x="8806180" y="1196340"/>
                  <a:pt x="8825574" y="1207154"/>
                  <a:pt x="8846820" y="1211580"/>
                </a:cubicBezTo>
                <a:cubicBezTo>
                  <a:pt x="8886915" y="1219933"/>
                  <a:pt x="8968740" y="1226820"/>
                  <a:pt x="8968740" y="1226820"/>
                </a:cubicBezTo>
                <a:lnTo>
                  <a:pt x="9144000" y="1226820"/>
                </a:lnTo>
                <a:lnTo>
                  <a:pt x="9144000" y="4728170"/>
                </a:lnTo>
                <a:lnTo>
                  <a:pt x="0" y="4728170"/>
                </a:lnTo>
                <a:lnTo>
                  <a:pt x="0" y="1328803"/>
                </a:lnTo>
                <a:lnTo>
                  <a:pt x="1089660" y="1333500"/>
                </a:lnTo>
                <a:lnTo>
                  <a:pt x="1722120" y="1104900"/>
                </a:lnTo>
                <a:lnTo>
                  <a:pt x="1805940" y="1082040"/>
                </a:lnTo>
                <a:lnTo>
                  <a:pt x="2522220" y="762000"/>
                </a:lnTo>
                <a:lnTo>
                  <a:pt x="2529840" y="685800"/>
                </a:lnTo>
                <a:lnTo>
                  <a:pt x="2758440" y="68580"/>
                </a:lnTo>
                <a:close/>
              </a:path>
            </a:pathLst>
          </a:custGeom>
        </p:spPr>
      </p:pic>
      <p:sp>
        <p:nvSpPr>
          <p:cNvPr id="8" name="AutoShape 27"/>
          <p:cNvSpPr>
            <a:spLocks noChangeArrowheads="1"/>
          </p:cNvSpPr>
          <p:nvPr/>
        </p:nvSpPr>
        <p:spPr bwMode="auto">
          <a:xfrm>
            <a:off x="6570995" y="1856412"/>
            <a:ext cx="2030505" cy="1430676"/>
          </a:xfrm>
          <a:prstGeom prst="wedgeRoundRectCallout">
            <a:avLst>
              <a:gd name="adj1" fmla="val -74806"/>
              <a:gd name="adj2" fmla="val -9067"/>
              <a:gd name="adj3" fmla="val 16667"/>
            </a:avLst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b="1">
                <a:solidFill>
                  <a:srgbClr val="00B0F0"/>
                </a:solidFill>
                <a:latin typeface="+mj-ea"/>
                <a:ea typeface="+mj-ea"/>
              </a:rPr>
              <a:t>能不能把三角形也转化成学过的图形呢？</a:t>
            </a:r>
            <a:endParaRPr lang="en-US" altLang="zh-CN" sz="2100" b="1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9" name="AutoShape 27"/>
          <p:cNvSpPr>
            <a:spLocks noChangeArrowheads="1"/>
          </p:cNvSpPr>
          <p:nvPr/>
        </p:nvSpPr>
        <p:spPr bwMode="auto">
          <a:xfrm>
            <a:off x="434340" y="1795968"/>
            <a:ext cx="2236245" cy="1497472"/>
          </a:xfrm>
          <a:prstGeom prst="wedgeRoundRectCallout">
            <a:avLst>
              <a:gd name="adj1" fmla="val 48870"/>
              <a:gd name="adj2" fmla="val 70292"/>
              <a:gd name="adj3" fmla="val 16667"/>
            </a:avLst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b="1">
                <a:solidFill>
                  <a:srgbClr val="00B0F0"/>
                </a:solidFill>
                <a:latin typeface="+mj-ea"/>
                <a:ea typeface="+mj-ea"/>
              </a:rPr>
              <a:t>用两个</a:t>
            </a:r>
            <a:r>
              <a:rPr lang="zh-CN" altLang="en-US" sz="2100" b="1">
                <a:solidFill>
                  <a:srgbClr val="FF0000"/>
                </a:solidFill>
                <a:latin typeface="+mj-ea"/>
                <a:ea typeface="+mj-ea"/>
              </a:rPr>
              <a:t>怎样</a:t>
            </a:r>
            <a:r>
              <a:rPr lang="zh-CN" altLang="en-US" sz="2100" b="1">
                <a:solidFill>
                  <a:srgbClr val="00B0F0"/>
                </a:solidFill>
                <a:latin typeface="+mj-ea"/>
                <a:ea typeface="+mj-ea"/>
              </a:rPr>
              <a:t>的三角形可以拼出哪些学过的图形？</a:t>
            </a:r>
            <a:endParaRPr lang="en-US" altLang="zh-CN" sz="2100" b="1">
              <a:solidFill>
                <a:srgbClr val="00B0F0"/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13360" y="320581"/>
            <a:ext cx="2319943" cy="647287"/>
            <a:chOff x="0" y="130081"/>
            <a:chExt cx="2319943" cy="64728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0" y="130081"/>
              <a:ext cx="2319943" cy="647287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 bwMode="auto">
            <a:xfrm>
              <a:off x="411480" y="130081"/>
              <a:ext cx="1627369" cy="592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 eaLnBrk="1" hangingPunct="1">
                <a:lnSpc>
                  <a:spcPct val="130000"/>
                </a:lnSpc>
              </a:pPr>
              <a:r>
                <a:rPr lang="zh-CN" altLang="en-US" sz="2800" b="1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n-lt"/>
                  <a:ea typeface="+mn-ea"/>
                </a:rPr>
                <a:t>探索新知</a:t>
              </a:r>
              <a:endParaRPr lang="zh-CN" altLang="en-US" sz="2800" b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4097"/>
          <p:cNvSpPr>
            <a:spLocks noGrp="1"/>
          </p:cNvSpPr>
          <p:nvPr>
            <p:ph type="title" idx="4294967295"/>
          </p:nvPr>
        </p:nvSpPr>
        <p:spPr>
          <a:xfrm>
            <a:off x="1224915" y="885825"/>
            <a:ext cx="3645535" cy="629920"/>
          </a:xfrm>
        </p:spPr>
        <p:txBody>
          <a:bodyPr anchor="ctr" anchorCtr="0"/>
          <a:lstStyle/>
          <a:p>
            <a:pPr algn="l"/>
            <a:r>
              <a:rPr lang="zh-CN" altLang="en-US" sz="4050" b="1">
                <a:ea typeface="楷体_GB2312" panose="02010609030101010101" pitchFamily="49" charset="-122"/>
              </a:rPr>
              <a:t>动手拼一拼：</a:t>
            </a:r>
            <a:endParaRPr lang="zh-CN" altLang="en-US" sz="4050" b="1">
              <a:ea typeface="楷体_GB2312" panose="02010609030101010101" pitchFamily="49" charset="-122"/>
            </a:endParaRPr>
          </a:p>
        </p:txBody>
      </p:sp>
      <p:pic>
        <p:nvPicPr>
          <p:cNvPr id="4099" name="图片 409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00788" y="3543300"/>
            <a:ext cx="1458516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文本框 4099"/>
          <p:cNvSpPr txBox="1"/>
          <p:nvPr/>
        </p:nvSpPr>
        <p:spPr>
          <a:xfrm>
            <a:off x="1478915" y="1896745"/>
            <a:ext cx="6035040" cy="1976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500" b="1">
                <a:latin typeface="仿宋_GB2312" pitchFamily="49" charset="-122"/>
                <a:ea typeface="仿宋_GB2312" pitchFamily="49" charset="-122"/>
              </a:rPr>
              <a:t>用其中两个三角形学具摆拼，能拼出什么</a:t>
            </a:r>
            <a:r>
              <a:rPr lang="zh-CN" altLang="en-US" sz="3500" b="1">
                <a:solidFill>
                  <a:srgbClr val="FF0000"/>
                </a:solidFill>
                <a:latin typeface="仿宋_GB2312" pitchFamily="49" charset="-122"/>
                <a:ea typeface="仿宋_GB2312" pitchFamily="49" charset="-122"/>
              </a:rPr>
              <a:t>已学图形</a:t>
            </a:r>
            <a:r>
              <a:rPr lang="en-US" altLang="zh-CN" sz="3500" b="1">
                <a:latin typeface="仿宋_GB2312" pitchFamily="49" charset="-122"/>
                <a:ea typeface="仿宋_GB2312" pitchFamily="49" charset="-122"/>
              </a:rPr>
              <a:t>？</a:t>
            </a:r>
            <a:endParaRPr lang="en-US" altLang="zh-CN" sz="3500" b="1">
              <a:latin typeface="仿宋_GB2312" pitchFamily="49" charset="-122"/>
              <a:ea typeface="仿宋_GB2312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350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未知"/>
          <p:cNvSpPr/>
          <p:nvPr/>
        </p:nvSpPr>
        <p:spPr>
          <a:xfrm>
            <a:off x="2303860" y="952500"/>
            <a:ext cx="1403747" cy="107989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l" t="t" r="r" b="b"/>
            <a:pathLst>
              <a:path w="1179" h="905">
                <a:moveTo>
                  <a:pt x="816" y="0"/>
                </a:moveTo>
                <a:lnTo>
                  <a:pt x="0" y="907"/>
                </a:lnTo>
                <a:lnTo>
                  <a:pt x="1179" y="907"/>
                </a:lnTo>
                <a:lnTo>
                  <a:pt x="816" y="0"/>
                </a:lnTo>
                <a:close/>
              </a:path>
            </a:pathLst>
          </a:cu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2" name="Group 3"/>
          <p:cNvGrpSpPr/>
          <p:nvPr/>
        </p:nvGrpSpPr>
        <p:grpSpPr>
          <a:xfrm>
            <a:off x="2303860" y="952500"/>
            <a:ext cx="2808684" cy="2159794"/>
            <a:chOff x="0" y="0"/>
            <a:chExt cx="2359" cy="1814"/>
          </a:xfrm>
        </p:grpSpPr>
        <p:sp>
          <p:nvSpPr>
            <p:cNvPr id="10243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0244" name="未知"/>
            <p:cNvSpPr/>
            <p:nvPr/>
          </p:nvSpPr>
          <p:spPr>
            <a:xfrm flipH="1" flipV="1">
              <a:off x="1180" y="907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9222" name="未知"/>
          <p:cNvSpPr/>
          <p:nvPr/>
        </p:nvSpPr>
        <p:spPr>
          <a:xfrm flipH="1" flipV="1">
            <a:off x="3708797" y="2032397"/>
            <a:ext cx="1403747" cy="107989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l" t="t" r="r" b="b"/>
            <a:pathLst>
              <a:path w="1179" h="905">
                <a:moveTo>
                  <a:pt x="816" y="0"/>
                </a:moveTo>
                <a:lnTo>
                  <a:pt x="0" y="907"/>
                </a:lnTo>
                <a:lnTo>
                  <a:pt x="1179" y="907"/>
                </a:lnTo>
                <a:lnTo>
                  <a:pt x="816" y="0"/>
                </a:lnTo>
                <a:close/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3" name="Group 7"/>
          <p:cNvGrpSpPr/>
          <p:nvPr/>
        </p:nvGrpSpPr>
        <p:grpSpPr>
          <a:xfrm>
            <a:off x="1818085" y="2518172"/>
            <a:ext cx="1403747" cy="2159794"/>
            <a:chOff x="0" y="0"/>
            <a:chExt cx="1179" cy="1814"/>
          </a:xfrm>
        </p:grpSpPr>
        <p:sp>
          <p:nvSpPr>
            <p:cNvPr id="10247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99CC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0248" name="未知"/>
            <p:cNvSpPr/>
            <p:nvPr/>
          </p:nvSpPr>
          <p:spPr>
            <a:xfrm flipH="1" flipV="1">
              <a:off x="0" y="907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1818085" y="2518172"/>
            <a:ext cx="1403747" cy="2159794"/>
            <a:chOff x="0" y="0"/>
            <a:chExt cx="1179" cy="1814"/>
          </a:xfrm>
        </p:grpSpPr>
        <p:sp>
          <p:nvSpPr>
            <p:cNvPr id="10250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0251" name="未知"/>
            <p:cNvSpPr/>
            <p:nvPr/>
          </p:nvSpPr>
          <p:spPr>
            <a:xfrm flipH="1" flipV="1">
              <a:off x="0" y="907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680244" y="221933"/>
            <a:ext cx="4050506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 fontAlgn="auto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锐角三角形</a:t>
            </a:r>
            <a:endParaRPr kumimoji="1" lang="zh-CN" altLang="en-US" sz="28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1025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849100" y="126746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23611 0.00271605 L -0.15125 0.000617284" pathEditMode="relative" rAng="0" ptsTypes="">
                                      <p:cBhvr>
                                        <p:cTn id="20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 -0.30428 L -5.55556E-07 -1.21387E-06" pathEditMode="relative" ptsTypes="AA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未知"/>
          <p:cNvSpPr/>
          <p:nvPr/>
        </p:nvSpPr>
        <p:spPr>
          <a:xfrm>
            <a:off x="2303860" y="952500"/>
            <a:ext cx="1403747" cy="107989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l" t="t" r="r" b="b"/>
            <a:pathLst>
              <a:path w="1179" h="905">
                <a:moveTo>
                  <a:pt x="816" y="0"/>
                </a:moveTo>
                <a:lnTo>
                  <a:pt x="0" y="907"/>
                </a:lnTo>
                <a:lnTo>
                  <a:pt x="1179" y="907"/>
                </a:lnTo>
                <a:lnTo>
                  <a:pt x="816" y="0"/>
                </a:lnTo>
                <a:close/>
              </a:path>
            </a:pathLst>
          </a:cu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2" name="Group 3"/>
          <p:cNvGrpSpPr/>
          <p:nvPr/>
        </p:nvGrpSpPr>
        <p:grpSpPr>
          <a:xfrm>
            <a:off x="2303860" y="952500"/>
            <a:ext cx="2808684" cy="2159794"/>
            <a:chOff x="0" y="0"/>
            <a:chExt cx="2359" cy="1814"/>
          </a:xfrm>
        </p:grpSpPr>
        <p:sp>
          <p:nvSpPr>
            <p:cNvPr id="11267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1268" name="未知"/>
            <p:cNvSpPr/>
            <p:nvPr/>
          </p:nvSpPr>
          <p:spPr>
            <a:xfrm flipH="1" flipV="1">
              <a:off x="1180" y="907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0246" name="未知"/>
          <p:cNvSpPr/>
          <p:nvPr/>
        </p:nvSpPr>
        <p:spPr>
          <a:xfrm flipH="1" flipV="1">
            <a:off x="3708797" y="2032397"/>
            <a:ext cx="1403747" cy="107989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l" t="t" r="r" b="b"/>
            <a:pathLst>
              <a:path w="1179" h="905">
                <a:moveTo>
                  <a:pt x="816" y="0"/>
                </a:moveTo>
                <a:lnTo>
                  <a:pt x="0" y="907"/>
                </a:lnTo>
                <a:lnTo>
                  <a:pt x="1179" y="907"/>
                </a:lnTo>
                <a:lnTo>
                  <a:pt x="816" y="0"/>
                </a:lnTo>
                <a:close/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3" name="Group 7"/>
          <p:cNvGrpSpPr/>
          <p:nvPr/>
        </p:nvGrpSpPr>
        <p:grpSpPr>
          <a:xfrm>
            <a:off x="2303860" y="951310"/>
            <a:ext cx="2376488" cy="1079897"/>
            <a:chOff x="0" y="0"/>
            <a:chExt cx="1996" cy="907"/>
          </a:xfrm>
        </p:grpSpPr>
        <p:sp>
          <p:nvSpPr>
            <p:cNvPr id="11271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99CC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1272" name="未知"/>
            <p:cNvSpPr/>
            <p:nvPr/>
          </p:nvSpPr>
          <p:spPr>
            <a:xfrm flipH="1" flipV="1">
              <a:off x="817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3326606" y="3388757"/>
            <a:ext cx="2376488" cy="1079897"/>
            <a:chOff x="0" y="0"/>
            <a:chExt cx="1996" cy="907"/>
          </a:xfrm>
        </p:grpSpPr>
        <p:sp>
          <p:nvSpPr>
            <p:cNvPr id="11274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1275" name="未知"/>
            <p:cNvSpPr/>
            <p:nvPr/>
          </p:nvSpPr>
          <p:spPr>
            <a:xfrm flipH="1" flipV="1">
              <a:off x="817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11276" name="Group 13"/>
          <p:cNvGrpSpPr/>
          <p:nvPr/>
        </p:nvGrpSpPr>
        <p:grpSpPr>
          <a:xfrm>
            <a:off x="1818085" y="2518172"/>
            <a:ext cx="1403747" cy="2159794"/>
            <a:chOff x="0" y="0"/>
            <a:chExt cx="1179" cy="1814"/>
          </a:xfrm>
        </p:grpSpPr>
        <p:sp>
          <p:nvSpPr>
            <p:cNvPr id="11277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1278" name="未知"/>
            <p:cNvSpPr/>
            <p:nvPr/>
          </p:nvSpPr>
          <p:spPr>
            <a:xfrm flipH="1" flipV="1">
              <a:off x="0" y="907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675164" y="263843"/>
            <a:ext cx="4050506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 fontAlgn="auto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锐角三角形</a:t>
            </a:r>
            <a:endParaRPr kumimoji="1" lang="zh-CN" altLang="en-US" sz="28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59722 0.00580247 L -0.0480556 -0.209506" pathEditMode="relative" rAng="0" ptsTypes="">
                                      <p:cBhvr>
                                        <p:cTn id="20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" y="-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72222 0 L 0.110625 0.472593" pathEditMode="relative" rAng="0" ptsTypes="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Group 2"/>
          <p:cNvGrpSpPr/>
          <p:nvPr/>
        </p:nvGrpSpPr>
        <p:grpSpPr>
          <a:xfrm>
            <a:off x="1818085" y="2518172"/>
            <a:ext cx="1403747" cy="2159794"/>
            <a:chOff x="0" y="0"/>
            <a:chExt cx="1179" cy="1814"/>
          </a:xfrm>
        </p:grpSpPr>
        <p:sp>
          <p:nvSpPr>
            <p:cNvPr id="12290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2291" name="未知"/>
            <p:cNvSpPr/>
            <p:nvPr/>
          </p:nvSpPr>
          <p:spPr>
            <a:xfrm flipH="1" flipV="1">
              <a:off x="0" y="907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12292" name="Group 5"/>
          <p:cNvGrpSpPr/>
          <p:nvPr/>
        </p:nvGrpSpPr>
        <p:grpSpPr>
          <a:xfrm>
            <a:off x="3221831" y="3327797"/>
            <a:ext cx="2376488" cy="1079897"/>
            <a:chOff x="0" y="0"/>
            <a:chExt cx="1996" cy="907"/>
          </a:xfrm>
        </p:grpSpPr>
        <p:sp>
          <p:nvSpPr>
            <p:cNvPr id="12293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2294" name="未知"/>
            <p:cNvSpPr/>
            <p:nvPr/>
          </p:nvSpPr>
          <p:spPr>
            <a:xfrm flipH="1" flipV="1">
              <a:off x="817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2295" name="未知"/>
          <p:cNvSpPr/>
          <p:nvPr/>
        </p:nvSpPr>
        <p:spPr>
          <a:xfrm>
            <a:off x="2303860" y="952500"/>
            <a:ext cx="1403747" cy="107989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l" t="t" r="r" b="b"/>
            <a:pathLst>
              <a:path w="1179" h="905">
                <a:moveTo>
                  <a:pt x="816" y="0"/>
                </a:moveTo>
                <a:lnTo>
                  <a:pt x="0" y="907"/>
                </a:lnTo>
                <a:lnTo>
                  <a:pt x="1179" y="907"/>
                </a:lnTo>
                <a:lnTo>
                  <a:pt x="816" y="0"/>
                </a:lnTo>
                <a:close/>
              </a:path>
            </a:pathLst>
          </a:cu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4" name="Group 9"/>
          <p:cNvGrpSpPr/>
          <p:nvPr/>
        </p:nvGrpSpPr>
        <p:grpSpPr>
          <a:xfrm>
            <a:off x="2303860" y="952500"/>
            <a:ext cx="2808684" cy="2159794"/>
            <a:chOff x="0" y="0"/>
            <a:chExt cx="2359" cy="1814"/>
          </a:xfrm>
        </p:grpSpPr>
        <p:sp>
          <p:nvSpPr>
            <p:cNvPr id="12297" name="未知"/>
            <p:cNvSpPr/>
            <p:nvPr/>
          </p:nvSpPr>
          <p:spPr>
            <a:xfrm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2298" name="未知"/>
            <p:cNvSpPr/>
            <p:nvPr/>
          </p:nvSpPr>
          <p:spPr>
            <a:xfrm flipH="1" flipV="1">
              <a:off x="1180" y="907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1276" name="未知"/>
          <p:cNvSpPr/>
          <p:nvPr/>
        </p:nvSpPr>
        <p:spPr>
          <a:xfrm flipH="1" flipV="1">
            <a:off x="3708797" y="2032397"/>
            <a:ext cx="1403747" cy="107989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l" t="t" r="r" b="b"/>
            <a:pathLst>
              <a:path w="1179" h="905">
                <a:moveTo>
                  <a:pt x="816" y="0"/>
                </a:moveTo>
                <a:lnTo>
                  <a:pt x="0" y="907"/>
                </a:lnTo>
                <a:lnTo>
                  <a:pt x="1179" y="907"/>
                </a:lnTo>
                <a:lnTo>
                  <a:pt x="816" y="0"/>
                </a:lnTo>
                <a:close/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11277" name="未知"/>
          <p:cNvSpPr/>
          <p:nvPr/>
        </p:nvSpPr>
        <p:spPr>
          <a:xfrm flipH="1" flipV="1">
            <a:off x="903685" y="2031206"/>
            <a:ext cx="1400175" cy="107989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l" t="t" r="r" b="b"/>
            <a:pathLst>
              <a:path w="1179" h="905">
                <a:moveTo>
                  <a:pt x="816" y="0"/>
                </a:moveTo>
                <a:lnTo>
                  <a:pt x="0" y="907"/>
                </a:lnTo>
                <a:lnTo>
                  <a:pt x="1179" y="907"/>
                </a:lnTo>
                <a:lnTo>
                  <a:pt x="816" y="0"/>
                </a:lnTo>
                <a:close/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5" name="Group 14"/>
          <p:cNvGrpSpPr/>
          <p:nvPr/>
        </p:nvGrpSpPr>
        <p:grpSpPr>
          <a:xfrm>
            <a:off x="1871663" y="951310"/>
            <a:ext cx="1835944" cy="1081088"/>
            <a:chOff x="0" y="0"/>
            <a:chExt cx="1542" cy="908"/>
          </a:xfrm>
        </p:grpSpPr>
        <p:sp>
          <p:nvSpPr>
            <p:cNvPr id="12302" name="未知"/>
            <p:cNvSpPr/>
            <p:nvPr/>
          </p:nvSpPr>
          <p:spPr>
            <a:xfrm>
              <a:off x="363" y="1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99CC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2303" name="未知"/>
            <p:cNvSpPr/>
            <p:nvPr/>
          </p:nvSpPr>
          <p:spPr>
            <a:xfrm flipH="1" flipV="1"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6" name="Group 17"/>
          <p:cNvGrpSpPr/>
          <p:nvPr/>
        </p:nvGrpSpPr>
        <p:grpSpPr>
          <a:xfrm>
            <a:off x="6015514" y="3442097"/>
            <a:ext cx="1835944" cy="1081088"/>
            <a:chOff x="0" y="0"/>
            <a:chExt cx="1542" cy="908"/>
          </a:xfrm>
        </p:grpSpPr>
        <p:sp>
          <p:nvSpPr>
            <p:cNvPr id="12305" name="未知"/>
            <p:cNvSpPr/>
            <p:nvPr/>
          </p:nvSpPr>
          <p:spPr>
            <a:xfrm>
              <a:off x="363" y="1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2306" name="未知"/>
            <p:cNvSpPr/>
            <p:nvPr/>
          </p:nvSpPr>
          <p:spPr>
            <a:xfrm flipH="1" flipV="1">
              <a:off x="0" y="0"/>
              <a:ext cx="1179" cy="907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0" y="907"/>
                </a:cxn>
                <a:cxn ang="0">
                  <a:pos x="1179" y="907"/>
                </a:cxn>
                <a:cxn ang="0">
                  <a:pos x="816" y="0"/>
                </a:cxn>
              </a:cxnLst>
              <a:rect l="l" t="t" r="r" b="b"/>
              <a:pathLst>
                <a:path w="1179" h="905">
                  <a:moveTo>
                    <a:pt x="816" y="0"/>
                  </a:moveTo>
                  <a:lnTo>
                    <a:pt x="0" y="907"/>
                  </a:lnTo>
                  <a:lnTo>
                    <a:pt x="1179" y="907"/>
                  </a:lnTo>
                  <a:lnTo>
                    <a:pt x="816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5440839" y="711041"/>
            <a:ext cx="3077766" cy="13620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7500" tIns="35100" rIns="67500" bIns="351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两个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  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的锐角三角形，可以拼成一个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平行四边形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676434" y="261938"/>
            <a:ext cx="4050506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 fontAlgn="auto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锐角三角形</a:t>
            </a:r>
            <a:endParaRPr kumimoji="1" lang="zh-CN" altLang="en-US" sz="28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32830" y="591820"/>
            <a:ext cx="1612900" cy="6508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30000"/>
              </a:lnSpc>
            </a:pPr>
            <a:r>
              <a:rPr lang="zh-CN" altLang="en-US" sz="2800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完全一样</a:t>
            </a:r>
            <a:endParaRPr lang="zh-CN" altLang="en-US" sz="2800" b="1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2917 -0.000123238 L -0.16125 0.00135777" pathEditMode="relative" rAng="0" ptsTypes="">
                                      <p:cBhvr>
                                        <p:cTn id="19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5556 0.0354321 L 0.10757 -0.212839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0" y="-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2222 -0.000987654 L 0.454514 0.485802" pathEditMode="relative" rAng="0" ptsTypes="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00" y="2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未知"/>
          <p:cNvSpPr/>
          <p:nvPr/>
        </p:nvSpPr>
        <p:spPr>
          <a:xfrm>
            <a:off x="2681288" y="1221581"/>
            <a:ext cx="1728788" cy="9179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rect l="l" t="t" r="r" b="b"/>
            <a:pathLst>
              <a:path w="1452" h="771">
                <a:moveTo>
                  <a:pt x="0" y="0"/>
                </a:moveTo>
                <a:lnTo>
                  <a:pt x="363" y="771"/>
                </a:lnTo>
                <a:lnTo>
                  <a:pt x="1452" y="771"/>
                </a:lnTo>
                <a:lnTo>
                  <a:pt x="0" y="0"/>
                </a:lnTo>
                <a:close/>
              </a:path>
            </a:pathLst>
          </a:custGeom>
          <a:solidFill>
            <a:srgbClr val="FF99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2" name="Group 3"/>
          <p:cNvGrpSpPr/>
          <p:nvPr/>
        </p:nvGrpSpPr>
        <p:grpSpPr>
          <a:xfrm>
            <a:off x="2681288" y="1221581"/>
            <a:ext cx="3457575" cy="1835944"/>
            <a:chOff x="0" y="0"/>
            <a:chExt cx="2904" cy="1542"/>
          </a:xfrm>
        </p:grpSpPr>
        <p:sp>
          <p:nvSpPr>
            <p:cNvPr id="13315" name="未知"/>
            <p:cNvSpPr/>
            <p:nvPr/>
          </p:nvSpPr>
          <p:spPr>
            <a:xfrm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3316" name="未知"/>
            <p:cNvSpPr/>
            <p:nvPr/>
          </p:nvSpPr>
          <p:spPr>
            <a:xfrm flipH="1" flipV="1">
              <a:off x="1452" y="771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noFill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2294" name="未知"/>
          <p:cNvSpPr/>
          <p:nvPr/>
        </p:nvSpPr>
        <p:spPr>
          <a:xfrm flipH="1" flipV="1">
            <a:off x="4410075" y="2139554"/>
            <a:ext cx="1728788" cy="9179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rect l="l" t="t" r="r" b="b"/>
            <a:pathLst>
              <a:path w="1452" h="771">
                <a:moveTo>
                  <a:pt x="0" y="0"/>
                </a:moveTo>
                <a:lnTo>
                  <a:pt x="363" y="771"/>
                </a:lnTo>
                <a:lnTo>
                  <a:pt x="1452" y="771"/>
                </a:lnTo>
                <a:lnTo>
                  <a:pt x="0" y="0"/>
                </a:lnTo>
                <a:close/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12295" name="未知"/>
          <p:cNvSpPr/>
          <p:nvPr/>
        </p:nvSpPr>
        <p:spPr>
          <a:xfrm flipH="1" flipV="1">
            <a:off x="1816894" y="2139554"/>
            <a:ext cx="1728788" cy="91797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rect l="l" t="t" r="r" b="b"/>
            <a:pathLst>
              <a:path w="1452" h="771">
                <a:moveTo>
                  <a:pt x="0" y="0"/>
                </a:moveTo>
                <a:lnTo>
                  <a:pt x="363" y="771"/>
                </a:lnTo>
                <a:lnTo>
                  <a:pt x="1452" y="771"/>
                </a:lnTo>
                <a:lnTo>
                  <a:pt x="0" y="0"/>
                </a:lnTo>
                <a:close/>
              </a:path>
            </a:pathLst>
          </a:custGeom>
          <a:solidFill>
            <a:srgbClr val="99CC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grpSp>
        <p:nvGrpSpPr>
          <p:cNvPr id="3" name="Group 8"/>
          <p:cNvGrpSpPr/>
          <p:nvPr/>
        </p:nvGrpSpPr>
        <p:grpSpPr>
          <a:xfrm>
            <a:off x="1385888" y="1221581"/>
            <a:ext cx="3024188" cy="917972"/>
            <a:chOff x="0" y="0"/>
            <a:chExt cx="2540" cy="771"/>
          </a:xfrm>
        </p:grpSpPr>
        <p:sp>
          <p:nvSpPr>
            <p:cNvPr id="13320" name="未知"/>
            <p:cNvSpPr/>
            <p:nvPr/>
          </p:nvSpPr>
          <p:spPr>
            <a:xfrm flipH="1" flipV="1"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3321" name="未知"/>
            <p:cNvSpPr/>
            <p:nvPr/>
          </p:nvSpPr>
          <p:spPr>
            <a:xfrm>
              <a:off x="1088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grpSp>
        <p:nvGrpSpPr>
          <p:cNvPr id="4" name="Group 11"/>
          <p:cNvGrpSpPr/>
          <p:nvPr/>
        </p:nvGrpSpPr>
        <p:grpSpPr>
          <a:xfrm>
            <a:off x="1385888" y="3381375"/>
            <a:ext cx="3024188" cy="917972"/>
            <a:chOff x="0" y="0"/>
            <a:chExt cx="2540" cy="771"/>
          </a:xfrm>
        </p:grpSpPr>
        <p:sp>
          <p:nvSpPr>
            <p:cNvPr id="13323" name="未知"/>
            <p:cNvSpPr/>
            <p:nvPr/>
          </p:nvSpPr>
          <p:spPr>
            <a:xfrm flipH="1" flipV="1">
              <a:off x="0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13324" name="未知"/>
            <p:cNvSpPr/>
            <p:nvPr/>
          </p:nvSpPr>
          <p:spPr>
            <a:xfrm>
              <a:off x="1088" y="0"/>
              <a:ext cx="1452" cy="7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3" y="771"/>
                </a:cxn>
                <a:cxn ang="0">
                  <a:pos x="1452" y="771"/>
                </a:cxn>
                <a:cxn ang="0">
                  <a:pos x="0" y="0"/>
                </a:cxn>
              </a:cxnLst>
              <a:rect l="l" t="t" r="r" b="b"/>
              <a:pathLst>
                <a:path w="1452" h="771">
                  <a:moveTo>
                    <a:pt x="0" y="0"/>
                  </a:moveTo>
                  <a:lnTo>
                    <a:pt x="363" y="771"/>
                  </a:lnTo>
                  <a:lnTo>
                    <a:pt x="1452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0"/>
            </a:p>
          </p:txBody>
        </p:sp>
      </p:grp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920274" y="253683"/>
            <a:ext cx="4050506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 rtl="0" fontAlgn="auto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钝角三角形</a:t>
            </a:r>
            <a:endParaRPr kumimoji="1" lang="zh-CN" altLang="en-US" sz="2800" b="1" kern="1200" cap="none" spc="0" normalizeH="0" baseline="0" noProof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037037 L -0.143333 0.00283951" pathEditMode="relative" rAng="0" ptsTypes="">
                                      <p:cBhvr>
                                        <p:cTn id="19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6389 -0.00320988 L -0.0411111 -0.159753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-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06 7.34104E-06 L 7.22222E-06 0.41943" pathEditMode="relative" ptsTypes="AA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8100,&quot;width&quot;:8100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DZhMjBmNGYxYmI5NjZhN2IzODY4ZjBlM2NiZWU3YjMifQ=="/>
  <p:tag name="KSO_WPP_MARK_KEY" val="53cd6450-ba1d-4d68-b656-1740e0ee2003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叶盛">
      <a:majorFont>
        <a:latin typeface="Times New Roman"/>
        <a:ea typeface="楷体"/>
        <a:cs typeface="Arial"/>
      </a:majorFont>
      <a:minorFont>
        <a:latin typeface="Times New Roman"/>
        <a:ea typeface="楷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</a:spPr>
      <a:bodyPr wrap="none">
        <a:spAutoFit/>
      </a:bodyPr>
      <a:lstStyle>
        <a:defPPr algn="l" eaLnBrk="1" hangingPunct="1">
          <a:lnSpc>
            <a:spcPct val="130000"/>
          </a:lnSpc>
          <a:defRPr sz="3200" b="1" dirty="0">
            <a:latin typeface="+mn-lt"/>
            <a:ea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黑-T">
      <a:majorFont>
        <a:latin typeface="Times New Roman"/>
        <a:ea typeface="黑体"/>
        <a:cs typeface="Arial"/>
      </a:majorFont>
      <a:minorFont>
        <a:latin typeface="Times New Roman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1511</Words>
  <Application>WPS 演示</Application>
  <PresentationFormat>全屏显示(16:9)</PresentationFormat>
  <Paragraphs>217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楷体</vt:lpstr>
      <vt:lpstr>Calibri</vt:lpstr>
      <vt:lpstr>黑体</vt:lpstr>
      <vt:lpstr>微软雅黑</vt:lpstr>
      <vt:lpstr>楷体_GB2312</vt:lpstr>
      <vt:lpstr>新宋体</vt:lpstr>
      <vt:lpstr>仿宋_GB2312</vt:lpstr>
      <vt:lpstr>Arial Unicode MS</vt:lpstr>
      <vt:lpstr>Perpetua</vt:lpstr>
      <vt:lpstr>Gulim</vt:lpstr>
      <vt:lpstr>Arial</vt:lpstr>
      <vt:lpstr>仿宋</vt:lpstr>
      <vt:lpstr>Malgun Gothic</vt:lpstr>
      <vt:lpstr>第一PPT模板网-WWW.1PPT.COM</vt:lpstr>
      <vt:lpstr>三角形的面积</vt:lpstr>
      <vt:lpstr>PowerPoint 演示文稿</vt:lpstr>
      <vt:lpstr>PowerPoint 演示文稿</vt:lpstr>
      <vt:lpstr>PowerPoint 演示文稿</vt:lpstr>
      <vt:lpstr>动手拼一拼：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小组交流：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2023-02-25T15:49:00Z</cp:lastPrinted>
  <dcterms:created xsi:type="dcterms:W3CDTF">2023-02-25T15:49:00Z</dcterms:created>
  <dcterms:modified xsi:type="dcterms:W3CDTF">2023-10-28T09:47:07Z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B49360CF852C4B40A99D1AAEF7535203_12</vt:lpwstr>
  </property>
  <property fmtid="{D5CDD505-2E9C-101B-9397-08002B2CF9AE}" pid="3" name="KSOProductBuildVer">
    <vt:lpwstr>2052-12.1.0.15712</vt:lpwstr>
  </property>
</Properties>
</file>