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0" clrIdx="0"/>
  <p:cmAuthor id="2" name="Administrator" initials="A" lastIdx="0" clrIdx="1"/>
  <p:cmAuthor id="4" name="作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>
        <p:scale>
          <a:sx n="90" d="100"/>
          <a:sy n="90" d="100"/>
        </p:scale>
        <p:origin x="-660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28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1441" y="172288"/>
            <a:ext cx="2290289" cy="771141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862646" y="365851"/>
            <a:ext cx="2429195" cy="44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2" Type="http://schemas.openxmlformats.org/officeDocument/2006/relationships/image" Target="../media/image17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2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3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25.xml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2.png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699056"/>
            <a:ext cx="12192000" cy="1565141"/>
          </a:xfrm>
        </p:spPr>
        <p:txBody>
          <a:bodyPr>
            <a:normAutofit/>
          </a:bodyPr>
          <a:lstStyle/>
          <a:p>
            <a:r>
              <a:rPr lang="zh-CN" altLang="en-US" sz="8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梯</a:t>
            </a:r>
            <a:r>
              <a:rPr lang="zh-CN" altLang="en-US" sz="8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</a:t>
            </a:r>
            <a:r>
              <a:rPr lang="zh-CN" altLang="en-US" sz="8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8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面积</a:t>
            </a:r>
            <a:endParaRPr lang="zh-CN" altLang="en-US" sz="8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背景图案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梯形 6"/>
          <p:cNvSpPr/>
          <p:nvPr/>
        </p:nvSpPr>
        <p:spPr>
          <a:xfrm>
            <a:off x="217268" y="223837"/>
            <a:ext cx="11751469" cy="6410326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70806" y="267317"/>
            <a:ext cx="2044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6CAAC0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探索新知</a:t>
            </a:r>
            <a:endParaRPr lang="zh-CN" altLang="en-US" sz="2800">
              <a:solidFill>
                <a:srgbClr val="6CAAC0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1885952" y="2675619"/>
            <a:ext cx="8732673" cy="2714108"/>
          </a:xfrm>
          <a:prstGeom prst="roundRect">
            <a:avLst>
              <a:gd name="adj" fmla="val 18925"/>
            </a:avLst>
          </a:prstGeom>
          <a:solidFill>
            <a:srgbClr val="EAF3F6"/>
          </a:solidFill>
          <a:ln w="19050">
            <a:solidFill>
              <a:srgbClr val="6CAA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2622877" y="3017013"/>
            <a:ext cx="774032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只要是运用相应的方法把梯形</a:t>
            </a:r>
            <a:r>
              <a:rPr lang="zh-CN" altLang="en-US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分割或割补</a:t>
            </a:r>
            <a:r>
              <a:rPr lang="zh-CN" altLang="en-US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成学过的图形，然后找到相应的新旧图形的联系，充分论证了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梯形的面积 </a:t>
            </a:r>
            <a:r>
              <a:rPr lang="en-US" altLang="zh-CN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（上底 </a:t>
            </a:r>
            <a:r>
              <a:rPr lang="en-US" altLang="zh-CN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下底）</a:t>
            </a:r>
            <a:r>
              <a:rPr lang="en-US" altLang="zh-CN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×</a:t>
            </a: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高</a:t>
            </a:r>
            <a:r>
              <a:rPr lang="en-US" altLang="zh-CN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÷2</a:t>
            </a:r>
            <a:r>
              <a:rPr lang="zh-CN" altLang="en-US">
                <a:solidFill>
                  <a:prstClr val="black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00532" y="2005942"/>
            <a:ext cx="18083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课堂小结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36868">
            <a:off x="1568669" y="1495894"/>
            <a:ext cx="1496644" cy="224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7283"/>
          <p:cNvGrpSpPr/>
          <p:nvPr/>
        </p:nvGrpSpPr>
        <p:grpSpPr>
          <a:xfrm>
            <a:off x="4787901" y="1196975"/>
            <a:ext cx="1368425" cy="719138"/>
            <a:chOff x="3016" y="754"/>
            <a:chExt cx="862" cy="453"/>
          </a:xfrm>
        </p:grpSpPr>
        <p:sp>
          <p:nvSpPr>
            <p:cNvPr id="24579" name="任意多边形 7258"/>
            <p:cNvSpPr/>
            <p:nvPr/>
          </p:nvSpPr>
          <p:spPr>
            <a:xfrm rot="10800000">
              <a:off x="3016" y="754"/>
              <a:ext cx="862" cy="453"/>
            </a:xfrm>
            <a:solidFill>
              <a:srgbClr val="FF99FF"/>
            </a:solidFill>
            <a:ln w="9525" cap="flat" cmpd="sng">
              <a:solidFill>
                <a:srgbClr val="FF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4580" name="直接连接符 7279"/>
            <p:cNvCxnSpPr/>
            <p:nvPr/>
          </p:nvCxnSpPr>
          <p:spPr>
            <a:xfrm flipV="1">
              <a:off x="3243" y="754"/>
              <a:ext cx="0" cy="453"/>
            </a:xfrm>
            <a:prstGeom prst="line">
              <a:avLst/>
            </a:prstGeom>
            <a:ln w="28575" cap="flat" cmpd="sng">
              <a:solidFill>
                <a:srgbClr val="3333FF"/>
              </a:solidFill>
              <a:prstDash val="sysDot"/>
              <a:round/>
              <a:headEnd type="none" w="med" len="med"/>
              <a:tailEnd type="none" w="med" len="med"/>
            </a:ln>
          </p:spPr>
        </p:cxnSp>
      </p:grpSp>
      <p:sp>
        <p:nvSpPr>
          <p:cNvPr id="24581" name="任意多边形 7199"/>
          <p:cNvSpPr/>
          <p:nvPr/>
        </p:nvSpPr>
        <p:spPr>
          <a:xfrm rot="10800000">
            <a:off x="755650" y="1125538"/>
            <a:ext cx="2089151" cy="1439862"/>
          </a:xfrm>
          <a:solidFill>
            <a:srgbClr val="FF99FF"/>
          </a:solidFill>
          <a:ln w="9525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582" name="组合 7264"/>
          <p:cNvGrpSpPr/>
          <p:nvPr/>
        </p:nvGrpSpPr>
        <p:grpSpPr>
          <a:xfrm>
            <a:off x="1476377" y="1125538"/>
            <a:ext cx="144463" cy="1439862"/>
            <a:chOff x="2744" y="2341"/>
            <a:chExt cx="90" cy="772"/>
          </a:xfrm>
        </p:grpSpPr>
        <p:cxnSp>
          <p:nvCxnSpPr>
            <p:cNvPr id="24583" name="直接连接符 7265"/>
            <p:cNvCxnSpPr/>
            <p:nvPr/>
          </p:nvCxnSpPr>
          <p:spPr>
            <a:xfrm flipV="1">
              <a:off x="2744" y="2341"/>
              <a:ext cx="0" cy="772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</p:spPr>
        </p:cxnSp>
        <p:grpSp>
          <p:nvGrpSpPr>
            <p:cNvPr id="24584" name="组合 7266"/>
            <p:cNvGrpSpPr/>
            <p:nvPr/>
          </p:nvGrpSpPr>
          <p:grpSpPr>
            <a:xfrm rot="-10800000">
              <a:off x="2744" y="3022"/>
              <a:ext cx="90" cy="90"/>
              <a:chOff x="1338" y="2886"/>
              <a:chExt cx="590" cy="816"/>
            </a:xfrm>
          </p:grpSpPr>
          <p:cxnSp>
            <p:nvCxnSpPr>
              <p:cNvPr id="24585" name="直接连接符 7267"/>
              <p:cNvCxnSpPr/>
              <p:nvPr/>
            </p:nvCxnSpPr>
            <p:spPr>
              <a:xfrm>
                <a:off x="1338" y="2886"/>
                <a:ext cx="0" cy="816"/>
              </a:xfrm>
              <a:prstGeom prst="line">
                <a:avLst/>
              </a:prstGeom>
              <a:ln w="1905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586" name="直接连接符 7268"/>
              <p:cNvCxnSpPr/>
              <p:nvPr/>
            </p:nvCxnSpPr>
            <p:spPr>
              <a:xfrm flipH="1">
                <a:off x="1338" y="3702"/>
                <a:ext cx="590" cy="0"/>
              </a:xfrm>
              <a:prstGeom prst="line">
                <a:avLst/>
              </a:prstGeom>
              <a:ln w="1905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cxnSp>
        <p:nvCxnSpPr>
          <p:cNvPr id="24587" name="直接连接符 7200"/>
          <p:cNvCxnSpPr/>
          <p:nvPr/>
        </p:nvCxnSpPr>
        <p:spPr>
          <a:xfrm>
            <a:off x="2987676" y="1916113"/>
            <a:ext cx="1223963" cy="0"/>
          </a:xfrm>
          <a:prstGeom prst="line">
            <a:avLst/>
          </a:prstGeom>
          <a:ln w="76200" cap="flat" cmpd="sng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588" name="直接连接符 7202"/>
          <p:cNvCxnSpPr/>
          <p:nvPr/>
        </p:nvCxnSpPr>
        <p:spPr>
          <a:xfrm>
            <a:off x="1116014" y="1844675"/>
            <a:ext cx="13684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cxnSp>
      <p:sp>
        <p:nvSpPr>
          <p:cNvPr id="24589" name="文本框 7228"/>
          <p:cNvSpPr/>
          <p:nvPr/>
        </p:nvSpPr>
        <p:spPr>
          <a:xfrm>
            <a:off x="900113" y="3644900"/>
            <a:ext cx="7127875" cy="584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0">
                <a:latin typeface="楷体_GB2312" pitchFamily="49" charset="-122"/>
                <a:ea typeface="楷体_GB2312" pitchFamily="49" charset="-122"/>
              </a:rPr>
              <a:t>平行四边形的面积 </a:t>
            </a:r>
            <a:r>
              <a:rPr lang="en-US" altLang="zh-CN" sz="3200" b="0">
                <a:latin typeface="楷体_GB2312" pitchFamily="49" charset="-122"/>
                <a:ea typeface="楷体_GB2312" pitchFamily="49" charset="-122"/>
              </a:rPr>
              <a:t>=    </a:t>
            </a:r>
            <a:r>
              <a:rPr lang="zh-CN" altLang="en-US" sz="3200" b="0">
                <a:latin typeface="楷体_GB2312" pitchFamily="49" charset="-122"/>
                <a:ea typeface="楷体_GB2312" pitchFamily="49" charset="-122"/>
              </a:rPr>
              <a:t>底   </a:t>
            </a:r>
            <a:r>
              <a:rPr lang="en-US" altLang="zh-CN" sz="3200" b="0">
                <a:latin typeface="楷体_GB2312" pitchFamily="49" charset="-122"/>
                <a:ea typeface="楷体_GB2312" pitchFamily="49" charset="-122"/>
              </a:rPr>
              <a:t>×   </a:t>
            </a:r>
            <a:r>
              <a:rPr lang="zh-CN" altLang="en-US" sz="3200" b="0">
                <a:latin typeface="楷体_GB2312" pitchFamily="49" charset="-122"/>
                <a:ea typeface="楷体_GB2312" pitchFamily="49" charset="-122"/>
              </a:rPr>
              <a:t>高</a:t>
            </a:r>
            <a:endParaRPr lang="zh-CN" altLang="en-US" sz="3200" b="0"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24590" name="直接连接符 7229"/>
          <p:cNvCxnSpPr/>
          <p:nvPr/>
        </p:nvCxnSpPr>
        <p:spPr>
          <a:xfrm>
            <a:off x="5651500" y="4221165"/>
            <a:ext cx="0" cy="50323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591" name="直接连接符 7230"/>
          <p:cNvCxnSpPr/>
          <p:nvPr/>
        </p:nvCxnSpPr>
        <p:spPr>
          <a:xfrm>
            <a:off x="7740651" y="4292600"/>
            <a:ext cx="0" cy="5032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592" name="直接连接符 7231"/>
          <p:cNvCxnSpPr/>
          <p:nvPr/>
        </p:nvCxnSpPr>
        <p:spPr>
          <a:xfrm>
            <a:off x="2411413" y="4292600"/>
            <a:ext cx="0" cy="50323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593" name="文本框 7232"/>
          <p:cNvSpPr/>
          <p:nvPr/>
        </p:nvSpPr>
        <p:spPr>
          <a:xfrm>
            <a:off x="3924300" y="4868864"/>
            <a:ext cx="3098800" cy="584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b="0">
                <a:latin typeface="楷体_GB2312" pitchFamily="49" charset="-122"/>
                <a:ea typeface="楷体_GB2312" pitchFamily="49" charset="-122"/>
              </a:rPr>
              <a:t>（上底</a:t>
            </a:r>
            <a:r>
              <a:rPr lang="en-US" altLang="zh-CN" sz="3200" b="0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3200" b="0">
                <a:latin typeface="楷体_GB2312" pitchFamily="49" charset="-122"/>
                <a:ea typeface="楷体_GB2312" pitchFamily="49" charset="-122"/>
              </a:rPr>
              <a:t>下底）</a:t>
            </a:r>
            <a:endParaRPr lang="zh-CN" altLang="en-US" sz="3200" b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94" name="文本框 7233"/>
          <p:cNvSpPr/>
          <p:nvPr/>
        </p:nvSpPr>
        <p:spPr>
          <a:xfrm>
            <a:off x="1187452" y="4868864"/>
            <a:ext cx="2232025" cy="584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0">
                <a:ea typeface="楷体_GB2312" pitchFamily="49" charset="-122"/>
              </a:rPr>
              <a:t>梯形的面积</a:t>
            </a:r>
            <a:endParaRPr lang="zh-CN" altLang="en-US" sz="3200" b="0">
              <a:ea typeface="楷体_GB2312" pitchFamily="49" charset="-122"/>
            </a:endParaRPr>
          </a:p>
        </p:txBody>
      </p:sp>
      <p:sp>
        <p:nvSpPr>
          <p:cNvPr id="24595" name="文本框 7234"/>
          <p:cNvSpPr/>
          <p:nvPr/>
        </p:nvSpPr>
        <p:spPr>
          <a:xfrm>
            <a:off x="7092951" y="4868865"/>
            <a:ext cx="1728788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高</a:t>
            </a:r>
            <a:r>
              <a:rPr lang="en-US" altLang="zh-CN" sz="3200" b="0">
                <a:solidFill>
                  <a:srgbClr val="FF0000"/>
                </a:solidFill>
              </a:rPr>
              <a:t>÷2</a:t>
            </a:r>
            <a:endParaRPr lang="en-US" altLang="zh-CN" sz="3200" b="0">
              <a:solidFill>
                <a:srgbClr val="FF0000"/>
              </a:solidFill>
            </a:endParaRPr>
          </a:p>
        </p:txBody>
      </p:sp>
      <p:grpSp>
        <p:nvGrpSpPr>
          <p:cNvPr id="24596" name="组合 7254"/>
          <p:cNvGrpSpPr/>
          <p:nvPr/>
        </p:nvGrpSpPr>
        <p:grpSpPr>
          <a:xfrm>
            <a:off x="4425992" y="2635251"/>
            <a:ext cx="2809833" cy="703262"/>
            <a:chOff x="2788" y="1660"/>
            <a:chExt cx="1816" cy="443"/>
          </a:xfrm>
        </p:grpSpPr>
        <p:sp>
          <p:nvSpPr>
            <p:cNvPr id="24597" name="左大括号 7240"/>
            <p:cNvSpPr/>
            <p:nvPr/>
          </p:nvSpPr>
          <p:spPr>
            <a:xfrm rot="16200000">
              <a:off x="3318" y="1130"/>
              <a:ext cx="209" cy="1270"/>
            </a:xfrm>
            <a:prstGeom prst="leftBrace">
              <a:avLst>
                <a:gd name="adj1" fmla="val 50609"/>
                <a:gd name="adj2" fmla="val 50000"/>
              </a:avLst>
            </a:prstGeom>
            <a:noFill/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algn="ctr"/>
              <a:endParaRPr lang="zh-CN" altLang="en-US"/>
            </a:p>
          </p:txBody>
        </p:sp>
        <p:sp>
          <p:nvSpPr>
            <p:cNvPr id="24598" name="左大括号 7241"/>
            <p:cNvSpPr/>
            <p:nvPr/>
          </p:nvSpPr>
          <p:spPr>
            <a:xfrm rot="16200000">
              <a:off x="4203" y="1515"/>
              <a:ext cx="209" cy="499"/>
            </a:xfrm>
            <a:prstGeom prst="leftBrace">
              <a:avLst>
                <a:gd name="adj1" fmla="val 19885"/>
                <a:gd name="adj2" fmla="val 50000"/>
              </a:avLst>
            </a:prstGeom>
            <a:noFill/>
            <a:ln w="158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algn="ctr"/>
              <a:endParaRPr lang="zh-CN" altLang="en-US"/>
            </a:p>
          </p:txBody>
        </p:sp>
        <p:sp>
          <p:nvSpPr>
            <p:cNvPr id="24599" name="文本框 7242"/>
            <p:cNvSpPr/>
            <p:nvPr/>
          </p:nvSpPr>
          <p:spPr>
            <a:xfrm>
              <a:off x="3198" y="1870"/>
              <a:ext cx="1406" cy="2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b="0"/>
                <a:t>下底               上底</a:t>
              </a:r>
              <a:endParaRPr lang="zh-CN" altLang="en-US" b="0"/>
            </a:p>
          </p:txBody>
        </p:sp>
      </p:grpSp>
      <p:sp>
        <p:nvSpPr>
          <p:cNvPr id="24600" name="文本框 7252"/>
          <p:cNvSpPr/>
          <p:nvPr/>
        </p:nvSpPr>
        <p:spPr>
          <a:xfrm>
            <a:off x="3635375" y="4868865"/>
            <a:ext cx="431800" cy="579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0">
                <a:latin typeface="楷体_GB2312" pitchFamily="49" charset="-122"/>
                <a:ea typeface="楷体_GB2312" pitchFamily="49" charset="-122"/>
              </a:rPr>
              <a:t>=</a:t>
            </a:r>
            <a:endParaRPr lang="en-US" altLang="zh-CN" sz="3200" b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601" name="文本框 7253"/>
          <p:cNvSpPr/>
          <p:nvPr/>
        </p:nvSpPr>
        <p:spPr>
          <a:xfrm>
            <a:off x="6659565" y="4868863"/>
            <a:ext cx="649287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0">
                <a:ea typeface="楷体_GB2312" pitchFamily="49" charset="-122"/>
              </a:rPr>
              <a:t>×</a:t>
            </a:r>
            <a:endParaRPr lang="en-US" altLang="zh-CN" sz="3600" b="0">
              <a:ea typeface="楷体_GB2312" pitchFamily="49" charset="-122"/>
            </a:endParaRPr>
          </a:p>
        </p:txBody>
      </p:sp>
      <p:grpSp>
        <p:nvGrpSpPr>
          <p:cNvPr id="24602" name="组合 7286"/>
          <p:cNvGrpSpPr/>
          <p:nvPr/>
        </p:nvGrpSpPr>
        <p:grpSpPr>
          <a:xfrm>
            <a:off x="4427538" y="1916115"/>
            <a:ext cx="2089151" cy="720725"/>
            <a:chOff x="1202" y="1978"/>
            <a:chExt cx="1316" cy="454"/>
          </a:xfrm>
        </p:grpSpPr>
        <p:sp>
          <p:nvSpPr>
            <p:cNvPr id="24603" name="任意多边形 7201"/>
            <p:cNvSpPr/>
            <p:nvPr/>
          </p:nvSpPr>
          <p:spPr>
            <a:xfrm rot="10800000">
              <a:off x="1202" y="1978"/>
              <a:ext cx="1316" cy="453"/>
            </a:xfrm>
            <a:solidFill>
              <a:srgbClr val="FFFF00"/>
            </a:solidFill>
            <a:ln w="9525" cap="flat" cmpd="sng">
              <a:solidFill>
                <a:srgbClr val="FFFF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604" name="组合 7181"/>
            <p:cNvGrpSpPr/>
            <p:nvPr/>
          </p:nvGrpSpPr>
          <p:grpSpPr>
            <a:xfrm>
              <a:off x="1655" y="1979"/>
              <a:ext cx="46" cy="453"/>
              <a:chOff x="2744" y="2341"/>
              <a:chExt cx="90" cy="772"/>
            </a:xfrm>
          </p:grpSpPr>
          <p:cxnSp>
            <p:nvCxnSpPr>
              <p:cNvPr id="24605" name="直接连接符 7177"/>
              <p:cNvCxnSpPr/>
              <p:nvPr/>
            </p:nvCxnSpPr>
            <p:spPr>
              <a:xfrm flipV="1">
                <a:off x="2744" y="2341"/>
                <a:ext cx="0" cy="772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ysDot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24606" name="组合 7180"/>
              <p:cNvGrpSpPr/>
              <p:nvPr/>
            </p:nvGrpSpPr>
            <p:grpSpPr>
              <a:xfrm rot="-10800000">
                <a:off x="2744" y="3022"/>
                <a:ext cx="90" cy="90"/>
                <a:chOff x="1338" y="2886"/>
                <a:chExt cx="590" cy="816"/>
              </a:xfrm>
            </p:grpSpPr>
            <p:cxnSp>
              <p:nvCxnSpPr>
                <p:cNvPr id="24607" name="直接连接符 7178"/>
                <p:cNvCxnSpPr/>
                <p:nvPr/>
              </p:nvCxnSpPr>
              <p:spPr>
                <a:xfrm>
                  <a:off x="1338" y="2886"/>
                  <a:ext cx="0" cy="816"/>
                </a:xfrm>
                <a:prstGeom prst="line">
                  <a:avLst/>
                </a:prstGeom>
                <a:ln w="1905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4608" name="直接连接符 7179"/>
                <p:cNvCxnSpPr/>
                <p:nvPr/>
              </p:nvCxnSpPr>
              <p:spPr>
                <a:xfrm flipH="1">
                  <a:off x="1338" y="3702"/>
                  <a:ext cx="590" cy="0"/>
                </a:xfrm>
                <a:prstGeom prst="line">
                  <a:avLst/>
                </a:prstGeom>
                <a:ln w="19050" cap="flat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</p:grpSp>
      <p:grpSp>
        <p:nvGrpSpPr>
          <p:cNvPr id="24609" name="组合 7275"/>
          <p:cNvGrpSpPr/>
          <p:nvPr/>
        </p:nvGrpSpPr>
        <p:grpSpPr>
          <a:xfrm>
            <a:off x="4787900" y="1196977"/>
            <a:ext cx="2736851" cy="1438275"/>
            <a:chOff x="3016" y="754"/>
            <a:chExt cx="1724" cy="906"/>
          </a:xfrm>
        </p:grpSpPr>
        <p:grpSp>
          <p:nvGrpSpPr>
            <p:cNvPr id="24610" name="组合 7259"/>
            <p:cNvGrpSpPr/>
            <p:nvPr/>
          </p:nvGrpSpPr>
          <p:grpSpPr>
            <a:xfrm>
              <a:off x="3016" y="754"/>
              <a:ext cx="1724" cy="906"/>
              <a:chOff x="3470" y="1117"/>
              <a:chExt cx="1769" cy="906"/>
            </a:xfrm>
          </p:grpSpPr>
          <p:sp>
            <p:nvSpPr>
              <p:cNvPr id="24611" name="任意多边形 7260"/>
              <p:cNvSpPr/>
              <p:nvPr/>
            </p:nvSpPr>
            <p:spPr>
              <a:xfrm>
                <a:off x="4332" y="1570"/>
                <a:ext cx="907" cy="453"/>
              </a:xfrm>
              <a:noFill/>
              <a:ln w="952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2" name="任意多边形 7261"/>
              <p:cNvSpPr/>
              <p:nvPr/>
            </p:nvSpPr>
            <p:spPr>
              <a:xfrm rot="10800000">
                <a:off x="3470" y="1117"/>
                <a:ext cx="907" cy="453"/>
              </a:xfrm>
              <a:solidFill>
                <a:srgbClr val="FF99FF"/>
              </a:solidFill>
              <a:ln w="9525" cap="flat" cmpd="sng">
                <a:solidFill>
                  <a:srgbClr val="FF99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24613" name="直接连接符 7271"/>
            <p:cNvCxnSpPr/>
            <p:nvPr/>
          </p:nvCxnSpPr>
          <p:spPr>
            <a:xfrm flipV="1">
              <a:off x="3243" y="754"/>
              <a:ext cx="0" cy="453"/>
            </a:xfrm>
            <a:prstGeom prst="line">
              <a:avLst/>
            </a:prstGeom>
            <a:ln w="28575" cap="flat" cmpd="sng">
              <a:solidFill>
                <a:srgbClr val="3333FF"/>
              </a:solidFill>
              <a:prstDash val="sys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4614" name="组合 7263"/>
          <p:cNvGrpSpPr/>
          <p:nvPr/>
        </p:nvGrpSpPr>
        <p:grpSpPr>
          <a:xfrm>
            <a:off x="4427540" y="1916115"/>
            <a:ext cx="3095625" cy="720725"/>
            <a:chOff x="385" y="1706"/>
            <a:chExt cx="1950" cy="454"/>
          </a:xfrm>
        </p:grpSpPr>
        <p:cxnSp>
          <p:nvCxnSpPr>
            <p:cNvPr id="24615" name="直接连接符 7207"/>
            <p:cNvCxnSpPr/>
            <p:nvPr/>
          </p:nvCxnSpPr>
          <p:spPr>
            <a:xfrm>
              <a:off x="611" y="1706"/>
              <a:ext cx="1724" cy="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6" name="直接连接符 7208"/>
            <p:cNvCxnSpPr/>
            <p:nvPr/>
          </p:nvCxnSpPr>
          <p:spPr>
            <a:xfrm>
              <a:off x="385" y="2159"/>
              <a:ext cx="1724" cy="1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7" name="直接连接符 7209"/>
            <p:cNvCxnSpPr/>
            <p:nvPr/>
          </p:nvCxnSpPr>
          <p:spPr>
            <a:xfrm flipH="1">
              <a:off x="2109" y="1706"/>
              <a:ext cx="226" cy="454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8" name="直接连接符 7210"/>
            <p:cNvCxnSpPr/>
            <p:nvPr/>
          </p:nvCxnSpPr>
          <p:spPr>
            <a:xfrm flipH="1">
              <a:off x="385" y="1706"/>
              <a:ext cx="226" cy="453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5" dur="2000" fill="hold"/>
                                        <p:tgtEl>
                                          <p:spTgt spid="246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 fill="hold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 fill="hold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fill="hold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 fill="hold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 fill="hold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 fill="hold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 fill="hold"/>
                                        <p:tgtEl>
                                          <p:spTgt spid="24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 fill="hold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 animBg="1"/>
      <p:bldP spid="24593" grpId="0" animBg="1"/>
      <p:bldP spid="24594" grpId="0" animBg="1"/>
      <p:bldP spid="24595" grpId="0" animBg="1"/>
      <p:bldP spid="24600" grpId="0" animBg="1"/>
      <p:bldP spid="246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99440" y="772160"/>
            <a:ext cx="2000885" cy="854710"/>
          </a:xfrm>
          <a:prstGeom prst="rect">
            <a:avLst/>
          </a:prstGeom>
          <a:noFill/>
          <a:ln>
            <a:solidFill>
              <a:srgbClr val="7C68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sz="40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判断</a:t>
            </a:r>
            <a:endParaRPr lang="zh-CN" sz="400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7227" y="2006601"/>
            <a:ext cx="858132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、两</a:t>
            </a:r>
            <a:r>
              <a:rPr lang="zh-CN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个面积相等的梯形可</a:t>
            </a:r>
            <a:r>
              <a:rPr lang="zh-CN" sz="2800" dirty="0" smtClean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以拼</a:t>
            </a:r>
            <a:r>
              <a:rPr lang="zh-CN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成一个平行四边形。</a:t>
            </a:r>
            <a:endParaRPr lang="zh-CN" altLang="en-US" sz="2800" dirty="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92623" y="3208021"/>
            <a:ext cx="8595927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两个</a:t>
            </a:r>
            <a:r>
              <a:rPr 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完全一样</a:t>
            </a:r>
            <a:r>
              <a:rPr lang="zh-CN" sz="2800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的梯形可以拼成一个平行四边形。</a:t>
            </a:r>
            <a:endParaRPr lang="zh-CN" sz="2800" dirty="0">
              <a:solidFill>
                <a:schemeClr val="accent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0391" y="4410179"/>
            <a:ext cx="74295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</a:t>
            </a:r>
            <a:r>
              <a:rPr lang="zh-CN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、梯两个梯形的高相等，它们的面积就相等</a:t>
            </a:r>
            <a:endParaRPr lang="zh-CN" sz="2800" dirty="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3" name="Line 5"/>
          <p:cNvSpPr/>
          <p:nvPr/>
        </p:nvSpPr>
        <p:spPr>
          <a:xfrm>
            <a:off x="1862598" y="5248912"/>
            <a:ext cx="3884295" cy="635"/>
          </a:xfrm>
          <a:prstGeom prst="line">
            <a:avLst/>
          </a:prstGeom>
          <a:ln w="28575" cap="flat" cmpd="sng">
            <a:solidFill>
              <a:srgbClr val="9900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7414" name="Line 6"/>
          <p:cNvSpPr/>
          <p:nvPr/>
        </p:nvSpPr>
        <p:spPr>
          <a:xfrm>
            <a:off x="1288417" y="6114417"/>
            <a:ext cx="4015105" cy="635"/>
          </a:xfrm>
          <a:prstGeom prst="line">
            <a:avLst/>
          </a:prstGeom>
          <a:ln w="28575" cap="flat" cmpd="sng">
            <a:solidFill>
              <a:srgbClr val="9900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7415" name="AutoShape 7"/>
          <p:cNvSpPr/>
          <p:nvPr/>
        </p:nvSpPr>
        <p:spPr>
          <a:xfrm>
            <a:off x="2065655" y="5248910"/>
            <a:ext cx="1197611" cy="86614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2266950" y="1219200"/>
              </a:cxn>
              <a:cxn ang="0">
                <a:pos x="1295400" y="2438400"/>
              </a:cxn>
              <a:cxn ang="0">
                <a:pos x="323850" y="1219200"/>
              </a:cxn>
              <a:cxn ang="0">
                <a:pos x="12954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6" name="AutoShape 8"/>
          <p:cNvSpPr/>
          <p:nvPr/>
        </p:nvSpPr>
        <p:spPr>
          <a:xfrm>
            <a:off x="4008756" y="5249545"/>
            <a:ext cx="457835" cy="86614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866775" y="1219200"/>
              </a:cxn>
              <a:cxn ang="0">
                <a:pos x="495300" y="2438400"/>
              </a:cxn>
              <a:cxn ang="0">
                <a:pos x="123825" y="1219200"/>
              </a:cxn>
              <a:cxn ang="0">
                <a:pos x="4953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7" name="Line 9"/>
          <p:cNvSpPr/>
          <p:nvPr/>
        </p:nvSpPr>
        <p:spPr>
          <a:xfrm>
            <a:off x="2372361" y="5250180"/>
            <a:ext cx="635" cy="866140"/>
          </a:xfrm>
          <a:prstGeom prst="line">
            <a:avLst/>
          </a:prstGeom>
          <a:ln w="38100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7418" name="Line 10"/>
          <p:cNvSpPr/>
          <p:nvPr/>
        </p:nvSpPr>
        <p:spPr>
          <a:xfrm>
            <a:off x="4150361" y="5250180"/>
            <a:ext cx="635" cy="866140"/>
          </a:xfrm>
          <a:prstGeom prst="line">
            <a:avLst/>
          </a:prstGeom>
          <a:ln w="38100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415" grpId="0" bldLvl="0" animBg="1"/>
      <p:bldP spid="1741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8" y="5067300"/>
            <a:ext cx="871599" cy="1447800"/>
          </a:xfrm>
          <a:prstGeom prst="rect">
            <a:avLst/>
          </a:prstGeom>
        </p:spPr>
      </p:pic>
      <p:sp>
        <p:nvSpPr>
          <p:cNvPr id="30" name="TextBox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05177" y="2775533"/>
            <a:ext cx="7065075" cy="1476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  <a:sym typeface="Calibri" panose="020F0502020204030204"/>
              </a:rPr>
              <a:t>10×2÷5=4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  <a:sym typeface="Calibri" panose="020F0502020204030204"/>
              </a:rPr>
              <a:t>（分米）</a:t>
            </a:r>
            <a:endParaRPr lang="en-US" altLang="zh-CN" sz="2000">
              <a:solidFill>
                <a:schemeClr val="dk1"/>
              </a:solidFill>
              <a:latin typeface="Arial" panose="020B0604020202020204" pitchFamily="34" charset="0"/>
              <a:ea typeface="汉仪君黑-35W" panose="00020600040101010101" charset="-122"/>
              <a:cs typeface="幼圆" panose="02010509060101010101" charset="-122"/>
              <a:sym typeface="Calibri" panose="020F0502020204030204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  <a:sym typeface="Calibri" panose="020F0502020204030204"/>
              </a:rPr>
              <a:t>(3+5+3)×4÷2=22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  <a:sym typeface="Calibri" panose="020F0502020204030204"/>
              </a:rPr>
              <a:t>（平方分米）</a:t>
            </a:r>
            <a:endParaRPr lang="en-US" altLang="zh-CN" sz="2000">
              <a:solidFill>
                <a:schemeClr val="dk1"/>
              </a:solidFill>
              <a:latin typeface="Arial" panose="020B0604020202020204" pitchFamily="34" charset="0"/>
              <a:ea typeface="汉仪君黑-35W" panose="00020600040101010101" charset="-122"/>
              <a:cs typeface="幼圆" panose="02010509060101010101" charset="-122"/>
              <a:sym typeface="Calibri" panose="020F0502020204030204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  <a:sym typeface="Calibri" panose="020F0502020204030204"/>
              </a:rPr>
              <a:t>答：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涂色部分的面积是</a:t>
            </a: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22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平方分米。</a:t>
            </a:r>
            <a:endParaRPr lang="zh-CN" altLang="en-US" sz="2000">
              <a:solidFill>
                <a:schemeClr val="dk1"/>
              </a:solidFill>
              <a:latin typeface="Arial" panose="020B0604020202020204" pitchFamily="34" charset="0"/>
              <a:ea typeface="汉仪君黑-35W" panose="00020600040101010101" charset="-122"/>
              <a:cs typeface="幼圆" panose="02010509060101010101" charset="-122"/>
              <a:sym typeface="Calibri" panose="020F0502020204030204"/>
            </a:endParaRPr>
          </a:p>
        </p:txBody>
      </p:sp>
      <p:sp>
        <p:nvSpPr>
          <p:cNvPr id="5" name="TextBox 8"/>
          <p:cNvSpPr txBox="1"/>
          <p:nvPr>
            <p:custDataLst>
              <p:tags r:id="rId4"/>
            </p:custDataLst>
          </p:nvPr>
        </p:nvSpPr>
        <p:spPr>
          <a:xfrm>
            <a:off x="1970077" y="1213486"/>
            <a:ext cx="91622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uFillTx/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如图平行四边形中，空白部分面积是10平方分米，求涂色部分的面积。</a:t>
            </a:r>
            <a:endParaRPr lang="zh-CN" altLang="en-US" sz="2000" dirty="0">
              <a:solidFill>
                <a:schemeClr val="dk1"/>
              </a:solidFill>
              <a:latin typeface="Arial" panose="020B0604020202020204" pitchFamily="34" charset="0"/>
              <a:ea typeface="汉仪趣黑简" panose="00020600040101010101" charset="-122"/>
              <a:cs typeface="幼圆" panose="0201050906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02416" y="62611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趣黑简" panose="00020600040101010101" charset="-122"/>
              </a:rPr>
              <a:t>经典例题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趣黑简" panose="0002060004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310310" y="1307465"/>
            <a:ext cx="633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例</a:t>
            </a:r>
            <a:r>
              <a:rPr lang="en-US" altLang="zh-CN" sz="2000" b="1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1</a:t>
            </a:r>
            <a:endParaRPr lang="en-US" altLang="zh-CN" sz="2000" b="1">
              <a:solidFill>
                <a:schemeClr val="dk1"/>
              </a:solidFill>
              <a:latin typeface="Arial" panose="020B0604020202020204" pitchFamily="34" charset="0"/>
              <a:ea typeface="汉仪君黑-35W" panose="00020600040101010101" charset="-122"/>
              <a:cs typeface="幼圆" panose="02010509060101010101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028690" y="2564766"/>
            <a:ext cx="1983740" cy="2222500"/>
            <a:chOff x="9494" y="4039"/>
            <a:chExt cx="3124" cy="3500"/>
          </a:xfrm>
        </p:grpSpPr>
        <p:sp>
          <p:nvSpPr>
            <p:cNvPr id="14" name="流程图: 手动输入 13"/>
            <p:cNvSpPr/>
            <p:nvPr/>
          </p:nvSpPr>
          <p:spPr>
            <a:xfrm rot="5400000">
              <a:off x="10035" y="4204"/>
              <a:ext cx="2041" cy="3124"/>
            </a:xfrm>
            <a:prstGeom prst="flowChartManualInpu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43"/>
            <p:cNvSpPr txBox="1"/>
            <p:nvPr/>
          </p:nvSpPr>
          <p:spPr>
            <a:xfrm>
              <a:off x="10375" y="6812"/>
              <a:ext cx="1474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>
                  <a:latin typeface="思源黑体 CN Regular" pitchFamily="34" charset="-122"/>
                  <a:ea typeface="思源黑体 CN Regular" pitchFamily="34" charset="-122"/>
                </a:rPr>
                <a:t>9cm</a:t>
              </a:r>
              <a:endParaRPr lang="en-US" altLang="zh-CN" sz="2000"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9516" y="4730"/>
              <a:ext cx="3079" cy="2041"/>
            </a:xfrm>
            <a:prstGeom prst="triangle">
              <a:avLst>
                <a:gd name="adj" fmla="val 7980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9494" y="4745"/>
              <a:ext cx="2469" cy="204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43"/>
            <p:cNvSpPr txBox="1"/>
            <p:nvPr/>
          </p:nvSpPr>
          <p:spPr>
            <a:xfrm>
              <a:off x="10035" y="4039"/>
              <a:ext cx="1474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>
                  <a:latin typeface="思源黑体 CN Regular" pitchFamily="34" charset="-122"/>
                  <a:ea typeface="思源黑体 CN Regular" pitchFamily="34" charset="-122"/>
                </a:rPr>
                <a:t>5cm</a:t>
              </a:r>
              <a:endParaRPr lang="en-US" altLang="zh-CN" sz="2000"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08124" y="4722496"/>
            <a:ext cx="1478915" cy="941705"/>
            <a:chOff x="10624" y="6533"/>
            <a:chExt cx="2329" cy="1483"/>
          </a:xfrm>
        </p:grpSpPr>
        <p:grpSp>
          <p:nvGrpSpPr>
            <p:cNvPr id="28" name="组合 27"/>
            <p:cNvGrpSpPr/>
            <p:nvPr>
              <p:custDataLst>
                <p:tags r:id="rId5"/>
              </p:custDataLst>
            </p:nvPr>
          </p:nvGrpSpPr>
          <p:grpSpPr>
            <a:xfrm>
              <a:off x="10624" y="6533"/>
              <a:ext cx="2329" cy="1483"/>
              <a:chOff x="10624" y="6533"/>
              <a:chExt cx="2329" cy="1483"/>
            </a:xfrm>
          </p:grpSpPr>
          <p:sp>
            <p:nvSpPr>
              <p:cNvPr id="31" name="圆角矩形 30"/>
              <p:cNvSpPr/>
              <p:nvPr>
                <p:custDataLst>
                  <p:tags r:id="rId6"/>
                </p:custDataLst>
              </p:nvPr>
            </p:nvSpPr>
            <p:spPr>
              <a:xfrm>
                <a:off x="10782" y="6700"/>
                <a:ext cx="1581" cy="741"/>
              </a:xfrm>
              <a:prstGeom prst="roundRect">
                <a:avLst>
                  <a:gd name="adj" fmla="val 50000"/>
                </a:avLst>
              </a:prstGeom>
              <a:noFill/>
              <a:ln w="25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弧形 36"/>
              <p:cNvSpPr/>
              <p:nvPr>
                <p:custDataLst>
                  <p:tags r:id="rId7"/>
                </p:custDataLst>
              </p:nvPr>
            </p:nvSpPr>
            <p:spPr>
              <a:xfrm>
                <a:off x="12149" y="6533"/>
                <a:ext cx="804" cy="804"/>
              </a:xfrm>
              <a:prstGeom prst="arc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弧形 37"/>
              <p:cNvSpPr/>
              <p:nvPr>
                <p:custDataLst>
                  <p:tags r:id="rId8"/>
                </p:custDataLst>
              </p:nvPr>
            </p:nvSpPr>
            <p:spPr>
              <a:xfrm rot="10800000">
                <a:off x="10624" y="7212"/>
                <a:ext cx="804" cy="804"/>
              </a:xfrm>
              <a:prstGeom prst="arc">
                <a:avLst/>
              </a:prstGeom>
              <a:ln w="508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Title 6"/>
            <p:cNvSpPr txBox="1"/>
            <p:nvPr>
              <p:custDataLst>
                <p:tags r:id="rId9"/>
              </p:custDataLst>
            </p:nvPr>
          </p:nvSpPr>
          <p:spPr>
            <a:xfrm>
              <a:off x="11064" y="6795"/>
              <a:ext cx="1028" cy="551"/>
            </a:xfrm>
            <a:prstGeom prst="rect">
              <a:avLst/>
            </a:prstGeom>
            <a:noFill/>
            <a:ln w="3175">
              <a:noFill/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</a:extLst>
          </p:spPr>
          <p:txBody>
            <a:bodyPr wrap="none" lIns="72000" tIns="36195" rIns="72000" bIns="36195" anchor="t" anchorCtr="0">
              <a:sp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L="0" lvl="0" indent="0" algn="l" fontAlgn="auto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SzTx/>
                <a:buNone/>
              </a:pPr>
              <a:r>
                <a:rPr lang="zh-CN" altLang="en-US" sz="1800" b="1" spc="177">
                  <a:ln w="3175">
                    <a:noFill/>
                    <a:prstDash val="dash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答案</a:t>
              </a:r>
              <a:endParaRPr lang="zh-CN" altLang="en-US" sz="1800" b="1" spc="177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</p:spTree>
    <p:custDataLst>
      <p:tags r:id="rId10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判断题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52245" y="2105661"/>
            <a:ext cx="9901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400"/>
              <a:t>两个梯形都能拼成一个平行四边形</a:t>
            </a:r>
            <a:r>
              <a:rPr lang="zh-CN" sz="2400"/>
              <a:t>。（</a:t>
            </a:r>
            <a:r>
              <a:rPr lang="en-US" altLang="zh-CN" sz="2400"/>
              <a:t>     </a:t>
            </a:r>
            <a:r>
              <a:rPr lang="zh-CN" sz="2400"/>
              <a:t>）</a:t>
            </a:r>
            <a:endParaRPr sz="2400"/>
          </a:p>
          <a:p>
            <a:pPr fontAlgn="auto">
              <a:lnSpc>
                <a:spcPct val="150000"/>
              </a:lnSpc>
            </a:pPr>
            <a:r>
              <a:rPr sz="2400"/>
              <a:t>两个形状一样的梯形，一定能拼成一个平行四边形</a:t>
            </a:r>
            <a:r>
              <a:rPr lang="zh-CN" sz="2400"/>
              <a:t>。</a:t>
            </a:r>
            <a:r>
              <a:rPr lang="zh-CN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     </a:t>
            </a:r>
            <a:r>
              <a:rPr lang="zh-CN" sz="2400">
                <a:sym typeface="+mn-ea"/>
              </a:rPr>
              <a:t>）</a:t>
            </a:r>
            <a:endParaRPr sz="2400"/>
          </a:p>
          <a:p>
            <a:pPr fontAlgn="auto">
              <a:lnSpc>
                <a:spcPct val="150000"/>
              </a:lnSpc>
            </a:pPr>
            <a:r>
              <a:rPr sz="2400"/>
              <a:t>两个完全一样的梯形，一定能拼成一个平行四边形</a:t>
            </a:r>
            <a:r>
              <a:rPr lang="zh-CN" sz="2400"/>
              <a:t>。</a:t>
            </a:r>
            <a:r>
              <a:rPr lang="zh-CN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     </a:t>
            </a:r>
            <a:r>
              <a:rPr lang="zh-CN" sz="2400">
                <a:sym typeface="+mn-ea"/>
              </a:rPr>
              <a:t>）</a:t>
            </a:r>
            <a:endParaRPr sz="2400"/>
          </a:p>
          <a:p>
            <a:pPr fontAlgn="auto">
              <a:lnSpc>
                <a:spcPct val="150000"/>
              </a:lnSpc>
            </a:pPr>
            <a:r>
              <a:rPr sz="2400"/>
              <a:t>平行四边形的面积是梯形的两倍</a:t>
            </a:r>
            <a:r>
              <a:rPr lang="zh-CN" sz="2400"/>
              <a:t>。</a:t>
            </a:r>
            <a:r>
              <a:rPr lang="zh-CN" sz="2400">
                <a:sym typeface="+mn-ea"/>
              </a:rPr>
              <a:t>（</a:t>
            </a:r>
            <a:r>
              <a:rPr lang="en-US" altLang="zh-CN" sz="2400">
                <a:sym typeface="+mn-ea"/>
              </a:rPr>
              <a:t>     </a:t>
            </a:r>
            <a:r>
              <a:rPr lang="zh-CN" sz="2400">
                <a:sym typeface="+mn-ea"/>
              </a:rPr>
              <a:t>）</a:t>
            </a:r>
            <a:endParaRPr lang="zh-CN" sz="2400"/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471401" y="12560300"/>
            <a:ext cx="3175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1900" y="1405853"/>
            <a:ext cx="7734931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两个面积相等的梯形可以拼成一个平行四边形。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课堂游戏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397683" y="3076288"/>
            <a:ext cx="914400" cy="10556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434357" y="3170708"/>
            <a:ext cx="968857" cy="9008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7768" y="4213346"/>
            <a:ext cx="2801963" cy="247760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96745" y="4603826"/>
            <a:ext cx="1450087" cy="16966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5247" y="4420830"/>
            <a:ext cx="2062635" cy="20626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461785" y="4704574"/>
            <a:ext cx="1682217" cy="16822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98669" y="2933657"/>
            <a:ext cx="1280160" cy="134093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00185 L 0.00955 0.00185 C 0.01805 -0.00324 0.02656 -0.00903 0.03541 -0.01343 C 0.06319 -0.02685 0.09027 -0.03472 0.11944 -0.0419 C 0.13889 -0.04653 0.1585 -0.05093 0.17812 -0.05394 C 0.19948 -0.05741 0.221 -0.05857 0.24236 -0.06111 C 0.27448 -0.06505 0.31198 -0.0706 0.34461 -0.07338 C 0.35746 -0.07431 0.37048 -0.07477 0.3835 -0.07523 L 0.51024 -0.07222 C 0.51614 -0.07222 0.54253 -0.0706 0.54913 -0.07037 C 0.55503 -0.06898 0.56076 -0.06713 0.56666 -0.06621 C 0.57222 -0.06528 0.57795 -0.06551 0.5835 -0.06528 L 0.59722 -0.06412 C 0.62361 -0.05996 0.59687 -0.06459 0.62326 -0.05903 C 0.62708 -0.05834 0.6309 -0.05787 0.63472 -0.05718 C 0.63871 -0.05625 0.64271 -0.05486 0.64687 -0.05394 C 0.65069 -0.05324 0.65451 -0.05301 0.65833 -0.05209 C 0.66146 -0.05116 0.66441 -0.04977 0.66753 -0.04885 C 0.66875 -0.04861 0.67951 -0.04699 0.68038 -0.04699 C 0.68958 -0.04329 0.69826 -0.04005 0.70711 -0.03472 C 0.71111 -0.03241 0.71632 -0.0294 0.72014 -0.02662 C 0.72396 -0.02361 0.72847 -0.02153 0.73159 -0.01736 C 0.7342 -0.01412 0.73715 -0.01135 0.73923 -0.00718 C 0.74496 0.00416 0.74201 -0.00093 0.74757 0.00787 L 0.74843 0.01111 L 0.75 0.00787" pathEditMode="relative" ptsTypes="AAAAAAAAAAAAAAAAAAAAAAAAAA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25 L 0.00121 0.025 C -0.00296 0.00857 -0.00521 -0.003 -0.01111 -0.01782 C -0.01372 -0.0243 -0.02466 -0.04629 -0.02796 -0.05138 C -0.03594 -0.06412 -0.04462 -0.07592 -0.05313 -0.08819 C -0.06736 -0.10856 -0.07986 -0.12546 -0.09584 -0.14398 C -0.11546 -0.16689 -0.13559 -0.18888 -0.15539 -0.21134 L -0.18125 -0.24074 C -0.18941 -0.25 -0.19636 -0.26134 -0.20573 -0.26828 C -0.21702 -0.27638 -0.24896 -0.30069 -0.26077 -0.30486 C -0.27743 -0.31087 -0.28594 -0.31435 -0.30348 -0.31921 C -0.30799 -0.32037 -0.31268 -0.32106 -0.31719 -0.32222 C -0.32153 -0.32337 -0.3257 -0.32546 -0.33021 -0.32615 C -0.33594 -0.32731 -0.34184 -0.32754 -0.34775 -0.32824 C -0.35365 -0.33032 -0.35348 -0.33055 -0.35921 -0.33125 C -0.35973 -0.33148 -0.36025 -0.33125 -0.36059 -0.33125 L -0.36059 -0.33125" pathEditMode="relative" ptsTypes="AAAAAAAAAAAAAAAAA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背景图案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905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梯形 6"/>
          <p:cNvSpPr/>
          <p:nvPr/>
        </p:nvSpPr>
        <p:spPr>
          <a:xfrm>
            <a:off x="217268" y="223837"/>
            <a:ext cx="11751469" cy="6410326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70806" y="267317"/>
            <a:ext cx="2044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6CAAC0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当堂检测</a:t>
            </a:r>
            <a:endParaRPr lang="zh-CN" altLang="en-US" sz="2800">
              <a:solidFill>
                <a:srgbClr val="6CAAC0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24533" y="1439887"/>
            <a:ext cx="8904836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solidFill>
                  <a:srgbClr val="6CAAC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制作小组制作飞机模型，机翼的平面图是由两个完全相同的梯形组成的（如下图）。机翼的面积是多少？</a:t>
            </a:r>
            <a:endParaRPr lang="zh-CN" altLang="en-US" sz="2400" b="1">
              <a:solidFill>
                <a:srgbClr val="6CAAC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312724" y="2740819"/>
            <a:ext cx="7708893" cy="1452562"/>
            <a:chOff x="858729" y="2310543"/>
            <a:chExt cx="7708787" cy="1451836"/>
          </a:xfrm>
        </p:grpSpPr>
        <p:sp>
          <p:nvSpPr>
            <p:cNvPr id="20" name="梯形 19"/>
            <p:cNvSpPr/>
            <p:nvPr/>
          </p:nvSpPr>
          <p:spPr>
            <a:xfrm rot="5400000">
              <a:off x="5573098" y="1221973"/>
              <a:ext cx="1451836" cy="3628975"/>
            </a:xfrm>
            <a:prstGeom prst="trapezoid">
              <a:avLst>
                <a:gd name="adj" fmla="val 29374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ea typeface="楷体" panose="02010609060101010101" pitchFamily="49" charset="-122"/>
              </a:endParaRPr>
            </a:p>
          </p:txBody>
        </p:sp>
        <p:sp>
          <p:nvSpPr>
            <p:cNvPr id="21" name="梯形 20"/>
            <p:cNvSpPr/>
            <p:nvPr/>
          </p:nvSpPr>
          <p:spPr>
            <a:xfrm rot="16200000" flipH="1">
              <a:off x="1947299" y="1221973"/>
              <a:ext cx="1451836" cy="3628975"/>
            </a:xfrm>
            <a:prstGeom prst="trapezoid">
              <a:avLst>
                <a:gd name="adj" fmla="val 29374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ea typeface="楷体" panose="02010609060101010101" pitchFamily="49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4487704" y="2327996"/>
              <a:ext cx="0" cy="1421689"/>
            </a:xfrm>
            <a:prstGeom prst="line">
              <a:avLst/>
            </a:prstGeom>
            <a:ln w="381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4487704" y="2759580"/>
              <a:ext cx="3613100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肘形连接符 19"/>
            <p:cNvCxnSpPr/>
            <p:nvPr/>
          </p:nvCxnSpPr>
          <p:spPr bwMode="auto">
            <a:xfrm>
              <a:off x="4498815" y="2597736"/>
              <a:ext cx="157161" cy="152324"/>
            </a:xfrm>
            <a:prstGeom prst="bentConnector3">
              <a:avLst>
                <a:gd name="adj1" fmla="val 99900"/>
              </a:avLst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0"/>
            <p:cNvSpPr>
              <a:spLocks noChangeArrowheads="1"/>
            </p:cNvSpPr>
            <p:nvPr/>
          </p:nvSpPr>
          <p:spPr bwMode="auto">
            <a:xfrm>
              <a:off x="5162256" y="2750905"/>
              <a:ext cx="1236219" cy="461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250 mm</a:t>
              </a:r>
              <a:endPara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6" name="矩形 21"/>
            <p:cNvSpPr>
              <a:spLocks noChangeArrowheads="1"/>
            </p:cNvSpPr>
            <p:nvPr/>
          </p:nvSpPr>
          <p:spPr bwMode="auto">
            <a:xfrm rot="16200000">
              <a:off x="3650318" y="2788615"/>
              <a:ext cx="1235618" cy="461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100 mm</a:t>
              </a:r>
              <a:endPara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矩形 22"/>
            <p:cNvSpPr>
              <a:spLocks noChangeArrowheads="1"/>
            </p:cNvSpPr>
            <p:nvPr/>
          </p:nvSpPr>
          <p:spPr bwMode="auto">
            <a:xfrm rot="16200000">
              <a:off x="7795783" y="2806111"/>
              <a:ext cx="1081807" cy="461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48 mm</a:t>
              </a:r>
              <a:endPara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486116" y="2318476"/>
              <a:ext cx="1588" cy="1435970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梯形 28"/>
          <p:cNvSpPr/>
          <p:nvPr/>
        </p:nvSpPr>
        <p:spPr>
          <a:xfrm rot="5400000">
            <a:off x="7031833" y="1660525"/>
            <a:ext cx="1450975" cy="3627439"/>
          </a:xfrm>
          <a:prstGeom prst="trapezoid">
            <a:avLst>
              <a:gd name="adj" fmla="val 29374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407699" y="4580074"/>
            <a:ext cx="4125607" cy="523220"/>
          </a:xfrm>
          <a:prstGeom prst="rect">
            <a:avLst/>
          </a:prstGeom>
          <a:solidFill>
            <a:srgbClr val="EAF3F6">
              <a:alpha val="69804"/>
            </a:srgbClr>
          </a:solidFill>
          <a:ln w="19050">
            <a:solidFill>
              <a:srgbClr val="6CAA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48+100</a:t>
            </a:r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）×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250</a:t>
            </a:r>
            <a:r>
              <a:rPr lang="zh-CN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5728207" y="4623083"/>
            <a:ext cx="8881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2400" b="1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Rectangle 12"/>
          <p:cNvSpPr>
            <a:spLocks noChangeArrowheads="1"/>
          </p:cNvSpPr>
          <p:nvPr/>
        </p:nvSpPr>
        <p:spPr bwMode="auto">
          <a:xfrm>
            <a:off x="2067287" y="5216879"/>
            <a:ext cx="3544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=18500</a:t>
            </a:r>
            <a:r>
              <a:rPr lang="zh-CN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2800" b="1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2073893" y="5726466"/>
            <a:ext cx="3544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=37000</a:t>
            </a:r>
            <a:r>
              <a:rPr lang="zh-CN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mm</a:t>
            </a:r>
            <a:r>
              <a:rPr lang="en-US" altLang="zh-CN" sz="2800" b="1" baseline="3000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8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sz="2800" b="1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32" grpId="0" bldLvl="0" animBg="1"/>
      <p:bldP spid="3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标题 13313"/>
          <p:cNvSpPr>
            <a:spLocks noGrp="1"/>
          </p:cNvSpPr>
          <p:nvPr>
            <p:ph type="title"/>
          </p:nvPr>
        </p:nvSpPr>
        <p:spPr>
          <a:xfrm>
            <a:off x="2287050" y="765175"/>
            <a:ext cx="4427537" cy="1143000"/>
          </a:xfrm>
        </p:spPr>
        <p:txBody>
          <a:bodyPr lIns="91440" tIns="45720" rIns="91440" bIns="45720" anchor="ctr" anchorCtr="0"/>
          <a:lstStyle/>
          <a:p>
            <a:r>
              <a:rPr lang="zh-CN" altLang="en-US" sz="3600" b="1">
                <a:solidFill>
                  <a:srgbClr val="008080"/>
                </a:solidFill>
                <a:ea typeface="楷体_GB2312" pitchFamily="49" charset="-122"/>
              </a:rPr>
              <a:t>计算下列图形的面积</a:t>
            </a:r>
            <a:endParaRPr lang="zh-CN" altLang="en-US" sz="3600" b="1">
              <a:solidFill>
                <a:srgbClr val="008080"/>
              </a:solidFill>
              <a:ea typeface="楷体_GB2312" pitchFamily="49" charset="-122"/>
            </a:endParaRPr>
          </a:p>
        </p:txBody>
      </p:sp>
      <p:pic>
        <p:nvPicPr>
          <p:cNvPr id="31747" name="图片 13315" descr="ccbear1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4886" y="692150"/>
            <a:ext cx="727075" cy="1162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8" name="文本框 13386"/>
          <p:cNvSpPr/>
          <p:nvPr/>
        </p:nvSpPr>
        <p:spPr>
          <a:xfrm>
            <a:off x="2791875" y="4940302"/>
            <a:ext cx="10795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0"/>
              <a:t>6.4 m</a:t>
            </a:r>
            <a:endParaRPr lang="en-US" altLang="zh-CN" b="0"/>
          </a:p>
        </p:txBody>
      </p:sp>
      <p:sp>
        <p:nvSpPr>
          <p:cNvPr id="31749" name="文本框 13399"/>
          <p:cNvSpPr/>
          <p:nvPr/>
        </p:nvSpPr>
        <p:spPr>
          <a:xfrm>
            <a:off x="3512600" y="1700215"/>
            <a:ext cx="2160587" cy="2136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   (4+2) ×3÷2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=6 ×3÷2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=18÷2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=9(c</a:t>
            </a:r>
            <a:r>
              <a:rPr lang="zh-CN" altLang="en-US" sz="2000" b="0"/>
              <a:t>㎡</a:t>
            </a:r>
            <a:r>
              <a:rPr lang="en-US" altLang="zh-CN" sz="2000" b="0"/>
              <a:t>)</a:t>
            </a:r>
            <a:endParaRPr lang="en-US" altLang="zh-CN" sz="2000" b="0"/>
          </a:p>
        </p:txBody>
      </p:sp>
      <p:sp>
        <p:nvSpPr>
          <p:cNvPr id="31750" name="文本框 13400"/>
          <p:cNvSpPr/>
          <p:nvPr/>
        </p:nvSpPr>
        <p:spPr>
          <a:xfrm>
            <a:off x="7616287" y="1773240"/>
            <a:ext cx="2197100" cy="215443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   (8+12) ×8÷2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=20×8÷2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=160÷2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=80(d</a:t>
            </a:r>
            <a:r>
              <a:rPr lang="zh-CN" altLang="en-US" sz="2000" b="0"/>
              <a:t>㎡</a:t>
            </a:r>
            <a:r>
              <a:rPr lang="en-US" altLang="zh-CN" sz="2000" b="0"/>
              <a:t>)</a:t>
            </a:r>
            <a:endParaRPr lang="en-US" altLang="zh-CN" sz="2000" b="0"/>
          </a:p>
        </p:txBody>
      </p:sp>
      <p:sp>
        <p:nvSpPr>
          <p:cNvPr id="31751" name="文本框 13405"/>
          <p:cNvSpPr/>
          <p:nvPr/>
        </p:nvSpPr>
        <p:spPr>
          <a:xfrm>
            <a:off x="3439573" y="4076702"/>
            <a:ext cx="2305051" cy="215443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   (3.6+6.4) ×5÷2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=10×5÷2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=50÷2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=25(</a:t>
            </a:r>
            <a:r>
              <a:rPr lang="zh-CN" altLang="en-US" sz="2000" b="0"/>
              <a:t>㎡</a:t>
            </a:r>
            <a:r>
              <a:rPr lang="en-US" altLang="zh-CN" sz="2000" b="0"/>
              <a:t>)</a:t>
            </a:r>
            <a:endParaRPr lang="en-US" altLang="zh-CN" sz="2000" b="0"/>
          </a:p>
        </p:txBody>
      </p:sp>
      <p:sp>
        <p:nvSpPr>
          <p:cNvPr id="31752" name="文本框 13406"/>
          <p:cNvSpPr/>
          <p:nvPr/>
        </p:nvSpPr>
        <p:spPr>
          <a:xfrm>
            <a:off x="7616285" y="4149727"/>
            <a:ext cx="2305051" cy="2136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   (4+9) ×4÷2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=13 ×4÷2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=52÷2</a:t>
            </a:r>
            <a:endParaRPr lang="en-US" altLang="zh-CN" sz="2000" b="0"/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000" b="0"/>
              <a:t>=26(c</a:t>
            </a:r>
            <a:r>
              <a:rPr lang="zh-CN" altLang="en-US" sz="2000" b="0"/>
              <a:t>㎡</a:t>
            </a:r>
            <a:r>
              <a:rPr lang="en-US" altLang="zh-CN" sz="2000" b="0"/>
              <a:t>)</a:t>
            </a:r>
            <a:endParaRPr lang="en-US" altLang="zh-CN" sz="2000" b="0"/>
          </a:p>
        </p:txBody>
      </p:sp>
      <p:grpSp>
        <p:nvGrpSpPr>
          <p:cNvPr id="31753" name="组合 13413"/>
          <p:cNvGrpSpPr/>
          <p:nvPr/>
        </p:nvGrpSpPr>
        <p:grpSpPr>
          <a:xfrm>
            <a:off x="1423450" y="1916115"/>
            <a:ext cx="1798637" cy="1590675"/>
            <a:chOff x="113" y="1344"/>
            <a:chExt cx="1133" cy="1002"/>
          </a:xfrm>
        </p:grpSpPr>
        <p:grpSp>
          <p:nvGrpSpPr>
            <p:cNvPr id="31754" name="组合 13403"/>
            <p:cNvGrpSpPr/>
            <p:nvPr/>
          </p:nvGrpSpPr>
          <p:grpSpPr>
            <a:xfrm>
              <a:off x="385" y="1344"/>
              <a:ext cx="861" cy="1002"/>
              <a:chOff x="340" y="1344"/>
              <a:chExt cx="861" cy="1002"/>
            </a:xfrm>
          </p:grpSpPr>
          <p:grpSp>
            <p:nvGrpSpPr>
              <p:cNvPr id="31755" name="组合 13354"/>
              <p:cNvGrpSpPr/>
              <p:nvPr/>
            </p:nvGrpSpPr>
            <p:grpSpPr>
              <a:xfrm>
                <a:off x="340" y="1525"/>
                <a:ext cx="726" cy="636"/>
                <a:chOff x="249" y="1616"/>
                <a:chExt cx="1043" cy="726"/>
              </a:xfrm>
            </p:grpSpPr>
            <p:grpSp>
              <p:nvGrpSpPr>
                <p:cNvPr id="31756" name="组合 13329"/>
                <p:cNvGrpSpPr/>
                <p:nvPr/>
              </p:nvGrpSpPr>
              <p:grpSpPr>
                <a:xfrm rot="-10800000">
                  <a:off x="249" y="1616"/>
                  <a:ext cx="1043" cy="726"/>
                  <a:chOff x="1066" y="2568"/>
                  <a:chExt cx="1225" cy="726"/>
                </a:xfrm>
              </p:grpSpPr>
              <p:cxnSp>
                <p:nvCxnSpPr>
                  <p:cNvPr id="31757" name="直接连接符 13325"/>
                  <p:cNvCxnSpPr/>
                  <p:nvPr/>
                </p:nvCxnSpPr>
                <p:spPr>
                  <a:xfrm>
                    <a:off x="1383" y="2568"/>
                    <a:ext cx="544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58" name="直接连接符 13326"/>
                  <p:cNvCxnSpPr/>
                  <p:nvPr/>
                </p:nvCxnSpPr>
                <p:spPr>
                  <a:xfrm>
                    <a:off x="1066" y="3294"/>
                    <a:ext cx="1225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59" name="直接连接符 13327"/>
                  <p:cNvCxnSpPr/>
                  <p:nvPr/>
                </p:nvCxnSpPr>
                <p:spPr>
                  <a:xfrm>
                    <a:off x="1927" y="2568"/>
                    <a:ext cx="363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60" name="直接连接符 13328"/>
                  <p:cNvCxnSpPr/>
                  <p:nvPr/>
                </p:nvCxnSpPr>
                <p:spPr>
                  <a:xfrm flipH="1">
                    <a:off x="1066" y="2568"/>
                    <a:ext cx="317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1761" name="组合 13348"/>
                <p:cNvGrpSpPr/>
                <p:nvPr/>
              </p:nvGrpSpPr>
              <p:grpSpPr>
                <a:xfrm>
                  <a:off x="476" y="1616"/>
                  <a:ext cx="91" cy="725"/>
                  <a:chOff x="2109" y="2523"/>
                  <a:chExt cx="91" cy="1089"/>
                </a:xfrm>
              </p:grpSpPr>
              <p:cxnSp>
                <p:nvCxnSpPr>
                  <p:cNvPr id="31762" name="直接连接符 13340"/>
                  <p:cNvCxnSpPr/>
                  <p:nvPr/>
                </p:nvCxnSpPr>
                <p:spPr>
                  <a:xfrm>
                    <a:off x="2200" y="2523"/>
                    <a:ext cx="0" cy="1089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</p:spPr>
              </p:cxnSp>
              <p:grpSp>
                <p:nvGrpSpPr>
                  <p:cNvPr id="31763" name="组合 13347"/>
                  <p:cNvGrpSpPr/>
                  <p:nvPr/>
                </p:nvGrpSpPr>
                <p:grpSpPr>
                  <a:xfrm>
                    <a:off x="2109" y="2523"/>
                    <a:ext cx="90" cy="91"/>
                    <a:chOff x="2880" y="3067"/>
                    <a:chExt cx="181" cy="182"/>
                  </a:xfrm>
                </p:grpSpPr>
                <p:cxnSp>
                  <p:nvCxnSpPr>
                    <p:cNvPr id="31764" name="直接连接符 13342"/>
                    <p:cNvCxnSpPr/>
                    <p:nvPr/>
                  </p:nvCxnSpPr>
                  <p:spPr>
                    <a:xfrm>
                      <a:off x="2880" y="3067"/>
                      <a:ext cx="0" cy="182"/>
                    </a:xfrm>
                    <a:prstGeom prst="line">
                      <a:avLst/>
                    </a:prstGeom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cxnSp>
                <p:cxnSp>
                  <p:nvCxnSpPr>
                    <p:cNvPr id="31765" name="直接连接符 13346"/>
                    <p:cNvCxnSpPr/>
                    <p:nvPr/>
                  </p:nvCxnSpPr>
                  <p:spPr>
                    <a:xfrm>
                      <a:off x="2880" y="3249"/>
                      <a:ext cx="181" cy="0"/>
                    </a:xfrm>
                    <a:prstGeom prst="line">
                      <a:avLst/>
                    </a:prstGeom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cxnSp>
              </p:grpSp>
            </p:grpSp>
          </p:grpSp>
          <p:sp>
            <p:nvSpPr>
              <p:cNvPr id="31766" name="文本框 13382"/>
              <p:cNvSpPr/>
              <p:nvPr/>
            </p:nvSpPr>
            <p:spPr>
              <a:xfrm>
                <a:off x="521" y="1344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 dirty="0"/>
                  <a:t>4cm</a:t>
                </a:r>
                <a:endParaRPr lang="en-US" altLang="zh-CN" b="0" dirty="0"/>
              </a:p>
            </p:txBody>
          </p:sp>
          <p:sp>
            <p:nvSpPr>
              <p:cNvPr id="31767" name="文本框 13383"/>
              <p:cNvSpPr/>
              <p:nvPr/>
            </p:nvSpPr>
            <p:spPr>
              <a:xfrm>
                <a:off x="521" y="2115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2cm</a:t>
                </a:r>
                <a:endParaRPr lang="en-US" altLang="zh-CN" b="0"/>
              </a:p>
            </p:txBody>
          </p:sp>
          <p:sp>
            <p:nvSpPr>
              <p:cNvPr id="31768" name="文本框 13384"/>
              <p:cNvSpPr/>
              <p:nvPr/>
            </p:nvSpPr>
            <p:spPr>
              <a:xfrm>
                <a:off x="521" y="1706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3cm</a:t>
                </a:r>
                <a:endParaRPr lang="en-US" altLang="zh-CN" b="0"/>
              </a:p>
            </p:txBody>
          </p:sp>
        </p:grpSp>
        <p:sp>
          <p:nvSpPr>
            <p:cNvPr id="31769" name="文本框 13408"/>
            <p:cNvSpPr/>
            <p:nvPr/>
          </p:nvSpPr>
          <p:spPr>
            <a:xfrm>
              <a:off x="113" y="1434"/>
              <a:ext cx="907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3333FF"/>
                  </a:solidFill>
                </a:rPr>
                <a:t>(1)</a:t>
              </a:r>
              <a:endParaRPr lang="en-US" altLang="zh-CN">
                <a:solidFill>
                  <a:srgbClr val="3333FF"/>
                </a:solidFill>
              </a:endParaRPr>
            </a:p>
          </p:txBody>
        </p:sp>
      </p:grpSp>
      <p:grpSp>
        <p:nvGrpSpPr>
          <p:cNvPr id="31770" name="组合 13414"/>
          <p:cNvGrpSpPr/>
          <p:nvPr/>
        </p:nvGrpSpPr>
        <p:grpSpPr>
          <a:xfrm>
            <a:off x="5671599" y="1989138"/>
            <a:ext cx="1800225" cy="1662112"/>
            <a:chOff x="2608" y="1344"/>
            <a:chExt cx="1134" cy="1047"/>
          </a:xfrm>
        </p:grpSpPr>
        <p:grpSp>
          <p:nvGrpSpPr>
            <p:cNvPr id="31771" name="组合 13401"/>
            <p:cNvGrpSpPr/>
            <p:nvPr/>
          </p:nvGrpSpPr>
          <p:grpSpPr>
            <a:xfrm>
              <a:off x="2880" y="1344"/>
              <a:ext cx="862" cy="1047"/>
              <a:chOff x="3379" y="1480"/>
              <a:chExt cx="862" cy="1047"/>
            </a:xfrm>
          </p:grpSpPr>
          <p:grpSp>
            <p:nvGrpSpPr>
              <p:cNvPr id="31772" name="组合 13394"/>
              <p:cNvGrpSpPr/>
              <p:nvPr/>
            </p:nvGrpSpPr>
            <p:grpSpPr>
              <a:xfrm>
                <a:off x="3379" y="1661"/>
                <a:ext cx="862" cy="635"/>
                <a:chOff x="3379" y="1661"/>
                <a:chExt cx="862" cy="635"/>
              </a:xfrm>
            </p:grpSpPr>
            <p:grpSp>
              <p:nvGrpSpPr>
                <p:cNvPr id="31773" name="组合 13324"/>
                <p:cNvGrpSpPr/>
                <p:nvPr/>
              </p:nvGrpSpPr>
              <p:grpSpPr>
                <a:xfrm>
                  <a:off x="3379" y="1661"/>
                  <a:ext cx="862" cy="635"/>
                  <a:chOff x="2925" y="2523"/>
                  <a:chExt cx="1089" cy="726"/>
                </a:xfrm>
              </p:grpSpPr>
              <p:cxnSp>
                <p:nvCxnSpPr>
                  <p:cNvPr id="31774" name="直接连接符 13320"/>
                  <p:cNvCxnSpPr/>
                  <p:nvPr/>
                </p:nvCxnSpPr>
                <p:spPr>
                  <a:xfrm>
                    <a:off x="2925" y="2523"/>
                    <a:ext cx="635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75" name="直接连接符 13321"/>
                  <p:cNvCxnSpPr/>
                  <p:nvPr/>
                </p:nvCxnSpPr>
                <p:spPr>
                  <a:xfrm>
                    <a:off x="2925" y="2523"/>
                    <a:ext cx="0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76" name="直接连接符 13322"/>
                  <p:cNvCxnSpPr/>
                  <p:nvPr/>
                </p:nvCxnSpPr>
                <p:spPr>
                  <a:xfrm>
                    <a:off x="2925" y="3249"/>
                    <a:ext cx="1089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77" name="直接连接符 13323"/>
                  <p:cNvCxnSpPr/>
                  <p:nvPr/>
                </p:nvCxnSpPr>
                <p:spPr>
                  <a:xfrm>
                    <a:off x="3560" y="2523"/>
                    <a:ext cx="454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1778" name="组合 13393"/>
                <p:cNvGrpSpPr/>
                <p:nvPr/>
              </p:nvGrpSpPr>
              <p:grpSpPr>
                <a:xfrm rot="-10800000">
                  <a:off x="3379" y="2205"/>
                  <a:ext cx="91" cy="91"/>
                  <a:chOff x="1927" y="2659"/>
                  <a:chExt cx="862" cy="998"/>
                </a:xfrm>
              </p:grpSpPr>
              <p:cxnSp>
                <p:nvCxnSpPr>
                  <p:cNvPr id="31779" name="直接连接符 13391"/>
                  <p:cNvCxnSpPr/>
                  <p:nvPr/>
                </p:nvCxnSpPr>
                <p:spPr>
                  <a:xfrm>
                    <a:off x="1927" y="2659"/>
                    <a:ext cx="0" cy="998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80" name="直接连接符 13392"/>
                  <p:cNvCxnSpPr/>
                  <p:nvPr/>
                </p:nvCxnSpPr>
                <p:spPr>
                  <a:xfrm flipH="1">
                    <a:off x="1927" y="3657"/>
                    <a:ext cx="862" cy="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  <p:sp>
            <p:nvSpPr>
              <p:cNvPr id="31781" name="文本框 13396"/>
              <p:cNvSpPr/>
              <p:nvPr/>
            </p:nvSpPr>
            <p:spPr>
              <a:xfrm>
                <a:off x="3424" y="1480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8dm</a:t>
                </a:r>
                <a:endParaRPr lang="en-US" altLang="zh-CN" b="0"/>
              </a:p>
            </p:txBody>
          </p:sp>
          <p:sp>
            <p:nvSpPr>
              <p:cNvPr id="31782" name="文本框 13397"/>
              <p:cNvSpPr/>
              <p:nvPr/>
            </p:nvSpPr>
            <p:spPr>
              <a:xfrm>
                <a:off x="3379" y="1842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8dm</a:t>
                </a:r>
                <a:endParaRPr lang="en-US" altLang="zh-CN" b="0"/>
              </a:p>
            </p:txBody>
          </p:sp>
          <p:sp>
            <p:nvSpPr>
              <p:cNvPr id="31783" name="文本框 13398"/>
              <p:cNvSpPr/>
              <p:nvPr/>
            </p:nvSpPr>
            <p:spPr>
              <a:xfrm>
                <a:off x="3470" y="2296"/>
                <a:ext cx="680" cy="2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12dm</a:t>
                </a:r>
                <a:endParaRPr lang="en-US" altLang="zh-CN" b="0"/>
              </a:p>
            </p:txBody>
          </p:sp>
        </p:grpSp>
        <p:sp>
          <p:nvSpPr>
            <p:cNvPr id="31784" name="文本框 13409"/>
            <p:cNvSpPr/>
            <p:nvPr/>
          </p:nvSpPr>
          <p:spPr>
            <a:xfrm>
              <a:off x="2608" y="1480"/>
              <a:ext cx="907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3333FF"/>
                  </a:solidFill>
                </a:rPr>
                <a:t>(2)</a:t>
              </a:r>
              <a:endParaRPr lang="en-US" altLang="zh-CN">
                <a:solidFill>
                  <a:srgbClr val="3333FF"/>
                </a:solidFill>
              </a:endParaRPr>
            </a:p>
          </p:txBody>
        </p:sp>
      </p:grpSp>
      <p:grpSp>
        <p:nvGrpSpPr>
          <p:cNvPr id="31785" name="组合 13415"/>
          <p:cNvGrpSpPr/>
          <p:nvPr/>
        </p:nvGrpSpPr>
        <p:grpSpPr>
          <a:xfrm>
            <a:off x="1244062" y="3933827"/>
            <a:ext cx="1979613" cy="1800225"/>
            <a:chOff x="0" y="2478"/>
            <a:chExt cx="1247" cy="1134"/>
          </a:xfrm>
        </p:grpSpPr>
        <p:grpSp>
          <p:nvGrpSpPr>
            <p:cNvPr id="31786" name="组合 13355"/>
            <p:cNvGrpSpPr/>
            <p:nvPr/>
          </p:nvGrpSpPr>
          <p:grpSpPr>
            <a:xfrm rot="5400000">
              <a:off x="338" y="2930"/>
              <a:ext cx="817" cy="544"/>
              <a:chOff x="249" y="1616"/>
              <a:chExt cx="1043" cy="726"/>
            </a:xfrm>
          </p:grpSpPr>
          <p:grpSp>
            <p:nvGrpSpPr>
              <p:cNvPr id="31787" name="组合 13356"/>
              <p:cNvGrpSpPr/>
              <p:nvPr/>
            </p:nvGrpSpPr>
            <p:grpSpPr>
              <a:xfrm rot="-10800000">
                <a:off x="249" y="1616"/>
                <a:ext cx="1043" cy="726"/>
                <a:chOff x="1066" y="2568"/>
                <a:chExt cx="1225" cy="726"/>
              </a:xfrm>
            </p:grpSpPr>
            <p:cxnSp>
              <p:nvCxnSpPr>
                <p:cNvPr id="31788" name="直接连接符 13357"/>
                <p:cNvCxnSpPr/>
                <p:nvPr/>
              </p:nvCxnSpPr>
              <p:spPr>
                <a:xfrm>
                  <a:off x="1383" y="2568"/>
                  <a:ext cx="544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1789" name="直接连接符 13358"/>
                <p:cNvCxnSpPr/>
                <p:nvPr/>
              </p:nvCxnSpPr>
              <p:spPr>
                <a:xfrm>
                  <a:off x="1066" y="3294"/>
                  <a:ext cx="1225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1790" name="直接连接符 13359"/>
                <p:cNvCxnSpPr/>
                <p:nvPr/>
              </p:nvCxnSpPr>
              <p:spPr>
                <a:xfrm>
                  <a:off x="1927" y="2568"/>
                  <a:ext cx="363" cy="726"/>
                </a:xfrm>
                <a:prstGeom prst="line">
                  <a:avLst/>
                </a:prstGeom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31791" name="直接连接符 13360"/>
                <p:cNvCxnSpPr/>
                <p:nvPr/>
              </p:nvCxnSpPr>
              <p:spPr>
                <a:xfrm flipH="1">
                  <a:off x="1066" y="2568"/>
                  <a:ext cx="317" cy="726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31792" name="组合 13361"/>
              <p:cNvGrpSpPr/>
              <p:nvPr/>
            </p:nvGrpSpPr>
            <p:grpSpPr>
              <a:xfrm>
                <a:off x="476" y="1616"/>
                <a:ext cx="91" cy="725"/>
                <a:chOff x="2109" y="2523"/>
                <a:chExt cx="91" cy="1089"/>
              </a:xfrm>
            </p:grpSpPr>
            <p:cxnSp>
              <p:nvCxnSpPr>
                <p:cNvPr id="31793" name="直接连接符 13362"/>
                <p:cNvCxnSpPr/>
                <p:nvPr/>
              </p:nvCxnSpPr>
              <p:spPr>
                <a:xfrm>
                  <a:off x="2200" y="2523"/>
                  <a:ext cx="0" cy="1089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</p:cxnSp>
            <p:grpSp>
              <p:nvGrpSpPr>
                <p:cNvPr id="31794" name="组合 13363"/>
                <p:cNvGrpSpPr/>
                <p:nvPr/>
              </p:nvGrpSpPr>
              <p:grpSpPr>
                <a:xfrm>
                  <a:off x="2109" y="2523"/>
                  <a:ext cx="90" cy="91"/>
                  <a:chOff x="2880" y="3067"/>
                  <a:chExt cx="181" cy="182"/>
                </a:xfrm>
              </p:grpSpPr>
              <p:cxnSp>
                <p:nvCxnSpPr>
                  <p:cNvPr id="31795" name="直接连接符 13364"/>
                  <p:cNvCxnSpPr/>
                  <p:nvPr/>
                </p:nvCxnSpPr>
                <p:spPr>
                  <a:xfrm>
                    <a:off x="2880" y="3067"/>
                    <a:ext cx="0" cy="182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796" name="直接连接符 13365"/>
                  <p:cNvCxnSpPr/>
                  <p:nvPr/>
                </p:nvCxnSpPr>
                <p:spPr>
                  <a:xfrm>
                    <a:off x="2880" y="3249"/>
                    <a:ext cx="181" cy="0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</p:grpSp>
        </p:grpSp>
        <p:sp>
          <p:nvSpPr>
            <p:cNvPr id="31797" name="文本框 13385"/>
            <p:cNvSpPr/>
            <p:nvPr/>
          </p:nvSpPr>
          <p:spPr>
            <a:xfrm>
              <a:off x="0" y="3112"/>
              <a:ext cx="68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0"/>
                <a:t>3.6 m</a:t>
              </a:r>
              <a:endParaRPr lang="en-US" altLang="zh-CN" b="0"/>
            </a:p>
          </p:txBody>
        </p:sp>
        <p:sp>
          <p:nvSpPr>
            <p:cNvPr id="31798" name="文本框 13387"/>
            <p:cNvSpPr/>
            <p:nvPr/>
          </p:nvSpPr>
          <p:spPr>
            <a:xfrm>
              <a:off x="567" y="3022"/>
              <a:ext cx="680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0"/>
                <a:t>5 m</a:t>
              </a:r>
              <a:endParaRPr lang="en-US" altLang="zh-CN" b="0"/>
            </a:p>
          </p:txBody>
        </p:sp>
        <p:sp>
          <p:nvSpPr>
            <p:cNvPr id="31799" name="文本框 13410"/>
            <p:cNvSpPr/>
            <p:nvPr/>
          </p:nvSpPr>
          <p:spPr>
            <a:xfrm>
              <a:off x="113" y="2478"/>
              <a:ext cx="907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3333FF"/>
                  </a:solidFill>
                </a:rPr>
                <a:t>(3)</a:t>
              </a:r>
              <a:endParaRPr lang="en-US" altLang="zh-CN">
                <a:solidFill>
                  <a:srgbClr val="3333FF"/>
                </a:solidFill>
              </a:endParaRPr>
            </a:p>
          </p:txBody>
        </p:sp>
      </p:grpSp>
      <p:grpSp>
        <p:nvGrpSpPr>
          <p:cNvPr id="31800" name="组合 13416"/>
          <p:cNvGrpSpPr/>
          <p:nvPr/>
        </p:nvGrpSpPr>
        <p:grpSpPr>
          <a:xfrm>
            <a:off x="5671598" y="4076704"/>
            <a:ext cx="1879600" cy="2012951"/>
            <a:chOff x="2608" y="2523"/>
            <a:chExt cx="1184" cy="1268"/>
          </a:xfrm>
        </p:grpSpPr>
        <p:grpSp>
          <p:nvGrpSpPr>
            <p:cNvPr id="31801" name="组合 13402"/>
            <p:cNvGrpSpPr/>
            <p:nvPr/>
          </p:nvGrpSpPr>
          <p:grpSpPr>
            <a:xfrm>
              <a:off x="3014" y="2612"/>
              <a:ext cx="778" cy="1179"/>
              <a:chOff x="3422" y="2793"/>
              <a:chExt cx="778" cy="1179"/>
            </a:xfrm>
          </p:grpSpPr>
          <p:grpSp>
            <p:nvGrpSpPr>
              <p:cNvPr id="31802" name="组合 13366"/>
              <p:cNvGrpSpPr/>
              <p:nvPr/>
            </p:nvGrpSpPr>
            <p:grpSpPr>
              <a:xfrm rot="-7320000">
                <a:off x="3219" y="3088"/>
                <a:ext cx="1043" cy="454"/>
                <a:chOff x="249" y="1616"/>
                <a:chExt cx="1043" cy="726"/>
              </a:xfrm>
            </p:grpSpPr>
            <p:grpSp>
              <p:nvGrpSpPr>
                <p:cNvPr id="31803" name="组合 13367"/>
                <p:cNvGrpSpPr/>
                <p:nvPr/>
              </p:nvGrpSpPr>
              <p:grpSpPr>
                <a:xfrm rot="-10800000">
                  <a:off x="249" y="1616"/>
                  <a:ext cx="1043" cy="726"/>
                  <a:chOff x="1066" y="2568"/>
                  <a:chExt cx="1225" cy="726"/>
                </a:xfrm>
              </p:grpSpPr>
              <p:cxnSp>
                <p:nvCxnSpPr>
                  <p:cNvPr id="31804" name="直接连接符 13368"/>
                  <p:cNvCxnSpPr/>
                  <p:nvPr/>
                </p:nvCxnSpPr>
                <p:spPr>
                  <a:xfrm>
                    <a:off x="1383" y="2568"/>
                    <a:ext cx="544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805" name="直接连接符 13369"/>
                  <p:cNvCxnSpPr/>
                  <p:nvPr/>
                </p:nvCxnSpPr>
                <p:spPr>
                  <a:xfrm>
                    <a:off x="1066" y="3294"/>
                    <a:ext cx="1225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806" name="直接连接符 13370"/>
                  <p:cNvCxnSpPr/>
                  <p:nvPr/>
                </p:nvCxnSpPr>
                <p:spPr>
                  <a:xfrm>
                    <a:off x="1927" y="2568"/>
                    <a:ext cx="363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  <p:cxnSp>
                <p:nvCxnSpPr>
                  <p:cNvPr id="31807" name="直接连接符 13371"/>
                  <p:cNvCxnSpPr/>
                  <p:nvPr/>
                </p:nvCxnSpPr>
                <p:spPr>
                  <a:xfrm flipH="1">
                    <a:off x="1066" y="2568"/>
                    <a:ext cx="317" cy="726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cxnSp>
            </p:grpSp>
            <p:grpSp>
              <p:nvGrpSpPr>
                <p:cNvPr id="31808" name="组合 13372"/>
                <p:cNvGrpSpPr/>
                <p:nvPr/>
              </p:nvGrpSpPr>
              <p:grpSpPr>
                <a:xfrm>
                  <a:off x="476" y="1616"/>
                  <a:ext cx="91" cy="725"/>
                  <a:chOff x="2109" y="2523"/>
                  <a:chExt cx="91" cy="1089"/>
                </a:xfrm>
              </p:grpSpPr>
              <p:cxnSp>
                <p:nvCxnSpPr>
                  <p:cNvPr id="31809" name="直接连接符 13373"/>
                  <p:cNvCxnSpPr/>
                  <p:nvPr/>
                </p:nvCxnSpPr>
                <p:spPr>
                  <a:xfrm>
                    <a:off x="2200" y="2523"/>
                    <a:ext cx="0" cy="1089"/>
                  </a:xfrm>
                  <a:prstGeom prst="line">
                    <a:avLst/>
                  </a:prstGeom>
                  <a:ln w="25400" cap="flat" cmpd="sng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</p:spPr>
              </p:cxnSp>
              <p:grpSp>
                <p:nvGrpSpPr>
                  <p:cNvPr id="31810" name="组合 13374"/>
                  <p:cNvGrpSpPr/>
                  <p:nvPr/>
                </p:nvGrpSpPr>
                <p:grpSpPr>
                  <a:xfrm>
                    <a:off x="2109" y="2523"/>
                    <a:ext cx="90" cy="91"/>
                    <a:chOff x="2880" y="3067"/>
                    <a:chExt cx="181" cy="182"/>
                  </a:xfrm>
                </p:grpSpPr>
                <p:cxnSp>
                  <p:nvCxnSpPr>
                    <p:cNvPr id="31811" name="直接连接符 13375"/>
                    <p:cNvCxnSpPr/>
                    <p:nvPr/>
                  </p:nvCxnSpPr>
                  <p:spPr>
                    <a:xfrm>
                      <a:off x="2880" y="3067"/>
                      <a:ext cx="0" cy="182"/>
                    </a:xfrm>
                    <a:prstGeom prst="line">
                      <a:avLst/>
                    </a:prstGeom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cxnSp>
                <p:cxnSp>
                  <p:nvCxnSpPr>
                    <p:cNvPr id="31812" name="直接连接符 13376"/>
                    <p:cNvCxnSpPr/>
                    <p:nvPr/>
                  </p:nvCxnSpPr>
                  <p:spPr>
                    <a:xfrm>
                      <a:off x="2880" y="3249"/>
                      <a:ext cx="181" cy="0"/>
                    </a:xfrm>
                    <a:prstGeom prst="line">
                      <a:avLst/>
                    </a:prstGeom>
                    <a:ln w="25400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cxnSp>
              </p:grpSp>
            </p:grpSp>
          </p:grpSp>
          <p:sp>
            <p:nvSpPr>
              <p:cNvPr id="31813" name="文本框 13388"/>
              <p:cNvSpPr/>
              <p:nvPr/>
            </p:nvSpPr>
            <p:spPr>
              <a:xfrm rot="3540000">
                <a:off x="3471" y="3335"/>
                <a:ext cx="680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4 cm</a:t>
                </a:r>
                <a:endParaRPr lang="en-US" altLang="zh-CN" b="0"/>
              </a:p>
            </p:txBody>
          </p:sp>
          <p:sp>
            <p:nvSpPr>
              <p:cNvPr id="31814" name="文本框 13389"/>
              <p:cNvSpPr/>
              <p:nvPr/>
            </p:nvSpPr>
            <p:spPr>
              <a:xfrm rot="3660000">
                <a:off x="3744" y="3107"/>
                <a:ext cx="680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4 cm</a:t>
                </a:r>
                <a:endParaRPr lang="en-US" altLang="zh-CN" b="0"/>
              </a:p>
            </p:txBody>
          </p:sp>
          <p:sp>
            <p:nvSpPr>
              <p:cNvPr id="31815" name="文本框 13390"/>
              <p:cNvSpPr/>
              <p:nvPr/>
            </p:nvSpPr>
            <p:spPr>
              <a:xfrm rot="3480000">
                <a:off x="3199" y="3515"/>
                <a:ext cx="680" cy="23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0"/>
                  <a:t>9 cm</a:t>
                </a:r>
                <a:endParaRPr lang="en-US" altLang="zh-CN" b="0"/>
              </a:p>
            </p:txBody>
          </p:sp>
        </p:grpSp>
        <p:sp>
          <p:nvSpPr>
            <p:cNvPr id="31816" name="文本框 13411"/>
            <p:cNvSpPr/>
            <p:nvPr/>
          </p:nvSpPr>
          <p:spPr>
            <a:xfrm>
              <a:off x="2608" y="2523"/>
              <a:ext cx="907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3333FF"/>
                  </a:solidFill>
                </a:rPr>
                <a:t>(4)</a:t>
              </a:r>
              <a:endParaRPr lang="en-US" altLang="zh-CN">
                <a:solidFill>
                  <a:srgbClr val="3333FF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 fill="hold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 fill="hold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8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 fill="hold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00"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/>
      <p:bldP spid="31751" grpId="0" animBg="1"/>
      <p:bldP spid="317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还记得吗？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24431" y="1691005"/>
            <a:ext cx="85020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平行四边形的面积</a:t>
            </a:r>
            <a:r>
              <a:rPr lang="en-US" altLang="zh-CN" sz="3600"/>
              <a:t>=</a:t>
            </a:r>
            <a:r>
              <a:rPr lang="zh-CN" altLang="en-US" sz="3600"/>
              <a:t>底×高</a:t>
            </a:r>
            <a:endParaRPr lang="zh-CN" altLang="en-US" sz="3600"/>
          </a:p>
          <a:p>
            <a:r>
              <a:rPr lang="en-US" altLang="zh-CN" sz="6600"/>
              <a:t>S=ah</a:t>
            </a:r>
            <a:endParaRPr lang="en-US" altLang="zh-CN" sz="6600"/>
          </a:p>
          <a:p>
            <a:endParaRPr lang="zh-CN" altLang="en-US" sz="3600"/>
          </a:p>
          <a:p>
            <a:r>
              <a:rPr lang="zh-CN" altLang="en-US" sz="3600"/>
              <a:t>三角形的面积</a:t>
            </a:r>
            <a:r>
              <a:rPr lang="en-US" altLang="zh-CN" sz="3600"/>
              <a:t>=</a:t>
            </a:r>
            <a:r>
              <a:rPr lang="zh-CN" altLang="en-US" sz="3600">
                <a:sym typeface="+mn-ea"/>
              </a:rPr>
              <a:t>底×高÷</a:t>
            </a:r>
            <a:r>
              <a:rPr lang="en-US" altLang="zh-CN" sz="3600">
                <a:sym typeface="+mn-ea"/>
              </a:rPr>
              <a:t>2</a:t>
            </a:r>
            <a:endParaRPr lang="en-US" altLang="zh-CN" sz="3600">
              <a:sym typeface="+mn-ea"/>
            </a:endParaRPr>
          </a:p>
          <a:p>
            <a:r>
              <a:rPr lang="en-US" altLang="zh-CN" sz="6600">
                <a:sym typeface="+mn-ea"/>
              </a:rPr>
              <a:t>S=ah</a:t>
            </a:r>
            <a:r>
              <a:rPr lang="zh-CN" altLang="en-US" sz="6600">
                <a:sym typeface="+mn-ea"/>
              </a:rPr>
              <a:t>÷</a:t>
            </a:r>
            <a:r>
              <a:rPr lang="en-US" altLang="zh-CN" sz="6600">
                <a:sym typeface="+mn-ea"/>
              </a:rPr>
              <a:t>2</a:t>
            </a:r>
            <a:endParaRPr lang="en-US" altLang="zh-CN" sz="660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 t="-13706" b="-13706"/>
          <a:stretch>
            <a:fillRect/>
          </a:stretch>
        </p:blipFill>
        <p:spPr>
          <a:xfrm>
            <a:off x="2181378" y="1533383"/>
            <a:ext cx="3205911" cy="2751699"/>
          </a:xfrm>
          <a:prstGeom prst="round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931088" y="1377552"/>
            <a:ext cx="1118779" cy="2246723"/>
            <a:chOff x="7146272" y="1218019"/>
            <a:chExt cx="1118778" cy="2246723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146272" y="1218019"/>
              <a:ext cx="1118778" cy="2246723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7271671" y="2770178"/>
              <a:ext cx="906016" cy="6524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b="1">
                  <a:solidFill>
                    <a:schemeClr val="accent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梯形</a:t>
              </a:r>
              <a:endParaRPr lang="zh-CN" altLang="en-US" sz="2800" b="1">
                <a:solidFill>
                  <a:schemeClr val="accent1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62014" y="365125"/>
            <a:ext cx="1825431" cy="444500"/>
          </a:xfrm>
        </p:spPr>
        <p:txBody>
          <a:bodyPr/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新课导入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9907852">
            <a:off x="4282085" y="1782864"/>
            <a:ext cx="1564579" cy="156457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47235" y="4821841"/>
            <a:ext cx="987552" cy="987552"/>
          </a:xfrm>
          <a:prstGeom prst="rect">
            <a:avLst/>
          </a:prstGeom>
        </p:spPr>
      </p:pic>
      <p:grpSp>
        <p:nvGrpSpPr>
          <p:cNvPr id="24" name="Group 59"/>
          <p:cNvGrpSpPr/>
          <p:nvPr/>
        </p:nvGrpSpPr>
        <p:grpSpPr>
          <a:xfrm flipH="1">
            <a:off x="4600659" y="4478745"/>
            <a:ext cx="2641900" cy="1258850"/>
            <a:chOff x="-26" y="486"/>
            <a:chExt cx="2004" cy="1201"/>
          </a:xfrm>
        </p:grpSpPr>
        <p:pic>
          <p:nvPicPr>
            <p:cNvPr id="25" name="Picture 100" descr="023"/>
            <p:cNvPicPr>
              <a:picLocks noChangeAspect="1" noChangeArrowheads="1"/>
            </p:cNvPicPr>
            <p:nvPr/>
          </p:nvPicPr>
          <p:blipFill>
            <a:blip r:embed="rId5" cstate="email"/>
            <a:stretch>
              <a:fillRect/>
            </a:stretch>
          </p:blipFill>
          <p:spPr bwMode="auto">
            <a:xfrm flipV="1">
              <a:off x="-26" y="486"/>
              <a:ext cx="2004" cy="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101"/>
            <p:cNvSpPr>
              <a:spLocks noChangeArrowheads="1"/>
            </p:cNvSpPr>
            <p:nvPr/>
          </p:nvSpPr>
          <p:spPr bwMode="auto">
            <a:xfrm flipH="1">
              <a:off x="49" y="652"/>
              <a:ext cx="1628" cy="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0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汽车的前挡风玻璃是什么图形？</a:t>
              </a:r>
              <a:endPara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Group 59"/>
          <p:cNvGrpSpPr/>
          <p:nvPr/>
        </p:nvGrpSpPr>
        <p:grpSpPr>
          <a:xfrm flipH="1">
            <a:off x="4600657" y="4177446"/>
            <a:ext cx="3105947" cy="1741007"/>
            <a:chOff x="-378" y="354"/>
            <a:chExt cx="2356" cy="1661"/>
          </a:xfrm>
        </p:grpSpPr>
        <p:pic>
          <p:nvPicPr>
            <p:cNvPr id="34" name="Picture 100" descr="023"/>
            <p:cNvPicPr>
              <a:picLocks noChangeAspect="1" noChangeArrowheads="1"/>
            </p:cNvPicPr>
            <p:nvPr/>
          </p:nvPicPr>
          <p:blipFill>
            <a:blip r:embed="rId6" cstate="email"/>
            <a:stretch>
              <a:fillRect/>
            </a:stretch>
          </p:blipFill>
          <p:spPr bwMode="auto">
            <a:xfrm flipV="1">
              <a:off x="-378" y="354"/>
              <a:ext cx="2356" cy="1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101"/>
            <p:cNvSpPr>
              <a:spLocks noChangeArrowheads="1"/>
            </p:cNvSpPr>
            <p:nvPr/>
          </p:nvSpPr>
          <p:spPr bwMode="auto">
            <a:xfrm flipH="1">
              <a:off x="-306" y="596"/>
              <a:ext cx="1971" cy="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0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你能用学过的方法推导出梯形的面积计算公式吗？</a:t>
              </a:r>
              <a:endPara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  <p:custDataLst>
      <p:tags r:id="rId7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背景图案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梯形 6"/>
          <p:cNvSpPr/>
          <p:nvPr/>
        </p:nvSpPr>
        <p:spPr>
          <a:xfrm>
            <a:off x="217268" y="223837"/>
            <a:ext cx="11751469" cy="6410326"/>
          </a:xfrm>
          <a:prstGeom prst="trapezoid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70803" y="394907"/>
            <a:ext cx="2044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6CAAC0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探索新知</a:t>
            </a:r>
            <a:endParaRPr lang="zh-CN" altLang="en-US" sz="2800" dirty="0">
              <a:solidFill>
                <a:srgbClr val="6CAAC0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3533" y="3864074"/>
            <a:ext cx="2500313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3"/>
          <p:cNvSpPr/>
          <p:nvPr/>
        </p:nvSpPr>
        <p:spPr>
          <a:xfrm>
            <a:off x="3090045" y="4137124"/>
            <a:ext cx="379412" cy="298450"/>
          </a:xfrm>
          <a:custGeom>
            <a:avLst/>
            <a:gdLst>
              <a:gd name="connsiteX0" fmla="*/ 1668 w 1022174"/>
              <a:gd name="connsiteY0" fmla="*/ 0 h 805958"/>
              <a:gd name="connsiteX1" fmla="*/ 787957 w 1022174"/>
              <a:gd name="connsiteY1" fmla="*/ 8960 h 805958"/>
              <a:gd name="connsiteX2" fmla="*/ 1022174 w 1022174"/>
              <a:gd name="connsiteY2" fmla="*/ 805958 h 805958"/>
              <a:gd name="connsiteX3" fmla="*/ 0 w 1022174"/>
              <a:gd name="connsiteY3" fmla="*/ 799669 h 805958"/>
              <a:gd name="connsiteX4" fmla="*/ 1668 w 1022174"/>
              <a:gd name="connsiteY4" fmla="*/ 0 h 80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2174" h="805958">
                <a:moveTo>
                  <a:pt x="1668" y="0"/>
                </a:moveTo>
                <a:lnTo>
                  <a:pt x="787957" y="8960"/>
                </a:lnTo>
                <a:lnTo>
                  <a:pt x="1022174" y="805958"/>
                </a:lnTo>
                <a:lnTo>
                  <a:pt x="0" y="799669"/>
                </a:lnTo>
                <a:lnTo>
                  <a:pt x="1668" y="0"/>
                </a:lnTo>
                <a:close/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52265" y="1811843"/>
            <a:ext cx="822511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6CAAC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怎样求出这块梯形车窗玻璃的面积呢？</a:t>
            </a:r>
            <a:endParaRPr lang="zh-CN" altLang="en-US" sz="3200" b="1" dirty="0">
              <a:solidFill>
                <a:srgbClr val="6CAAC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942346" y="3320422"/>
            <a:ext cx="5548743" cy="2230307"/>
            <a:chOff x="200580" y="-906869"/>
            <a:chExt cx="5549148" cy="2230855"/>
          </a:xfrm>
        </p:grpSpPr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635969" y="-350646"/>
              <a:ext cx="1113759" cy="1674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AutoShape 27"/>
            <p:cNvSpPr>
              <a:spLocks noChangeArrowheads="1"/>
            </p:cNvSpPr>
            <p:nvPr/>
          </p:nvSpPr>
          <p:spPr bwMode="auto">
            <a:xfrm>
              <a:off x="200580" y="-906869"/>
              <a:ext cx="3772737" cy="1085227"/>
            </a:xfrm>
            <a:prstGeom prst="wedgeRoundRectCallout">
              <a:avLst>
                <a:gd name="adj1" fmla="val 60897"/>
                <a:gd name="adj2" fmla="val 4756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6CAAC0"/>
              </a:solidFill>
              <a:miter lim="800000"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你能用学过的方法推导出梯形的面积计算公式么？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8192278" y="5067300"/>
            <a:ext cx="871599" cy="1447800"/>
          </a:xfrm>
          <a:prstGeom prst="rect">
            <a:avLst/>
          </a:prstGeom>
        </p:spPr>
      </p:pic>
      <p:sp>
        <p:nvSpPr>
          <p:cNvPr id="4" name="文本框 17"/>
          <p:cNvSpPr txBox="1"/>
          <p:nvPr/>
        </p:nvSpPr>
        <p:spPr>
          <a:xfrm>
            <a:off x="1071973" y="72286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趣黑简" panose="00020600040101010101" charset="-122"/>
              </a:rPr>
              <a:t>同步检测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趣黑简" panose="00020600040101010101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1473155" y="1404213"/>
            <a:ext cx="633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例3</a:t>
            </a:r>
            <a:endParaRPr lang="en-US" altLang="zh-CN" sz="2000" b="1">
              <a:solidFill>
                <a:schemeClr val="dk1"/>
              </a:solidFill>
              <a:latin typeface="Arial" panose="020B0604020202020204" pitchFamily="34" charset="0"/>
              <a:ea typeface="汉仪趣黑简" panose="00020600040101010101" charset="-122"/>
              <a:cs typeface="幼圆" panose="02010509060101010101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2118315" y="1326743"/>
            <a:ext cx="6846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如图，梯形上底长</a:t>
            </a: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5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厘米，下底长</a:t>
            </a: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8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厘米，已知阴影部分的面积是</a:t>
            </a:r>
            <a:r>
              <a:rPr lang="en-US" altLang="zh-CN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24</a:t>
            </a:r>
            <a:r>
              <a:rPr lang="zh-CN" altLang="en-US" sz="2000">
                <a:solidFill>
                  <a:schemeClr val="dk1"/>
                </a:solidFill>
                <a:latin typeface="Arial" panose="020B0604020202020204" pitchFamily="34" charset="0"/>
                <a:ea typeface="汉仪君黑-35W" panose="00020600040101010101" charset="-122"/>
                <a:cs typeface="幼圆" panose="02010509060101010101" charset="-122"/>
              </a:rPr>
              <a:t>平方厘米，求梯形的面积。</a:t>
            </a:r>
            <a:endParaRPr lang="zh-CN" altLang="en-US" sz="2000">
              <a:solidFill>
                <a:schemeClr val="dk1"/>
              </a:solidFill>
              <a:latin typeface="Arial" panose="020B0604020202020204" pitchFamily="34" charset="0"/>
              <a:ea typeface="汉仪君黑-35W" panose="00020600040101010101" charset="-122"/>
              <a:cs typeface="幼圆" panose="020105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98210" y="2630171"/>
            <a:ext cx="1983740" cy="2222500"/>
            <a:chOff x="9494" y="4039"/>
            <a:chExt cx="3124" cy="3500"/>
          </a:xfrm>
        </p:grpSpPr>
        <p:sp>
          <p:nvSpPr>
            <p:cNvPr id="32" name="流程图: 手动输入 31"/>
            <p:cNvSpPr/>
            <p:nvPr/>
          </p:nvSpPr>
          <p:spPr>
            <a:xfrm rot="5400000">
              <a:off x="10035" y="4204"/>
              <a:ext cx="2041" cy="3124"/>
            </a:xfrm>
            <a:prstGeom prst="flowChartManualInpu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43"/>
            <p:cNvSpPr txBox="1"/>
            <p:nvPr/>
          </p:nvSpPr>
          <p:spPr>
            <a:xfrm>
              <a:off x="10375" y="6812"/>
              <a:ext cx="1474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>
                  <a:latin typeface="思源黑体 CN Regular" pitchFamily="34" charset="-122"/>
                  <a:ea typeface="思源黑体 CN Regular" pitchFamily="34" charset="-122"/>
                </a:rPr>
                <a:t>9cm</a:t>
              </a:r>
              <a:endParaRPr lang="en-US" altLang="zh-CN" sz="2000"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9516" y="4730"/>
              <a:ext cx="3079" cy="2041"/>
            </a:xfrm>
            <a:prstGeom prst="triangle">
              <a:avLst>
                <a:gd name="adj" fmla="val 7980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9494" y="4745"/>
              <a:ext cx="2469" cy="204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43"/>
            <p:cNvSpPr txBox="1"/>
            <p:nvPr/>
          </p:nvSpPr>
          <p:spPr>
            <a:xfrm>
              <a:off x="10035" y="4039"/>
              <a:ext cx="1474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>
                  <a:latin typeface="思源黑体 CN Regular" pitchFamily="34" charset="-122"/>
                  <a:ea typeface="思源黑体 CN Regular" pitchFamily="34" charset="-122"/>
                </a:rPr>
                <a:t>5cm</a:t>
              </a:r>
              <a:endParaRPr lang="en-US" altLang="zh-CN" sz="2000">
                <a:latin typeface="思源黑体 CN Regular" pitchFamily="34" charset="-122"/>
                <a:ea typeface="思源黑体 CN Regular" pitchFamily="34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2"/>
            <a:ext cx="12192000" cy="870933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H="1">
            <a:off x="4133893" y="1811845"/>
            <a:ext cx="0" cy="34829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189247" y="1811845"/>
            <a:ext cx="0" cy="3482939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5586" y="1649095"/>
            <a:ext cx="1404620" cy="11658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85845" y="636270"/>
            <a:ext cx="6597651" cy="854710"/>
          </a:xfrm>
          <a:prstGeom prst="rect">
            <a:avLst/>
          </a:prstGeom>
          <a:noFill/>
          <a:ln>
            <a:solidFill>
              <a:srgbClr val="7C68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第三部分</a:t>
            </a:r>
            <a:r>
              <a:rPr lang="en-US" altLang="zh-CN" sz="40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40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梯形的分类</a:t>
            </a:r>
            <a:endParaRPr lang="zh-CN" altLang="en-US" sz="400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88635" y="1649095"/>
            <a:ext cx="1404620" cy="11658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385301" y="1649095"/>
            <a:ext cx="1404620" cy="1165860"/>
          </a:xfrm>
          <a:prstGeom prst="rect">
            <a:avLst/>
          </a:prstGeom>
        </p:spPr>
      </p:pic>
      <p:sp>
        <p:nvSpPr>
          <p:cNvPr id="16" name="梯形 15"/>
          <p:cNvSpPr/>
          <p:nvPr/>
        </p:nvSpPr>
        <p:spPr>
          <a:xfrm>
            <a:off x="5149215" y="2987675"/>
            <a:ext cx="2283460" cy="1131570"/>
          </a:xfrm>
          <a:prstGeom prst="trapezoid">
            <a:avLst>
              <a:gd name="adj" fmla="val 51015"/>
            </a:avLst>
          </a:prstGeom>
          <a:noFill/>
          <a:ln w="5715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9366249" y="3000377"/>
            <a:ext cx="1192531" cy="190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9383397" y="2970530"/>
            <a:ext cx="6985" cy="135826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9383395" y="4293237"/>
            <a:ext cx="1756411" cy="571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528301" y="2987675"/>
            <a:ext cx="605155" cy="1322070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9390382" y="4181475"/>
            <a:ext cx="104775" cy="95250"/>
          </a:xfrm>
          <a:prstGeom prst="rect">
            <a:avLst/>
          </a:prstGeom>
          <a:noFill/>
          <a:ln w="57150">
            <a:solidFill>
              <a:srgbClr val="843C0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1423669" y="3035937"/>
            <a:ext cx="1192531" cy="190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270000" y="3006090"/>
            <a:ext cx="177800" cy="134175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270001" y="4339592"/>
            <a:ext cx="2388871" cy="825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585720" y="3023237"/>
            <a:ext cx="1107440" cy="1341755"/>
          </a:xfrm>
          <a:prstGeom prst="line">
            <a:avLst/>
          </a:prstGeom>
          <a:ln w="57150">
            <a:solidFill>
              <a:srgbClr val="843C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45589" y="4705351"/>
            <a:ext cx="34004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不平行的两条边没有特殊关系的叫做普通梯形</a:t>
            </a:r>
            <a:endParaRPr lang="zh-CN" altLang="en-US" sz="2800" dirty="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95787" y="4700478"/>
            <a:ext cx="3400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不平行的两条边长度相等且与上下两边的角度也相等的叫做</a:t>
            </a:r>
            <a:endParaRPr lang="zh-CN" altLang="en-US" sz="2800" dirty="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dirty="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等腰梯形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387081" y="4772661"/>
            <a:ext cx="3400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不平行的两条边其中一条与上下两底垂直的叫做</a:t>
            </a:r>
            <a:endParaRPr lang="zh-CN" altLang="en-US" sz="2800">
              <a:solidFill>
                <a:srgbClr val="7C685D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>
                <a:solidFill>
                  <a:srgbClr val="7C685D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直角梯形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4" grpId="0" bldLvl="0" animBg="1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>
                <a:sym typeface="+mn-ea"/>
              </a:rPr>
              <a:t>梯形面积计算公式</a:t>
            </a:r>
            <a:br>
              <a:rPr lang="zh-CN" altLang="en-US"/>
            </a:b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14680" y="1609725"/>
            <a:ext cx="3442288" cy="2133600"/>
            <a:chOff x="11231" y="2097"/>
            <a:chExt cx="5421" cy="3360"/>
          </a:xfrm>
        </p:grpSpPr>
        <p:grpSp>
          <p:nvGrpSpPr>
            <p:cNvPr id="5" name="组合 4"/>
            <p:cNvGrpSpPr/>
            <p:nvPr/>
          </p:nvGrpSpPr>
          <p:grpSpPr>
            <a:xfrm>
              <a:off x="11231" y="2663"/>
              <a:ext cx="5421" cy="2024"/>
              <a:chOff x="1251" y="3837"/>
              <a:chExt cx="9473" cy="2491"/>
            </a:xfrm>
          </p:grpSpPr>
          <p:sp>
            <p:nvSpPr>
              <p:cNvPr id="6" name="梯形 5"/>
              <p:cNvSpPr/>
              <p:nvPr/>
            </p:nvSpPr>
            <p:spPr>
              <a:xfrm flipV="1">
                <a:off x="5546" y="3837"/>
                <a:ext cx="5178" cy="2491"/>
              </a:xfrm>
              <a:prstGeom prst="trapezoid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梯形 6"/>
              <p:cNvSpPr/>
              <p:nvPr/>
            </p:nvSpPr>
            <p:spPr>
              <a:xfrm>
                <a:off x="1251" y="3837"/>
                <a:ext cx="5178" cy="2491"/>
              </a:xfrm>
              <a:prstGeom prst="trapezoid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2271" y="2097"/>
              <a:ext cx="1283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上底</a:t>
              </a:r>
              <a:r>
                <a:rPr lang="en-US" altLang="zh-CN"/>
                <a:t>a</a:t>
              </a:r>
              <a:endParaRPr lang="en-US" altLang="zh-CN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310" y="4875"/>
              <a:ext cx="138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下底</a:t>
              </a:r>
              <a:r>
                <a:rPr lang="en-US" altLang="zh-CN"/>
                <a:t>b</a:t>
              </a:r>
              <a:endParaRPr lang="en-US" altLang="zh-CN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768" y="2097"/>
              <a:ext cx="1207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下底</a:t>
              </a:r>
              <a:r>
                <a:rPr lang="en-US" altLang="zh-CN"/>
                <a:t>b</a:t>
              </a:r>
              <a:endParaRPr lang="en-US" altLang="zh-CN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768" y="4702"/>
              <a:ext cx="142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上底</a:t>
              </a:r>
              <a:r>
                <a:rPr lang="en-US" altLang="zh-CN"/>
                <a:t>a</a:t>
              </a:r>
              <a:endParaRPr lang="en-US" altLang="zh-CN"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11863" y="2686"/>
              <a:ext cx="0" cy="1977"/>
            </a:xfrm>
            <a:prstGeom prst="line">
              <a:avLst/>
            </a:prstGeom>
            <a:ln w="38100" cmpd="sng">
              <a:solidFill>
                <a:schemeClr val="accent1">
                  <a:shade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11863" y="4437"/>
              <a:ext cx="266" cy="226"/>
              <a:chOff x="8829" y="4131"/>
              <a:chExt cx="693" cy="558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V="1">
                <a:off x="8829" y="4131"/>
                <a:ext cx="679" cy="15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9508" y="4131"/>
                <a:ext cx="15" cy="558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/>
            <p:cNvSpPr txBox="1"/>
            <p:nvPr/>
          </p:nvSpPr>
          <p:spPr>
            <a:xfrm>
              <a:off x="12030" y="3289"/>
              <a:ext cx="1011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高</a:t>
              </a:r>
              <a:r>
                <a:rPr lang="en-US" altLang="zh-CN"/>
                <a:t>h</a:t>
              </a:r>
              <a:endParaRPr lang="en-US" altLang="zh-CN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84911" y="4110355"/>
            <a:ext cx="2578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平行四边形的底</a:t>
            </a:r>
            <a:endParaRPr lang="zh-CN" altLang="en-US"/>
          </a:p>
        </p:txBody>
      </p:sp>
      <p:sp>
        <p:nvSpPr>
          <p:cNvPr id="29" name="左大括号 28"/>
          <p:cNvSpPr/>
          <p:nvPr/>
        </p:nvSpPr>
        <p:spPr>
          <a:xfrm rot="16200000">
            <a:off x="1995805" y="2250440"/>
            <a:ext cx="345440" cy="310769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848860" y="2316480"/>
            <a:ext cx="627761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梯形的面积</a:t>
            </a:r>
            <a:r>
              <a:rPr lang="en-US" altLang="zh-CN" sz="2800"/>
              <a:t> =</a:t>
            </a:r>
            <a:r>
              <a:rPr lang="zh-CN" altLang="en-US" sz="2800">
                <a:solidFill>
                  <a:schemeClr val="tx1"/>
                </a:solidFill>
              </a:rPr>
              <a:t>（上底</a:t>
            </a:r>
            <a:r>
              <a:rPr lang="en-US" altLang="zh-CN" sz="2800">
                <a:solidFill>
                  <a:schemeClr val="tx1"/>
                </a:solidFill>
              </a:rPr>
              <a:t>+</a:t>
            </a:r>
            <a:r>
              <a:rPr lang="zh-CN" altLang="en-US" sz="2800">
                <a:solidFill>
                  <a:schemeClr val="tx1"/>
                </a:solidFill>
              </a:rPr>
              <a:t>下底）×高÷</a:t>
            </a:r>
            <a:r>
              <a:rPr lang="en-US" altLang="zh-CN" sz="2800">
                <a:solidFill>
                  <a:schemeClr val="tx1"/>
                </a:solidFill>
              </a:rPr>
              <a:t>2</a:t>
            </a:r>
            <a:endParaRPr lang="en-US" altLang="zh-CN" sz="2800">
              <a:solidFill>
                <a:schemeClr val="tx1"/>
              </a:solidFill>
            </a:endParaRPr>
          </a:p>
          <a:p>
            <a:endParaRPr lang="en-US" altLang="zh-CN" sz="2800">
              <a:solidFill>
                <a:schemeClr val="tx1"/>
              </a:solidFill>
            </a:endParaRPr>
          </a:p>
          <a:p>
            <a:r>
              <a:rPr lang="en-US" altLang="zh-CN" sz="2800">
                <a:solidFill>
                  <a:srgbClr val="FF0000"/>
                </a:solidFill>
              </a:rPr>
              <a:t>            </a:t>
            </a:r>
            <a:r>
              <a:rPr lang="en-US" altLang="zh-CN" sz="4800">
                <a:solidFill>
                  <a:srgbClr val="FF0000"/>
                </a:solidFill>
              </a:rPr>
              <a:t>S =</a:t>
            </a:r>
            <a:r>
              <a:rPr lang="zh-CN" altLang="en-US" sz="4800">
                <a:solidFill>
                  <a:srgbClr val="FF0000"/>
                </a:solidFill>
              </a:rPr>
              <a:t>（</a:t>
            </a:r>
            <a:r>
              <a:rPr lang="en-US" altLang="zh-CN" sz="4800">
                <a:solidFill>
                  <a:srgbClr val="FF0000"/>
                </a:solidFill>
              </a:rPr>
              <a:t>a+b</a:t>
            </a:r>
            <a:r>
              <a:rPr lang="zh-CN" altLang="en-US" sz="4800">
                <a:solidFill>
                  <a:srgbClr val="FF0000"/>
                </a:solidFill>
              </a:rPr>
              <a:t>）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×</a:t>
            </a:r>
            <a:r>
              <a:rPr lang="en-US" altLang="zh-CN" sz="4800">
                <a:solidFill>
                  <a:srgbClr val="FF0000"/>
                </a:solidFill>
                <a:sym typeface="+mn-ea"/>
              </a:rPr>
              <a:t>h</a:t>
            </a:r>
            <a:r>
              <a:rPr lang="zh-CN" altLang="en-US" sz="4800">
                <a:solidFill>
                  <a:srgbClr val="FF0000"/>
                </a:solidFill>
                <a:sym typeface="+mn-ea"/>
              </a:rPr>
              <a:t>÷</a:t>
            </a:r>
            <a:r>
              <a:rPr lang="en-US" altLang="zh-CN" sz="4800">
                <a:solidFill>
                  <a:srgbClr val="FF0000"/>
                </a:solidFill>
                <a:sym typeface="+mn-ea"/>
              </a:rPr>
              <a:t>2</a:t>
            </a:r>
            <a:endParaRPr lang="en-US" altLang="zh-CN" sz="4800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0246"/>
          <p:cNvSpPr/>
          <p:nvPr/>
        </p:nvSpPr>
        <p:spPr>
          <a:xfrm>
            <a:off x="882504" y="701749"/>
            <a:ext cx="3908425" cy="584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3200" dirty="0">
                <a:latin typeface="Times New Roman" panose="02020603050405020304" pitchFamily="18" charset="0"/>
                <a:ea typeface="黑体" panose="02010609060101010101" charset="-122"/>
              </a:rPr>
              <a:t>拓展情境   当堂训练</a:t>
            </a:r>
            <a:endParaRPr lang="zh-CN" altLang="en-US" sz="3200" dirty="0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1507" name="文本框 10247"/>
          <p:cNvSpPr/>
          <p:nvPr/>
        </p:nvSpPr>
        <p:spPr>
          <a:xfrm>
            <a:off x="2182535" y="5535613"/>
            <a:ext cx="6335712" cy="366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endParaRPr lang="zh-CN">
              <a:solidFill>
                <a:srgbClr val="007A77"/>
              </a:solidFill>
            </a:endParaRPr>
          </a:p>
        </p:txBody>
      </p:sp>
      <p:sp>
        <p:nvSpPr>
          <p:cNvPr id="21508" name="文本框 10251"/>
          <p:cNvSpPr/>
          <p:nvPr/>
        </p:nvSpPr>
        <p:spPr>
          <a:xfrm>
            <a:off x="1318937" y="1574802"/>
            <a:ext cx="8893175" cy="3997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4000" b="1" dirty="0">
                <a:solidFill>
                  <a:srgbClr val="003399"/>
                </a:solidFill>
              </a:rPr>
              <a:t>1</a:t>
            </a:r>
            <a:r>
              <a:rPr lang="zh-CN" altLang="en-US" sz="4000" b="1" dirty="0">
                <a:solidFill>
                  <a:srgbClr val="003399"/>
                </a:solidFill>
              </a:rPr>
              <a:t>、</a:t>
            </a:r>
            <a:r>
              <a:rPr lang="zh-CN" altLang="en-US" sz="3600" b="1" dirty="0">
                <a:solidFill>
                  <a:srgbClr val="003399"/>
                </a:solidFill>
              </a:rPr>
              <a:t>判 断</a:t>
            </a:r>
            <a:endParaRPr lang="zh-CN" altLang="en-US" sz="3600" b="1" dirty="0">
              <a:solidFill>
                <a:srgbClr val="003399"/>
              </a:solidFill>
            </a:endParaRPr>
          </a:p>
          <a:p>
            <a:r>
              <a:rPr lang="zh-CN" altLang="en-US" sz="3600" b="1" dirty="0">
                <a:solidFill>
                  <a:srgbClr val="003399"/>
                </a:solidFill>
              </a:rPr>
              <a:t>（</a:t>
            </a:r>
            <a:r>
              <a:rPr lang="en-US" altLang="zh-CN" sz="3600" b="1" dirty="0">
                <a:solidFill>
                  <a:srgbClr val="003399"/>
                </a:solidFill>
              </a:rPr>
              <a:t>1</a:t>
            </a:r>
            <a:r>
              <a:rPr lang="zh-CN" altLang="en-US" sz="3600" b="1" dirty="0">
                <a:solidFill>
                  <a:srgbClr val="003399"/>
                </a:solidFill>
              </a:rPr>
              <a:t>）梯形的面积是平行四边形的面积的一半（ ）   </a:t>
            </a:r>
            <a:endParaRPr lang="zh-CN" altLang="en-US" sz="3600" b="1" dirty="0">
              <a:solidFill>
                <a:srgbClr val="003399"/>
              </a:solidFill>
            </a:endParaRPr>
          </a:p>
          <a:p>
            <a:r>
              <a:rPr lang="zh-CN" altLang="en-US" sz="3600" b="1" dirty="0">
                <a:solidFill>
                  <a:srgbClr val="003399"/>
                </a:solidFill>
              </a:rPr>
              <a:t>（</a:t>
            </a:r>
            <a:r>
              <a:rPr lang="en-US" altLang="zh-CN" sz="3600" b="1" dirty="0">
                <a:solidFill>
                  <a:srgbClr val="003399"/>
                </a:solidFill>
              </a:rPr>
              <a:t>2</a:t>
            </a:r>
            <a:r>
              <a:rPr lang="zh-CN" altLang="en-US" sz="3600" b="1" dirty="0">
                <a:solidFill>
                  <a:srgbClr val="003399"/>
                </a:solidFill>
              </a:rPr>
              <a:t>）两个梯形的高相等，它们的面积就相</a:t>
            </a:r>
            <a:r>
              <a:rPr lang="zh-CN" altLang="en-US" sz="3600" b="1" dirty="0" smtClean="0">
                <a:solidFill>
                  <a:srgbClr val="003399"/>
                </a:solidFill>
              </a:rPr>
              <a:t>等（ </a:t>
            </a:r>
            <a:r>
              <a:rPr lang="zh-CN" altLang="en-US" sz="3600" b="1" dirty="0">
                <a:solidFill>
                  <a:srgbClr val="003399"/>
                </a:solidFill>
              </a:rPr>
              <a:t>）</a:t>
            </a:r>
            <a:endParaRPr lang="zh-CN" altLang="en-US" sz="3600" b="1" dirty="0">
              <a:solidFill>
                <a:srgbClr val="003399"/>
              </a:solidFill>
            </a:endParaRPr>
          </a:p>
          <a:p>
            <a:r>
              <a:rPr lang="zh-CN" altLang="en-US" sz="3600" b="1" dirty="0">
                <a:solidFill>
                  <a:srgbClr val="003399"/>
                </a:solidFill>
              </a:rPr>
              <a:t>（</a:t>
            </a:r>
            <a:r>
              <a:rPr lang="en-US" altLang="zh-CN" sz="3600" b="1" dirty="0">
                <a:solidFill>
                  <a:srgbClr val="003399"/>
                </a:solidFill>
              </a:rPr>
              <a:t>3</a:t>
            </a:r>
            <a:r>
              <a:rPr lang="zh-CN" altLang="en-US" sz="3600" b="1" dirty="0">
                <a:solidFill>
                  <a:srgbClr val="003399"/>
                </a:solidFill>
              </a:rPr>
              <a:t>）两个梯形可以拼成一个平行四边形。（ ）</a:t>
            </a:r>
            <a:r>
              <a:rPr lang="zh-CN" altLang="en-US" sz="3600" dirty="0">
                <a:solidFill>
                  <a:srgbClr val="003399"/>
                </a:solidFill>
              </a:rPr>
              <a:t> </a:t>
            </a:r>
            <a:endParaRPr lang="zh-CN" altLang="en-US" sz="3600" dirty="0"/>
          </a:p>
        </p:txBody>
      </p:sp>
      <p:sp>
        <p:nvSpPr>
          <p:cNvPr id="21509" name="文本框 10252"/>
          <p:cNvSpPr/>
          <p:nvPr/>
        </p:nvSpPr>
        <p:spPr>
          <a:xfrm>
            <a:off x="2109511" y="2870200"/>
            <a:ext cx="1079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DC3124"/>
                </a:solidFill>
              </a:rPr>
              <a:t>╳  </a:t>
            </a:r>
            <a:endParaRPr lang="en-US" altLang="zh-CN" sz="2400" b="1">
              <a:solidFill>
                <a:srgbClr val="DC3124"/>
              </a:solidFill>
            </a:endParaRPr>
          </a:p>
        </p:txBody>
      </p:sp>
      <p:sp>
        <p:nvSpPr>
          <p:cNvPr id="21510" name="文本框 10253"/>
          <p:cNvSpPr/>
          <p:nvPr/>
        </p:nvSpPr>
        <p:spPr>
          <a:xfrm>
            <a:off x="2182536" y="3947264"/>
            <a:ext cx="1223963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DC3124"/>
                </a:solidFill>
              </a:rPr>
              <a:t>╳</a:t>
            </a:r>
            <a:endParaRPr lang="en-US" altLang="zh-CN" sz="2400" b="1" dirty="0">
              <a:solidFill>
                <a:srgbClr val="DC3124"/>
              </a:solidFill>
            </a:endParaRPr>
          </a:p>
        </p:txBody>
      </p:sp>
      <p:sp>
        <p:nvSpPr>
          <p:cNvPr id="21511" name="文本框 10254"/>
          <p:cNvSpPr/>
          <p:nvPr/>
        </p:nvSpPr>
        <p:spPr>
          <a:xfrm>
            <a:off x="1677712" y="5030788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DC3124"/>
                </a:solidFill>
              </a:rPr>
              <a:t>╳</a:t>
            </a:r>
            <a:endParaRPr lang="en-US" altLang="zh-CN" sz="2400" b="1">
              <a:solidFill>
                <a:srgbClr val="DC3124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854445" y="4185846"/>
            <a:ext cx="7862835" cy="2011754"/>
            <a:chOff x="2642435" y="191182"/>
            <a:chExt cx="7862834" cy="2011754"/>
          </a:xfrm>
        </p:grpSpPr>
        <p:grpSp>
          <p:nvGrpSpPr>
            <p:cNvPr id="24" name="组合 23"/>
            <p:cNvGrpSpPr/>
            <p:nvPr/>
          </p:nvGrpSpPr>
          <p:grpSpPr>
            <a:xfrm>
              <a:off x="2642435" y="191182"/>
              <a:ext cx="7862834" cy="2011754"/>
              <a:chOff x="2024386" y="5173251"/>
              <a:chExt cx="7862834" cy="2011754"/>
            </a:xfrm>
          </p:grpSpPr>
          <p:sp>
            <p:nvSpPr>
              <p:cNvPr id="26" name="矩形: 圆角 25"/>
              <p:cNvSpPr/>
              <p:nvPr/>
            </p:nvSpPr>
            <p:spPr>
              <a:xfrm>
                <a:off x="2746411" y="5868559"/>
                <a:ext cx="7140809" cy="131644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6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>
              <a:xfrm rot="20687696" flipH="1">
                <a:off x="2024386" y="5173251"/>
                <a:ext cx="1353540" cy="1351679"/>
              </a:xfrm>
              <a:prstGeom prst="rect">
                <a:avLst/>
              </a:prstGeom>
            </p:spPr>
          </p:pic>
        </p:grpSp>
        <p:sp>
          <p:nvSpPr>
            <p:cNvPr id="25" name="文本框 24"/>
            <p:cNvSpPr txBox="1"/>
            <p:nvPr/>
          </p:nvSpPr>
          <p:spPr>
            <a:xfrm>
              <a:off x="3672122" y="989367"/>
              <a:ext cx="652548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 fontAlgn="auto">
                <a:lnSpc>
                  <a:spcPct val="150000"/>
                </a:lnSpc>
                <a:defRPr sz="2200"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</a:lstStyle>
            <a:p>
              <a:r>
                <a:rPr lang="zh-CN" altLang="en-US" dirty="0"/>
                <a:t>通过观察，我发现上面三个梯形是（                     ），所以它们的（             ）也是一样的。</a:t>
              </a:r>
              <a:endParaRPr lang="zh-CN" altLang="en-US" dirty="0"/>
            </a:p>
          </p:txBody>
        </p:sp>
      </p:grpSp>
      <p:sp>
        <p:nvSpPr>
          <p:cNvPr id="41" name="文本框 40"/>
          <p:cNvSpPr txBox="1"/>
          <p:nvPr/>
        </p:nvSpPr>
        <p:spPr>
          <a:xfrm flipH="1">
            <a:off x="6943095" y="3112517"/>
            <a:ext cx="8312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10cm</a:t>
            </a:r>
            <a:endParaRPr lang="en-US" altLang="zh-CN" sz="2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50139" y="5039140"/>
            <a:ext cx="1603324" cy="53245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>
                <a:solidFill>
                  <a:schemeClr val="accent6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等底等高的</a:t>
            </a:r>
            <a:endParaRPr lang="zh-CN" altLang="en-US" sz="2200" b="1">
              <a:solidFill>
                <a:schemeClr val="accent6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7937" y="5520054"/>
            <a:ext cx="803425" cy="5724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>
                <a:solidFill>
                  <a:schemeClr val="accent6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面积</a:t>
            </a:r>
            <a:endParaRPr lang="zh-CN" altLang="en-US" sz="2400" b="1">
              <a:solidFill>
                <a:schemeClr val="accent6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>
                <a:latin typeface="黑体" panose="02010609060101010101" charset="-122"/>
                <a:ea typeface="黑体" panose="02010609060101010101" charset="-122"/>
              </a:rPr>
              <a:t>新课讲解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728790" y="2571760"/>
            <a:ext cx="5449247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712919" y="4042415"/>
            <a:ext cx="5449247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rot="16200000">
            <a:off x="6177408" y="3301349"/>
            <a:ext cx="1512000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472530" y="830224"/>
            <a:ext cx="5572919" cy="776731"/>
            <a:chOff x="1613759" y="4271462"/>
            <a:chExt cx="5572919" cy="776731"/>
          </a:xfrm>
        </p:grpSpPr>
        <p:sp>
          <p:nvSpPr>
            <p:cNvPr id="21" name="圆角矩形标注 15"/>
            <p:cNvSpPr/>
            <p:nvPr/>
          </p:nvSpPr>
          <p:spPr>
            <a:xfrm>
              <a:off x="2432917" y="4456931"/>
              <a:ext cx="4753761" cy="591261"/>
            </a:xfrm>
            <a:prstGeom prst="wedgeRoundRectCallou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chemeClr val="bg1"/>
                  </a:solidFill>
                  <a:sym typeface="+mn-ea"/>
                </a:rPr>
                <a:t>观察下面的梯形，你发现了什么？</a:t>
              </a:r>
              <a:endParaRPr lang="zh-CN" altLang="en-US" sz="2400" b="1">
                <a:solidFill>
                  <a:schemeClr val="bg1"/>
                </a:solidFill>
                <a:sym typeface="+mn-ea"/>
              </a:endParaRPr>
            </a:p>
          </p:txBody>
        </p:sp>
        <p:pic>
          <p:nvPicPr>
            <p:cNvPr id="22" name="Picture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1613759" y="4271462"/>
              <a:ext cx="726704" cy="776731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1970578" y="2147710"/>
            <a:ext cx="1164513" cy="2352291"/>
            <a:chOff x="1970577" y="2147710"/>
            <a:chExt cx="1164513" cy="2352291"/>
          </a:xfrm>
        </p:grpSpPr>
        <p:sp>
          <p:nvSpPr>
            <p:cNvPr id="34" name="文本框 33"/>
            <p:cNvSpPr txBox="1"/>
            <p:nvPr/>
          </p:nvSpPr>
          <p:spPr>
            <a:xfrm>
              <a:off x="2197853" y="2147710"/>
              <a:ext cx="75692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3cm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19750" y="4007558"/>
              <a:ext cx="81534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5cm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1970577" y="2573509"/>
              <a:ext cx="1022718" cy="1476000"/>
            </a:xfrm>
            <a:custGeom>
              <a:avLst/>
              <a:gdLst>
                <a:gd name="connsiteX0" fmla="*/ 149412 w 824753"/>
                <a:gd name="connsiteY0" fmla="*/ 0 h 1440329"/>
                <a:gd name="connsiteX1" fmla="*/ 0 w 824753"/>
                <a:gd name="connsiteY1" fmla="*/ 1440329 h 1440329"/>
                <a:gd name="connsiteX2" fmla="*/ 824753 w 824753"/>
                <a:gd name="connsiteY2" fmla="*/ 1440329 h 1440329"/>
                <a:gd name="connsiteX3" fmla="*/ 645459 w 824753"/>
                <a:gd name="connsiteY3" fmla="*/ 5976 h 1440329"/>
                <a:gd name="connsiteX4" fmla="*/ 149412 w 824753"/>
                <a:gd name="connsiteY4" fmla="*/ 0 h 144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753" h="1440329">
                  <a:moveTo>
                    <a:pt x="149412" y="0"/>
                  </a:moveTo>
                  <a:lnTo>
                    <a:pt x="0" y="1440329"/>
                  </a:lnTo>
                  <a:lnTo>
                    <a:pt x="824753" y="1440329"/>
                  </a:lnTo>
                  <a:lnTo>
                    <a:pt x="645459" y="5976"/>
                  </a:lnTo>
                  <a:lnTo>
                    <a:pt x="149412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02329" y="2147710"/>
            <a:ext cx="2040767" cy="2352291"/>
            <a:chOff x="4902328" y="2147710"/>
            <a:chExt cx="2040766" cy="2352291"/>
          </a:xfrm>
        </p:grpSpPr>
        <p:sp>
          <p:nvSpPr>
            <p:cNvPr id="36" name="文本框 35"/>
            <p:cNvSpPr txBox="1"/>
            <p:nvPr/>
          </p:nvSpPr>
          <p:spPr>
            <a:xfrm>
              <a:off x="6186174" y="2147710"/>
              <a:ext cx="75692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3cm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258989" y="4007558"/>
              <a:ext cx="81534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5cm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4902328" y="2580511"/>
              <a:ext cx="1872933" cy="1461993"/>
            </a:xfrm>
            <a:custGeom>
              <a:avLst/>
              <a:gdLst>
                <a:gd name="connsiteX0" fmla="*/ 974165 w 1440330"/>
                <a:gd name="connsiteY0" fmla="*/ 0 h 1482165"/>
                <a:gd name="connsiteX1" fmla="*/ 0 w 1440330"/>
                <a:gd name="connsiteY1" fmla="*/ 1482165 h 1482165"/>
                <a:gd name="connsiteX2" fmla="*/ 759012 w 1440330"/>
                <a:gd name="connsiteY2" fmla="*/ 1464235 h 1482165"/>
                <a:gd name="connsiteX3" fmla="*/ 1440330 w 1440330"/>
                <a:gd name="connsiteY3" fmla="*/ 0 h 1482165"/>
                <a:gd name="connsiteX4" fmla="*/ 974165 w 1440330"/>
                <a:gd name="connsiteY4" fmla="*/ 0 h 148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330" h="1482165">
                  <a:moveTo>
                    <a:pt x="974165" y="0"/>
                  </a:moveTo>
                  <a:lnTo>
                    <a:pt x="0" y="1482165"/>
                  </a:lnTo>
                  <a:lnTo>
                    <a:pt x="759012" y="1464235"/>
                  </a:lnTo>
                  <a:lnTo>
                    <a:pt x="1440330" y="0"/>
                  </a:lnTo>
                  <a:lnTo>
                    <a:pt x="97416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423839" y="2147710"/>
            <a:ext cx="1537024" cy="2352291"/>
            <a:chOff x="3423838" y="2147710"/>
            <a:chExt cx="1537024" cy="2352291"/>
          </a:xfrm>
        </p:grpSpPr>
        <p:sp>
          <p:nvSpPr>
            <p:cNvPr id="35" name="文本框 34"/>
            <p:cNvSpPr txBox="1"/>
            <p:nvPr/>
          </p:nvSpPr>
          <p:spPr>
            <a:xfrm flipH="1">
              <a:off x="4129647" y="2147710"/>
              <a:ext cx="83121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3cm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670109" y="4007558"/>
              <a:ext cx="81534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000">
                  <a:latin typeface="Times New Roman" panose="02020603050405020304" pitchFamily="18" charset="0"/>
                  <a:ea typeface="楷体" panose="02010609060101010101" pitchFamily="49" charset="-122"/>
                </a:rPr>
                <a:t>5cm</a:t>
              </a:r>
              <a:endParaRPr lang="en-US" altLang="zh-CN" sz="20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3423838" y="2571897"/>
              <a:ext cx="1304020" cy="1470212"/>
            </a:xfrm>
            <a:custGeom>
              <a:avLst/>
              <a:gdLst>
                <a:gd name="connsiteX0" fmla="*/ 591670 w 1075765"/>
                <a:gd name="connsiteY0" fmla="*/ 0 h 1470212"/>
                <a:gd name="connsiteX1" fmla="*/ 0 w 1075765"/>
                <a:gd name="connsiteY1" fmla="*/ 1470212 h 1470212"/>
                <a:gd name="connsiteX2" fmla="*/ 824753 w 1075765"/>
                <a:gd name="connsiteY2" fmla="*/ 1470212 h 1470212"/>
                <a:gd name="connsiteX3" fmla="*/ 1075765 w 1075765"/>
                <a:gd name="connsiteY3" fmla="*/ 5977 h 1470212"/>
                <a:gd name="connsiteX4" fmla="*/ 591670 w 1075765"/>
                <a:gd name="connsiteY4" fmla="*/ 0 h 147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5765" h="1470212">
                  <a:moveTo>
                    <a:pt x="591670" y="0"/>
                  </a:moveTo>
                  <a:lnTo>
                    <a:pt x="0" y="1470212"/>
                  </a:lnTo>
                  <a:lnTo>
                    <a:pt x="824753" y="1470212"/>
                  </a:lnTo>
                  <a:lnTo>
                    <a:pt x="1075765" y="5977"/>
                  </a:lnTo>
                  <a:lnTo>
                    <a:pt x="591670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6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diagram"/>
  <p:tag name="KSO_WM_TEMPLATE_INDEX" val="20217046"/>
  <p:tag name="KSO_WM_SPECIAL_SOURCE" val="bdnull"/>
</p:tagLst>
</file>

<file path=ppt/tags/tag10.xml><?xml version="1.0" encoding="utf-8"?>
<p:tagLst xmlns:p="http://schemas.openxmlformats.org/presentationml/2006/main">
  <p:tag name="KSO_WM_SPECIAL_SOURCE" val="bdnull"/>
</p:tagLst>
</file>

<file path=ppt/tags/tag11.xml><?xml version="1.0" encoding="utf-8"?>
<p:tagLst xmlns:p="http://schemas.openxmlformats.org/presentationml/2006/main">
  <p:tag name="KSO_WM_SPECIAL_SOURCE" val="bdnull"/>
</p:tagLst>
</file>

<file path=ppt/tags/tag12.xml><?xml version="1.0" encoding="utf-8"?>
<p:tagLst xmlns:p="http://schemas.openxmlformats.org/presentationml/2006/main">
  <p:tag name="KSO_WM_SPECIAL_SOURCE" val="bdnull"/>
</p:tagLst>
</file>

<file path=ppt/tags/tag13.xml><?xml version="1.0" encoding="utf-8"?>
<p:tagLst xmlns:p="http://schemas.openxmlformats.org/presentationml/2006/main">
  <p:tag name="KSO_WM_SPECIAL_SOURCE" val="bdnull"/>
</p:tagLst>
</file>

<file path=ppt/tags/tag14.xml><?xml version="1.0" encoding="utf-8"?>
<p:tagLst xmlns:p="http://schemas.openxmlformats.org/presentationml/2006/main">
  <p:tag name="KSO_WM_SPECIAL_SOURCE" val="bdnull"/>
</p:tagLst>
</file>

<file path=ppt/tags/tag1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5724a7bb-a680-41d2-b540-a0541f2d7aea}"/>
</p:tagLst>
</file>

<file path=ppt/tags/tag1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8.xml><?xml version="1.0" encoding="utf-8"?>
<p:tagLst xmlns:p="http://schemas.openxmlformats.org/presentationml/2006/main">
  <p:tag name="KSO_WM_UNIT_TEXTBOXSTYLE_GUID" val="{b3e1629c-e68c-4d13-82fc-00aa542219db}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TEMPLATE_CATEGORY" val="mixed"/>
  <p:tag name="KSO_WM_TEMPLATE_INDEX" val="20201885"/>
  <p:tag name="KSO_WM_UNIT_COMPATIBLE" val="0"/>
  <p:tag name="KSO_WM_UNIT_DIAGRAM_ISNUMVISUAL" val="0"/>
  <p:tag name="KSO_WM_UNIT_DIAGRAM_ISREFERUNIT" val="0"/>
  <p:tag name="KSO_WM_UNIT_HIGHLIGHT" val="0"/>
  <p:tag name="KSO_WM_UNIT_ID" val="mixed20201885_64*i*1"/>
  <p:tag name="KSO_WM_UNIT_INDEX" val="1"/>
  <p:tag name="KSO_WM_UNIT_LAYERLEVEL" val="1"/>
  <p:tag name="KSO_WM_UNIT_TEXTBOXSTYLE_ADJUSTHEIGTH" val="100_9.550001"/>
  <p:tag name="KSO_WM_UNIT_TEXTBOXSTYLE_ADJUSTLEFT" val="0_-14.1"/>
  <p:tag name="KSO_WM_UNIT_TEXTBOXSTYLE_ADJUSTTOP" val="0_-4.75"/>
  <p:tag name="KSO_WM_UNIT_TEXTBOXSTYLE_ADJUSTWIDTH" val="100_28.25"/>
  <p:tag name="KSO_WM_UNIT_TEXTBOXSTYLE_GUID" val="{b3e1629c-e68c-4d13-82fc-00aa542219db}"/>
  <p:tag name="KSO_WM_UNIT_TEXTBOXSTYLE_SHAPETYPE" val="1"/>
  <p:tag name="KSO_WM_UNIT_TYPE" val="i"/>
</p:tagLst>
</file>

<file path=ppt/tags/tag2.xml><?xml version="1.0" encoding="utf-8"?>
<p:tagLst xmlns:p="http://schemas.openxmlformats.org/presentationml/2006/main">
  <p:tag name="KSO_WM_SPECIAL_SOURCE" val="bdnull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TEMPLATE_CATEGORY" val="mixed"/>
  <p:tag name="KSO_WM_TEMPLATE_INDEX" val="20201885"/>
  <p:tag name="KSO_WM_UNIT_COMPATIBLE" val="0"/>
  <p:tag name="KSO_WM_UNIT_DIAGRAM_ISNUMVISUAL" val="0"/>
  <p:tag name="KSO_WM_UNIT_DIAGRAM_ISREFERUNIT" val="0"/>
  <p:tag name="KSO_WM_UNIT_HIGHLIGHT" val="0"/>
  <p:tag name="KSO_WM_UNIT_ID" val="mixed20201885_64*i*2"/>
  <p:tag name="KSO_WM_UNIT_INDEX" val="2"/>
  <p:tag name="KSO_WM_UNIT_LAYERLEVEL" val="1"/>
  <p:tag name="KSO_WM_UNIT_TEXTBOXSTYLE_ADJUSTLEFT" val="100_3.450001"/>
  <p:tag name="KSO_WM_UNIT_TEXTBOXSTYLE_ADJUSTTOP" val="0_-13.1"/>
  <p:tag name="KSO_WM_UNIT_TEXTBOXSTYLE_GUID" val="{b3e1629c-e68c-4d13-82fc-00aa542219db}"/>
  <p:tag name="KSO_WM_UNIT_TEXTBOXSTYLE_SHAPETYPE" val="1"/>
  <p:tag name="KSO_WM_UNIT_TYPE" val="i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TEMPLATE_CATEGORY" val="mixed"/>
  <p:tag name="KSO_WM_TEMPLATE_INDEX" val="20201885"/>
  <p:tag name="KSO_WM_UNIT_COMPATIBLE" val="0"/>
  <p:tag name="KSO_WM_UNIT_DIAGRAM_ISNUMVISUAL" val="0"/>
  <p:tag name="KSO_WM_UNIT_DIAGRAM_ISREFERUNIT" val="0"/>
  <p:tag name="KSO_WM_UNIT_HIGHLIGHT" val="0"/>
  <p:tag name="KSO_WM_UNIT_ID" val="mixed20201885_64*i*3"/>
  <p:tag name="KSO_WM_UNIT_INDEX" val="3"/>
  <p:tag name="KSO_WM_UNIT_LAYERLEVEL" val="1"/>
  <p:tag name="KSO_WM_UNIT_TEXTBOXSTYLE_ADJUSTLEFT" val="0_-22.00008"/>
  <p:tag name="KSO_WM_UNIT_TEXTBOXSTYLE_ADJUSTTOP" val="100_-6.65"/>
  <p:tag name="KSO_WM_UNIT_TEXTBOXSTYLE_GUID" val="{b3e1629c-e68c-4d13-82fc-00aa542219db}"/>
  <p:tag name="KSO_WM_UNIT_TEXTBOXSTYLE_SHAPETYPE" val="1"/>
  <p:tag name="KSO_WM_UNIT_TYPE" val="i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mixed"/>
  <p:tag name="KSO_WM_TEMPLATE_INDEX" val="20201885"/>
  <p:tag name="KSO_WM_UNIT_COMPATIBLE" val="0"/>
  <p:tag name="KSO_WM_UNIT_DIAGRAM_ISNUMVISUAL" val="0"/>
  <p:tag name="KSO_WM_UNIT_DIAGRAM_ISREFERUNIT" val="0"/>
  <p:tag name="KSO_WM_UNIT_HIGHLIGHT" val="0"/>
  <p:tag name="KSO_WM_UNIT_ID" val="mixed20201885_64*f*1"/>
  <p:tag name="KSO_WM_UNIT_INDEX" val="1"/>
  <p:tag name="KSO_WM_UNIT_ISCONTENTSTITLE" val="0"/>
  <p:tag name="KSO_WM_UNIT_LAYERLEVEL" val="1"/>
  <p:tag name="KSO_WM_UNIT_NOCLEAR" val="0"/>
  <p:tag name="KSO_WM_UNIT_PRESET_TEXT" val="单击此处输入小标题"/>
  <p:tag name="KSO_WM_UNIT_TEXTBOXSTYLE_GUID" val="{b3e1629c-e68c-4d13-82fc-00aa542219db}"/>
  <p:tag name="KSO_WM_UNIT_TEXTBOXSTYLE_SHAPETYPE" val="0"/>
  <p:tag name="KSO_WM_UNIT_TEXTBOXSTYLE_TEMPLATEID" val="3133026"/>
  <p:tag name="KSO_WM_UNIT_TEXTBOXSTYLE_TEMPLATETYPE" val="1"/>
  <p:tag name="KSO_WM_UNIT_TEXTBOXSTYLE_TYPE" val="5"/>
  <p:tag name="KSO_WM_UNIT_TYPE" val="f"/>
  <p:tag name="KSO_WM_UNIT_VALUE" val="9"/>
</p:tagLst>
</file>

<file path=ppt/tags/tag23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24.xml><?xml version="1.0" encoding="utf-8"?>
<p:tagLst xmlns:p="http://schemas.openxmlformats.org/presentationml/2006/main">
  <p:tag name="KSO_WM_SPECIAL_SOURCE" val="bdnull"/>
</p:tagLst>
</file>

<file path=ppt/tags/tag25.xml><?xml version="1.0" encoding="utf-8"?>
<p:tagLst xmlns:p="http://schemas.openxmlformats.org/presentationml/2006/main">
  <p:tag name="KSO_WM_SPECIAL_SOURCE" val="bdnull"/>
</p:tagLst>
</file>

<file path=ppt/tags/tag26.xml><?xml version="1.0" encoding="utf-8"?>
<p:tagLst xmlns:p="http://schemas.openxmlformats.org/presentationml/2006/main">
  <p:tag name="KSO_WM_SPECIAL_SOURCE" val="bdnull"/>
</p:tagLst>
</file>

<file path=ppt/tags/tag27.xml><?xml version="1.0" encoding="utf-8"?>
<p:tagLst xmlns:p="http://schemas.openxmlformats.org/presentationml/2006/main">
  <p:tag name="KSO_WM_SPECIAL_SOURCE" val="bdnull"/>
</p:tagLst>
</file>

<file path=ppt/tags/tag28.xml><?xml version="1.0" encoding="utf-8"?>
<p:tagLst xmlns:p="http://schemas.openxmlformats.org/presentationml/2006/main">
  <p:tag name="KSO_DOCER_TEMPLATE_OPEN_ONCE_MARK" val="1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KSO_WM_SPECIAL_SOURCE" val="bdnull"/>
</p:tagLst>
</file>

<file path=ppt/tags/tag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cabfeaf6-400f-4e07-b298-b08d57fefe91}"/>
</p:tagLst>
</file>

<file path=ppt/tags/tag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8.xml><?xml version="1.0" encoding="utf-8"?>
<p:tagLst xmlns:p="http://schemas.openxmlformats.org/presentationml/2006/main">
  <p:tag name="KSO_WM_SPECIAL_SOURCE" val="bdnull"/>
</p:tagLst>
</file>

<file path=ppt/tags/tag9.xml><?xml version="1.0" encoding="utf-8"?>
<p:tagLst xmlns:p="http://schemas.openxmlformats.org/presentationml/2006/main">
  <p:tag name="KSO_WM_SPECIAL_SOURCE" val="bdnull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</Words>
  <Application>WPS 演示</Application>
  <PresentationFormat>自定义</PresentationFormat>
  <Paragraphs>228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Times New Roman</vt:lpstr>
      <vt:lpstr>楷体</vt:lpstr>
      <vt:lpstr>黑体</vt:lpstr>
      <vt:lpstr>楷体_GB2312</vt:lpstr>
      <vt:lpstr>新宋体</vt:lpstr>
      <vt:lpstr>南宋书局体</vt:lpstr>
      <vt:lpstr>汉仪趣黑简</vt:lpstr>
      <vt:lpstr>汉仪君黑-35W</vt:lpstr>
      <vt:lpstr>幼圆</vt:lpstr>
      <vt:lpstr>思源黑体 CN Regular</vt:lpstr>
      <vt:lpstr>Calibri</vt:lpstr>
      <vt:lpstr>Segoe UI</vt:lpstr>
      <vt:lpstr>Arial</vt:lpstr>
      <vt:lpstr>Arial Unicode MS</vt:lpstr>
      <vt:lpstr>第一PPT模板网-WWW.1PPT.COM</vt:lpstr>
      <vt:lpstr>梯形的面积</vt:lpstr>
      <vt:lpstr>还记得吗？</vt:lpstr>
      <vt:lpstr>PowerPoint 演示文稿</vt:lpstr>
      <vt:lpstr>PowerPoint 演示文稿</vt:lpstr>
      <vt:lpstr>PowerPoint 演示文稿</vt:lpstr>
      <vt:lpstr>PowerPoint 演示文稿</vt:lpstr>
      <vt:lpstr>梯形面积计算公式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判断题</vt:lpstr>
      <vt:lpstr>PowerPoint 演示文稿</vt:lpstr>
      <vt:lpstr>PowerPoint 演示文稿</vt:lpstr>
      <vt:lpstr>计算下列图形的面积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9</cp:revision>
  <dcterms:created xsi:type="dcterms:W3CDTF">2022-03-17T09:55:00Z</dcterms:created>
  <dcterms:modified xsi:type="dcterms:W3CDTF">2023-10-28T09:48:06Z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49DA6588A0EF48039F7F81EE04433604</vt:lpwstr>
  </property>
  <property fmtid="{D5CDD505-2E9C-101B-9397-08002B2CF9AE}" pid="3" name="KSOProductBuildVer">
    <vt:lpwstr>2052-12.1.0.15712</vt:lpwstr>
  </property>
</Properties>
</file>