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" initials="y" lastIdx="0" clrIdx="0"/>
  <p:cmAuthor id="2" name="zou chao" initials="z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4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540E3B-F9C0-48B6-A129-4D327DD3065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D18BF-AACD-4437-B6E2-ECE3E7654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" y="365126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1441" y="172288"/>
            <a:ext cx="2290289" cy="771141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>
          <a:xfrm>
            <a:off x="862646" y="295511"/>
            <a:ext cx="2429195" cy="44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3.png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slide" Target="slide1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6.png"/><Relationship Id="rId24" Type="http://schemas.openxmlformats.org/officeDocument/2006/relationships/image" Target="../media/image5.png"/><Relationship Id="rId23" Type="http://schemas.openxmlformats.org/officeDocument/2006/relationships/image" Target="../media/image4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/>
          <p:nvPr/>
        </p:nvSpPr>
        <p:spPr>
          <a:xfrm>
            <a:off x="0" y="2014187"/>
            <a:ext cx="12192000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66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组合图形的面积</a:t>
            </a:r>
            <a:endParaRPr lang="zh-CN" altLang="en-US" sz="66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/>
          </p:cNvSpPr>
          <p:nvPr>
            <p:ph type="title"/>
          </p:nvPr>
        </p:nvSpPr>
        <p:spPr>
          <a:xfrm>
            <a:off x="2817427" y="633734"/>
            <a:ext cx="1677988" cy="463550"/>
          </a:xfrm>
        </p:spPr>
        <p:txBody>
          <a:bodyPr vert="horz" wrap="square" lIns="91440" tIns="45720" rIns="91440" bIns="45720" anchor="ctr" anchorCtr="0">
            <a:normAutofit fontScale="90000"/>
          </a:bodyPr>
          <a:lstStyle/>
          <a:p>
            <a:r>
              <a:rPr lang="zh-CN" altLang="en-US" sz="3600" kern="1200">
                <a:latin typeface="楷体" panose="02010609060101010101" pitchFamily="49" charset="-122"/>
                <a:ea typeface="幼圆" panose="02010509060101010101" pitchFamily="49" charset="-122"/>
                <a:cs typeface="+mj-cs"/>
              </a:rPr>
              <a:t>试一试</a:t>
            </a:r>
            <a:endParaRPr lang="zh-CN" altLang="en-US" sz="3600" kern="1200">
              <a:latin typeface="楷体" panose="02010609060101010101" pitchFamily="49" charset="-122"/>
              <a:ea typeface="幼圆" panose="02010509060101010101" pitchFamily="49" charset="-122"/>
              <a:cs typeface="+mj-cs"/>
            </a:endParaRPr>
          </a:p>
        </p:txBody>
      </p:sp>
      <p:sp>
        <p:nvSpPr>
          <p:cNvPr id="11267" name="Rectangle 3"/>
          <p:cNvSpPr>
            <a:spLocks noGrp="1" noRot="1"/>
          </p:cNvSpPr>
          <p:nvPr>
            <p:ph idx="1"/>
          </p:nvPr>
        </p:nvSpPr>
        <p:spPr>
          <a:xfrm>
            <a:off x="1554119" y="1572656"/>
            <a:ext cx="3850947" cy="4498975"/>
          </a:xfrm>
        </p:spPr>
        <p:txBody>
          <a:bodyPr vert="horz" wrap="square" lIns="91440" tIns="45720" rIns="91440" bIns="45720" anchor="t" anchorCtr="0"/>
          <a:lstStyle/>
          <a:p>
            <a:pPr marL="0" indent="0">
              <a:buFont typeface="Arial" panose="020B0604020202020204" pitchFamily="34" charset="0"/>
              <a:buNone/>
            </a:pPr>
            <a:r>
              <a:rPr lang="zh-CN" altLang="en-US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计算下面图形的面积</a:t>
            </a:r>
            <a:endParaRPr lang="zh-CN" altLang="en-US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分组讨论怎样计算</a:t>
            </a:r>
            <a:endParaRPr lang="zh-CN" altLang="en-US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方法一：</a:t>
            </a:r>
            <a:endParaRPr lang="zh-CN" altLang="en-US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kern="120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左图分割成两个长方形</a:t>
            </a:r>
            <a:endParaRPr lang="zh-CN" altLang="en-US" kern="1200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S</a:t>
            </a:r>
            <a:r>
              <a:rPr lang="en-US" altLang="zh-CN" kern="1200" baseline="-25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1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=4×(6-3)=12</a:t>
            </a:r>
            <a:r>
              <a:rPr lang="zh-CN" altLang="en-US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（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cm</a:t>
            </a:r>
            <a:r>
              <a:rPr lang="en-US" altLang="zh-CN" kern="1200" baseline="30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2</a:t>
            </a:r>
            <a:r>
              <a:rPr lang="zh-CN" altLang="en-US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）</a:t>
            </a:r>
            <a:endParaRPr lang="zh-CN" altLang="en-US" kern="1200" dirty="0">
              <a:latin typeface="宋体" panose="02010600030101010101" pitchFamily="2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S</a:t>
            </a:r>
            <a:r>
              <a:rPr lang="en-US" altLang="zh-CN" kern="1200" baseline="-25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2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=3×7=21(cm</a:t>
            </a:r>
            <a:r>
              <a:rPr lang="en-US" altLang="zh-CN" kern="1200" baseline="30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2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)</a:t>
            </a:r>
            <a:endParaRPr lang="en-US" altLang="zh-CN" kern="1200" dirty="0">
              <a:latin typeface="宋体" panose="02010600030101010101" pitchFamily="2" charset="-122"/>
              <a:ea typeface="楷体" panose="02010609060101010101" pitchFamily="49" charset="-122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S=S</a:t>
            </a:r>
            <a:r>
              <a:rPr lang="en-US" altLang="zh-CN" kern="1200" baseline="-25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1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+S</a:t>
            </a:r>
            <a:r>
              <a:rPr lang="en-US" altLang="zh-CN" kern="1200" baseline="-25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2</a:t>
            </a:r>
            <a:r>
              <a:rPr lang="en-US" altLang="zh-CN" kern="12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=12+21=33(cm</a:t>
            </a:r>
            <a:r>
              <a:rPr lang="en-US" altLang="zh-CN" kern="1200" baseline="30000" dirty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2</a:t>
            </a:r>
            <a:r>
              <a:rPr lang="en-US" altLang="zh-CN" kern="1200" dirty="0" smtClean="0">
                <a:latin typeface="宋体" panose="02010600030101010101" pitchFamily="2" charset="-122"/>
                <a:ea typeface="楷体" panose="02010609060101010101" pitchFamily="49" charset="-122"/>
                <a:cs typeface="+mn-cs"/>
              </a:rPr>
              <a:t>)</a:t>
            </a:r>
            <a:endParaRPr lang="en-US" altLang="zh-CN" kern="1200" dirty="0">
              <a:latin typeface="宋体" panose="02010600030101010101" pitchFamily="2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4340" name="Group 12"/>
          <p:cNvGrpSpPr/>
          <p:nvPr/>
        </p:nvGrpSpPr>
        <p:grpSpPr>
          <a:xfrm>
            <a:off x="6096000" y="2760663"/>
            <a:ext cx="2952751" cy="2305050"/>
            <a:chOff x="3152" y="2205"/>
            <a:chExt cx="1860" cy="1452"/>
          </a:xfrm>
        </p:grpSpPr>
        <p:sp>
          <p:nvSpPr>
            <p:cNvPr id="14347" name="Line 4"/>
            <p:cNvSpPr/>
            <p:nvPr/>
          </p:nvSpPr>
          <p:spPr>
            <a:xfrm flipH="1">
              <a:off x="3152" y="2205"/>
              <a:ext cx="0" cy="1452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48" name="Line 5"/>
            <p:cNvSpPr/>
            <p:nvPr/>
          </p:nvSpPr>
          <p:spPr>
            <a:xfrm>
              <a:off x="3152" y="3657"/>
              <a:ext cx="186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49" name="Line 6"/>
            <p:cNvSpPr/>
            <p:nvPr/>
          </p:nvSpPr>
          <p:spPr>
            <a:xfrm>
              <a:off x="3152" y="2205"/>
              <a:ext cx="1089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50" name="Line 7"/>
            <p:cNvSpPr/>
            <p:nvPr/>
          </p:nvSpPr>
          <p:spPr>
            <a:xfrm flipH="1">
              <a:off x="4241" y="2205"/>
              <a:ext cx="0" cy="72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51" name="Line 8"/>
            <p:cNvSpPr/>
            <p:nvPr/>
          </p:nvSpPr>
          <p:spPr>
            <a:xfrm>
              <a:off x="4241" y="2931"/>
              <a:ext cx="77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14352" name="Line 9"/>
            <p:cNvSpPr/>
            <p:nvPr/>
          </p:nvSpPr>
          <p:spPr>
            <a:xfrm flipH="1">
              <a:off x="5012" y="2931"/>
              <a:ext cx="0" cy="726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14341" name="Text Box 13"/>
          <p:cNvSpPr txBox="1"/>
          <p:nvPr/>
        </p:nvSpPr>
        <p:spPr>
          <a:xfrm>
            <a:off x="6651626" y="2349500"/>
            <a:ext cx="620683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latin typeface="Arial" panose="020B0604020202020204" pitchFamily="34" charset="0"/>
              </a:rPr>
              <a:t>4cm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4342" name="Text Box 14"/>
          <p:cNvSpPr txBox="1"/>
          <p:nvPr/>
        </p:nvSpPr>
        <p:spPr>
          <a:xfrm rot="10800000">
            <a:off x="5536873" y="3677270"/>
            <a:ext cx="461665" cy="52835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en-US" altLang="zh-CN">
                <a:latin typeface="Arial" panose="020B0604020202020204" pitchFamily="34" charset="0"/>
              </a:rPr>
              <a:t>6cm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4343" name="Text Box 15"/>
          <p:cNvSpPr txBox="1"/>
          <p:nvPr/>
        </p:nvSpPr>
        <p:spPr>
          <a:xfrm>
            <a:off x="6888164" y="5065713"/>
            <a:ext cx="620683" cy="36933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latin typeface="Arial" panose="020B0604020202020204" pitchFamily="34" charset="0"/>
              </a:rPr>
              <a:t>7cm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4344" name="Text Box 17"/>
          <p:cNvSpPr txBox="1"/>
          <p:nvPr/>
        </p:nvSpPr>
        <p:spPr>
          <a:xfrm rot="10800000">
            <a:off x="8973812" y="4151933"/>
            <a:ext cx="461665" cy="52835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en-US" altLang="zh-CN">
                <a:latin typeface="Arial" panose="020B0604020202020204" pitchFamily="34" charset="0"/>
              </a:rPr>
              <a:t>3cm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1282" name="Line 18"/>
          <p:cNvSpPr/>
          <p:nvPr/>
        </p:nvSpPr>
        <p:spPr>
          <a:xfrm>
            <a:off x="6096001" y="3913188"/>
            <a:ext cx="1728788" cy="0"/>
          </a:xfrm>
          <a:prstGeom prst="line">
            <a:avLst/>
          </a:prstGeom>
          <a:ln w="28575" cap="flat" cmpd="sng">
            <a:solidFill>
              <a:srgbClr val="CC3300"/>
            </a:solidFill>
            <a:prstDash val="dash"/>
            <a:headEnd type="none" w="med" len="med"/>
            <a:tailEnd type="none" w="med" len="med"/>
          </a:ln>
        </p:spPr>
        <p:txBody>
          <a:bodyPr/>
          <a:lstStyle/>
          <a:p/>
        </p:txBody>
      </p:sp>
      <p:pic>
        <p:nvPicPr>
          <p:cNvPr id="14346" name="Picture 20" descr="MCj04462500000[1]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66049" y="370681"/>
            <a:ext cx="1152525" cy="1119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"/>
          <p:cNvSpPr/>
          <p:nvPr/>
        </p:nvSpPr>
        <p:spPr>
          <a:xfrm>
            <a:off x="788988" y="906464"/>
            <a:ext cx="7640637" cy="1052596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indent="0" eaLnBrk="1" hangingPunct="1">
              <a:lnSpc>
                <a:spcPct val="130000"/>
              </a:lnSpc>
              <a:buFont typeface="Times New Roman" panose="02020603050405020304" pitchFamily="18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黑体" panose="02010609060101010101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charset="-122"/>
              </a:rPr>
              <a:t>、在一块梯形的地中间有一个长方形的游泳池，其余的地方是草地。草地的面积是多少平方米</a:t>
            </a:r>
            <a:r>
              <a:rPr lang="zh-CN" altLang="en-US" sz="2400" b="1" dirty="0">
                <a:latin typeface="宋体" panose="02010600030101010101" pitchFamily="2" charset="-122"/>
              </a:rPr>
              <a:t>？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 bwMode="auto">
          <a:xfrm>
            <a:off x="1200712" y="1995525"/>
            <a:ext cx="3302507" cy="4524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R="0" defTabSz="914400" eaLnBrk="1" hangingPunct="1">
              <a:lnSpc>
                <a:spcPct val="130000"/>
              </a:lnSpc>
              <a:buClrTx/>
              <a:buSzTx/>
              <a:buFontTx/>
              <a:defRPr/>
            </a:pPr>
            <a:r>
              <a:rPr kumimoji="0" lang="en-US" altLang="zh-CN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[</a:t>
            </a:r>
            <a:r>
              <a:rPr kumimoji="0" lang="zh-CN" altLang="en-US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教材</a:t>
            </a:r>
            <a:r>
              <a:rPr kumimoji="0" lang="en-US" altLang="zh-CN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P101 </a:t>
            </a:r>
            <a:r>
              <a:rPr kumimoji="0" lang="zh-CN" altLang="en-US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练习二十二 第</a:t>
            </a:r>
            <a:r>
              <a:rPr kumimoji="0" lang="en-US" altLang="zh-CN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4</a:t>
            </a:r>
            <a:r>
              <a:rPr kumimoji="0" lang="zh-CN" altLang="en-US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题</a:t>
            </a:r>
            <a:r>
              <a:rPr kumimoji="0" lang="en-US" altLang="zh-CN" b="1" kern="1200" cap="none" spc="0" normalizeH="0" baseline="0" noProof="0" dirty="0">
                <a:solidFill>
                  <a:srgbClr val="FF6600"/>
                </a:solidFill>
                <a:latin typeface="+mj-ea"/>
                <a:ea typeface="+mj-ea"/>
                <a:cs typeface="+mn-cs"/>
              </a:rPr>
              <a:t>]</a:t>
            </a:r>
            <a:endParaRPr kumimoji="0" lang="zh-CN" altLang="en-US" b="1" kern="1200" cap="none" spc="0" normalizeH="0" baseline="0" noProof="0" dirty="0">
              <a:solidFill>
                <a:srgbClr val="FF66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03219" y="2681450"/>
            <a:ext cx="5817871" cy="2781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" name="组合 14"/>
          <p:cNvGrpSpPr/>
          <p:nvPr/>
        </p:nvGrpSpPr>
        <p:grpSpPr>
          <a:xfrm>
            <a:off x="681356" y="2764155"/>
            <a:ext cx="2573655" cy="2209800"/>
            <a:chOff x="908480" y="3684343"/>
            <a:chExt cx="5652413" cy="2544476"/>
          </a:xfrm>
        </p:grpSpPr>
        <p:sp>
          <p:nvSpPr>
            <p:cNvPr id="4" name="AutoShape 27"/>
            <p:cNvSpPr>
              <a:spLocks noChangeArrowheads="1"/>
            </p:cNvSpPr>
            <p:nvPr/>
          </p:nvSpPr>
          <p:spPr bwMode="auto">
            <a:xfrm>
              <a:off x="2049120" y="3684343"/>
              <a:ext cx="4511773" cy="846747"/>
            </a:xfrm>
            <a:prstGeom prst="wedgeRoundRectCallout">
              <a:avLst>
                <a:gd name="adj1" fmla="val -40769"/>
                <a:gd name="adj2" fmla="val 95323"/>
                <a:gd name="adj3" fmla="val 16667"/>
              </a:avLst>
            </a:prstGeom>
            <a:noFill/>
            <a:ln w="28575">
              <a:solidFill>
                <a:schemeClr val="bg1">
                  <a:lumMod val="50000"/>
                </a:schemeClr>
              </a:solidFill>
              <a:miter lim="800000"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950" b="1" i="0" u="none" strike="noStrike" kern="1200" cap="none" spc="0" normalizeH="0" baseline="0" noProof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用什么方法解决这道题？</a:t>
              </a:r>
              <a:endParaRPr kumimoji="0" lang="zh-CN" altLang="en-US" sz="195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30727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08480" y="4608635"/>
              <a:ext cx="1546539" cy="162018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" name="单圆角矩形 33"/>
          <p:cNvSpPr/>
          <p:nvPr/>
        </p:nvSpPr>
        <p:spPr>
          <a:xfrm>
            <a:off x="5081" y="6343650"/>
            <a:ext cx="1677671" cy="476250"/>
          </a:xfrm>
          <a:prstGeom prst="round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五年级数学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1356" y="383244"/>
            <a:ext cx="4149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2800" dirty="0">
                <a:solidFill>
                  <a:srgbClr val="438DBB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活动三：生活中应用拓展</a:t>
            </a:r>
            <a:endParaRPr lang="zh-CN" altLang="zh-CN" sz="2800" dirty="0">
              <a:solidFill>
                <a:srgbClr val="438DBB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5770" y="141089"/>
            <a:ext cx="11920463" cy="657582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778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图形用户界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58526" y="5287803"/>
            <a:ext cx="1570199" cy="1570199"/>
          </a:xfrm>
          <a:custGeom>
            <a:avLst/>
            <a:gdLst>
              <a:gd name="connsiteX0" fmla="*/ 0 w 2675332"/>
              <a:gd name="connsiteY0" fmla="*/ 0 h 2675332"/>
              <a:gd name="connsiteX1" fmla="*/ 2675332 w 2675332"/>
              <a:gd name="connsiteY1" fmla="*/ 0 h 2675332"/>
              <a:gd name="connsiteX2" fmla="*/ 2675332 w 2675332"/>
              <a:gd name="connsiteY2" fmla="*/ 2675332 h 2675332"/>
              <a:gd name="connsiteX3" fmla="*/ 2569200 w 2675332"/>
              <a:gd name="connsiteY3" fmla="*/ 2675332 h 2675332"/>
              <a:gd name="connsiteX4" fmla="*/ 1999057 w 2675332"/>
              <a:gd name="connsiteY4" fmla="*/ 2584244 h 2675332"/>
              <a:gd name="connsiteX5" fmla="*/ 1684732 w 2675332"/>
              <a:gd name="connsiteY5" fmla="*/ 2460419 h 2675332"/>
              <a:gd name="connsiteX6" fmla="*/ 1370407 w 2675332"/>
              <a:gd name="connsiteY6" fmla="*/ 2450894 h 2675332"/>
              <a:gd name="connsiteX7" fmla="*/ 722707 w 2675332"/>
              <a:gd name="connsiteY7" fmla="*/ 2441369 h 2675332"/>
              <a:gd name="connsiteX8" fmla="*/ 0 w 2675332"/>
              <a:gd name="connsiteY8" fmla="*/ 2498211 h 26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332" h="2675332">
                <a:moveTo>
                  <a:pt x="0" y="0"/>
                </a:moveTo>
                <a:lnTo>
                  <a:pt x="2675332" y="0"/>
                </a:lnTo>
                <a:lnTo>
                  <a:pt x="2675332" y="2675332"/>
                </a:lnTo>
                <a:lnTo>
                  <a:pt x="2569200" y="2675332"/>
                </a:lnTo>
                <a:lnTo>
                  <a:pt x="1999057" y="2584244"/>
                </a:lnTo>
                <a:lnTo>
                  <a:pt x="1684732" y="2460419"/>
                </a:lnTo>
                <a:lnTo>
                  <a:pt x="1370407" y="2450894"/>
                </a:lnTo>
                <a:lnTo>
                  <a:pt x="722707" y="2441369"/>
                </a:lnTo>
                <a:lnTo>
                  <a:pt x="0" y="2498211"/>
                </a:lnTo>
                <a:close/>
              </a:path>
            </a:pathLst>
          </a:custGeom>
          <a:effectLst>
            <a:outerShdw blurRad="1524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84481" y="200642"/>
            <a:ext cx="185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438DBB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当堂检测</a:t>
            </a:r>
            <a:endParaRPr lang="zh-CN" altLang="en-US" sz="2800">
              <a:solidFill>
                <a:srgbClr val="438DBB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411187" y="1541120"/>
            <a:ext cx="9369627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如图：已知长方形的长是</a:t>
            </a:r>
            <a:r>
              <a:rPr lang="en-US" altLang="zh-CN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8cm</a:t>
            </a: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，宽是</a:t>
            </a:r>
            <a:r>
              <a:rPr lang="en-US" altLang="zh-CN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4cm</a:t>
            </a: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A</a:t>
            </a: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、</a:t>
            </a:r>
            <a:r>
              <a:rPr lang="en-US" altLang="zh-CN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B</a:t>
            </a: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两点分别为长方形长、宽上的中点，求阴影部分的面积是多少平方厘米？</a:t>
            </a:r>
            <a:endParaRPr lang="zh-CN" altLang="en-US" sz="2400" b="1">
              <a:solidFill>
                <a:srgbClr val="438DB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grpSp>
        <p:nvGrpSpPr>
          <p:cNvPr id="13" name="Group 13"/>
          <p:cNvGrpSpPr/>
          <p:nvPr/>
        </p:nvGrpSpPr>
        <p:grpSpPr>
          <a:xfrm>
            <a:off x="7496649" y="3797750"/>
            <a:ext cx="3466640" cy="1793696"/>
            <a:chOff x="3560" y="2387"/>
            <a:chExt cx="1765" cy="940"/>
          </a:xfrm>
        </p:grpSpPr>
        <p:pic>
          <p:nvPicPr>
            <p:cNvPr id="15" name="Picture 10" descr="50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3560" y="2387"/>
              <a:ext cx="1564" cy="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4174" y="3085"/>
              <a:ext cx="364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</a:rPr>
                <a:t>A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4991" y="2596"/>
              <a:ext cx="334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400" i="1">
                  <a:latin typeface="Times New Roman" panose="02020603050405020304" pitchFamily="18" charset="0"/>
                  <a:ea typeface="楷体" panose="02010609060101010101" pitchFamily="49" charset="-122"/>
                </a:rPr>
                <a:t>B</a:t>
              </a:r>
              <a:endParaRPr lang="en-US" altLang="zh-CN" sz="2400" i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742882" y="2688278"/>
            <a:ext cx="460216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方法二：</a:t>
            </a: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分的方法</a:t>
            </a:r>
            <a:endParaRPr lang="zh-CN" altLang="en-US" sz="2400" b="1">
              <a:solidFill>
                <a:srgbClr val="438DB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420105" y="3158503"/>
            <a:ext cx="6097587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4÷2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8÷2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÷2</a:t>
            </a:r>
            <a:endParaRPr lang="en-US" altLang="zh-CN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2×4÷2</a:t>
            </a:r>
            <a:endParaRPr lang="en-US" altLang="zh-CN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4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cm2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8÷2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4÷2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÷2</a:t>
            </a:r>
            <a:endParaRPr lang="en-US" altLang="zh-CN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4×2÷2</a:t>
            </a:r>
            <a:endParaRPr lang="en-US" altLang="zh-CN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 4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cm2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24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 + 4 = 8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cm2</a:t>
            </a:r>
            <a:r>
              <a:rPr lang="zh-CN" altLang="en-US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队旗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80405" y="1566862"/>
            <a:ext cx="2914651" cy="213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Picture 3" descr="队旗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80405" y="1566862"/>
            <a:ext cx="2914651" cy="107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4" descr="队旗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80405" y="2647949"/>
            <a:ext cx="2914651" cy="1066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4581" name="Line 5"/>
          <p:cNvCxnSpPr/>
          <p:nvPr/>
        </p:nvCxnSpPr>
        <p:spPr>
          <a:xfrm>
            <a:off x="1980407" y="2647949"/>
            <a:ext cx="2159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582" name="Text Box 6"/>
          <p:cNvSpPr/>
          <p:nvPr/>
        </p:nvSpPr>
        <p:spPr>
          <a:xfrm>
            <a:off x="2495551" y="5297490"/>
            <a:ext cx="6301725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/>
              <a:t>中队旗面积 </a:t>
            </a:r>
            <a:r>
              <a:rPr lang="en-US" altLang="zh-CN" sz="3200" b="1"/>
              <a:t>= </a:t>
            </a:r>
            <a:r>
              <a:rPr lang="zh-CN" altLang="en-US" sz="3200" b="1"/>
              <a:t>梯形面积 </a:t>
            </a:r>
            <a:r>
              <a:rPr lang="en-US" altLang="zh-CN" sz="3200" b="1"/>
              <a:t>+ </a:t>
            </a:r>
            <a:r>
              <a:rPr lang="zh-CN" altLang="en-US" sz="3200" b="1"/>
              <a:t>梯形面积</a:t>
            </a:r>
            <a:endParaRPr lang="zh-CN" altLang="en-US" sz="3200" b="1"/>
          </a:p>
        </p:txBody>
      </p:sp>
      <p:grpSp>
        <p:nvGrpSpPr>
          <p:cNvPr id="24583" name="Group 8"/>
          <p:cNvGrpSpPr/>
          <p:nvPr/>
        </p:nvGrpSpPr>
        <p:grpSpPr>
          <a:xfrm>
            <a:off x="1813721" y="1668464"/>
            <a:ext cx="3889375" cy="2428875"/>
            <a:chOff x="612" y="1752"/>
            <a:chExt cx="2540" cy="1763"/>
          </a:xfrm>
        </p:grpSpPr>
        <p:cxnSp>
          <p:nvCxnSpPr>
            <p:cNvPr id="24584" name="Line 9"/>
            <p:cNvCxnSpPr/>
            <p:nvPr/>
          </p:nvCxnSpPr>
          <p:spPr>
            <a:xfrm flipH="1">
              <a:off x="612" y="3203"/>
              <a:ext cx="0" cy="136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85" name="Line 10"/>
            <p:cNvCxnSpPr/>
            <p:nvPr/>
          </p:nvCxnSpPr>
          <p:spPr>
            <a:xfrm flipH="1">
              <a:off x="2653" y="3249"/>
              <a:ext cx="0" cy="181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86" name="Line 11"/>
            <p:cNvCxnSpPr/>
            <p:nvPr/>
          </p:nvCxnSpPr>
          <p:spPr>
            <a:xfrm>
              <a:off x="2109" y="2478"/>
              <a:ext cx="544" cy="0"/>
            </a:xfrm>
            <a:prstGeom prst="line">
              <a:avLst/>
            </a:prstGeom>
            <a:ln w="57150" cap="flat" cmpd="sng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</p:cxnSp>
        <p:cxnSp>
          <p:nvCxnSpPr>
            <p:cNvPr id="24587" name="Line 12"/>
            <p:cNvCxnSpPr/>
            <p:nvPr/>
          </p:nvCxnSpPr>
          <p:spPr>
            <a:xfrm>
              <a:off x="2064" y="3385"/>
              <a:ext cx="54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4588" name="Line 13"/>
            <p:cNvCxnSpPr/>
            <p:nvPr/>
          </p:nvCxnSpPr>
          <p:spPr>
            <a:xfrm flipH="1">
              <a:off x="703" y="3385"/>
              <a:ext cx="589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4589" name="Line 14"/>
            <p:cNvCxnSpPr/>
            <p:nvPr/>
          </p:nvCxnSpPr>
          <p:spPr>
            <a:xfrm flipH="1">
              <a:off x="2653" y="2931"/>
              <a:ext cx="0" cy="27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4590" name="Line 15"/>
            <p:cNvCxnSpPr/>
            <p:nvPr/>
          </p:nvCxnSpPr>
          <p:spPr>
            <a:xfrm flipH="1" flipV="1">
              <a:off x="2653" y="2478"/>
              <a:ext cx="0" cy="273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4591" name="Text Box 16"/>
            <p:cNvSpPr/>
            <p:nvPr/>
          </p:nvSpPr>
          <p:spPr>
            <a:xfrm>
              <a:off x="2518" y="2024"/>
              <a:ext cx="543" cy="2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30</a:t>
              </a:r>
              <a:endParaRPr lang="en-US" altLang="zh-CN" b="1"/>
            </a:p>
          </p:txBody>
        </p:sp>
        <p:sp>
          <p:nvSpPr>
            <p:cNvPr id="24592" name="Text Box 17"/>
            <p:cNvSpPr/>
            <p:nvPr/>
          </p:nvSpPr>
          <p:spPr>
            <a:xfrm>
              <a:off x="2518" y="2750"/>
              <a:ext cx="634" cy="2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30</a:t>
              </a:r>
              <a:endParaRPr lang="en-US" altLang="zh-CN" b="1"/>
            </a:p>
          </p:txBody>
        </p:sp>
        <p:sp>
          <p:nvSpPr>
            <p:cNvPr id="24593" name="Text Box 18"/>
            <p:cNvSpPr/>
            <p:nvPr/>
          </p:nvSpPr>
          <p:spPr>
            <a:xfrm>
              <a:off x="1519" y="3249"/>
              <a:ext cx="590" cy="2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80</a:t>
              </a:r>
              <a:endParaRPr lang="en-US" altLang="zh-CN" b="1"/>
            </a:p>
          </p:txBody>
        </p:sp>
        <p:sp>
          <p:nvSpPr>
            <p:cNvPr id="24594" name="Text Box 19"/>
            <p:cNvSpPr/>
            <p:nvPr/>
          </p:nvSpPr>
          <p:spPr>
            <a:xfrm>
              <a:off x="2200" y="2205"/>
              <a:ext cx="499" cy="2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/>
                <a:t>20</a:t>
              </a:r>
              <a:endParaRPr lang="en-US" altLang="zh-CN" b="1"/>
            </a:p>
          </p:txBody>
        </p:sp>
        <p:cxnSp>
          <p:nvCxnSpPr>
            <p:cNvPr id="24595" name="Line 20"/>
            <p:cNvCxnSpPr/>
            <p:nvPr/>
          </p:nvCxnSpPr>
          <p:spPr>
            <a:xfrm>
              <a:off x="2517" y="2341"/>
              <a:ext cx="13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96" name="Line 21"/>
            <p:cNvCxnSpPr/>
            <p:nvPr/>
          </p:nvCxnSpPr>
          <p:spPr>
            <a:xfrm flipH="1" flipV="1">
              <a:off x="2653" y="1752"/>
              <a:ext cx="0" cy="273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24597" name="AutoShape 25">
            <a:hlinkClick r:id="rId4" action="ppaction://hlinksldjump"/>
          </p:cNvPr>
          <p:cNvSpPr/>
          <p:nvPr/>
        </p:nvSpPr>
        <p:spPr>
          <a:xfrm>
            <a:off x="8243888" y="6308727"/>
            <a:ext cx="720725" cy="549275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 anchorCtr="0"/>
          <a:lstStyle/>
          <a:p>
            <a:endParaRPr lang="zh-CN" altLang="en-US"/>
          </a:p>
        </p:txBody>
      </p:sp>
      <p:sp>
        <p:nvSpPr>
          <p:cNvPr id="24598" name="矩形 16406"/>
          <p:cNvSpPr/>
          <p:nvPr/>
        </p:nvSpPr>
        <p:spPr>
          <a:xfrm>
            <a:off x="8173246" y="919162"/>
            <a:ext cx="1980029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</a:rPr>
              <a:t>单位：厘米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 fill="hold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fill="hold"/>
                                        <p:tgtEl>
                                          <p:spTgt spid="245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2.60116E-06 L 0.48629 -0.08901" ptsTypes="">
                                      <p:cBhvr>
                                        <p:cTn id="11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6 -4.39306E-06 L 0.47066 0.18451" ptsTypes="">
                                      <p:cBhvr>
                                        <p:cTn id="15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 fill="hold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31954" y="2320504"/>
            <a:ext cx="1938596" cy="27108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15705" y="2313627"/>
            <a:ext cx="1938596" cy="2710879"/>
          </a:xfrm>
          <a:prstGeom prst="rect">
            <a:avLst/>
          </a:prstGeom>
        </p:spPr>
      </p:pic>
      <p:sp>
        <p:nvSpPr>
          <p:cNvPr id="18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62646" y="295511"/>
            <a:ext cx="2429195" cy="4445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新课讲解</a:t>
            </a:r>
            <a:endParaRPr lang="zh-CN" altLang="en-US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8138" y="1312969"/>
            <a:ext cx="70529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/>
              <a:t>用数方格的方法估算下面手掌的面积大约是多少厘米？</a:t>
            </a:r>
            <a:endParaRPr lang="zh-CN" altLang="en-US" sz="2200" b="1"/>
          </a:p>
        </p:txBody>
      </p:sp>
      <p:graphicFrame>
        <p:nvGraphicFramePr>
          <p:cNvPr id="10" name="表格 2"/>
          <p:cNvGraphicFramePr>
            <a:graphicFrameLocks noGrp="1"/>
          </p:cNvGraphicFramePr>
          <p:nvPr/>
        </p:nvGraphicFramePr>
        <p:xfrm>
          <a:off x="1756579" y="2321373"/>
          <a:ext cx="2953152" cy="276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</a:tblGrid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accent1"/>
                        </a:solidFill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accent1"/>
                        </a:solidFill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4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5360823" y="2077727"/>
            <a:ext cx="4046884" cy="950850"/>
            <a:chOff x="3024296" y="539284"/>
            <a:chExt cx="4046884" cy="950850"/>
          </a:xfrm>
        </p:grpSpPr>
        <p:grpSp>
          <p:nvGrpSpPr>
            <p:cNvPr id="19" name="组合 18"/>
            <p:cNvGrpSpPr/>
            <p:nvPr/>
          </p:nvGrpSpPr>
          <p:grpSpPr>
            <a:xfrm>
              <a:off x="3024296" y="539284"/>
              <a:ext cx="2721466" cy="950850"/>
              <a:chOff x="2406247" y="5521353"/>
              <a:chExt cx="2721466" cy="950850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2746412" y="5868558"/>
                <a:ext cx="2381301" cy="60364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6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 rot="21001628" flipH="1">
                <a:off x="2406247" y="5521353"/>
                <a:ext cx="758470" cy="757428"/>
              </a:xfrm>
              <a:prstGeom prst="rect">
                <a:avLst/>
              </a:prstGeom>
            </p:spPr>
          </p:pic>
        </p:grpSp>
        <p:sp>
          <p:nvSpPr>
            <p:cNvPr id="20" name="文本框 19"/>
            <p:cNvSpPr txBox="1"/>
            <p:nvPr/>
          </p:nvSpPr>
          <p:spPr>
            <a:xfrm>
              <a:off x="3667355" y="998200"/>
              <a:ext cx="34038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15</a:t>
              </a:r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个整格；</a:t>
              </a:r>
              <a:endParaRPr lang="zh-CN" altLang="en-US" sz="20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360823" y="3197009"/>
            <a:ext cx="2616852" cy="950850"/>
            <a:chOff x="3024296" y="539284"/>
            <a:chExt cx="2616852" cy="950850"/>
          </a:xfrm>
        </p:grpSpPr>
        <p:grpSp>
          <p:nvGrpSpPr>
            <p:cNvPr id="24" name="组合 23"/>
            <p:cNvGrpSpPr/>
            <p:nvPr/>
          </p:nvGrpSpPr>
          <p:grpSpPr>
            <a:xfrm>
              <a:off x="3024296" y="539284"/>
              <a:ext cx="2616852" cy="950850"/>
              <a:chOff x="2406247" y="5521353"/>
              <a:chExt cx="2616852" cy="950850"/>
            </a:xfrm>
          </p:grpSpPr>
          <p:sp>
            <p:nvSpPr>
              <p:cNvPr id="26" name="矩形: 圆角 25"/>
              <p:cNvSpPr/>
              <p:nvPr/>
            </p:nvSpPr>
            <p:spPr>
              <a:xfrm>
                <a:off x="2746413" y="5868558"/>
                <a:ext cx="2276686" cy="603645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6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/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>
              <a:xfrm rot="21245292" flipH="1">
                <a:off x="2406247" y="5521353"/>
                <a:ext cx="758470" cy="757428"/>
              </a:xfrm>
              <a:prstGeom prst="rect">
                <a:avLst/>
              </a:prstGeom>
            </p:spPr>
          </p:pic>
        </p:grpSp>
        <p:sp>
          <p:nvSpPr>
            <p:cNvPr id="25" name="文本框 24"/>
            <p:cNvSpPr txBox="1"/>
            <p:nvPr/>
          </p:nvSpPr>
          <p:spPr>
            <a:xfrm>
              <a:off x="3594215" y="988256"/>
              <a:ext cx="20469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28</a:t>
              </a:r>
              <a:r>
                <a:rPr lang="zh-CN" altLang="en-US" sz="2000" b="1">
                  <a:latin typeface="Times New Roman" panose="02020603050405020304" pitchFamily="18" charset="0"/>
                  <a:ea typeface="楷体" panose="02010609060101010101" pitchFamily="49" charset="-122"/>
                  <a:cs typeface="楷体" panose="02010609060101010101" pitchFamily="49" charset="-122"/>
                </a:rPr>
                <a:t>个不满整格。</a:t>
              </a:r>
              <a:endParaRPr lang="en-US" altLang="zh-CN" sz="2000" b="1">
                <a:latin typeface="Times New Roman" panose="02020603050405020304" pitchFamily="18" charset="0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aphicFrame>
        <p:nvGraphicFramePr>
          <p:cNvPr id="15" name="表格 2"/>
          <p:cNvGraphicFramePr>
            <a:graphicFrameLocks noGrp="1"/>
          </p:cNvGraphicFramePr>
          <p:nvPr/>
        </p:nvGraphicFramePr>
        <p:xfrm>
          <a:off x="1756579" y="2320503"/>
          <a:ext cx="2953152" cy="276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  <a:gridCol w="328128"/>
              </a:tblGrid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accent1"/>
                        </a:solidFill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>
                        <a:solidFill>
                          <a:schemeClr val="accent1"/>
                        </a:solidFill>
                      </a:endParaRPr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  <a:tr h="345965"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700"/>
                    </a:p>
                  </a:txBody>
                  <a:tcPr marL="121393" marR="121393" marT="60696" marB="60696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33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8" name="组合 37"/>
          <p:cNvGrpSpPr/>
          <p:nvPr/>
        </p:nvGrpSpPr>
        <p:grpSpPr>
          <a:xfrm>
            <a:off x="5013428" y="4438133"/>
            <a:ext cx="5172545" cy="722064"/>
            <a:chOff x="1664905" y="4326129"/>
            <a:chExt cx="4948936" cy="722064"/>
          </a:xfrm>
        </p:grpSpPr>
        <p:sp>
          <p:nvSpPr>
            <p:cNvPr id="39" name="圆角矩形标注 15"/>
            <p:cNvSpPr/>
            <p:nvPr/>
          </p:nvSpPr>
          <p:spPr>
            <a:xfrm>
              <a:off x="2377499" y="4458861"/>
              <a:ext cx="4236342" cy="503604"/>
            </a:xfrm>
            <a:prstGeom prst="wedgeRoundRectCallou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sym typeface="+mn-ea"/>
                </a:rPr>
                <a:t>手掌面积约是在</a:t>
              </a:r>
              <a:r>
                <a:rPr lang="en-US" altLang="zh-CN" sz="2000" b="1">
                  <a:solidFill>
                    <a:schemeClr val="bg1"/>
                  </a:solidFill>
                  <a:sym typeface="+mn-ea"/>
                </a:rPr>
                <a:t>43~69</a:t>
              </a:r>
              <a:r>
                <a:rPr lang="zh-CN" altLang="en-US" sz="2000" b="1">
                  <a:solidFill>
                    <a:schemeClr val="bg1"/>
                  </a:solidFill>
                  <a:sym typeface="+mn-ea"/>
                </a:rPr>
                <a:t>平方厘米之间</a:t>
              </a:r>
              <a:endParaRPr lang="zh-CN" altLang="en-US" sz="2000" b="1">
                <a:solidFill>
                  <a:schemeClr val="bg1"/>
                </a:solidFill>
                <a:sym typeface="+mn-ea"/>
              </a:endParaRPr>
            </a:p>
          </p:txBody>
        </p:sp>
        <p:pic>
          <p:nvPicPr>
            <p:cNvPr id="40" name="Picture 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1664905" y="4326129"/>
              <a:ext cx="675558" cy="722064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2114077" y="5268469"/>
            <a:ext cx="7293631" cy="1265490"/>
            <a:chOff x="848586" y="5504811"/>
            <a:chExt cx="7293630" cy="126549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848586" y="5504811"/>
              <a:ext cx="1265490" cy="1265490"/>
            </a:xfrm>
            <a:prstGeom prst="rect">
              <a:avLst/>
            </a:prstGeom>
          </p:spPr>
        </p:pic>
        <p:sp>
          <p:nvSpPr>
            <p:cNvPr id="42" name="圆角矩形标注 15"/>
            <p:cNvSpPr/>
            <p:nvPr/>
          </p:nvSpPr>
          <p:spPr>
            <a:xfrm>
              <a:off x="1826446" y="5901214"/>
              <a:ext cx="6315770" cy="603645"/>
            </a:xfrm>
            <a:prstGeom prst="wedgeRoundRectCallout">
              <a:avLst/>
            </a:prstGeom>
            <a:solidFill>
              <a:srgbClr val="B250BA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手掌面积约是：</a:t>
              </a:r>
              <a:r>
                <a:rPr lang="en-US" altLang="zh-CN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15</a:t>
              </a:r>
              <a:r>
                <a:rPr lang="zh-CN" altLang="en-US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＋</a:t>
              </a:r>
              <a:r>
                <a:rPr lang="en-US" altLang="zh-CN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28÷2</a:t>
              </a:r>
              <a:r>
                <a:rPr lang="zh-CN" altLang="en-US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＝</a:t>
              </a:r>
              <a:r>
                <a:rPr lang="en-US" altLang="zh-CN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29</a:t>
              </a:r>
              <a:r>
                <a:rPr lang="zh-CN" altLang="en-US" sz="2400" b="1">
                  <a:solidFill>
                    <a:schemeClr val="bg1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（平方厘米）</a:t>
              </a:r>
              <a:endParaRPr lang="zh-CN" altLang="en-US" sz="2400" b="1">
                <a:solidFill>
                  <a:schemeClr val="bg1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690454" y="1903979"/>
            <a:ext cx="659155" cy="4524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b="1" i="1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cm</a:t>
            </a:r>
            <a:r>
              <a:rPr lang="en-US" altLang="zh-CN" b="1" baseline="3000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2</a:t>
            </a:r>
            <a:endParaRPr lang="en-US" altLang="zh-CN" b="1" baseline="30000"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 descr="2.jpg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239001" y="1143001"/>
            <a:ext cx="3333751" cy="428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矩形 3"/>
          <p:cNvSpPr/>
          <p:nvPr/>
        </p:nvSpPr>
        <p:spPr>
          <a:xfrm>
            <a:off x="1952626" y="1019306"/>
            <a:ext cx="5164866" cy="489364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3200" b="1" dirty="0">
                <a:latin typeface="Calibri" panose="020F0502020204030204"/>
              </a:rPr>
              <a:t>　</a:t>
            </a:r>
            <a:r>
              <a:rPr lang="zh-CN" altLang="en-US" sz="2800" b="1" dirty="0">
                <a:latin typeface="Calibri" panose="020F0502020204030204"/>
              </a:rPr>
              <a:t>    这部巨著是我国古代数学知识的全面总结。全书收集了实际的数学问题共</a:t>
            </a:r>
            <a:r>
              <a:rPr lang="en-US" altLang="zh-CN" sz="2800" b="1" dirty="0">
                <a:latin typeface="Calibri" panose="020F0502020204030204"/>
              </a:rPr>
              <a:t>246</a:t>
            </a:r>
            <a:r>
              <a:rPr lang="zh-CN" altLang="en-US" sz="2800" b="1" dirty="0">
                <a:latin typeface="Calibri" panose="020F0502020204030204"/>
              </a:rPr>
              <a:t>个，分为方田、粟米、衰分、少广、商功、均输、盈不足、方程、勾股等</a:t>
            </a:r>
            <a:r>
              <a:rPr lang="en-US" altLang="zh-CN" sz="2800" b="1" dirty="0">
                <a:latin typeface="Calibri" panose="020F0502020204030204"/>
              </a:rPr>
              <a:t>9</a:t>
            </a:r>
            <a:r>
              <a:rPr lang="zh-CN" altLang="en-US" sz="2800" b="1" dirty="0">
                <a:latin typeface="Calibri" panose="020F0502020204030204"/>
              </a:rPr>
              <a:t>章，所以定名为</a:t>
            </a:r>
            <a:r>
              <a:rPr lang="en-US" altLang="zh-CN" sz="2800" b="1" dirty="0">
                <a:latin typeface="Calibri" panose="020F0502020204030204"/>
              </a:rPr>
              <a:t>《</a:t>
            </a:r>
            <a:r>
              <a:rPr lang="zh-CN" altLang="en-US" sz="2800" b="1" dirty="0">
                <a:latin typeface="Calibri" panose="020F0502020204030204"/>
              </a:rPr>
              <a:t>九章算术</a:t>
            </a:r>
            <a:r>
              <a:rPr lang="en-US" altLang="zh-CN" sz="2800" b="1" dirty="0">
                <a:latin typeface="Calibri" panose="020F0502020204030204"/>
              </a:rPr>
              <a:t>》</a:t>
            </a:r>
            <a:r>
              <a:rPr lang="zh-CN" altLang="en-US" sz="2800" b="1" dirty="0">
                <a:latin typeface="Calibri" panose="020F0502020204030204"/>
              </a:rPr>
              <a:t>。其中第一章“方田章”就论述了包括长方形、等腰三角形、直角梯形、等腰梯形、圆形、扇形、弓形、圆环这八种平面图形面积的算法。</a:t>
            </a:r>
            <a:endParaRPr lang="zh-CN" altLang="en-US" sz="24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81450" y="1477963"/>
            <a:ext cx="1087176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）一张长方形纸片，先把长剪去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厘米，这时面积减少了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72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平方厘米，又把宽剪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去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厘米，这时面积又减少了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60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平方厘米，原来这张长方形纸片的面积是多少平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方厘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米？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881450" y="3073083"/>
            <a:ext cx="1087176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）一块长方形钢板，长截下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分米后，成了一块正方形钢板，面积比原来减少了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49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方米。原来长方形钢板的面积是多少平方米？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1450" y="4647884"/>
            <a:ext cx="10871767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）一个长方形，如果长减少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厘米，宽增加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厘米，其面积就减少了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平方厘米，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这时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恰好成为一个正方形。那么原来长方形的面积是多少平方厘米？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前凸弯带形 7"/>
          <p:cNvSpPr/>
          <p:nvPr/>
        </p:nvSpPr>
        <p:spPr>
          <a:xfrm>
            <a:off x="414655" y="116205"/>
            <a:ext cx="3164840" cy="769620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b="1"/>
              <a:t>练   习</a:t>
            </a:r>
            <a:endParaRPr lang="zh-CN" altLang="zh-CN" sz="2400" b="1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 bwMode="auto">
          <a:xfrm>
            <a:off x="8105141" y="1985012"/>
            <a:ext cx="2581275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CC0000"/>
              </a:buClr>
              <a:buSzPct val="85000"/>
            </a:pPr>
            <a:r>
              <a:rPr lang="zh-CN" altLang="en-US" sz="26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有形用形 </a:t>
            </a:r>
            <a:endParaRPr lang="en-US" altLang="zh-CN" sz="266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 bwMode="auto">
          <a:xfrm>
            <a:off x="7684967" y="3254409"/>
            <a:ext cx="6760072" cy="583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CC0000"/>
              </a:buClr>
              <a:buSzPct val="85000"/>
            </a:pPr>
            <a:r>
              <a:rPr lang="en-US" altLang="zh-CN" sz="26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</a:t>
            </a:r>
            <a:r>
              <a:rPr lang="zh-CN" altLang="en-US" sz="2665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无形补形</a:t>
            </a:r>
            <a:endParaRPr lang="zh-CN" altLang="en-US" sz="2665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 bwMode="auto">
          <a:xfrm>
            <a:off x="8281233" y="4761972"/>
            <a:ext cx="7086188" cy="5340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怎么都行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81101" y="3173215"/>
            <a:ext cx="10596033" cy="3622065"/>
            <a:chOff x="1159657" y="1152456"/>
            <a:chExt cx="7946778" cy="2716548"/>
          </a:xfrm>
        </p:grpSpPr>
        <p:sp>
          <p:nvSpPr>
            <p:cNvPr id="14343" name="矩形 18"/>
            <p:cNvSpPr>
              <a:spLocks noChangeArrowheads="1"/>
            </p:cNvSpPr>
            <p:nvPr/>
          </p:nvSpPr>
          <p:spPr bwMode="auto">
            <a:xfrm>
              <a:off x="1159657" y="2333625"/>
              <a:ext cx="7946778" cy="5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zh-CN" altLang="zh-CN" sz="3735" b="1" dirty="0">
                  <a:latin typeface="+mj-ea"/>
                  <a:ea typeface="+mj-ea"/>
                </a:rPr>
                <a:t>组合图形</a:t>
              </a:r>
              <a:r>
                <a:rPr lang="zh-CN" altLang="en-US" sz="3735" b="1" dirty="0">
                  <a:latin typeface="+mj-ea"/>
                  <a:ea typeface="+mj-ea"/>
                </a:rPr>
                <a:t>（新</a:t>
              </a:r>
              <a:r>
                <a:rPr lang="zh-CN" altLang="en-US" sz="3735" b="1" dirty="0" smtClean="0">
                  <a:latin typeface="+mj-ea"/>
                  <a:ea typeface="+mj-ea"/>
                </a:rPr>
                <a:t>）                  </a:t>
              </a:r>
              <a:r>
                <a:rPr lang="zh-CN" altLang="en-US" sz="3735" b="1" dirty="0">
                  <a:latin typeface="+mj-ea"/>
                  <a:ea typeface="+mj-ea"/>
                </a:rPr>
                <a:t>已学过的图形（旧）</a:t>
              </a:r>
              <a:endParaRPr lang="zh-CN" altLang="en-US" sz="3735" b="1" dirty="0">
                <a:latin typeface="+mj-ea"/>
                <a:ea typeface="+mj-ea"/>
              </a:endParaRPr>
            </a:p>
          </p:txBody>
        </p:sp>
        <p:grpSp>
          <p:nvGrpSpPr>
            <p:cNvPr id="9222" name="Group 12"/>
            <p:cNvGrpSpPr/>
            <p:nvPr/>
          </p:nvGrpSpPr>
          <p:grpSpPr>
            <a:xfrm rot="10800000">
              <a:off x="2955925" y="1797050"/>
              <a:ext cx="3024188" cy="287338"/>
              <a:chOff x="3330" y="4323"/>
              <a:chExt cx="3330" cy="393"/>
            </a:xfrm>
          </p:grpSpPr>
          <p:sp>
            <p:nvSpPr>
              <p:cNvPr id="9230" name="Freeform 13"/>
              <p:cNvSpPr>
                <a:spLocks noChangeArrowheads="1"/>
              </p:cNvSpPr>
              <p:nvPr/>
            </p:nvSpPr>
            <p:spPr bwMode="auto">
              <a:xfrm>
                <a:off x="3420" y="4404"/>
                <a:ext cx="3240" cy="312"/>
              </a:xfrm>
              <a:custGeom>
                <a:avLst/>
                <a:gdLst>
                  <a:gd name="T0" fmla="*/ 0 w 3240"/>
                  <a:gd name="T1" fmla="*/ 0 h 312"/>
                  <a:gd name="T2" fmla="*/ 1620 w 3240"/>
                  <a:gd name="T3" fmla="*/ 312 h 312"/>
                  <a:gd name="T4" fmla="*/ 3240 w 3240"/>
                  <a:gd name="T5" fmla="*/ 0 h 3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0" h="312">
                    <a:moveTo>
                      <a:pt x="0" y="0"/>
                    </a:moveTo>
                    <a:cubicBezTo>
                      <a:pt x="540" y="156"/>
                      <a:pt x="1080" y="312"/>
                      <a:pt x="1620" y="312"/>
                    </a:cubicBezTo>
                    <a:cubicBezTo>
                      <a:pt x="2160" y="312"/>
                      <a:pt x="2700" y="156"/>
                      <a:pt x="3240" y="0"/>
                    </a:cubicBezTo>
                  </a:path>
                </a:pathLst>
              </a:custGeom>
              <a:noFill/>
              <a:ln w="28575">
                <a:solidFill>
                  <a:srgbClr val="0099FF"/>
                </a:solidFill>
                <a:round/>
              </a:ln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31" name="AutoShape 14"/>
              <p:cNvSpPr>
                <a:spLocks noChangeArrowheads="1"/>
              </p:cNvSpPr>
              <p:nvPr/>
            </p:nvSpPr>
            <p:spPr bwMode="auto">
              <a:xfrm rot="10800000" flipH="1">
                <a:off x="3330" y="4323"/>
                <a:ext cx="180" cy="156"/>
              </a:xfrm>
              <a:prstGeom prst="triangle">
                <a:avLst>
                  <a:gd name="adj" fmla="val 0"/>
                </a:avLst>
              </a:prstGeom>
              <a:solidFill>
                <a:srgbClr val="0099FF"/>
              </a:solidFill>
              <a:ln w="28575">
                <a:solidFill>
                  <a:srgbClr val="0099FF"/>
                </a:solidFill>
                <a:miter lim="800000"/>
              </a:ln>
            </p:spPr>
            <p:txBody>
              <a:bodyPr/>
              <a:lstStyle/>
              <a:p>
                <a:pPr eaLnBrk="1" hangingPunct="1"/>
                <a:endParaRPr lang="zh-CN" altLang="en-US" sz="3735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9223" name="矩形 26"/>
            <p:cNvSpPr>
              <a:spLocks noChangeArrowheads="1"/>
            </p:cNvSpPr>
            <p:nvPr/>
          </p:nvSpPr>
          <p:spPr bwMode="auto">
            <a:xfrm>
              <a:off x="3440808" y="1152456"/>
              <a:ext cx="3384475" cy="5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735" b="1" dirty="0">
                  <a:solidFill>
                    <a:srgbClr val="0099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转化（拼接、割补）</a:t>
              </a:r>
              <a:endParaRPr lang="zh-CN" altLang="en-US" sz="3735" b="1" dirty="0">
                <a:solidFill>
                  <a:srgbClr val="0099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224" name="矩形 27"/>
            <p:cNvSpPr>
              <a:spLocks noChangeArrowheads="1"/>
            </p:cNvSpPr>
            <p:nvPr/>
          </p:nvSpPr>
          <p:spPr bwMode="auto">
            <a:xfrm>
              <a:off x="4095750" y="3368675"/>
              <a:ext cx="859824" cy="5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735" b="1" dirty="0">
                  <a:solidFill>
                    <a:srgbClr val="ED4D57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推理</a:t>
              </a:r>
              <a:endParaRPr lang="zh-CN" altLang="en-US" sz="3735" b="1" dirty="0">
                <a:solidFill>
                  <a:srgbClr val="ED4D57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9225" name="Group 12"/>
            <p:cNvGrpSpPr/>
            <p:nvPr/>
          </p:nvGrpSpPr>
          <p:grpSpPr>
            <a:xfrm>
              <a:off x="2932113" y="3081338"/>
              <a:ext cx="3024187" cy="287337"/>
              <a:chOff x="3330" y="4323"/>
              <a:chExt cx="3330" cy="393"/>
            </a:xfrm>
          </p:grpSpPr>
          <p:sp>
            <p:nvSpPr>
              <p:cNvPr id="9228" name="Freeform 13"/>
              <p:cNvSpPr>
                <a:spLocks noChangeArrowheads="1"/>
              </p:cNvSpPr>
              <p:nvPr/>
            </p:nvSpPr>
            <p:spPr bwMode="auto">
              <a:xfrm>
                <a:off x="3420" y="4404"/>
                <a:ext cx="3240" cy="312"/>
              </a:xfrm>
              <a:custGeom>
                <a:avLst/>
                <a:gdLst>
                  <a:gd name="T0" fmla="*/ 0 w 3240"/>
                  <a:gd name="T1" fmla="*/ 0 h 312"/>
                  <a:gd name="T2" fmla="*/ 1620 w 3240"/>
                  <a:gd name="T3" fmla="*/ 312 h 312"/>
                  <a:gd name="T4" fmla="*/ 3240 w 3240"/>
                  <a:gd name="T5" fmla="*/ 0 h 3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0" h="312">
                    <a:moveTo>
                      <a:pt x="0" y="0"/>
                    </a:moveTo>
                    <a:cubicBezTo>
                      <a:pt x="540" y="156"/>
                      <a:pt x="1080" y="312"/>
                      <a:pt x="1620" y="312"/>
                    </a:cubicBezTo>
                    <a:cubicBezTo>
                      <a:pt x="2160" y="312"/>
                      <a:pt x="2700" y="156"/>
                      <a:pt x="3240" y="0"/>
                    </a:cubicBezTo>
                  </a:path>
                </a:pathLst>
              </a:custGeom>
              <a:noFill/>
              <a:ln w="28575">
                <a:solidFill>
                  <a:srgbClr val="ED4D57"/>
                </a:solidFill>
                <a:round/>
              </a:ln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9229" name="AutoShape 14"/>
              <p:cNvSpPr>
                <a:spLocks noChangeArrowheads="1"/>
              </p:cNvSpPr>
              <p:nvPr/>
            </p:nvSpPr>
            <p:spPr bwMode="auto">
              <a:xfrm rot="10800000" flipH="1">
                <a:off x="3330" y="4323"/>
                <a:ext cx="180" cy="156"/>
              </a:xfrm>
              <a:prstGeom prst="triangle">
                <a:avLst>
                  <a:gd name="adj" fmla="val 0"/>
                </a:avLst>
              </a:prstGeom>
              <a:solidFill>
                <a:srgbClr val="ED4D57"/>
              </a:solidFill>
              <a:ln w="28575">
                <a:solidFill>
                  <a:srgbClr val="ED4D57"/>
                </a:solidFill>
                <a:miter lim="800000"/>
              </a:ln>
            </p:spPr>
            <p:txBody>
              <a:bodyPr/>
              <a:lstStyle/>
              <a:p>
                <a:pPr eaLnBrk="1" hangingPunct="1"/>
                <a:endParaRPr lang="zh-CN" altLang="en-US" sz="3735" b="1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cxnSp>
          <p:nvCxnSpPr>
            <p:cNvPr id="9226" name="直接箭头连接符 34"/>
            <p:cNvCxnSpPr>
              <a:cxnSpLocks noChangeShapeType="1"/>
            </p:cNvCxnSpPr>
            <p:nvPr/>
          </p:nvCxnSpPr>
          <p:spPr bwMode="auto">
            <a:xfrm>
              <a:off x="3878263" y="2633663"/>
              <a:ext cx="1511300" cy="0"/>
            </a:xfrm>
            <a:prstGeom prst="straightConnector1">
              <a:avLst/>
            </a:prstGeom>
            <a:noFill/>
            <a:ln w="28575">
              <a:solidFill>
                <a:srgbClr val="FF6C0A"/>
              </a:solidFill>
              <a:round/>
              <a:tailEnd type="arrow" w="med" len="med"/>
            </a:ln>
          </p:spPr>
        </p:cxnSp>
        <p:sp>
          <p:nvSpPr>
            <p:cNvPr id="9227" name="矩形 35"/>
            <p:cNvSpPr>
              <a:spLocks noChangeArrowheads="1"/>
            </p:cNvSpPr>
            <p:nvPr/>
          </p:nvSpPr>
          <p:spPr bwMode="auto">
            <a:xfrm>
              <a:off x="4152900" y="2019300"/>
              <a:ext cx="859824" cy="50032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3735" b="1">
                  <a:solidFill>
                    <a:srgbClr val="FF66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联系</a:t>
              </a:r>
              <a:endParaRPr lang="zh-CN" altLang="en-US" sz="3735" b="1">
                <a:solidFill>
                  <a:srgbClr val="FF66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1890185" y="1323341"/>
            <a:ext cx="7141633" cy="1373993"/>
          </a:xfrm>
          <a:prstGeom prst="wedgeRoundRectCallout">
            <a:avLst>
              <a:gd name="adj1" fmla="val 55880"/>
              <a:gd name="adj2" fmla="val 3919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735" b="1" dirty="0">
                <a:latin typeface="Times New Roman" panose="02020603050405020304" pitchFamily="18" charset="0"/>
                <a:ea typeface="楷体" panose="02010609060101010101" pitchFamily="49" charset="-122"/>
              </a:rPr>
              <a:t>长方形、正方形、三角形、平行四边形、梯形面积</a:t>
            </a:r>
            <a:endParaRPr lang="zh-CN" altLang="en-US" sz="3735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6" name="Picture 16" descr="女天使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203055" y="1423884"/>
            <a:ext cx="2032000" cy="1706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5"/>
          <p:cNvSpPr/>
          <p:nvPr/>
        </p:nvSpPr>
        <p:spPr>
          <a:xfrm>
            <a:off x="1613374" y="1490063"/>
            <a:ext cx="8207375" cy="2215991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FF0000"/>
                </a:solidFill>
                <a:ea typeface="楷体" panose="02010609060101010101" pitchFamily="49" charset="-122"/>
              </a:rPr>
              <a:t>小结：</a:t>
            </a:r>
            <a:endParaRPr lang="zh-CN" altLang="en-US" sz="4800" b="1" dirty="0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0000"/>
                </a:solidFill>
                <a:ea typeface="楷体" panose="02010609060101010101" pitchFamily="49" charset="-122"/>
              </a:rPr>
              <a:t>这节课你有什么收获？</a:t>
            </a:r>
            <a:endParaRPr lang="zh-CN" altLang="en-US" sz="6000" b="1" dirty="0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1198245" y="1550037"/>
            <a:ext cx="3585211" cy="2418715"/>
          </a:xfrm>
          <a:custGeom>
            <a:avLst/>
            <a:gdLst>
              <a:gd name="connisteX0" fmla="*/ 2343785 w 3585210"/>
              <a:gd name="connsiteY0" fmla="*/ 2418715 h 2418715"/>
              <a:gd name="connisteX1" fmla="*/ 0 w 3585210"/>
              <a:gd name="connsiteY1" fmla="*/ 0 h 2418715"/>
              <a:gd name="connisteX2" fmla="*/ 2365375 w 3585210"/>
              <a:gd name="connsiteY2" fmla="*/ 0 h 2418715"/>
              <a:gd name="connisteX3" fmla="*/ 3585210 w 3585210"/>
              <a:gd name="connsiteY3" fmla="*/ 2407920 h 2418715"/>
              <a:gd name="connisteX4" fmla="*/ 2343785 w 3585210"/>
              <a:gd name="connsiteY4" fmla="*/ 2418715 h 241871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3585210" h="2418715">
                <a:moveTo>
                  <a:pt x="2343785" y="2418715"/>
                </a:moveTo>
                <a:lnTo>
                  <a:pt x="0" y="0"/>
                </a:lnTo>
                <a:lnTo>
                  <a:pt x="2365375" y="0"/>
                </a:lnTo>
                <a:lnTo>
                  <a:pt x="3585210" y="2407920"/>
                </a:lnTo>
                <a:lnTo>
                  <a:pt x="2343785" y="241871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0881" y="414020"/>
            <a:ext cx="8626079" cy="682238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 fontAlgn="auto">
              <a:lnSpc>
                <a:spcPts val="4560"/>
              </a:lnSpc>
            </a:pP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例</a:t>
            </a:r>
            <a:r>
              <a:rPr lang="en-US" altLang="zh-CN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r>
              <a:rPr lang="zh-CN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：求下面图形中阴影部分的面积（单位：厘米）？</a:t>
            </a:r>
            <a:endParaRPr lang="zh-CN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246" y="1550035"/>
            <a:ext cx="2354580" cy="2407920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552826" y="2705735"/>
            <a:ext cx="1241425" cy="1252220"/>
          </a:xfrm>
          <a:prstGeom prst="rect">
            <a:avLst/>
          </a:prstGeom>
          <a:solidFill>
            <a:srgbClr val="000000">
              <a:alpha val="0"/>
            </a:srgb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97405" y="1089662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5820" y="2607947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3997325" y="3957957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94251" y="3198496"/>
            <a:ext cx="3401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53336" y="2019300"/>
            <a:ext cx="54373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latin typeface="Calibri" panose="020F0502020204030204"/>
              </a:rPr>
              <a:t>①</a:t>
            </a:r>
            <a:endParaRPr lang="zh-CN" altLang="en-US" sz="2800" b="1">
              <a:latin typeface="Calibri" panose="020F0502020204030204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694431" y="2880362"/>
            <a:ext cx="49244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>
                <a:latin typeface="Calibri" panose="020F0502020204030204"/>
              </a:rPr>
              <a:t>②</a:t>
            </a:r>
            <a:endParaRPr lang="zh-CN" altLang="en-US" sz="2400" b="1">
              <a:latin typeface="Calibri" panose="020F0502020204030204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69715" y="1089662"/>
            <a:ext cx="8084264" cy="138499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由图形分析可得：阴影面积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①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的面积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②的面积</a:t>
            </a:r>
            <a:endParaRPr lang="zh-CN" altLang="en-US" sz="28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  <a:p>
            <a:pPr algn="l"/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①和②都是三角形，可以根据三角形面积公式来进</a:t>
            </a:r>
            <a:endParaRPr lang="zh-CN" altLang="en-US" sz="28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  <a:p>
            <a:pPr algn="l"/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形求解，三角形面积公式为：底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×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高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÷</a:t>
            </a:r>
            <a:r>
              <a:rPr lang="en-US" altLang="zh-CN" sz="28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2</a:t>
            </a:r>
            <a:endParaRPr lang="en-US" altLang="zh-CN" sz="28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89575" y="2705735"/>
            <a:ext cx="5596404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①的面积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=6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×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6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÷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2=18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（平方厘米）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89575" y="3658870"/>
            <a:ext cx="5413661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②的面积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=6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×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3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÷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2=9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（平方厘米）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61891" y="4680585"/>
            <a:ext cx="6126998" cy="5232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阴影部分面积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=18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9=27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/>
              </a:rPr>
              <a:t>（平方厘米）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915026" y="5990592"/>
            <a:ext cx="6035627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答：图形中阴影部分的面积为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27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平方厘米。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607540" y="286431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92301" y="639764"/>
            <a:ext cx="4400551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    计算这面中队旗的面积你有什么方法？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pic>
        <p:nvPicPr>
          <p:cNvPr id="7171" name="图片 4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-163511" y="2"/>
            <a:ext cx="1936751" cy="22653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7521575" y="836614"/>
            <a:ext cx="4179888" cy="5449887"/>
            <a:chOff x="7716818" y="951174"/>
            <a:chExt cx="4181140" cy="5449626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7716818" y="951174"/>
              <a:ext cx="4181140" cy="5449626"/>
            </a:xfrm>
            <a:prstGeom prst="roundRect">
              <a:avLst>
                <a:gd name="adj" fmla="val 4222"/>
              </a:avLst>
            </a:prstGeom>
            <a:solidFill>
              <a:schemeClr val="bg1">
                <a:lumMod val="95000"/>
                <a:alpha val="37000"/>
              </a:schemeClr>
            </a:solidFill>
            <a:ln w="66675">
              <a:solidFill>
                <a:schemeClr val="bg1"/>
              </a:solidFill>
            </a:ln>
            <a:effectLst/>
          </p:spPr>
          <p:txBody>
            <a:bodyPr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716818" y="951174"/>
              <a:ext cx="4062040" cy="433944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>
                  <a:ln>
                    <a:noFill/>
                  </a:ln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rPr>
                <a:t>合作要求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ts val="48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楷体_GB2312" panose="02010600030101010101" charset="-122"/>
                  <a:ea typeface="楷体_GB2312" panose="02010600030101010101" charset="-122"/>
                  <a:cs typeface="+mn-cs"/>
                </a:rPr>
                <a:t>    1</a:t>
              </a: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楷体_GB2312" panose="02010600030101010101" charset="-122"/>
                  <a:ea typeface="楷体_GB2312" panose="02010600030101010101" charset="-122"/>
                  <a:cs typeface="+mn-cs"/>
                </a:rPr>
                <a:t>、想一想：这个组合图形可以转化成哪些基本图形？</a:t>
              </a: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anose="02010600030101010101" charset="-122"/>
                <a:ea typeface="楷体_GB2312" panose="02010600030101010101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ts val="48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楷体_GB2312" panose="02010600030101010101" charset="-122"/>
                  <a:ea typeface="楷体_GB2312" panose="02010600030101010101" charset="-122"/>
                  <a:cs typeface="+mn-cs"/>
                </a:rPr>
                <a:t>    2</a:t>
              </a: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楷体_GB2312" panose="02010600030101010101" charset="-122"/>
                  <a:ea typeface="楷体_GB2312" panose="02010600030101010101" charset="-122"/>
                  <a:cs typeface="+mn-cs"/>
                </a:rPr>
                <a:t>、画一画：有几种不同的方法？</a:t>
              </a: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anose="02010600030101010101" charset="-122"/>
                <a:ea typeface="楷体_GB2312" panose="02010600030101010101" charset="-122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ts val="48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楷体_GB2312" panose="02010600030101010101" charset="-122"/>
                  <a:ea typeface="楷体_GB2312" panose="02010600030101010101" charset="-122"/>
                  <a:cs typeface="+mn-cs"/>
                </a:rPr>
                <a:t>   </a:t>
              </a: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anose="02010600030101010101" charset="-122"/>
                <a:ea typeface="楷体_GB2312" panose="02010600030101010101" charset="-122"/>
                <a:cs typeface="+mn-cs"/>
              </a:endParaRPr>
            </a:p>
          </p:txBody>
        </p:sp>
      </p:grpSp>
      <p:grpSp>
        <p:nvGrpSpPr>
          <p:cNvPr id="7173" name="组合 5"/>
          <p:cNvGrpSpPr/>
          <p:nvPr/>
        </p:nvGrpSpPr>
        <p:grpSpPr>
          <a:xfrm>
            <a:off x="1610361" y="2432685"/>
            <a:ext cx="4624071" cy="3075940"/>
            <a:chOff x="1951038" y="2525713"/>
            <a:chExt cx="4283075" cy="2982912"/>
          </a:xfrm>
        </p:grpSpPr>
        <p:pic>
          <p:nvPicPr>
            <p:cNvPr id="7174" name="图片 2"/>
            <p:cNvPicPr>
              <a:picLocks noChangeAspect="1"/>
            </p:cNvPicPr>
            <p:nvPr/>
          </p:nvPicPr>
          <p:blipFill>
            <a:blip r:embed="rId24" cstate="email"/>
            <a:srcRect/>
            <a:stretch>
              <a:fillRect/>
            </a:stretch>
          </p:blipFill>
          <p:spPr>
            <a:xfrm>
              <a:off x="1951038" y="2525713"/>
              <a:ext cx="4283075" cy="298291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75" name="图片 2"/>
            <p:cNvPicPr>
              <a:picLocks noChangeAspect="1"/>
            </p:cNvPicPr>
            <p:nvPr/>
          </p:nvPicPr>
          <p:blipFill>
            <a:blip r:embed="rId25" cstate="email"/>
            <a:stretch>
              <a:fillRect/>
            </a:stretch>
          </p:blipFill>
          <p:spPr>
            <a:xfrm>
              <a:off x="2979868" y="3283169"/>
              <a:ext cx="780739" cy="116319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986" y="834392"/>
            <a:ext cx="12179300" cy="544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778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4084" y="318359"/>
            <a:ext cx="4516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2800">
                <a:solidFill>
                  <a:srgbClr val="438DBB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活动一：探究侧面墙的面积</a:t>
            </a:r>
            <a:endParaRPr lang="zh-CN" altLang="zh-CN" sz="2800">
              <a:solidFill>
                <a:srgbClr val="438DBB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287145" y="1532257"/>
            <a:ext cx="7329171" cy="9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右图表示的是一间房子侧面墙的形状。它的面积是多少平方米？</a:t>
            </a:r>
            <a:endParaRPr lang="zh-CN" altLang="en-US" sz="2400" b="1">
              <a:solidFill>
                <a:srgbClr val="438DB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037195" y="3110867"/>
            <a:ext cx="2764791" cy="243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1652906" y="3056256"/>
            <a:ext cx="4702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方法一：</a:t>
            </a:r>
            <a:r>
              <a:rPr lang="zh-CN" altLang="en-US" sz="28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三角形 </a:t>
            </a:r>
            <a:r>
              <a:rPr lang="en-US" altLang="zh-CN" sz="28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+ </a:t>
            </a:r>
            <a:r>
              <a:rPr lang="zh-CN" altLang="en-US" sz="28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正方形</a:t>
            </a:r>
            <a:endParaRPr lang="zh-CN" altLang="en-US" sz="2800" b="1">
              <a:solidFill>
                <a:srgbClr val="438DB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680211" y="3740787"/>
            <a:ext cx="623062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三角形面积：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5×2÷2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5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正方形面积 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5×5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en-US" altLang="zh-CN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房子侧面面积：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25 + 5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30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</a:t>
            </a:r>
            <a:r>
              <a:rPr lang="en-US" altLang="zh-CN" baseline="300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8446" name="Picture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9336" y="1165227"/>
            <a:ext cx="1218565" cy="1243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" name="单圆角矩形 33"/>
          <p:cNvSpPr/>
          <p:nvPr/>
        </p:nvSpPr>
        <p:spPr>
          <a:xfrm>
            <a:off x="5081" y="6343650"/>
            <a:ext cx="1677671" cy="476250"/>
          </a:xfrm>
          <a:prstGeom prst="round1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五年级数学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5770" y="141089"/>
            <a:ext cx="11920463" cy="657582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>
            <a:outerShdw blurRad="177800" algn="c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图形用户界面&#10;&#10;描述已自动生成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058526" y="5287803"/>
            <a:ext cx="1570199" cy="1570199"/>
          </a:xfrm>
          <a:custGeom>
            <a:avLst/>
            <a:gdLst>
              <a:gd name="connsiteX0" fmla="*/ 0 w 2675332"/>
              <a:gd name="connsiteY0" fmla="*/ 0 h 2675332"/>
              <a:gd name="connsiteX1" fmla="*/ 2675332 w 2675332"/>
              <a:gd name="connsiteY1" fmla="*/ 0 h 2675332"/>
              <a:gd name="connsiteX2" fmla="*/ 2675332 w 2675332"/>
              <a:gd name="connsiteY2" fmla="*/ 2675332 h 2675332"/>
              <a:gd name="connsiteX3" fmla="*/ 2569200 w 2675332"/>
              <a:gd name="connsiteY3" fmla="*/ 2675332 h 2675332"/>
              <a:gd name="connsiteX4" fmla="*/ 1999057 w 2675332"/>
              <a:gd name="connsiteY4" fmla="*/ 2584244 h 2675332"/>
              <a:gd name="connsiteX5" fmla="*/ 1684732 w 2675332"/>
              <a:gd name="connsiteY5" fmla="*/ 2460419 h 2675332"/>
              <a:gd name="connsiteX6" fmla="*/ 1370407 w 2675332"/>
              <a:gd name="connsiteY6" fmla="*/ 2450894 h 2675332"/>
              <a:gd name="connsiteX7" fmla="*/ 722707 w 2675332"/>
              <a:gd name="connsiteY7" fmla="*/ 2441369 h 2675332"/>
              <a:gd name="connsiteX8" fmla="*/ 0 w 2675332"/>
              <a:gd name="connsiteY8" fmla="*/ 2498211 h 267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332" h="2675332">
                <a:moveTo>
                  <a:pt x="0" y="0"/>
                </a:moveTo>
                <a:lnTo>
                  <a:pt x="2675332" y="0"/>
                </a:lnTo>
                <a:lnTo>
                  <a:pt x="2675332" y="2675332"/>
                </a:lnTo>
                <a:lnTo>
                  <a:pt x="2569200" y="2675332"/>
                </a:lnTo>
                <a:lnTo>
                  <a:pt x="1999057" y="2584244"/>
                </a:lnTo>
                <a:lnTo>
                  <a:pt x="1684732" y="2460419"/>
                </a:lnTo>
                <a:lnTo>
                  <a:pt x="1370407" y="2450894"/>
                </a:lnTo>
                <a:lnTo>
                  <a:pt x="722707" y="2441369"/>
                </a:lnTo>
                <a:lnTo>
                  <a:pt x="0" y="2498211"/>
                </a:lnTo>
                <a:close/>
              </a:path>
            </a:pathLst>
          </a:custGeom>
          <a:effectLst>
            <a:outerShdw blurRad="1524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184481" y="200642"/>
            <a:ext cx="1853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438DBB"/>
                </a:solidFill>
                <a:latin typeface="南宋书局体" panose="02000000000000000000" pitchFamily="2" charset="-122"/>
                <a:ea typeface="南宋书局体" panose="02000000000000000000" pitchFamily="2" charset="-122"/>
              </a:rPr>
              <a:t>复习导入</a:t>
            </a:r>
            <a:endParaRPr lang="zh-CN" altLang="en-US" sz="2800">
              <a:solidFill>
                <a:srgbClr val="438DBB"/>
              </a:solidFill>
              <a:latin typeface="南宋书局体" panose="02000000000000000000" pitchFamily="2" charset="-122"/>
              <a:ea typeface="南宋书局体" panose="02000000000000000000" pitchFamily="2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57090" y="1353146"/>
            <a:ext cx="5877311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b="1">
                <a:solidFill>
                  <a:srgbClr val="438DBB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  <a:sym typeface="Times New Roman" panose="02020603050405020304" pitchFamily="18" charset="0"/>
              </a:rPr>
              <a:t>下面的组合图形里有哪些学过的图形？</a:t>
            </a:r>
            <a:endParaRPr lang="zh-CN" altLang="en-US" sz="2400" b="1">
              <a:solidFill>
                <a:srgbClr val="438DBB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n-ea"/>
              <a:sym typeface="Times New Roman" panose="02020603050405020304" pitchFamily="18" charset="0"/>
            </a:endParaRPr>
          </a:p>
        </p:txBody>
      </p:sp>
      <p:pic>
        <p:nvPicPr>
          <p:cNvPr id="11" name="Picture 10" descr="5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186337" y="2445307"/>
            <a:ext cx="5710015" cy="342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等腰三角形 12"/>
          <p:cNvSpPr/>
          <p:nvPr/>
        </p:nvSpPr>
        <p:spPr>
          <a:xfrm>
            <a:off x="6872029" y="2639746"/>
            <a:ext cx="987316" cy="507702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4" name="梯形 7"/>
          <p:cNvSpPr/>
          <p:nvPr/>
        </p:nvSpPr>
        <p:spPr>
          <a:xfrm rot="10800000">
            <a:off x="3748048" y="2741286"/>
            <a:ext cx="1594397" cy="574674"/>
          </a:xfrm>
          <a:custGeom>
            <a:avLst/>
            <a:gdLst>
              <a:gd name="connsiteX0" fmla="*/ 0 w 863918"/>
              <a:gd name="connsiteY0" fmla="*/ 427097 h 427097"/>
              <a:gd name="connsiteX1" fmla="*/ 206788 w 863918"/>
              <a:gd name="connsiteY1" fmla="*/ 0 h 427097"/>
              <a:gd name="connsiteX2" fmla="*/ 657130 w 863918"/>
              <a:gd name="connsiteY2" fmla="*/ 0 h 427097"/>
              <a:gd name="connsiteX3" fmla="*/ 863918 w 863918"/>
              <a:gd name="connsiteY3" fmla="*/ 427097 h 427097"/>
              <a:gd name="connsiteX4" fmla="*/ 0 w 863918"/>
              <a:gd name="connsiteY4" fmla="*/ 427097 h 427097"/>
              <a:gd name="connsiteX0-1" fmla="*/ 0 w 863918"/>
              <a:gd name="connsiteY0-2" fmla="*/ 429478 h 429478"/>
              <a:gd name="connsiteX1-3" fmla="*/ 206788 w 863918"/>
              <a:gd name="connsiteY1-4" fmla="*/ 2381 h 429478"/>
              <a:gd name="connsiteX2-5" fmla="*/ 835724 w 863918"/>
              <a:gd name="connsiteY2-6" fmla="*/ 0 h 429478"/>
              <a:gd name="connsiteX3-7" fmla="*/ 863918 w 863918"/>
              <a:gd name="connsiteY3-8" fmla="*/ 429478 h 429478"/>
              <a:gd name="connsiteX4-9" fmla="*/ 0 w 863918"/>
              <a:gd name="connsiteY4-10" fmla="*/ 429478 h 429478"/>
              <a:gd name="connsiteX0-11" fmla="*/ 0 w 863918"/>
              <a:gd name="connsiteY0-12" fmla="*/ 429478 h 429478"/>
              <a:gd name="connsiteX1-13" fmla="*/ 311563 w 863918"/>
              <a:gd name="connsiteY1-14" fmla="*/ 0 h 429478"/>
              <a:gd name="connsiteX2-15" fmla="*/ 835724 w 863918"/>
              <a:gd name="connsiteY2-16" fmla="*/ 0 h 429478"/>
              <a:gd name="connsiteX3-17" fmla="*/ 863918 w 863918"/>
              <a:gd name="connsiteY3-18" fmla="*/ 429478 h 429478"/>
              <a:gd name="connsiteX4-19" fmla="*/ 0 w 863918"/>
              <a:gd name="connsiteY4-20" fmla="*/ 429478 h 429478"/>
              <a:gd name="connsiteX0-21" fmla="*/ 0 w 863918"/>
              <a:gd name="connsiteY0-22" fmla="*/ 429478 h 429478"/>
              <a:gd name="connsiteX1-23" fmla="*/ 311563 w 863918"/>
              <a:gd name="connsiteY1-24" fmla="*/ 0 h 429478"/>
              <a:gd name="connsiteX2-25" fmla="*/ 859536 w 863918"/>
              <a:gd name="connsiteY2-26" fmla="*/ 0 h 429478"/>
              <a:gd name="connsiteX3-27" fmla="*/ 863918 w 863918"/>
              <a:gd name="connsiteY3-28" fmla="*/ 429478 h 429478"/>
              <a:gd name="connsiteX4-29" fmla="*/ 0 w 863918"/>
              <a:gd name="connsiteY4-30" fmla="*/ 429478 h 429478"/>
              <a:gd name="connsiteX0-31" fmla="*/ 0 w 1180624"/>
              <a:gd name="connsiteY0-32" fmla="*/ 439003 h 439003"/>
              <a:gd name="connsiteX1-33" fmla="*/ 628269 w 1180624"/>
              <a:gd name="connsiteY1-34" fmla="*/ 0 h 439003"/>
              <a:gd name="connsiteX2-35" fmla="*/ 1176242 w 1180624"/>
              <a:gd name="connsiteY2-36" fmla="*/ 0 h 439003"/>
              <a:gd name="connsiteX3-37" fmla="*/ 1180624 w 1180624"/>
              <a:gd name="connsiteY3-38" fmla="*/ 429478 h 439003"/>
              <a:gd name="connsiteX4-39" fmla="*/ 0 w 1180624"/>
              <a:gd name="connsiteY4-40" fmla="*/ 439003 h 439003"/>
              <a:gd name="connsiteX0-41" fmla="*/ 0 w 1166336"/>
              <a:gd name="connsiteY0-42" fmla="*/ 434241 h 434241"/>
              <a:gd name="connsiteX1-43" fmla="*/ 613981 w 1166336"/>
              <a:gd name="connsiteY1-44" fmla="*/ 0 h 434241"/>
              <a:gd name="connsiteX2-45" fmla="*/ 1161954 w 1166336"/>
              <a:gd name="connsiteY2-46" fmla="*/ 0 h 434241"/>
              <a:gd name="connsiteX3-47" fmla="*/ 1166336 w 1166336"/>
              <a:gd name="connsiteY3-48" fmla="*/ 429478 h 434241"/>
              <a:gd name="connsiteX4-49" fmla="*/ 0 w 1166336"/>
              <a:gd name="connsiteY4-50" fmla="*/ 434241 h 434241"/>
              <a:gd name="connsiteX0-51" fmla="*/ 0 w 1166336"/>
              <a:gd name="connsiteY0-52" fmla="*/ 431860 h 431860"/>
              <a:gd name="connsiteX1-53" fmla="*/ 613981 w 1166336"/>
              <a:gd name="connsiteY1-54" fmla="*/ 0 h 431860"/>
              <a:gd name="connsiteX2-55" fmla="*/ 1161954 w 1166336"/>
              <a:gd name="connsiteY2-56" fmla="*/ 0 h 431860"/>
              <a:gd name="connsiteX3-57" fmla="*/ 1166336 w 1166336"/>
              <a:gd name="connsiteY3-58" fmla="*/ 429478 h 431860"/>
              <a:gd name="connsiteX4-59" fmla="*/ 0 w 1166336"/>
              <a:gd name="connsiteY4-60" fmla="*/ 431860 h 431860"/>
              <a:gd name="connsiteX0-61" fmla="*/ 0 w 1161573"/>
              <a:gd name="connsiteY0-62" fmla="*/ 422335 h 429478"/>
              <a:gd name="connsiteX1-63" fmla="*/ 609218 w 1161573"/>
              <a:gd name="connsiteY1-64" fmla="*/ 0 h 429478"/>
              <a:gd name="connsiteX2-65" fmla="*/ 1157191 w 1161573"/>
              <a:gd name="connsiteY2-66" fmla="*/ 0 h 429478"/>
              <a:gd name="connsiteX3-67" fmla="*/ 1161573 w 1161573"/>
              <a:gd name="connsiteY3-68" fmla="*/ 429478 h 429478"/>
              <a:gd name="connsiteX4-69" fmla="*/ 0 w 1161573"/>
              <a:gd name="connsiteY4-70" fmla="*/ 422335 h 429478"/>
              <a:gd name="connsiteX0-71" fmla="*/ 0 w 1171098"/>
              <a:gd name="connsiteY0-72" fmla="*/ 427097 h 429478"/>
              <a:gd name="connsiteX1-73" fmla="*/ 618743 w 1171098"/>
              <a:gd name="connsiteY1-74" fmla="*/ 0 h 429478"/>
              <a:gd name="connsiteX2-75" fmla="*/ 1166716 w 1171098"/>
              <a:gd name="connsiteY2-76" fmla="*/ 0 h 429478"/>
              <a:gd name="connsiteX3-77" fmla="*/ 1171098 w 1171098"/>
              <a:gd name="connsiteY3-78" fmla="*/ 429478 h 429478"/>
              <a:gd name="connsiteX4-79" fmla="*/ 0 w 1171098"/>
              <a:gd name="connsiteY4-80" fmla="*/ 427097 h 429478"/>
              <a:gd name="connsiteX0-81" fmla="*/ 0 w 1171098"/>
              <a:gd name="connsiteY0-82" fmla="*/ 439003 h 441384"/>
              <a:gd name="connsiteX1-83" fmla="*/ 309181 w 1171098"/>
              <a:gd name="connsiteY1-84" fmla="*/ 0 h 441384"/>
              <a:gd name="connsiteX2-85" fmla="*/ 1166716 w 1171098"/>
              <a:gd name="connsiteY2-86" fmla="*/ 11906 h 441384"/>
              <a:gd name="connsiteX3-87" fmla="*/ 1171098 w 1171098"/>
              <a:gd name="connsiteY3-88" fmla="*/ 441384 h 441384"/>
              <a:gd name="connsiteX4-89" fmla="*/ 0 w 1171098"/>
              <a:gd name="connsiteY4-90" fmla="*/ 439003 h 441384"/>
              <a:gd name="connsiteX0-91" fmla="*/ 0 w 1171098"/>
              <a:gd name="connsiteY0-92" fmla="*/ 427097 h 429478"/>
              <a:gd name="connsiteX1-93" fmla="*/ 311563 w 1171098"/>
              <a:gd name="connsiteY1-94" fmla="*/ 2381 h 429478"/>
              <a:gd name="connsiteX2-95" fmla="*/ 1166716 w 1171098"/>
              <a:gd name="connsiteY2-96" fmla="*/ 0 h 429478"/>
              <a:gd name="connsiteX3-97" fmla="*/ 1171098 w 1171098"/>
              <a:gd name="connsiteY3-98" fmla="*/ 429478 h 429478"/>
              <a:gd name="connsiteX4-99" fmla="*/ 0 w 1171098"/>
              <a:gd name="connsiteY4-100" fmla="*/ 427097 h 429478"/>
              <a:gd name="connsiteX0-101" fmla="*/ 0 w 1171098"/>
              <a:gd name="connsiteY0-102" fmla="*/ 427097 h 429478"/>
              <a:gd name="connsiteX1-103" fmla="*/ 323470 w 1171098"/>
              <a:gd name="connsiteY1-104" fmla="*/ 4762 h 429478"/>
              <a:gd name="connsiteX2-105" fmla="*/ 1166716 w 1171098"/>
              <a:gd name="connsiteY2-106" fmla="*/ 0 h 429478"/>
              <a:gd name="connsiteX3-107" fmla="*/ 1171098 w 1171098"/>
              <a:gd name="connsiteY3-108" fmla="*/ 429478 h 429478"/>
              <a:gd name="connsiteX4-109" fmla="*/ 0 w 1171098"/>
              <a:gd name="connsiteY4-110" fmla="*/ 427097 h 429478"/>
              <a:gd name="connsiteX0-111" fmla="*/ 0 w 1171098"/>
              <a:gd name="connsiteY0-112" fmla="*/ 427097 h 429478"/>
              <a:gd name="connsiteX1-113" fmla="*/ 304420 w 1171098"/>
              <a:gd name="connsiteY1-114" fmla="*/ 0 h 429478"/>
              <a:gd name="connsiteX2-115" fmla="*/ 1166716 w 1171098"/>
              <a:gd name="connsiteY2-116" fmla="*/ 0 h 429478"/>
              <a:gd name="connsiteX3-117" fmla="*/ 1171098 w 1171098"/>
              <a:gd name="connsiteY3-118" fmla="*/ 429478 h 429478"/>
              <a:gd name="connsiteX4-119" fmla="*/ 0 w 1171098"/>
              <a:gd name="connsiteY4-120" fmla="*/ 427097 h 429478"/>
              <a:gd name="connsiteX0-121" fmla="*/ 0 w 1171098"/>
              <a:gd name="connsiteY0-122" fmla="*/ 427097 h 429478"/>
              <a:gd name="connsiteX1-123" fmla="*/ 316326 w 1171098"/>
              <a:gd name="connsiteY1-124" fmla="*/ 0 h 429478"/>
              <a:gd name="connsiteX2-125" fmla="*/ 1166716 w 1171098"/>
              <a:gd name="connsiteY2-126" fmla="*/ 0 h 429478"/>
              <a:gd name="connsiteX3-127" fmla="*/ 1171098 w 1171098"/>
              <a:gd name="connsiteY3-128" fmla="*/ 429478 h 429478"/>
              <a:gd name="connsiteX4-129" fmla="*/ 0 w 1171098"/>
              <a:gd name="connsiteY4-130" fmla="*/ 427097 h 429478"/>
              <a:gd name="connsiteX0-131" fmla="*/ 0 w 1171098"/>
              <a:gd name="connsiteY0-132" fmla="*/ 427097 h 429478"/>
              <a:gd name="connsiteX1-133" fmla="*/ 316326 w 1171098"/>
              <a:gd name="connsiteY1-134" fmla="*/ 0 h 429478"/>
              <a:gd name="connsiteX2-135" fmla="*/ 1166716 w 1171098"/>
              <a:gd name="connsiteY2-136" fmla="*/ 11906 h 429478"/>
              <a:gd name="connsiteX3-137" fmla="*/ 1171098 w 1171098"/>
              <a:gd name="connsiteY3-138" fmla="*/ 429478 h 429478"/>
              <a:gd name="connsiteX4-139" fmla="*/ 0 w 1171098"/>
              <a:gd name="connsiteY4-140" fmla="*/ 427097 h 429478"/>
              <a:gd name="connsiteX0-141" fmla="*/ 0 w 1171098"/>
              <a:gd name="connsiteY0-142" fmla="*/ 415191 h 417572"/>
              <a:gd name="connsiteX1-143" fmla="*/ 311564 w 1171098"/>
              <a:gd name="connsiteY1-144" fmla="*/ 2381 h 417572"/>
              <a:gd name="connsiteX2-145" fmla="*/ 1166716 w 1171098"/>
              <a:gd name="connsiteY2-146" fmla="*/ 0 h 417572"/>
              <a:gd name="connsiteX3-147" fmla="*/ 1171098 w 1171098"/>
              <a:gd name="connsiteY3-148" fmla="*/ 417572 h 417572"/>
              <a:gd name="connsiteX4-149" fmla="*/ 0 w 1171098"/>
              <a:gd name="connsiteY4-150" fmla="*/ 415191 h 417572"/>
              <a:gd name="connsiteX0-151" fmla="*/ 0 w 1171098"/>
              <a:gd name="connsiteY0-152" fmla="*/ 419954 h 422335"/>
              <a:gd name="connsiteX1-153" fmla="*/ 313945 w 1171098"/>
              <a:gd name="connsiteY1-154" fmla="*/ 0 h 422335"/>
              <a:gd name="connsiteX2-155" fmla="*/ 1166716 w 1171098"/>
              <a:gd name="connsiteY2-156" fmla="*/ 4763 h 422335"/>
              <a:gd name="connsiteX3-157" fmla="*/ 1171098 w 1171098"/>
              <a:gd name="connsiteY3-158" fmla="*/ 422335 h 422335"/>
              <a:gd name="connsiteX4-159" fmla="*/ 0 w 1171098"/>
              <a:gd name="connsiteY4-160" fmla="*/ 419954 h 422335"/>
              <a:gd name="connsiteX0-161" fmla="*/ 0 w 1171098"/>
              <a:gd name="connsiteY0-162" fmla="*/ 419954 h 422335"/>
              <a:gd name="connsiteX1-163" fmla="*/ 306802 w 1171098"/>
              <a:gd name="connsiteY1-164" fmla="*/ 0 h 422335"/>
              <a:gd name="connsiteX2-165" fmla="*/ 1166716 w 1171098"/>
              <a:gd name="connsiteY2-166" fmla="*/ 4763 h 422335"/>
              <a:gd name="connsiteX3-167" fmla="*/ 1171098 w 1171098"/>
              <a:gd name="connsiteY3-168" fmla="*/ 422335 h 422335"/>
              <a:gd name="connsiteX4-169" fmla="*/ 0 w 1171098"/>
              <a:gd name="connsiteY4-170" fmla="*/ 419954 h 422335"/>
            </a:gdLst>
            <a:ahLst/>
            <a:cxnLst>
              <a:cxn ang="0">
                <a:pos x="connsiteX0-161" y="connsiteY0-162"/>
              </a:cxn>
              <a:cxn ang="0">
                <a:pos x="connsiteX1-163" y="connsiteY1-164"/>
              </a:cxn>
              <a:cxn ang="0">
                <a:pos x="connsiteX2-165" y="connsiteY2-166"/>
              </a:cxn>
              <a:cxn ang="0">
                <a:pos x="connsiteX3-167" y="connsiteY3-168"/>
              </a:cxn>
              <a:cxn ang="0">
                <a:pos x="connsiteX4-169" y="connsiteY4-170"/>
              </a:cxn>
            </a:cxnLst>
            <a:rect l="l" t="t" r="r" b="b"/>
            <a:pathLst>
              <a:path w="1171098" h="422335">
                <a:moveTo>
                  <a:pt x="0" y="419954"/>
                </a:moveTo>
                <a:lnTo>
                  <a:pt x="306802" y="0"/>
                </a:lnTo>
                <a:lnTo>
                  <a:pt x="1166716" y="4763"/>
                </a:lnTo>
                <a:cubicBezTo>
                  <a:pt x="1168177" y="147922"/>
                  <a:pt x="1169637" y="279176"/>
                  <a:pt x="1171098" y="422335"/>
                </a:cubicBezTo>
                <a:lnTo>
                  <a:pt x="0" y="41995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5" name="梯形 7"/>
          <p:cNvSpPr/>
          <p:nvPr/>
        </p:nvSpPr>
        <p:spPr>
          <a:xfrm rot="10800000" flipV="1">
            <a:off x="3748048" y="3320282"/>
            <a:ext cx="1594397" cy="583316"/>
          </a:xfrm>
          <a:custGeom>
            <a:avLst/>
            <a:gdLst>
              <a:gd name="connsiteX0" fmla="*/ 0 w 863918"/>
              <a:gd name="connsiteY0" fmla="*/ 427097 h 427097"/>
              <a:gd name="connsiteX1" fmla="*/ 206788 w 863918"/>
              <a:gd name="connsiteY1" fmla="*/ 0 h 427097"/>
              <a:gd name="connsiteX2" fmla="*/ 657130 w 863918"/>
              <a:gd name="connsiteY2" fmla="*/ 0 h 427097"/>
              <a:gd name="connsiteX3" fmla="*/ 863918 w 863918"/>
              <a:gd name="connsiteY3" fmla="*/ 427097 h 427097"/>
              <a:gd name="connsiteX4" fmla="*/ 0 w 863918"/>
              <a:gd name="connsiteY4" fmla="*/ 427097 h 427097"/>
              <a:gd name="connsiteX0-1" fmla="*/ 0 w 863918"/>
              <a:gd name="connsiteY0-2" fmla="*/ 429478 h 429478"/>
              <a:gd name="connsiteX1-3" fmla="*/ 206788 w 863918"/>
              <a:gd name="connsiteY1-4" fmla="*/ 2381 h 429478"/>
              <a:gd name="connsiteX2-5" fmla="*/ 835724 w 863918"/>
              <a:gd name="connsiteY2-6" fmla="*/ 0 h 429478"/>
              <a:gd name="connsiteX3-7" fmla="*/ 863918 w 863918"/>
              <a:gd name="connsiteY3-8" fmla="*/ 429478 h 429478"/>
              <a:gd name="connsiteX4-9" fmla="*/ 0 w 863918"/>
              <a:gd name="connsiteY4-10" fmla="*/ 429478 h 429478"/>
              <a:gd name="connsiteX0-11" fmla="*/ 0 w 863918"/>
              <a:gd name="connsiteY0-12" fmla="*/ 429478 h 429478"/>
              <a:gd name="connsiteX1-13" fmla="*/ 311563 w 863918"/>
              <a:gd name="connsiteY1-14" fmla="*/ 0 h 429478"/>
              <a:gd name="connsiteX2-15" fmla="*/ 835724 w 863918"/>
              <a:gd name="connsiteY2-16" fmla="*/ 0 h 429478"/>
              <a:gd name="connsiteX3-17" fmla="*/ 863918 w 863918"/>
              <a:gd name="connsiteY3-18" fmla="*/ 429478 h 429478"/>
              <a:gd name="connsiteX4-19" fmla="*/ 0 w 863918"/>
              <a:gd name="connsiteY4-20" fmla="*/ 429478 h 429478"/>
              <a:gd name="connsiteX0-21" fmla="*/ 0 w 863918"/>
              <a:gd name="connsiteY0-22" fmla="*/ 429478 h 429478"/>
              <a:gd name="connsiteX1-23" fmla="*/ 311563 w 863918"/>
              <a:gd name="connsiteY1-24" fmla="*/ 0 h 429478"/>
              <a:gd name="connsiteX2-25" fmla="*/ 859536 w 863918"/>
              <a:gd name="connsiteY2-26" fmla="*/ 0 h 429478"/>
              <a:gd name="connsiteX3-27" fmla="*/ 863918 w 863918"/>
              <a:gd name="connsiteY3-28" fmla="*/ 429478 h 429478"/>
              <a:gd name="connsiteX4-29" fmla="*/ 0 w 863918"/>
              <a:gd name="connsiteY4-30" fmla="*/ 429478 h 429478"/>
              <a:gd name="connsiteX0-31" fmla="*/ 0 w 1180624"/>
              <a:gd name="connsiteY0-32" fmla="*/ 439003 h 439003"/>
              <a:gd name="connsiteX1-33" fmla="*/ 628269 w 1180624"/>
              <a:gd name="connsiteY1-34" fmla="*/ 0 h 439003"/>
              <a:gd name="connsiteX2-35" fmla="*/ 1176242 w 1180624"/>
              <a:gd name="connsiteY2-36" fmla="*/ 0 h 439003"/>
              <a:gd name="connsiteX3-37" fmla="*/ 1180624 w 1180624"/>
              <a:gd name="connsiteY3-38" fmla="*/ 429478 h 439003"/>
              <a:gd name="connsiteX4-39" fmla="*/ 0 w 1180624"/>
              <a:gd name="connsiteY4-40" fmla="*/ 439003 h 439003"/>
              <a:gd name="connsiteX0-41" fmla="*/ 0 w 1166336"/>
              <a:gd name="connsiteY0-42" fmla="*/ 434241 h 434241"/>
              <a:gd name="connsiteX1-43" fmla="*/ 613981 w 1166336"/>
              <a:gd name="connsiteY1-44" fmla="*/ 0 h 434241"/>
              <a:gd name="connsiteX2-45" fmla="*/ 1161954 w 1166336"/>
              <a:gd name="connsiteY2-46" fmla="*/ 0 h 434241"/>
              <a:gd name="connsiteX3-47" fmla="*/ 1166336 w 1166336"/>
              <a:gd name="connsiteY3-48" fmla="*/ 429478 h 434241"/>
              <a:gd name="connsiteX4-49" fmla="*/ 0 w 1166336"/>
              <a:gd name="connsiteY4-50" fmla="*/ 434241 h 434241"/>
              <a:gd name="connsiteX0-51" fmla="*/ 0 w 1166336"/>
              <a:gd name="connsiteY0-52" fmla="*/ 431860 h 431860"/>
              <a:gd name="connsiteX1-53" fmla="*/ 613981 w 1166336"/>
              <a:gd name="connsiteY1-54" fmla="*/ 0 h 431860"/>
              <a:gd name="connsiteX2-55" fmla="*/ 1161954 w 1166336"/>
              <a:gd name="connsiteY2-56" fmla="*/ 0 h 431860"/>
              <a:gd name="connsiteX3-57" fmla="*/ 1166336 w 1166336"/>
              <a:gd name="connsiteY3-58" fmla="*/ 429478 h 431860"/>
              <a:gd name="connsiteX4-59" fmla="*/ 0 w 1166336"/>
              <a:gd name="connsiteY4-60" fmla="*/ 431860 h 431860"/>
              <a:gd name="connsiteX0-61" fmla="*/ 0 w 1161573"/>
              <a:gd name="connsiteY0-62" fmla="*/ 422335 h 429478"/>
              <a:gd name="connsiteX1-63" fmla="*/ 609218 w 1161573"/>
              <a:gd name="connsiteY1-64" fmla="*/ 0 h 429478"/>
              <a:gd name="connsiteX2-65" fmla="*/ 1157191 w 1161573"/>
              <a:gd name="connsiteY2-66" fmla="*/ 0 h 429478"/>
              <a:gd name="connsiteX3-67" fmla="*/ 1161573 w 1161573"/>
              <a:gd name="connsiteY3-68" fmla="*/ 429478 h 429478"/>
              <a:gd name="connsiteX4-69" fmla="*/ 0 w 1161573"/>
              <a:gd name="connsiteY4-70" fmla="*/ 422335 h 429478"/>
              <a:gd name="connsiteX0-71" fmla="*/ 0 w 1171098"/>
              <a:gd name="connsiteY0-72" fmla="*/ 427097 h 429478"/>
              <a:gd name="connsiteX1-73" fmla="*/ 618743 w 1171098"/>
              <a:gd name="connsiteY1-74" fmla="*/ 0 h 429478"/>
              <a:gd name="connsiteX2-75" fmla="*/ 1166716 w 1171098"/>
              <a:gd name="connsiteY2-76" fmla="*/ 0 h 429478"/>
              <a:gd name="connsiteX3-77" fmla="*/ 1171098 w 1171098"/>
              <a:gd name="connsiteY3-78" fmla="*/ 429478 h 429478"/>
              <a:gd name="connsiteX4-79" fmla="*/ 0 w 1171098"/>
              <a:gd name="connsiteY4-80" fmla="*/ 427097 h 429478"/>
              <a:gd name="connsiteX0-81" fmla="*/ 0 w 1171098"/>
              <a:gd name="connsiteY0-82" fmla="*/ 439003 h 441384"/>
              <a:gd name="connsiteX1-83" fmla="*/ 309181 w 1171098"/>
              <a:gd name="connsiteY1-84" fmla="*/ 0 h 441384"/>
              <a:gd name="connsiteX2-85" fmla="*/ 1166716 w 1171098"/>
              <a:gd name="connsiteY2-86" fmla="*/ 11906 h 441384"/>
              <a:gd name="connsiteX3-87" fmla="*/ 1171098 w 1171098"/>
              <a:gd name="connsiteY3-88" fmla="*/ 441384 h 441384"/>
              <a:gd name="connsiteX4-89" fmla="*/ 0 w 1171098"/>
              <a:gd name="connsiteY4-90" fmla="*/ 439003 h 441384"/>
              <a:gd name="connsiteX0-91" fmla="*/ 0 w 1171098"/>
              <a:gd name="connsiteY0-92" fmla="*/ 427097 h 429478"/>
              <a:gd name="connsiteX1-93" fmla="*/ 311563 w 1171098"/>
              <a:gd name="connsiteY1-94" fmla="*/ 2381 h 429478"/>
              <a:gd name="connsiteX2-95" fmla="*/ 1166716 w 1171098"/>
              <a:gd name="connsiteY2-96" fmla="*/ 0 h 429478"/>
              <a:gd name="connsiteX3-97" fmla="*/ 1171098 w 1171098"/>
              <a:gd name="connsiteY3-98" fmla="*/ 429478 h 429478"/>
              <a:gd name="connsiteX4-99" fmla="*/ 0 w 1171098"/>
              <a:gd name="connsiteY4-100" fmla="*/ 427097 h 429478"/>
              <a:gd name="connsiteX0-101" fmla="*/ 0 w 1171098"/>
              <a:gd name="connsiteY0-102" fmla="*/ 427097 h 429478"/>
              <a:gd name="connsiteX1-103" fmla="*/ 323470 w 1171098"/>
              <a:gd name="connsiteY1-104" fmla="*/ 4762 h 429478"/>
              <a:gd name="connsiteX2-105" fmla="*/ 1166716 w 1171098"/>
              <a:gd name="connsiteY2-106" fmla="*/ 0 h 429478"/>
              <a:gd name="connsiteX3-107" fmla="*/ 1171098 w 1171098"/>
              <a:gd name="connsiteY3-108" fmla="*/ 429478 h 429478"/>
              <a:gd name="connsiteX4-109" fmla="*/ 0 w 1171098"/>
              <a:gd name="connsiteY4-110" fmla="*/ 427097 h 429478"/>
              <a:gd name="connsiteX0-111" fmla="*/ 0 w 1171098"/>
              <a:gd name="connsiteY0-112" fmla="*/ 427097 h 429478"/>
              <a:gd name="connsiteX1-113" fmla="*/ 304420 w 1171098"/>
              <a:gd name="connsiteY1-114" fmla="*/ 0 h 429478"/>
              <a:gd name="connsiteX2-115" fmla="*/ 1166716 w 1171098"/>
              <a:gd name="connsiteY2-116" fmla="*/ 0 h 429478"/>
              <a:gd name="connsiteX3-117" fmla="*/ 1171098 w 1171098"/>
              <a:gd name="connsiteY3-118" fmla="*/ 429478 h 429478"/>
              <a:gd name="connsiteX4-119" fmla="*/ 0 w 1171098"/>
              <a:gd name="connsiteY4-120" fmla="*/ 427097 h 429478"/>
              <a:gd name="connsiteX0-121" fmla="*/ 0 w 1171098"/>
              <a:gd name="connsiteY0-122" fmla="*/ 427097 h 429478"/>
              <a:gd name="connsiteX1-123" fmla="*/ 316326 w 1171098"/>
              <a:gd name="connsiteY1-124" fmla="*/ 0 h 429478"/>
              <a:gd name="connsiteX2-125" fmla="*/ 1166716 w 1171098"/>
              <a:gd name="connsiteY2-126" fmla="*/ 0 h 429478"/>
              <a:gd name="connsiteX3-127" fmla="*/ 1171098 w 1171098"/>
              <a:gd name="connsiteY3-128" fmla="*/ 429478 h 429478"/>
              <a:gd name="connsiteX4-129" fmla="*/ 0 w 1171098"/>
              <a:gd name="connsiteY4-130" fmla="*/ 427097 h 429478"/>
            </a:gdLst>
            <a:ahLst/>
            <a:cxnLst>
              <a:cxn ang="0">
                <a:pos x="connsiteX0-121" y="connsiteY0-122"/>
              </a:cxn>
              <a:cxn ang="0">
                <a:pos x="connsiteX1-123" y="connsiteY1-124"/>
              </a:cxn>
              <a:cxn ang="0">
                <a:pos x="connsiteX2-125" y="connsiteY2-126"/>
              </a:cxn>
              <a:cxn ang="0">
                <a:pos x="connsiteX3-127" y="connsiteY3-128"/>
              </a:cxn>
              <a:cxn ang="0">
                <a:pos x="connsiteX4-129" y="connsiteY4-130"/>
              </a:cxn>
            </a:cxnLst>
            <a:rect l="l" t="t" r="r" b="b"/>
            <a:pathLst>
              <a:path w="1171098" h="429478">
                <a:moveTo>
                  <a:pt x="0" y="427097"/>
                </a:moveTo>
                <a:lnTo>
                  <a:pt x="316326" y="0"/>
                </a:lnTo>
                <a:lnTo>
                  <a:pt x="1166716" y="0"/>
                </a:lnTo>
                <a:cubicBezTo>
                  <a:pt x="1168177" y="143159"/>
                  <a:pt x="1169637" y="286319"/>
                  <a:pt x="1171098" y="429478"/>
                </a:cubicBezTo>
                <a:lnTo>
                  <a:pt x="0" y="427097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86531" y="3158249"/>
            <a:ext cx="758311" cy="7561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7420777" y="4983812"/>
            <a:ext cx="978675" cy="505540"/>
          </a:xfrm>
          <a:prstGeom prst="parallelogram">
            <a:avLst>
              <a:gd name="adj" fmla="val 99413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8" name="直角三角形 17"/>
          <p:cNvSpPr/>
          <p:nvPr/>
        </p:nvSpPr>
        <p:spPr>
          <a:xfrm>
            <a:off x="4311919" y="4298955"/>
            <a:ext cx="330547" cy="330546"/>
          </a:xfrm>
          <a:prstGeom prst="rtTriangl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19" name="直角三角形 18"/>
          <p:cNvSpPr/>
          <p:nvPr/>
        </p:nvSpPr>
        <p:spPr>
          <a:xfrm flipH="1">
            <a:off x="3972733" y="4292477"/>
            <a:ext cx="337027" cy="337027"/>
          </a:xfrm>
          <a:prstGeom prst="rtTriangl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  <p:sp>
        <p:nvSpPr>
          <p:cNvPr id="21" name="直角三角形 20"/>
          <p:cNvSpPr/>
          <p:nvPr/>
        </p:nvSpPr>
        <p:spPr>
          <a:xfrm rot="18859334" flipH="1">
            <a:off x="7025419" y="4627342"/>
            <a:ext cx="719424" cy="710783"/>
          </a:xfrm>
          <a:prstGeom prst="rtTriangle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00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48263" y="2852740"/>
            <a:ext cx="2392363" cy="2655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6"/>
          <p:cNvSpPr/>
          <p:nvPr/>
        </p:nvSpPr>
        <p:spPr>
          <a:xfrm>
            <a:off x="755650" y="549276"/>
            <a:ext cx="7920039" cy="1200329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楷体" panose="02010609060101010101" pitchFamily="49" charset="-122"/>
              </a:rPr>
              <a:t>算一算：</a:t>
            </a:r>
            <a:r>
              <a:rPr lang="zh-CN" altLang="en-US" sz="3600" b="1">
                <a:solidFill>
                  <a:srgbClr val="0000FF"/>
                </a:solidFill>
                <a:ea typeface="楷体" panose="02010609060101010101" pitchFamily="49" charset="-122"/>
              </a:rPr>
              <a:t>下图表示的是一间房子侧面墙的形状，它的面积是多少平方米？</a:t>
            </a:r>
            <a:endParaRPr lang="zh-CN" altLang="en-US" sz="3600" b="1">
              <a:solidFill>
                <a:srgbClr val="0000FF"/>
              </a:solidFill>
              <a:ea typeface="楷体" panose="02010609060101010101" pitchFamily="49" charset="-122"/>
            </a:endParaRPr>
          </a:p>
        </p:txBody>
      </p:sp>
      <p:grpSp>
        <p:nvGrpSpPr>
          <p:cNvPr id="17412" name="Group 36"/>
          <p:cNvGrpSpPr/>
          <p:nvPr/>
        </p:nvGrpSpPr>
        <p:grpSpPr>
          <a:xfrm>
            <a:off x="6156325" y="2852740"/>
            <a:ext cx="2446339" cy="3049587"/>
            <a:chOff x="3878" y="1797"/>
            <a:chExt cx="1541" cy="1921"/>
          </a:xfrm>
        </p:grpSpPr>
        <p:sp>
          <p:nvSpPr>
            <p:cNvPr id="17413" name="Text Box 24"/>
            <p:cNvSpPr/>
            <p:nvPr/>
          </p:nvSpPr>
          <p:spPr>
            <a:xfrm>
              <a:off x="4830" y="1842"/>
              <a:ext cx="58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/>
                <a:t>2m</a:t>
              </a:r>
              <a:endParaRPr lang="en-US" altLang="zh-CN" sz="2400" b="1"/>
            </a:p>
          </p:txBody>
        </p:sp>
        <p:grpSp>
          <p:nvGrpSpPr>
            <p:cNvPr id="17414" name="Group 35"/>
            <p:cNvGrpSpPr/>
            <p:nvPr/>
          </p:nvGrpSpPr>
          <p:grpSpPr>
            <a:xfrm>
              <a:off x="3878" y="1797"/>
              <a:ext cx="1270" cy="1921"/>
              <a:chOff x="3878" y="1797"/>
              <a:chExt cx="1270" cy="1921"/>
            </a:xfrm>
          </p:grpSpPr>
          <p:sp>
            <p:nvSpPr>
              <p:cNvPr id="17415" name="Text Box 22"/>
              <p:cNvSpPr/>
              <p:nvPr/>
            </p:nvSpPr>
            <p:spPr>
              <a:xfrm>
                <a:off x="3878" y="3430"/>
                <a:ext cx="499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/>
                  <a:t>5m</a:t>
                </a:r>
                <a:endParaRPr lang="en-US" altLang="zh-CN" sz="2400" b="1"/>
              </a:p>
            </p:txBody>
          </p:sp>
          <p:sp>
            <p:nvSpPr>
              <p:cNvPr id="17416" name="Text Box 23"/>
              <p:cNvSpPr/>
              <p:nvPr/>
            </p:nvSpPr>
            <p:spPr>
              <a:xfrm>
                <a:off x="4694" y="2750"/>
                <a:ext cx="454" cy="29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2400" b="1"/>
                  <a:t>5m</a:t>
                </a:r>
                <a:endParaRPr lang="en-US" altLang="zh-CN" sz="2400" b="1"/>
              </a:p>
            </p:txBody>
          </p:sp>
          <p:cxnSp>
            <p:nvCxnSpPr>
              <p:cNvPr id="17417" name="Line 31"/>
              <p:cNvCxnSpPr/>
              <p:nvPr/>
            </p:nvCxnSpPr>
            <p:spPr>
              <a:xfrm>
                <a:off x="4014" y="1797"/>
                <a:ext cx="998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418" name="Line 32"/>
              <p:cNvCxnSpPr/>
              <p:nvPr/>
            </p:nvCxnSpPr>
            <p:spPr>
              <a:xfrm>
                <a:off x="4694" y="2251"/>
                <a:ext cx="36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7419" name="Line 33"/>
              <p:cNvCxnSpPr/>
              <p:nvPr/>
            </p:nvCxnSpPr>
            <p:spPr>
              <a:xfrm flipH="1">
                <a:off x="4830" y="2069"/>
                <a:ext cx="0" cy="18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7420" name="Line 34"/>
              <p:cNvCxnSpPr/>
              <p:nvPr/>
            </p:nvCxnSpPr>
            <p:spPr>
              <a:xfrm flipH="1" flipV="1">
                <a:off x="4830" y="1798"/>
                <a:ext cx="0" cy="181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</p:grpSp>
      <p:sp>
        <p:nvSpPr>
          <p:cNvPr id="17421" name="矩形标注 8206"/>
          <p:cNvSpPr/>
          <p:nvPr/>
        </p:nvSpPr>
        <p:spPr>
          <a:xfrm>
            <a:off x="1042989" y="5949950"/>
            <a:ext cx="1008063" cy="431800"/>
          </a:xfrm>
          <a:prstGeom prst="wedgeRectCallout">
            <a:avLst>
              <a:gd name="adj1" fmla="val -45593"/>
              <a:gd name="adj2" fmla="val 698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eaLnBrk="0" hangingPunct="0"/>
            <a:r>
              <a:rPr lang="zh-CN" altLang="en-US">
                <a:hlinkClick r:id="" action="ppaction://noaction"/>
              </a:rPr>
              <a:t>正</a:t>
            </a:r>
            <a:r>
              <a:rPr lang="en-US" altLang="zh-CN">
                <a:hlinkClick r:id="" action="ppaction://noaction"/>
              </a:rPr>
              <a:t>+</a:t>
            </a:r>
            <a:r>
              <a:rPr lang="zh-CN" altLang="en-US">
                <a:hlinkClick r:id="" action="ppaction://noaction"/>
              </a:rPr>
              <a:t>三</a:t>
            </a:r>
            <a:endParaRPr lang="zh-CN" altLang="en-US">
              <a:hlinkClick r:id="" action="ppaction://noaction"/>
            </a:endParaRPr>
          </a:p>
        </p:txBody>
      </p:sp>
      <p:sp>
        <p:nvSpPr>
          <p:cNvPr id="17422" name="矩形标注 8207"/>
          <p:cNvSpPr/>
          <p:nvPr/>
        </p:nvSpPr>
        <p:spPr>
          <a:xfrm>
            <a:off x="2484438" y="5949950"/>
            <a:ext cx="1008063" cy="431800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eaLnBrk="0" hangingPunct="0"/>
            <a:r>
              <a:rPr lang="zh-CN" altLang="en-US">
                <a:hlinkClick r:id="" action="ppaction://noaction"/>
              </a:rPr>
              <a:t>两梯</a:t>
            </a:r>
            <a:endParaRPr lang="zh-CN" altLang="en-US">
              <a:hlinkClick r:id="" action="ppaction://noaction"/>
            </a:endParaRPr>
          </a:p>
        </p:txBody>
      </p:sp>
      <p:sp>
        <p:nvSpPr>
          <p:cNvPr id="17423" name="矩形标注 8208"/>
          <p:cNvSpPr/>
          <p:nvPr/>
        </p:nvSpPr>
        <p:spPr>
          <a:xfrm>
            <a:off x="3995738" y="5949950"/>
            <a:ext cx="1008063" cy="431800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eaLnBrk="0" hangingPunct="0"/>
            <a:r>
              <a:rPr lang="zh-CN" altLang="en-US">
                <a:hlinkClick r:id="" action="ppaction://noaction"/>
              </a:rPr>
              <a:t>长一三</a:t>
            </a:r>
            <a:endParaRPr lang="zh-CN" altLang="en-US">
              <a:hlinkClick r:id="" action="ppaction://noaction"/>
            </a:endParaRPr>
          </a:p>
        </p:txBody>
      </p:sp>
      <p:sp>
        <p:nvSpPr>
          <p:cNvPr id="17424" name="动作按钮: 结束 8209">
            <a:hlinkClick r:id="" action="ppaction://noaction"/>
          </p:cNvPr>
          <p:cNvSpPr/>
          <p:nvPr/>
        </p:nvSpPr>
        <p:spPr>
          <a:xfrm>
            <a:off x="5867401" y="6021388"/>
            <a:ext cx="865188" cy="431800"/>
          </a:xfrm>
          <a:prstGeom prst="actionButtonEnd">
            <a:avLst/>
          </a:prstGeom>
          <a:solidFill>
            <a:schemeClr val="accent1"/>
          </a:solidFill>
          <a:ln w="9525">
            <a:noFill/>
          </a:ln>
        </p:spPr>
        <p:txBody>
          <a:bodyPr anchor="t" anchorCtr="0"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005841" y="1371713"/>
            <a:ext cx="7109777" cy="972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</a:pPr>
            <a:r>
              <a:rPr lang="zh-CN" altLang="en-US" sz="220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在一块梯形的草地中间有一个长方形的游泳池。草地的面积是多少平方米？</a:t>
            </a:r>
            <a:endParaRPr lang="en-US" altLang="zh-CN" sz="2200"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45507" y="4229298"/>
            <a:ext cx="50120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auto">
              <a:lnSpc>
                <a:spcPct val="130000"/>
              </a:lnSpc>
              <a:defRPr sz="2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accent6"/>
                </a:solidFill>
                <a:sym typeface="+mn-ea"/>
              </a:rPr>
              <a:t>   </a:t>
            </a:r>
            <a:r>
              <a:rPr lang="zh-CN" altLang="en-US" b="1" dirty="0">
                <a:solidFill>
                  <a:schemeClr val="accent6"/>
                </a:solidFill>
                <a:sym typeface="+mn-ea"/>
              </a:rPr>
              <a:t>（</a:t>
            </a:r>
            <a:r>
              <a:rPr lang="en-US" altLang="zh-CN" b="1" dirty="0">
                <a:solidFill>
                  <a:schemeClr val="accent6"/>
                </a:solidFill>
                <a:sym typeface="+mn-ea"/>
              </a:rPr>
              <a:t>40+70</a:t>
            </a:r>
            <a:r>
              <a:rPr lang="zh-CN" altLang="en-US" b="1" dirty="0">
                <a:solidFill>
                  <a:schemeClr val="accent6"/>
                </a:solidFill>
                <a:sym typeface="+mn-ea"/>
              </a:rPr>
              <a:t>）</a:t>
            </a:r>
            <a:r>
              <a:rPr lang="en-US" altLang="zh-CN" b="1" dirty="0">
                <a:solidFill>
                  <a:schemeClr val="accent6"/>
                </a:solidFill>
                <a:sym typeface="+mn-ea"/>
              </a:rPr>
              <a:t>×30÷2</a:t>
            </a:r>
            <a:r>
              <a:rPr lang="en-US" altLang="zh-CN" b="1" dirty="0">
                <a:solidFill>
                  <a:schemeClr val="accent6"/>
                </a:solidFill>
                <a:latin typeface="楷体" panose="02010609060101010101" pitchFamily="49" charset="-122"/>
                <a:sym typeface="+mn-ea"/>
              </a:rPr>
              <a:t>-</a:t>
            </a:r>
            <a:r>
              <a:rPr lang="en-US" altLang="zh-CN" b="1" dirty="0">
                <a:solidFill>
                  <a:schemeClr val="accent6"/>
                </a:solidFill>
                <a:sym typeface="+mn-ea"/>
              </a:rPr>
              <a:t>30×15</a:t>
            </a:r>
            <a:endParaRPr lang="en-US" altLang="zh-CN" b="1" dirty="0">
              <a:solidFill>
                <a:schemeClr val="accent6"/>
              </a:solidFill>
              <a:sym typeface="+mn-ea"/>
            </a:endParaRPr>
          </a:p>
        </p:txBody>
      </p:sp>
      <p:sp>
        <p:nvSpPr>
          <p:cNvPr id="17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62646" y="295511"/>
            <a:ext cx="2429195" cy="4445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zh-CN" altLang="en-US">
                <a:latin typeface="黑体" panose="02010609060101010101" charset="-122"/>
                <a:ea typeface="黑体" panose="02010609060101010101" charset="-122"/>
              </a:rPr>
              <a:t>知识运用</a:t>
            </a:r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545509" y="2296967"/>
            <a:ext cx="3666905" cy="1894401"/>
            <a:chOff x="6774951" y="2242912"/>
            <a:chExt cx="3666905" cy="1894401"/>
          </a:xfrm>
        </p:grpSpPr>
        <p:sp>
          <p:nvSpPr>
            <p:cNvPr id="2" name="梯形 1"/>
            <p:cNvSpPr/>
            <p:nvPr/>
          </p:nvSpPr>
          <p:spPr>
            <a:xfrm>
              <a:off x="7391891" y="2604912"/>
              <a:ext cx="3049965" cy="1139317"/>
            </a:xfrm>
            <a:prstGeom prst="trapezoid">
              <a:avLst>
                <a:gd name="adj" fmla="val 71429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8356434" y="2893407"/>
              <a:ext cx="1120877" cy="56965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619353" y="2242912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/>
                <a:t>40</a:t>
              </a:r>
              <a:r>
                <a:rPr lang="en-US" altLang="zh-CN" i="1"/>
                <a:t>m</a:t>
              </a:r>
              <a:endParaRPr lang="zh-CN" altLang="en-US" i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619353" y="3767981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/>
                <a:t>70</a:t>
              </a:r>
              <a:r>
                <a:rPr lang="en-US" altLang="zh-CN" i="1"/>
                <a:t>m</a:t>
              </a:r>
              <a:endParaRPr lang="zh-CN" altLang="en-US" i="1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625765" y="3118219"/>
              <a:ext cx="582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30</a:t>
              </a:r>
              <a:r>
                <a:rPr lang="en-US" altLang="zh-CN" i="1"/>
                <a:t>m</a:t>
              </a:r>
              <a:endParaRPr lang="zh-CN" altLang="en-US" i="1"/>
            </a:p>
          </p:txBody>
        </p:sp>
        <p:sp>
          <p:nvSpPr>
            <p:cNvPr id="12" name="文本框 11"/>
            <p:cNvSpPr txBox="1"/>
            <p:nvPr/>
          </p:nvSpPr>
          <p:spPr>
            <a:xfrm rot="16200000">
              <a:off x="9326003" y="2995981"/>
              <a:ext cx="6284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15</a:t>
              </a:r>
              <a:r>
                <a:rPr lang="en-US" altLang="zh-CN" i="1"/>
                <a:t>m</a:t>
              </a:r>
              <a:endParaRPr lang="zh-CN" altLang="en-US" i="1"/>
            </a:p>
          </p:txBody>
        </p:sp>
        <p:cxnSp>
          <p:nvCxnSpPr>
            <p:cNvPr id="7" name="直接连接符 6"/>
            <p:cNvCxnSpPr/>
            <p:nvPr/>
          </p:nvCxnSpPr>
          <p:spPr>
            <a:xfrm flipH="1">
              <a:off x="7054649" y="2604912"/>
              <a:ext cx="106096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7054649" y="3737848"/>
              <a:ext cx="252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flipH="1" flipV="1">
              <a:off x="7054649" y="2652390"/>
              <a:ext cx="0" cy="32400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/>
            <p:nvPr/>
          </p:nvCxnSpPr>
          <p:spPr>
            <a:xfrm flipH="1">
              <a:off x="7044814" y="3377632"/>
              <a:ext cx="0" cy="32400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6774951" y="2988100"/>
              <a:ext cx="5822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30</a:t>
              </a:r>
              <a:r>
                <a:rPr lang="en-US" altLang="zh-CN" i="1"/>
                <a:t>m</a:t>
              </a:r>
              <a:endParaRPr lang="zh-CN" altLang="en-US" i="1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2545507" y="5406557"/>
            <a:ext cx="243943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auto">
              <a:lnSpc>
                <a:spcPct val="130000"/>
              </a:lnSpc>
              <a:defRPr sz="2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>
                <a:solidFill>
                  <a:schemeClr val="accent6"/>
                </a:solidFill>
                <a:sym typeface="+mn-ea"/>
              </a:rPr>
              <a:t>=1200</a:t>
            </a:r>
            <a:r>
              <a:rPr lang="zh-CN" altLang="en-US" b="1">
                <a:solidFill>
                  <a:schemeClr val="accent6"/>
                </a:solidFill>
                <a:sym typeface="+mn-ea"/>
              </a:rPr>
              <a:t>（</a:t>
            </a:r>
            <a:r>
              <a:rPr lang="en-US" altLang="zh-CN" b="1" i="1">
                <a:solidFill>
                  <a:schemeClr val="accent6"/>
                </a:solidFill>
                <a:sym typeface="+mn-ea"/>
              </a:rPr>
              <a:t>m</a:t>
            </a:r>
            <a:r>
              <a:rPr lang="en-US" altLang="zh-CN" b="1" baseline="30000">
                <a:solidFill>
                  <a:schemeClr val="accent6"/>
                </a:solidFill>
                <a:sym typeface="+mn-ea"/>
              </a:rPr>
              <a:t>2</a:t>
            </a:r>
            <a:r>
              <a:rPr lang="zh-CN" altLang="en-US" b="1">
                <a:solidFill>
                  <a:schemeClr val="accent6"/>
                </a:solidFill>
                <a:sym typeface="+mn-ea"/>
              </a:rPr>
              <a:t>）</a:t>
            </a:r>
            <a:endParaRPr lang="en-US" altLang="zh-CN" b="1">
              <a:solidFill>
                <a:schemeClr val="accent6"/>
              </a:solidFill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466094" y="4807017"/>
            <a:ext cx="50120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auto">
              <a:lnSpc>
                <a:spcPct val="130000"/>
              </a:lnSpc>
              <a:defRPr sz="2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>
                <a:solidFill>
                  <a:schemeClr val="accent6"/>
                </a:solidFill>
                <a:sym typeface="+mn-ea"/>
              </a:rPr>
              <a:t>  =</a:t>
            </a:r>
            <a:r>
              <a:rPr lang="en-US" b="1">
                <a:solidFill>
                  <a:schemeClr val="accent6"/>
                </a:solidFill>
                <a:sym typeface="+mn-ea"/>
              </a:rPr>
              <a:t>1650 </a:t>
            </a:r>
            <a:r>
              <a:rPr lang="en-US" altLang="zh-CN" b="1">
                <a:solidFill>
                  <a:schemeClr val="accent6"/>
                </a:solidFill>
                <a:latin typeface="楷体" panose="02010609060101010101" pitchFamily="49" charset="-122"/>
                <a:sym typeface="+mn-ea"/>
              </a:rPr>
              <a:t>- </a:t>
            </a:r>
            <a:r>
              <a:rPr lang="en-US" altLang="zh-CN" b="1">
                <a:solidFill>
                  <a:schemeClr val="accent6"/>
                </a:solidFill>
                <a:sym typeface="+mn-ea"/>
              </a:rPr>
              <a:t>450</a:t>
            </a:r>
            <a:endParaRPr lang="en-US" altLang="zh-CN" b="1">
              <a:solidFill>
                <a:schemeClr val="accent6"/>
              </a:solidFill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81398" y="6006098"/>
            <a:ext cx="501205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fontAlgn="auto">
              <a:lnSpc>
                <a:spcPct val="130000"/>
              </a:lnSpc>
              <a:defRPr sz="22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6"/>
                </a:solidFill>
                <a:sym typeface="+mn-ea"/>
              </a:rPr>
              <a:t>答：草地</a:t>
            </a:r>
            <a:r>
              <a:rPr lang="en-US" altLang="zh-CN" b="1">
                <a:solidFill>
                  <a:schemeClr val="accent6"/>
                </a:solidFill>
                <a:sym typeface="+mn-ea"/>
              </a:rPr>
              <a:t>的</a:t>
            </a:r>
            <a:r>
              <a:rPr lang="zh-CN" altLang="en-US" b="1">
                <a:solidFill>
                  <a:schemeClr val="accent6"/>
                </a:solidFill>
                <a:sym typeface="+mn-ea"/>
              </a:rPr>
              <a:t>面积是</a:t>
            </a:r>
            <a:r>
              <a:rPr lang="en-US" altLang="zh-CN" b="1">
                <a:solidFill>
                  <a:schemeClr val="accent6"/>
                </a:solidFill>
                <a:sym typeface="+mn-ea"/>
              </a:rPr>
              <a:t>1200</a:t>
            </a:r>
            <a:r>
              <a:rPr lang="zh-CN" altLang="en-US" b="1">
                <a:solidFill>
                  <a:schemeClr val="accent6"/>
                </a:solidFill>
                <a:sym typeface="+mn-ea"/>
              </a:rPr>
              <a:t>平方米。</a:t>
            </a:r>
            <a:endParaRPr lang="zh-CN" altLang="en-US" b="1">
              <a:solidFill>
                <a:schemeClr val="accent6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3"/>
          <p:cNvSpPr/>
          <p:nvPr/>
        </p:nvSpPr>
        <p:spPr>
          <a:xfrm>
            <a:off x="4214814" y="1063282"/>
            <a:ext cx="610719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3366FF"/>
                </a:solidFill>
              </a:rPr>
              <a:t>       </a:t>
            </a:r>
            <a:r>
              <a:rPr lang="zh-CN" altLang="en-US" sz="2800" b="1" dirty="0">
                <a:solidFill>
                  <a:srgbClr val="3366FF"/>
                </a:solidFill>
              </a:rPr>
              <a:t>老师的新房子准备铺地板砖了，客厅大概是下图这种形状。大家能帮老师计算一下客厅的总面积吗？ </a:t>
            </a:r>
            <a:endParaRPr lang="zh-CN" altLang="en-US" sz="2800" b="1" dirty="0">
              <a:solidFill>
                <a:srgbClr val="3366FF"/>
              </a:solidFill>
            </a:endParaRPr>
          </a:p>
        </p:txBody>
      </p:sp>
      <p:grpSp>
        <p:nvGrpSpPr>
          <p:cNvPr id="20483" name="Group 4"/>
          <p:cNvGrpSpPr/>
          <p:nvPr/>
        </p:nvGrpSpPr>
        <p:grpSpPr>
          <a:xfrm>
            <a:off x="214314" y="2071688"/>
            <a:ext cx="3903663" cy="3260725"/>
            <a:chOff x="158" y="799"/>
            <a:chExt cx="2459" cy="2054"/>
          </a:xfrm>
        </p:grpSpPr>
        <p:grpSp>
          <p:nvGrpSpPr>
            <p:cNvPr id="20484" name="Group 5"/>
            <p:cNvGrpSpPr/>
            <p:nvPr/>
          </p:nvGrpSpPr>
          <p:grpSpPr>
            <a:xfrm>
              <a:off x="748" y="1117"/>
              <a:ext cx="1588" cy="1361"/>
              <a:chOff x="1156" y="1888"/>
              <a:chExt cx="1588" cy="1361"/>
            </a:xfrm>
          </p:grpSpPr>
          <p:cxnSp>
            <p:nvCxnSpPr>
              <p:cNvPr id="20485" name="Line 6"/>
              <p:cNvCxnSpPr/>
              <p:nvPr/>
            </p:nvCxnSpPr>
            <p:spPr>
              <a:xfrm flipH="1">
                <a:off x="1156" y="1888"/>
                <a:ext cx="0" cy="136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86" name="Line 7"/>
              <p:cNvCxnSpPr/>
              <p:nvPr/>
            </p:nvCxnSpPr>
            <p:spPr>
              <a:xfrm>
                <a:off x="1156" y="3249"/>
                <a:ext cx="1587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87" name="Line 8"/>
              <p:cNvCxnSpPr/>
              <p:nvPr/>
            </p:nvCxnSpPr>
            <p:spPr>
              <a:xfrm flipH="1">
                <a:off x="2744" y="2568"/>
                <a:ext cx="0" cy="68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88" name="Line 9"/>
              <p:cNvCxnSpPr/>
              <p:nvPr/>
            </p:nvCxnSpPr>
            <p:spPr>
              <a:xfrm>
                <a:off x="1156" y="1888"/>
                <a:ext cx="907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89" name="Line 10"/>
              <p:cNvCxnSpPr/>
              <p:nvPr/>
            </p:nvCxnSpPr>
            <p:spPr>
              <a:xfrm flipH="1">
                <a:off x="2064" y="1888"/>
                <a:ext cx="0" cy="68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0490" name="Line 11"/>
              <p:cNvCxnSpPr/>
              <p:nvPr/>
            </p:nvCxnSpPr>
            <p:spPr>
              <a:xfrm>
                <a:off x="2064" y="2568"/>
                <a:ext cx="68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20491" name="Text Box 12"/>
            <p:cNvSpPr/>
            <p:nvPr/>
          </p:nvSpPr>
          <p:spPr>
            <a:xfrm>
              <a:off x="1156" y="2523"/>
              <a:ext cx="635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7cm</a:t>
              </a:r>
              <a:endParaRPr lang="en-US" altLang="zh-CN" sz="2800"/>
            </a:p>
          </p:txBody>
        </p:sp>
        <p:sp>
          <p:nvSpPr>
            <p:cNvPr id="20492" name="Text Box 13"/>
            <p:cNvSpPr/>
            <p:nvPr/>
          </p:nvSpPr>
          <p:spPr>
            <a:xfrm>
              <a:off x="839" y="799"/>
              <a:ext cx="545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4cm</a:t>
              </a:r>
              <a:endParaRPr lang="en-US" altLang="zh-CN" sz="2800"/>
            </a:p>
          </p:txBody>
        </p:sp>
        <p:sp>
          <p:nvSpPr>
            <p:cNvPr id="20493" name="Text Box 14"/>
            <p:cNvSpPr/>
            <p:nvPr/>
          </p:nvSpPr>
          <p:spPr>
            <a:xfrm>
              <a:off x="158" y="1661"/>
              <a:ext cx="545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6cm</a:t>
              </a:r>
              <a:endParaRPr lang="en-US" altLang="zh-CN" sz="2800"/>
            </a:p>
          </p:txBody>
        </p:sp>
        <p:sp>
          <p:nvSpPr>
            <p:cNvPr id="20494" name="Text Box 15"/>
            <p:cNvSpPr/>
            <p:nvPr/>
          </p:nvSpPr>
          <p:spPr>
            <a:xfrm rot="16200000">
              <a:off x="2157" y="1970"/>
              <a:ext cx="590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800"/>
                <a:t>3cm</a:t>
              </a:r>
              <a:endParaRPr lang="en-US" altLang="zh-CN" sz="2800"/>
            </a:p>
          </p:txBody>
        </p:sp>
      </p:grpSp>
      <p:sp>
        <p:nvSpPr>
          <p:cNvPr id="20495" name="Rectangle 3"/>
          <p:cNvSpPr/>
          <p:nvPr/>
        </p:nvSpPr>
        <p:spPr>
          <a:xfrm>
            <a:off x="4286250" y="2714627"/>
            <a:ext cx="6249945" cy="3857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marL="342900" indent="-342900">
              <a:spcBef>
                <a:spcPct val="20000"/>
              </a:spcBef>
              <a:buClr>
                <a:srgbClr val="0066CC"/>
              </a:buClr>
            </a:pPr>
            <a:r>
              <a:rPr lang="zh-CN" altLang="en-US" sz="2800" b="1" dirty="0"/>
              <a:t>小组合作要求：</a:t>
            </a:r>
            <a:endParaRPr lang="zh-CN" altLang="en-US" sz="2800" b="1" dirty="0"/>
          </a:p>
          <a:p>
            <a:pPr marL="342900" indent="-342900">
              <a:spcBef>
                <a:spcPct val="20000"/>
              </a:spcBef>
              <a:buClr>
                <a:srgbClr val="0066CC"/>
              </a:buClr>
            </a:pPr>
            <a:r>
              <a:rPr lang="en-US" altLang="zh-CN" sz="2800" b="1" dirty="0"/>
              <a:t>1</a:t>
            </a:r>
            <a:r>
              <a:rPr lang="zh-CN" altLang="en-US" sz="2800" b="1" dirty="0"/>
              <a:t>、在题单上画一画、分一分，找到尽可能</a:t>
            </a:r>
            <a:r>
              <a:rPr lang="zh-CN" altLang="en-US" sz="2800" b="1" dirty="0" smtClean="0"/>
              <a:t>多的</a:t>
            </a:r>
            <a:r>
              <a:rPr lang="zh-CN" altLang="en-US" sz="2800" b="1" dirty="0"/>
              <a:t>方法，并列式计算组合图形的面积。</a:t>
            </a:r>
            <a:endParaRPr lang="zh-CN" altLang="en-US" sz="2800" b="1" dirty="0"/>
          </a:p>
          <a:p>
            <a:pPr marL="342900" indent="-342900">
              <a:spcBef>
                <a:spcPct val="20000"/>
              </a:spcBef>
              <a:buClr>
                <a:srgbClr val="0066CC"/>
              </a:buClr>
            </a:pPr>
            <a:r>
              <a:rPr lang="en-US" altLang="zh-CN" sz="2800" b="1" dirty="0"/>
              <a:t>2</a:t>
            </a:r>
            <a:r>
              <a:rPr lang="zh-CN" altLang="en-US" sz="2800" b="1" dirty="0"/>
              <a:t>、组内比较各种方法，找出你认为比较简单合理的方法</a:t>
            </a:r>
            <a:r>
              <a:rPr lang="zh-CN" altLang="en-US" sz="2800" b="1" dirty="0" smtClean="0"/>
              <a:t>。</a:t>
            </a:r>
            <a:endParaRPr lang="zh-CN" altLang="en-US" sz="2800" b="1" dirty="0"/>
          </a:p>
        </p:txBody>
      </p:sp>
      <p:sp>
        <p:nvSpPr>
          <p:cNvPr id="20496" name="TextBox 23"/>
          <p:cNvSpPr/>
          <p:nvPr/>
        </p:nvSpPr>
        <p:spPr>
          <a:xfrm>
            <a:off x="773907" y="481356"/>
            <a:ext cx="4698722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r>
              <a:rPr lang="zh-CN" altLang="en-US" sz="3200" b="1" dirty="0"/>
              <a:t>三、巩固练习，掌握方法</a:t>
            </a:r>
            <a:endParaRPr lang="zh-CN" altLang="en-US" sz="3200" b="1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8115" y="350576"/>
            <a:ext cx="10828622" cy="119789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l" fontAlgn="auto">
              <a:lnSpc>
                <a:spcPts val="4560"/>
              </a:lnSpc>
            </a:pP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例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：如图，四边形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ABCD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为平行四边形，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∠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BEG=45°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DC=5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FG=7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厘米，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GE=4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厘米。求梯形</a:t>
            </a:r>
            <a:r>
              <a:rPr lang="en-US" altLang="zh-CN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ABGF</a:t>
            </a:r>
            <a:r>
              <a:rPr lang="zh-CN" altLang="en-US" sz="2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的面积？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828676" y="2302091"/>
            <a:ext cx="3123565" cy="513715"/>
          </a:xfrm>
          <a:custGeom>
            <a:avLst/>
            <a:gdLst>
              <a:gd name="connisteX0" fmla="*/ 1066800 w 2581275"/>
              <a:gd name="connsiteY0" fmla="*/ 514350 h 514350"/>
              <a:gd name="connisteX1" fmla="*/ 1133475 w 2581275"/>
              <a:gd name="connsiteY1" fmla="*/ 514350 h 514350"/>
              <a:gd name="connisteX2" fmla="*/ 2581275 w 2581275"/>
              <a:gd name="connsiteY2" fmla="*/ 504825 h 514350"/>
              <a:gd name="connisteX3" fmla="*/ 1495425 w 2581275"/>
              <a:gd name="connsiteY3" fmla="*/ 0 h 514350"/>
              <a:gd name="connisteX4" fmla="*/ 0 w 2581275"/>
              <a:gd name="connsiteY4" fmla="*/ 0 h 514350"/>
              <a:gd name="connisteX5" fmla="*/ 1066800 w 2581275"/>
              <a:gd name="connsiteY5" fmla="*/ 514350 h 51435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2581275" h="514350">
                <a:moveTo>
                  <a:pt x="1066800" y="514350"/>
                </a:moveTo>
                <a:lnTo>
                  <a:pt x="1133475" y="514350"/>
                </a:lnTo>
                <a:lnTo>
                  <a:pt x="2581275" y="504825"/>
                </a:lnTo>
                <a:lnTo>
                  <a:pt x="1495425" y="0"/>
                </a:lnTo>
                <a:lnTo>
                  <a:pt x="0" y="0"/>
                </a:lnTo>
                <a:lnTo>
                  <a:pt x="1066800" y="51435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1666877" y="2815804"/>
            <a:ext cx="3095625" cy="753110"/>
          </a:xfrm>
          <a:custGeom>
            <a:avLst/>
            <a:gdLst>
              <a:gd name="connisteX0" fmla="*/ 0 w 3095625"/>
              <a:gd name="connsiteY0" fmla="*/ 742950 h 752475"/>
              <a:gd name="connisteX1" fmla="*/ 457200 w 3095625"/>
              <a:gd name="connsiteY1" fmla="*/ 0 h 752475"/>
              <a:gd name="connisteX2" fmla="*/ 2305050 w 3095625"/>
              <a:gd name="connsiteY2" fmla="*/ 19050 h 752475"/>
              <a:gd name="connisteX3" fmla="*/ 3095625 w 3095625"/>
              <a:gd name="connsiteY3" fmla="*/ 752475 h 752475"/>
              <a:gd name="connisteX4" fmla="*/ 0 w 3095625"/>
              <a:gd name="connsiteY4" fmla="*/ 742950 h 7524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3095625" h="752475">
                <a:moveTo>
                  <a:pt x="0" y="742950"/>
                </a:moveTo>
                <a:lnTo>
                  <a:pt x="457200" y="0"/>
                </a:lnTo>
                <a:lnTo>
                  <a:pt x="2305050" y="19050"/>
                </a:lnTo>
                <a:lnTo>
                  <a:pt x="3095625" y="752475"/>
                </a:lnTo>
                <a:lnTo>
                  <a:pt x="0" y="74295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666875" y="2816441"/>
            <a:ext cx="2286000" cy="752475"/>
          </a:xfrm>
          <a:custGeom>
            <a:avLst/>
            <a:gdLst>
              <a:gd name="connisteX0" fmla="*/ 0 w 2286000"/>
              <a:gd name="connsiteY0" fmla="*/ 752475 h 752475"/>
              <a:gd name="connisteX1" fmla="*/ 447675 w 2286000"/>
              <a:gd name="connsiteY1" fmla="*/ 0 h 752475"/>
              <a:gd name="connisteX2" fmla="*/ 2286000 w 2286000"/>
              <a:gd name="connsiteY2" fmla="*/ 9525 h 752475"/>
              <a:gd name="connisteX3" fmla="*/ 2286000 w 2286000"/>
              <a:gd name="connsiteY3" fmla="*/ 752475 h 752475"/>
              <a:gd name="connisteX4" fmla="*/ 0 w 2286000"/>
              <a:gd name="connsiteY4" fmla="*/ 752475 h 75247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2286000" h="752475">
                <a:moveTo>
                  <a:pt x="0" y="752475"/>
                </a:moveTo>
                <a:lnTo>
                  <a:pt x="447675" y="0"/>
                </a:lnTo>
                <a:lnTo>
                  <a:pt x="2286000" y="9525"/>
                </a:lnTo>
                <a:lnTo>
                  <a:pt x="2286000" y="752475"/>
                </a:lnTo>
                <a:lnTo>
                  <a:pt x="0" y="752475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848735" y="3259036"/>
            <a:ext cx="44196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ﾡ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66876" y="2647531"/>
            <a:ext cx="3706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868420" y="2514181"/>
            <a:ext cx="35779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25700" y="1912201"/>
            <a:ext cx="348172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8800" y="1990306"/>
            <a:ext cx="37863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62500" y="3323806"/>
            <a:ext cx="33534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358901" y="3323806"/>
            <a:ext cx="32573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40151" y="3485731"/>
            <a:ext cx="380232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</a:t>
            </a:r>
            <a:endParaRPr 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48580" y="1527812"/>
            <a:ext cx="5056192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根据平行四边形的性质可得：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AB=DC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76217" y="1988187"/>
            <a:ext cx="177484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因为：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DC=5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76216" y="2499362"/>
            <a:ext cx="1776448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所以：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AB=5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76215" y="3042922"/>
            <a:ext cx="2685351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因为：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∠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BEG=45°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76216" y="3503297"/>
            <a:ext cx="5868914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所以：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ΔBGE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是等腰直角三角形，且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GE=4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6217" y="4043682"/>
            <a:ext cx="1920719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所以：</a:t>
            </a:r>
            <a:r>
              <a:rPr 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BG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=4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76215" y="4630422"/>
            <a:ext cx="3877985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根据梯形的面积公式可得：</a:t>
            </a:r>
            <a:endParaRPr lang="en-US" altLang="zh-CN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62500" y="5249547"/>
            <a:ext cx="6899646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梯形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ABGF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的面积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）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×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÷</a:t>
            </a:r>
            <a:r>
              <a:rPr lang="en-US" altLang="zh-CN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2=24</a:t>
            </a:r>
            <a:r>
              <a:rPr lang="zh-CN" altLang="en-US" sz="24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（平方厘米）</a:t>
            </a:r>
            <a:endParaRPr lang="zh-CN" altLang="en-US" sz="24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65342" y="5840337"/>
            <a:ext cx="5192447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答：梯形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ABGF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的面积为</a:t>
            </a:r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平方厘米。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  <p:bldP spid="9" grpId="0"/>
      <p:bldP spid="20" grpId="0"/>
      <p:bldP spid="21" grpId="0"/>
      <p:bldP spid="2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2634</Words>
  <Application>WPS 演示</Application>
  <PresentationFormat>自定义</PresentationFormat>
  <Paragraphs>253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Calibri</vt:lpstr>
      <vt:lpstr>黑体</vt:lpstr>
      <vt:lpstr>楷体_GB2312</vt:lpstr>
      <vt:lpstr>新宋体</vt:lpstr>
      <vt:lpstr>南宋书局体</vt:lpstr>
      <vt:lpstr>Times New Roman</vt:lpstr>
      <vt:lpstr>楷体</vt:lpstr>
      <vt:lpstr>幼圆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试一试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2022-05-26T00:04:00Z</cp:lastPrinted>
  <dcterms:created xsi:type="dcterms:W3CDTF">2022-05-26T00:04:00Z</dcterms:created>
  <dcterms:modified xsi:type="dcterms:W3CDTF">2023-10-28T09:48:59Z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F2CBD6DFF8584082BE54A85EB81AF035_12</vt:lpwstr>
  </property>
  <property fmtid="{D5CDD505-2E9C-101B-9397-08002B2CF9AE}" pid="3" name="KSOProductBuildVer">
    <vt:lpwstr>2052-12.1.0.15712</vt:lpwstr>
  </property>
</Properties>
</file>